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7" r:id="rId3"/>
    <p:sldId id="260" r:id="rId4"/>
    <p:sldId id="287" r:id="rId5"/>
    <p:sldId id="288" r:id="rId6"/>
    <p:sldId id="261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59" r:id="rId3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HY헤드라인M" panose="02030600000101010101" pitchFamily="18" charset="-127"/>
      <p:regular r:id="rId34"/>
    </p:embeddedFont>
    <p:embeddedFont>
      <p:font typeface="KoPub돋움체 Bold" panose="00000800000000000000" pitchFamily="2" charset="-127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3" autoAdjust="0"/>
    <p:restoredTop sz="79506" autoAdjust="0"/>
  </p:normalViewPr>
  <p:slideViewPr>
    <p:cSldViewPr>
      <p:cViewPr>
        <p:scale>
          <a:sx n="66" d="100"/>
          <a:sy n="66" d="100"/>
        </p:scale>
        <p:origin x="-1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73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23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60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567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18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41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464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253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3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36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03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30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7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734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8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640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449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36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언어를 이용하여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뿐 아니라 </a:t>
            </a:r>
            <a:r>
              <a:rPr lang="en-US" altLang="ko-KR" dirty="0" smtClean="0"/>
              <a:t>oracle, </a:t>
            </a:r>
            <a:r>
              <a:rPr lang="en-US" altLang="ko-KR" dirty="0" err="1" smtClean="0"/>
              <a:t>mssql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제어할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웹서비스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client(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 + server (</a:t>
            </a:r>
            <a:r>
              <a:rPr lang="en-US" altLang="ko-KR" dirty="0" err="1" smtClean="0"/>
              <a:t>node,js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이처럼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에 데이터를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명령을 내리는 것은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에서 수행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행을 </a:t>
            </a:r>
            <a:r>
              <a:rPr lang="en-US" altLang="ko-KR" dirty="0" smtClean="0"/>
              <a:t>'</a:t>
            </a:r>
            <a:r>
              <a:rPr lang="ko-KR" altLang="en-US" dirty="0" smtClean="0"/>
              <a:t>스키마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연관되어 있는 </a:t>
            </a:r>
            <a:r>
              <a:rPr lang="en-US" altLang="ko-KR" dirty="0" smtClean="0"/>
              <a:t>data set</a:t>
            </a:r>
          </a:p>
          <a:p>
            <a:r>
              <a:rPr lang="ko-KR" altLang="en-US" dirty="0" smtClean="0"/>
              <a:t>한 열을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데이터 성격에 따라 구분한다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언어를 이용하여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뿐 아니라 </a:t>
            </a:r>
            <a:r>
              <a:rPr lang="en-US" altLang="ko-KR" dirty="0" smtClean="0"/>
              <a:t>oracle, </a:t>
            </a:r>
            <a:r>
              <a:rPr lang="en-US" altLang="ko-KR" dirty="0" err="1" smtClean="0"/>
              <a:t>mssql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제어할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Sql</a:t>
            </a:r>
            <a:r>
              <a:rPr lang="ko-KR" altLang="en-US" dirty="0" smtClean="0"/>
              <a:t>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37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2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88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3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2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9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2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56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61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0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34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20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5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MySQL query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발표자 박형준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발표자 김주환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dist">
              <a:lnSpc>
                <a:spcPct val="20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오다혜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오픈이어어라운드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2020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키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6CD934-FC39-4C3B-B00D-71296A2D1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0" y="1403887"/>
            <a:ext cx="6026460" cy="2133710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8FDBE56A-7AE1-45BC-B33B-D23A44C3F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1280"/>
            <a:ext cx="2125506" cy="2522056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38147FD1-7B70-49D5-A50E-FE3D2E19D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47" y="4149080"/>
            <a:ext cx="3344894" cy="15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0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11560" y="1917136"/>
          <a:ext cx="7992888" cy="41190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SQL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create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i="0" dirty="0"/>
                        <a:t>데이터베이스 객체를 생성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0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drop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i="0" dirty="0"/>
                        <a:t>데이터베이스 객체를 삭제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alter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i="0" dirty="0"/>
                        <a:t>기존에 존재하는 데이터베이스 객체를 다시 정의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B8EC50-3ECA-4505-A69A-80266B7DE2FE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188405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 - CREATE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29692" y="1638102"/>
            <a:ext cx="62126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CREATE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Column_name1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data_type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(size)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constraint_name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Column_name1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data_type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(size)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constraint_name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...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DC00A59-D1AA-4FDE-A6EA-A8D5732302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1560" y="3609020"/>
          <a:ext cx="7992888" cy="30679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8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altLang="ko-KR" sz="1100" b="1" dirty="0"/>
                        <a:t>NULL</a:t>
                      </a:r>
                      <a:r>
                        <a:rPr lang="ko-KR" altLang="en-US" sz="1100" b="1" dirty="0"/>
                        <a:t>값이 들어가지 않아야 한다</a:t>
                      </a:r>
                      <a:endParaRPr lang="en-US" altLang="ko-KR" sz="1100" b="1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UNIQUE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반드시 </a:t>
                      </a:r>
                      <a:r>
                        <a:rPr lang="en-US" altLang="ko-KR" sz="1100" b="1" dirty="0"/>
                        <a:t>a unique value </a:t>
                      </a:r>
                      <a:r>
                        <a:rPr lang="ko-KR" altLang="en-US" sz="1100" b="1" dirty="0"/>
                        <a:t>하나가 있어야 한다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PRIMARY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KEY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- NOT NULL</a:t>
                      </a:r>
                      <a:r>
                        <a:rPr lang="ko-KR" altLang="en-US" sz="1100" b="1" dirty="0"/>
                        <a:t>과 </a:t>
                      </a:r>
                      <a:r>
                        <a:rPr lang="en-US" altLang="ko-KR" sz="1100" b="1" dirty="0"/>
                        <a:t>UNIQUE</a:t>
                      </a:r>
                      <a:r>
                        <a:rPr lang="ko-KR" altLang="en-US" sz="1100" b="1" dirty="0"/>
                        <a:t>의 조합 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테이블에서 편하고 쉽게 찾을 때 사용하는 키 값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FOREIGN KEY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다른 테이블에서 매치되는 데이터를 찾을 수 있는 참조키 값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3862355931"/>
                  </a:ext>
                </a:extLst>
              </a:tr>
              <a:tr h="4578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값이 정해진 조건에 충족하는지 체크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아무것도 쓰지 않으면 </a:t>
                      </a:r>
                      <a:r>
                        <a:rPr lang="en-US" altLang="ko-KR" sz="1100" b="1" dirty="0"/>
                        <a:t>default </a:t>
                      </a:r>
                      <a:r>
                        <a:rPr lang="ko-KR" altLang="en-US" sz="1100" b="1" dirty="0"/>
                        <a:t>값을 갖는다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317275364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4ABE44-3004-40B5-AB88-937FFC9E36BF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17456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 - CREATE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ECA3798-8979-426E-8BB5-F1FF9F92E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3" y="1779122"/>
            <a:ext cx="2857647" cy="480719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0D9D909-6499-4DE5-A288-CD40BBE9F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97" y="2445905"/>
            <a:ext cx="5664491" cy="34736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7F2646-19FD-4DBF-A04C-0A1FBA2ED32B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29712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 – DROP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1638102"/>
            <a:ext cx="85689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DROP DATABASE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삭제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해당 데이터베이스의 모든 테이블과 데이터가 삭제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DROP TABLE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테이블 삭제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해당 테이블의 모든 데이터도 삭제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TRUNCATE TABLE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테이블의 데이터만 삭제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TIP ) IF EXIST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삭제하려는 데이터베이스나 테이블이 존재하지 않아서 발생하는 에러를 방지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 – DROP DATABASE IF EXISTS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database_name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CAE8B4-AD76-4E6C-8395-53DAA58D987B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92049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 – DROP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CAE8B4-AD76-4E6C-8395-53DAA58D987B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47B03F-C650-4576-B50D-518E7DA94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8" y="1646058"/>
            <a:ext cx="2806844" cy="4896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259BCC-5623-4F7F-B18C-AFE50879A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09" y="2062662"/>
            <a:ext cx="4860753" cy="35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 – ALTER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CF2A32D-CA5D-4760-9003-6A3F398308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531" y="1590846"/>
          <a:ext cx="8352929" cy="48411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테이블 수정</a:t>
                      </a:r>
                    </a:p>
                  </a:txBody>
                  <a:tcPr marL="43499" marR="43499" marT="12026" marB="1202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내용 및 예시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3499" marR="43499" marT="12026" marB="120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ADD COLUMN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99" marR="43499" marT="12026" marB="1202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100" b="1" dirty="0"/>
                        <a:t>기존 테이블에 필요한 컬럼을 추가하는 명령어</a:t>
                      </a:r>
                      <a:endParaRPr lang="en-US" altLang="ko-KR" sz="1100" b="1" dirty="0"/>
                    </a:p>
                    <a:p>
                      <a:pPr marL="0" indent="0" algn="ctr">
                        <a:buFontTx/>
                        <a:buNone/>
                      </a:pPr>
                      <a:endParaRPr lang="en-US" altLang="ko-KR" sz="1100" b="1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100" b="1" dirty="0"/>
                        <a:t>Ex ) ALTER TABLE </a:t>
                      </a:r>
                      <a:r>
                        <a:rPr lang="en-US" altLang="ko-KR" sz="1100" b="1" dirty="0" err="1"/>
                        <a:t>table_name</a:t>
                      </a:r>
                      <a:r>
                        <a:rPr lang="en-US" altLang="ko-KR" sz="1100" b="1" dirty="0"/>
                        <a:t> ADD (</a:t>
                      </a:r>
                      <a:r>
                        <a:rPr lang="en-US" altLang="ko-KR" sz="1100" b="1" dirty="0" err="1"/>
                        <a:t>add_column_name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en-US" altLang="ko-KR" sz="1100" b="1" dirty="0" err="1"/>
                        <a:t>data_type</a:t>
                      </a:r>
                      <a:r>
                        <a:rPr lang="en-US" altLang="ko-KR" sz="1100" b="1" dirty="0"/>
                        <a:t>(size));</a:t>
                      </a:r>
                    </a:p>
                  </a:txBody>
                  <a:tcPr marL="43499" marR="43499" marT="12026" marB="120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0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DROP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COLUMN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99" marR="43499" marT="12026" marB="1202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100" b="1" dirty="0"/>
                        <a:t>테이블에서 필요 없는 컬럼을 삭제하는 명령어</a:t>
                      </a:r>
                      <a:endParaRPr lang="en-US" altLang="ko-KR" sz="1100" b="1" dirty="0"/>
                    </a:p>
                    <a:p>
                      <a:pPr marL="0" indent="0" algn="ctr">
                        <a:buFontTx/>
                        <a:buNone/>
                      </a:pPr>
                      <a:endParaRPr lang="en-US" altLang="ko-KR" sz="1100" b="1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100" b="1" dirty="0"/>
                        <a:t>Ex ) ALTER TABLE </a:t>
                      </a:r>
                      <a:r>
                        <a:rPr lang="en-US" altLang="ko-KR" sz="1100" b="1" dirty="0" err="1"/>
                        <a:t>table_name</a:t>
                      </a:r>
                      <a:r>
                        <a:rPr lang="en-US" altLang="ko-KR" sz="1100" b="1" dirty="0"/>
                        <a:t> DROP COLUMN </a:t>
                      </a:r>
                      <a:r>
                        <a:rPr lang="en-US" altLang="ko-KR" sz="1100" b="1" dirty="0" err="1"/>
                        <a:t>delete_column_name</a:t>
                      </a:r>
                      <a:r>
                        <a:rPr lang="en-US" altLang="ko-KR" sz="1100" b="1" dirty="0"/>
                        <a:t>;</a:t>
                      </a:r>
                    </a:p>
                  </a:txBody>
                  <a:tcPr marL="43499" marR="43499" marT="12026" marB="120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11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MODIFY COLUMN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99" marR="43499" marT="12026" marB="1202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테이블에 존재하는 컬럼의 데이터 유형</a:t>
                      </a:r>
                      <a:r>
                        <a:rPr lang="en-US" altLang="ko-KR" sz="1100" b="1" dirty="0"/>
                        <a:t>, DEFAULT </a:t>
                      </a:r>
                      <a:r>
                        <a:rPr lang="ko-KR" altLang="en-US" sz="1100" b="1" dirty="0"/>
                        <a:t>값</a:t>
                      </a:r>
                      <a:r>
                        <a:rPr lang="en-US" altLang="ko-KR" sz="1100" b="1" dirty="0"/>
                        <a:t>, NOT NULL </a:t>
                      </a:r>
                      <a:r>
                        <a:rPr lang="ko-KR" altLang="en-US" sz="1100" b="1" dirty="0"/>
                        <a:t>제약조건에 대한 변경을 하는 명령어</a:t>
                      </a:r>
                      <a:endParaRPr lang="en-US" altLang="ko-KR" sz="1100" b="1" dirty="0"/>
                    </a:p>
                    <a:p>
                      <a:pPr algn="ctr"/>
                      <a:endParaRPr lang="en-US" altLang="ko-KR" sz="1100" b="1" dirty="0"/>
                    </a:p>
                    <a:p>
                      <a:pPr algn="ctr"/>
                      <a:r>
                        <a:rPr lang="en-US" altLang="ko-KR" sz="1100" b="1" dirty="0"/>
                        <a:t>Ex ) ALTER TABLE </a:t>
                      </a:r>
                      <a:r>
                        <a:rPr lang="en-US" altLang="ko-KR" sz="1100" b="1" dirty="0" err="1"/>
                        <a:t>table_name</a:t>
                      </a:r>
                      <a:r>
                        <a:rPr lang="en-US" altLang="ko-KR" sz="1100" b="1" dirty="0"/>
                        <a:t> MODIFY (</a:t>
                      </a:r>
                      <a:r>
                        <a:rPr lang="en-US" altLang="ko-KR" sz="1100" b="1" dirty="0" err="1"/>
                        <a:t>column_name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en-US" altLang="ko-KR" sz="1100" b="1" dirty="0" err="1"/>
                        <a:t>data_type</a:t>
                      </a:r>
                      <a:r>
                        <a:rPr lang="en-US" altLang="ko-KR" sz="1100" b="1" dirty="0"/>
                        <a:t>(size) DEFAULT </a:t>
                      </a:r>
                      <a:r>
                        <a:rPr lang="ko-KR" altLang="en-US" sz="1100" b="1" dirty="0"/>
                        <a:t>식 </a:t>
                      </a:r>
                      <a:r>
                        <a:rPr lang="en-US" altLang="ko-KR" sz="1100" b="1" dirty="0"/>
                        <a:t>NOT NULL;</a:t>
                      </a:r>
                      <a:endParaRPr lang="ko-KR" altLang="en-US" sz="1100" b="1" dirty="0"/>
                    </a:p>
                  </a:txBody>
                  <a:tcPr marL="43499" marR="43499" marT="12026" marB="120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2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RENAME COLUMN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99" marR="43499" marT="12026" marB="1202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테이블을 생성하면서 만들어졌던 컬럼명을 </a:t>
                      </a:r>
                      <a:r>
                        <a:rPr lang="ko-KR" altLang="en-US" sz="1100" b="1" dirty="0" err="1"/>
                        <a:t>변경해야할</a:t>
                      </a:r>
                      <a:r>
                        <a:rPr lang="ko-KR" altLang="en-US" sz="1100" b="1" dirty="0"/>
                        <a:t> 경우에 사용하는 명령어</a:t>
                      </a:r>
                      <a:endParaRPr lang="en-US" altLang="ko-KR" sz="1100" b="1" dirty="0"/>
                    </a:p>
                    <a:p>
                      <a:pPr marL="0" indent="0" algn="ctr">
                        <a:buFontTx/>
                        <a:buNone/>
                      </a:pPr>
                      <a:endParaRPr lang="en-US" altLang="ko-KR" sz="1100" b="1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100" b="1" dirty="0"/>
                        <a:t>Ex ) ALTER TABLE </a:t>
                      </a:r>
                      <a:r>
                        <a:rPr lang="en-US" altLang="ko-KR" sz="1100" b="1" dirty="0" err="1"/>
                        <a:t>table_name</a:t>
                      </a:r>
                      <a:r>
                        <a:rPr lang="en-US" altLang="ko-KR" sz="1100" b="1" dirty="0"/>
                        <a:t> RENAME COLUMN </a:t>
                      </a:r>
                      <a:r>
                        <a:rPr lang="en-US" altLang="ko-KR" sz="1100" b="1" dirty="0" err="1"/>
                        <a:t>origin_column_name</a:t>
                      </a:r>
                      <a:r>
                        <a:rPr lang="en-US" altLang="ko-KR" sz="1100" b="1" dirty="0"/>
                        <a:t> TO </a:t>
                      </a:r>
                      <a:r>
                        <a:rPr lang="en-US" altLang="ko-KR" sz="1100" b="1" dirty="0" err="1"/>
                        <a:t>new_column_name</a:t>
                      </a:r>
                      <a:r>
                        <a:rPr lang="en-US" altLang="ko-KR" sz="1100" b="1" dirty="0"/>
                        <a:t>;</a:t>
                      </a:r>
                      <a:endParaRPr lang="ko-KR" altLang="en-US" sz="1100" b="1" dirty="0"/>
                    </a:p>
                  </a:txBody>
                  <a:tcPr marL="43499" marR="43499" marT="12026" marB="120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2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ADD CONSTRAINT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99" marR="43499" marT="12026" marB="1202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테이블 생성 시 생성 이후에 필요에 의해서 제약조건을 추가 가능</a:t>
                      </a:r>
                      <a:endParaRPr lang="en-US" altLang="ko-KR" sz="1100" b="1" dirty="0"/>
                    </a:p>
                    <a:p>
                      <a:pPr marL="171450" indent="-171450" algn="ctr">
                        <a:buFontTx/>
                        <a:buChar char="-"/>
                      </a:pPr>
                      <a:endParaRPr lang="en-US" altLang="ko-KR" sz="1100" b="1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1" dirty="0"/>
                        <a:t>Ex ) ALTER TABLE </a:t>
                      </a:r>
                      <a:r>
                        <a:rPr lang="en-US" altLang="ko-KR" sz="1000" b="1" dirty="0" err="1"/>
                        <a:t>table_name</a:t>
                      </a:r>
                      <a:r>
                        <a:rPr lang="en-US" altLang="ko-KR" sz="1000" b="1" dirty="0"/>
                        <a:t> ADD CONSTRINT </a:t>
                      </a:r>
                      <a:r>
                        <a:rPr lang="en-US" altLang="ko-KR" sz="1000" b="1" dirty="0" err="1"/>
                        <a:t>constraint_name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en-US" altLang="ko-KR" sz="1000" b="1" dirty="0" err="1"/>
                        <a:t>constraint_condition</a:t>
                      </a:r>
                      <a:r>
                        <a:rPr lang="en-US" altLang="ko-KR" sz="1000" b="1" dirty="0"/>
                        <a:t> (</a:t>
                      </a:r>
                      <a:r>
                        <a:rPr lang="en-US" altLang="ko-KR" sz="1000" b="1" dirty="0" err="1"/>
                        <a:t>column_name</a:t>
                      </a:r>
                      <a:r>
                        <a:rPr lang="en-US" altLang="ko-KR" sz="1000" b="1" dirty="0"/>
                        <a:t>);</a:t>
                      </a:r>
                      <a:endParaRPr lang="ko-KR" altLang="en-US" sz="1000" b="1" dirty="0"/>
                    </a:p>
                  </a:txBody>
                  <a:tcPr marL="43499" marR="43499" marT="12026" marB="12026" anchor="ctr"/>
                </a:tc>
                <a:extLst>
                  <a:ext uri="{0D108BD9-81ED-4DB2-BD59-A6C34878D82A}">
                    <a16:rowId xmlns:a16="http://schemas.microsoft.com/office/drawing/2014/main" val="3172753644"/>
                  </a:ext>
                </a:extLst>
              </a:tr>
              <a:tr h="8272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DROP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CONSTRAINT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3499" marR="43499" marT="12026" marB="12026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ko-KR" altLang="en-US" sz="1000" b="1" dirty="0"/>
                        <a:t>테이블 생성 시 </a:t>
                      </a:r>
                      <a:r>
                        <a:rPr lang="ko-KR" altLang="en-US" sz="1000" b="1" dirty="0" err="1"/>
                        <a:t>부여헀던</a:t>
                      </a:r>
                      <a:r>
                        <a:rPr lang="ko-KR" altLang="en-US" sz="1000" b="1" dirty="0"/>
                        <a:t> 제약조건을 삭제하는 </a:t>
                      </a:r>
                      <a:r>
                        <a:rPr lang="ko-KR" altLang="en-US" sz="1000" b="1" dirty="0" err="1"/>
                        <a:t>명렁어</a:t>
                      </a:r>
                      <a:endParaRPr lang="en-US" altLang="ko-KR" sz="1000" b="1" dirty="0"/>
                    </a:p>
                    <a:p>
                      <a:pPr marL="0" indent="0" algn="ctr">
                        <a:buFontTx/>
                        <a:buNone/>
                      </a:pPr>
                      <a:endParaRPr lang="en-US" altLang="ko-KR" sz="1000" b="1" dirty="0"/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1" dirty="0"/>
                        <a:t>Ex ) ALTER TABLE </a:t>
                      </a:r>
                      <a:r>
                        <a:rPr lang="en-US" altLang="ko-KR" sz="1000" b="1" dirty="0" err="1"/>
                        <a:t>table_name</a:t>
                      </a:r>
                      <a:r>
                        <a:rPr lang="en-US" altLang="ko-KR" sz="1000" b="1" dirty="0"/>
                        <a:t> DROP CONSTRAINT </a:t>
                      </a:r>
                      <a:r>
                        <a:rPr lang="en-US" altLang="ko-KR" sz="1000" b="1" dirty="0" err="1"/>
                        <a:t>constraint_name</a:t>
                      </a:r>
                      <a:r>
                        <a:rPr lang="en-US" altLang="ko-KR" sz="1000" b="1" dirty="0"/>
                        <a:t>;</a:t>
                      </a:r>
                    </a:p>
                  </a:txBody>
                  <a:tcPr marL="43499" marR="43499" marT="12026" marB="12026" anchor="ctr"/>
                </a:tc>
                <a:extLst>
                  <a:ext uri="{0D108BD9-81ED-4DB2-BD59-A6C34878D82A}">
                    <a16:rowId xmlns:a16="http://schemas.microsoft.com/office/drawing/2014/main" val="3948861914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9096C9-7D08-4D17-A36E-F38C85D635B2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288672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 – ALTER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9E54F63-BB93-4E59-A5E8-A6F040EAA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61" y="1719798"/>
            <a:ext cx="6596677" cy="45175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D0F363-3220-439D-9830-02EED486CBC6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198644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DDL – ALTER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837AE2-E2B6-42B1-8E34-3D1383121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16646"/>
            <a:ext cx="6264696" cy="474530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B8FD7C-285E-4807-A64F-5D7385AFF7C4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336320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표 제목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11560" y="1917136"/>
          <a:ext cx="7992888" cy="47078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4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SQL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7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i="0" dirty="0"/>
                        <a:t>데이터를 조회하는 역할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7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INSERT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i="0" dirty="0"/>
                        <a:t>데이터를 삽입하는 역할</a:t>
                      </a:r>
                      <a:endParaRPr lang="en-US" altLang="ko-KR" sz="2000" b="1" i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3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UPDATE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i="0" dirty="0"/>
                        <a:t>데이터를 수정하는 역할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637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DELETE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i="0" dirty="0"/>
                        <a:t>데이터를 삭제하는 역할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378143176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0C2E16-DFC0-4D8C-9CFA-4249258E9F77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104376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6774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8408" y="1683783"/>
            <a:ext cx="445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401127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67944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961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5321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MySQL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이란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959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5724128" y="3284984"/>
            <a:ext cx="1332148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995936" y="3429000"/>
            <a:ext cx="13681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b="1" spc="-150" dirty="0" smtClean="0"/>
              <a:t>DDL</a:t>
            </a:r>
          </a:p>
          <a:p>
            <a:pPr marL="171450" indent="-171450">
              <a:buFontTx/>
              <a:buChar char="-"/>
            </a:pPr>
            <a:endParaRPr lang="en-US" altLang="ko-KR" sz="14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400" b="1" spc="-150" dirty="0" smtClean="0"/>
              <a:t>DML</a:t>
            </a:r>
          </a:p>
          <a:p>
            <a:pPr marL="171450" indent="-171450">
              <a:buFontTx/>
              <a:buChar char="-"/>
            </a:pPr>
            <a:endParaRPr lang="en-US" altLang="ko-KR" sz="1400" b="1" spc="-150" dirty="0" smtClean="0"/>
          </a:p>
          <a:p>
            <a:pPr marL="171450" indent="-171450">
              <a:buFontTx/>
              <a:buChar char="-"/>
            </a:pPr>
            <a:r>
              <a:rPr lang="en-US" altLang="ko-KR" sz="1400" b="1" spc="-150" dirty="0" smtClean="0"/>
              <a:t>DCL</a:t>
            </a:r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688124" y="3347699"/>
            <a:ext cx="1368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--</a:t>
            </a:r>
            <a:r>
              <a:rPr lang="en-US" altLang="ko-KR" sz="1600" b="1" spc="-150" dirty="0" smtClean="0"/>
              <a:t>key</a:t>
            </a:r>
          </a:p>
          <a:p>
            <a:endParaRPr lang="en-US" altLang="ko-KR" sz="1600" b="1" spc="-150" dirty="0"/>
          </a:p>
          <a:p>
            <a:r>
              <a:rPr lang="en-US" altLang="ko-KR" sz="1600" b="1" spc="-150" dirty="0" smtClean="0"/>
              <a:t>-DML </a:t>
            </a:r>
            <a:r>
              <a:rPr lang="ko-KR" altLang="en-US" sz="1600" b="1" spc="-150" dirty="0" smtClean="0"/>
              <a:t>활용법</a:t>
            </a:r>
            <a:endParaRPr lang="en-US" altLang="ko-KR" sz="1600" b="1" spc="-150" dirty="0" smtClean="0"/>
          </a:p>
          <a:p>
            <a:endParaRPr lang="en-US" altLang="ko-KR" sz="1600" b="1" spc="-150" dirty="0"/>
          </a:p>
          <a:p>
            <a:r>
              <a:rPr lang="en-US" altLang="ko-KR" sz="1600" b="1" spc="-150" dirty="0" smtClean="0"/>
              <a:t>-DCL </a:t>
            </a:r>
            <a:r>
              <a:rPr lang="ko-KR" altLang="en-US" sz="1600" b="1" spc="-150" dirty="0" smtClean="0"/>
              <a:t>활용법</a:t>
            </a:r>
            <a:endParaRPr lang="en-US" altLang="ko-KR" sz="16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SQL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이란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bg1"/>
                </a:solidFill>
                <a:latin typeface="+mj-ea"/>
              </a:rPr>
              <a:t>QUERY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SELECT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149712D-4C64-4F0F-B3BC-0B372FA0F9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5556" y="1773731"/>
          <a:ext cx="7992888" cy="36652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DISTINCT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/>
                        <a:t>결과의 중복 행 제거</a:t>
                      </a:r>
                      <a:endParaRPr lang="en-US" altLang="ko-KR" sz="1600" b="1" i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3781431769"/>
                  </a:ext>
                </a:extLst>
              </a:tr>
              <a:tr h="478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/>
                        <a:t>테이블의 모든 정보를 가져오기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3825994100"/>
                  </a:ext>
                </a:extLst>
              </a:tr>
              <a:tr h="478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COLUMN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/>
                        <a:t>지정된 컬럼의 정보를 가져오기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703521321"/>
                  </a:ext>
                </a:extLst>
              </a:tr>
              <a:tr h="478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ALIAS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/>
                        <a:t>해당 컬럼에 </a:t>
                      </a:r>
                      <a:r>
                        <a:rPr lang="en-US" altLang="ko-KR" sz="1600" b="1" i="0" dirty="0"/>
                        <a:t>ALIAS</a:t>
                      </a:r>
                      <a:r>
                        <a:rPr lang="ko-KR" altLang="en-US" sz="1600" b="1" i="0" dirty="0"/>
                        <a:t>를 부여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127364336"/>
                  </a:ext>
                </a:extLst>
              </a:tr>
              <a:tr h="478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테이블 이름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/>
                        <a:t>읽을 테이블의 이름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855302801"/>
                  </a:ext>
                </a:extLst>
              </a:tr>
              <a:tr h="478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WHERE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조건</a:t>
                      </a: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/>
                        <a:t>수집할 데이터에 대한 조건 설정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353109854"/>
                  </a:ext>
                </a:extLst>
              </a:tr>
              <a:tr h="478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ORDER BY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i="0" dirty="0"/>
                        <a:t>데이터 결과에 대한 정렬 설정</a:t>
                      </a:r>
                      <a:r>
                        <a:rPr lang="en-US" altLang="ko-KR" sz="1600" b="1" i="0" dirty="0"/>
                        <a:t>(ASC, DESC)</a:t>
                      </a:r>
                      <a:endParaRPr lang="ko-KR" altLang="en-US" sz="1600" b="1" i="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272146135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CFC314-AB8C-41E1-9838-937B7E4324AF}"/>
              </a:ext>
            </a:extLst>
          </p:cNvPr>
          <p:cNvSpPr/>
          <p:nvPr/>
        </p:nvSpPr>
        <p:spPr>
          <a:xfrm>
            <a:off x="403390" y="5753263"/>
            <a:ext cx="8489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 ) SELECT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column_name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WHERE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column_name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ORDER BY DESC;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E75BF9-949B-41DA-B618-4588D5E47789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340861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SELECT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B94822E-B6CE-45DE-AD43-28C411B07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06" y="1547061"/>
            <a:ext cx="4699387" cy="48906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EEBF46-A456-45B0-9FDB-299BE0A919ED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12118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INSERT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327A0D-6E7B-44C6-9092-F08E234D1C0D}"/>
              </a:ext>
            </a:extLst>
          </p:cNvPr>
          <p:cNvSpPr/>
          <p:nvPr/>
        </p:nvSpPr>
        <p:spPr>
          <a:xfrm>
            <a:off x="251520" y="2021641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INSERT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 INSERT INTO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(column1, column2,…) value(data1, data2,…);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다른 테이블의 데이터를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INSERT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다중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INSERT)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INSERT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INTO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copy_table_name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SELECT column1, column2,… 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INSERT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활용한 테이블 전체 복사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 ) INSERT INTO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copy_table_name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SELECt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* 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D8C5EF-1642-4A30-9701-C6907E9D5667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3752527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INSERT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17BE5-B04F-4505-A980-DA18BE53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" y="2122184"/>
            <a:ext cx="8482746" cy="33515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6D61D-3493-4AC0-91B9-E6D548172372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298666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UPDATE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327A0D-6E7B-44C6-9092-F08E234D1C0D}"/>
              </a:ext>
            </a:extLst>
          </p:cNvPr>
          <p:cNvSpPr/>
          <p:nvPr/>
        </p:nvSpPr>
        <p:spPr>
          <a:xfrm>
            <a:off x="251520" y="3189783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UPDATE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 ) UPDATE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column1 =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1, column2 =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2, … WHERE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E449E1-55CE-4647-9BEA-63F451AC0CB7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54393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UPDATE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50C1F9-77FF-4585-B24A-C57DDA913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2263122"/>
            <a:ext cx="7740352" cy="342760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CD0A55-94EB-4767-8901-E65978483C1B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150509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DELETE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327A0D-6E7B-44C6-9092-F08E234D1C0D}"/>
              </a:ext>
            </a:extLst>
          </p:cNvPr>
          <p:cNvSpPr/>
          <p:nvPr/>
        </p:nvSpPr>
        <p:spPr>
          <a:xfrm>
            <a:off x="251520" y="2532702"/>
            <a:ext cx="8568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DELETE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 ) DELETE 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WHERE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필드명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= 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’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DELETE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활용한 모든 데이터 삭제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 ) DELETE 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table_name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F50284-45C2-4FAA-B2AA-1B22C803D669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2130238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쿼리문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- DML – DELETE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 descr="텍스트, 대형, 이중이(가) 표시된 사진&#10;&#10;자동 생성된 설명">
            <a:extLst>
              <a:ext uri="{FF2B5EF4-FFF2-40B4-BE49-F238E27FC236}">
                <a16:creationId xmlns:a16="http://schemas.microsoft.com/office/drawing/2014/main" id="{5ECCE96A-2BFB-48AF-880E-E585D7339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31" y="1841425"/>
            <a:ext cx="6731138" cy="42826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8BDCAB-3D11-4EAC-984B-DDB2B61E8A8A}"/>
              </a:ext>
            </a:extLst>
          </p:cNvPr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232761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1020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150" y="271681"/>
            <a:ext cx="1101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MySQL query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MySQL </a:t>
            </a:r>
            <a:r>
              <a:rPr lang="ko-KR" altLang="en-US" sz="1200" dirty="0" smtClean="0">
                <a:solidFill>
                  <a:schemeClr val="bg1"/>
                </a:solidFill>
              </a:rPr>
              <a:t>이란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061" y="1992511"/>
            <a:ext cx="3675365" cy="503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전세계적으로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가장 널리 사용되고 있는 오픈 소스 데이터베이스이며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MySQL AB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사가 개발하여 배포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판매하고 있는 데이터베이스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DataBase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표준 데이터베이스 질의 언어 </a:t>
            </a:r>
            <a:r>
              <a:rPr lang="en-US" altLang="ko-KR" dirty="0">
                <a:solidFill>
                  <a:schemeClr val="tx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SQL(Structured Query Language)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사용하는 개방 소스의 관계형 데이터베이스 관리 관리시스템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(RDBMS),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매우 빠르고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유연하며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사용하기 쉬운 특징이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있다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ko-KR" altLang="en-US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MySQL </a:t>
            </a: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이란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s3.ap-northeast-2.amazonaws.com/opentutorials-user-file/module/98/3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73" y="2157323"/>
            <a:ext cx="3375131" cy="370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22094E405901A7EF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02" y="1535152"/>
            <a:ext cx="1215349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1020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150" y="271681"/>
            <a:ext cx="1101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MySQL query</a:t>
            </a: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MINHEEBLOG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SQL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이란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HY헤드라인M" pitchFamily="18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6290" y="2172561"/>
            <a:ext cx="81514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SQL (Structured Query Language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구조적인 </a:t>
            </a:r>
            <a:r>
              <a:rPr lang="ko-KR" altLang="en-US" sz="2400" b="1" dirty="0"/>
              <a:t>질의 </a:t>
            </a:r>
            <a:r>
              <a:rPr lang="ko-KR" altLang="en-US" sz="2400" b="1" dirty="0" smtClean="0"/>
              <a:t>언어</a:t>
            </a:r>
            <a:endParaRPr lang="en-US" altLang="ko-KR" b="1" dirty="0" smtClean="0"/>
          </a:p>
          <a:p>
            <a:endParaRPr lang="ko-KR" altLang="en-US" dirty="0"/>
          </a:p>
          <a:p>
            <a:r>
              <a:rPr lang="ko-KR" altLang="en-US" b="1" dirty="0" smtClean="0"/>
              <a:t>질의 </a:t>
            </a:r>
            <a:r>
              <a:rPr lang="ko-KR" altLang="en-US" b="1" dirty="0"/>
              <a:t>언어를 통해서 데이터베이스를 제어</a:t>
            </a:r>
            <a:r>
              <a:rPr lang="en-US" altLang="ko-KR" b="1" dirty="0"/>
              <a:t>, </a:t>
            </a:r>
            <a:r>
              <a:rPr lang="ko-KR" altLang="en-US" b="1" dirty="0" smtClean="0"/>
              <a:t>관리함</a:t>
            </a:r>
            <a:r>
              <a:rPr lang="en-US" altLang="ko-KR" b="1" dirty="0" smtClean="0"/>
              <a:t>.</a:t>
            </a:r>
            <a:endParaRPr lang="ko-KR" altLang="en-US" dirty="0"/>
          </a:p>
          <a:p>
            <a:endParaRPr lang="en-US" altLang="ko-KR" spc="-15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⒜ </a:t>
            </a:r>
            <a:r>
              <a:rPr lang="en-US" altLang="ko-KR" b="1" dirty="0"/>
              <a:t>DDL </a:t>
            </a:r>
            <a:r>
              <a:rPr lang="en-US" altLang="ko-KR" b="1" dirty="0" smtClean="0"/>
              <a:t>: </a:t>
            </a:r>
            <a:r>
              <a:rPr lang="ko-KR" altLang="en-US" b="1" dirty="0"/>
              <a:t>데이터 정의 언어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⒝ </a:t>
            </a:r>
            <a:r>
              <a:rPr lang="en-US" altLang="ko-KR" b="1" dirty="0"/>
              <a:t>DML : </a:t>
            </a:r>
            <a:r>
              <a:rPr lang="ko-KR" altLang="en-US" b="1" dirty="0"/>
              <a:t>데이터 조작 </a:t>
            </a:r>
            <a:r>
              <a:rPr lang="ko-KR" altLang="en-US" b="1" dirty="0" smtClean="0"/>
              <a:t>언어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⒞ </a:t>
            </a:r>
            <a:r>
              <a:rPr lang="en-US" altLang="ko-KR" b="1" dirty="0"/>
              <a:t>DCL : </a:t>
            </a:r>
            <a:r>
              <a:rPr lang="ko-KR" altLang="en-US" b="1" dirty="0"/>
              <a:t>데이터 제어 </a:t>
            </a:r>
            <a:r>
              <a:rPr lang="ko-KR" altLang="en-US" b="1" dirty="0" smtClean="0"/>
              <a:t>언어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(d)</a:t>
            </a:r>
            <a:r>
              <a:rPr lang="ko-KR" altLang="en-US" b="1" dirty="0" smtClean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TCL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DCL</a:t>
            </a:r>
            <a:r>
              <a:rPr lang="ko-KR" altLang="en-US" b="1" dirty="0" smtClean="0">
                <a:solidFill>
                  <a:prstClr val="black"/>
                </a:solidFill>
              </a:rPr>
              <a:t>에서 트랜잭션을 제어하는 </a:t>
            </a:r>
            <a:r>
              <a:rPr lang="en-US" altLang="ko-KR" b="1" dirty="0" smtClean="0">
                <a:solidFill>
                  <a:prstClr val="black"/>
                </a:solidFill>
              </a:rPr>
              <a:t>COMMIT</a:t>
            </a:r>
            <a:r>
              <a:rPr lang="ko-KR" altLang="en-US" b="1" dirty="0" smtClean="0">
                <a:solidFill>
                  <a:prstClr val="black"/>
                </a:solidFill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</a:rPr>
              <a:t>ROLLBACK</a:t>
            </a:r>
            <a:r>
              <a:rPr lang="ko-KR" altLang="en-US" b="1" dirty="0" smtClean="0">
                <a:solidFill>
                  <a:prstClr val="black"/>
                </a:solidFill>
              </a:rPr>
              <a:t>만 분리한 것</a:t>
            </a:r>
            <a:endParaRPr lang="ko-KR" altLang="en-US" dirty="0">
              <a:solidFill>
                <a:prstClr val="black"/>
              </a:solidFill>
            </a:endParaRPr>
          </a:p>
          <a:p>
            <a:endParaRPr lang="ko-KR" altLang="en-US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3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1787" y="1415199"/>
            <a:ext cx="78084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⒜ </a:t>
            </a:r>
            <a:r>
              <a:rPr lang="en-US" altLang="ko-KR" b="1" dirty="0"/>
              <a:t>DDL : Data Definition Language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데이터 베이스 스키마를 정의 하거나 조작하기 위해 사용한다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/>
              <a:t>⒝ </a:t>
            </a:r>
            <a:r>
              <a:rPr lang="en-US" altLang="ko-KR" b="1" dirty="0"/>
              <a:t>DML </a:t>
            </a:r>
            <a:r>
              <a:rPr lang="en-US" altLang="ko-KR" b="1" dirty="0" smtClean="0"/>
              <a:t>: </a:t>
            </a:r>
            <a:r>
              <a:rPr lang="en-US" altLang="ko-KR" b="1" dirty="0"/>
              <a:t>Data Manipulation Language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데이터를 조작 </a:t>
            </a:r>
            <a:r>
              <a:rPr lang="en-US" altLang="ko-KR" sz="1600" dirty="0"/>
              <a:t>(</a:t>
            </a:r>
            <a:r>
              <a:rPr lang="ko-KR" altLang="en-US" sz="1600" dirty="0"/>
              <a:t>조회</a:t>
            </a:r>
            <a:r>
              <a:rPr lang="en-US" altLang="ko-KR" sz="1600" dirty="0"/>
              <a:t>, </a:t>
            </a:r>
            <a:r>
              <a:rPr lang="ko-KR" altLang="en-US" sz="1600" dirty="0"/>
              <a:t>추가</a:t>
            </a:r>
            <a:r>
              <a:rPr lang="en-US" altLang="ko-KR" sz="1600" dirty="0"/>
              <a:t>, </a:t>
            </a:r>
            <a:r>
              <a:rPr lang="ko-KR" altLang="en-US" sz="1600" dirty="0"/>
              <a:t>변경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) </a:t>
            </a:r>
            <a:r>
              <a:rPr lang="ko-KR" altLang="en-US" sz="1600" dirty="0"/>
              <a:t>하기 위해 사용한다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응용 프로그램과 데이터 베이스 사이에 실질적인 데이터 처리를 위해서 주로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⒞ </a:t>
            </a:r>
            <a:r>
              <a:rPr lang="en-US" altLang="ko-KR" b="1" dirty="0"/>
              <a:t>DCL </a:t>
            </a:r>
            <a:r>
              <a:rPr lang="en-US" altLang="ko-KR" b="1" dirty="0" smtClean="0"/>
              <a:t>: </a:t>
            </a:r>
            <a:r>
              <a:rPr lang="en-US" altLang="ko-KR" b="1" dirty="0"/>
              <a:t>Data Control Language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데이터의 보안</a:t>
            </a:r>
            <a:r>
              <a:rPr lang="en-US" altLang="ko-KR" sz="1600" dirty="0"/>
              <a:t>, </a:t>
            </a:r>
            <a:r>
              <a:rPr lang="ko-KR" altLang="en-US" sz="1600" dirty="0"/>
              <a:t>무결성</a:t>
            </a:r>
            <a:r>
              <a:rPr lang="en-US" altLang="ko-KR" sz="1600" dirty="0"/>
              <a:t>, </a:t>
            </a:r>
            <a:r>
              <a:rPr lang="ko-KR" altLang="en-US" sz="1600" dirty="0"/>
              <a:t>회복</a:t>
            </a:r>
            <a:r>
              <a:rPr lang="en-US" altLang="ko-KR" sz="1600" dirty="0"/>
              <a:t>, </a:t>
            </a:r>
            <a:r>
              <a:rPr lang="ko-KR" altLang="en-US" sz="1600" dirty="0"/>
              <a:t>병행 </a:t>
            </a:r>
            <a:r>
              <a:rPr lang="ko-KR" altLang="en-US" sz="1600" dirty="0" smtClean="0"/>
              <a:t>수행 제어 </a:t>
            </a:r>
            <a:r>
              <a:rPr lang="ko-KR" altLang="en-US" sz="1600" dirty="0"/>
              <a:t>등을 정의하는데 사용한다</a:t>
            </a:r>
            <a:r>
              <a:rPr lang="en-US" altLang="ko-KR" sz="1600" dirty="0"/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⒞ </a:t>
            </a:r>
            <a:r>
              <a:rPr lang="en-US" altLang="ko-KR" b="1" dirty="0">
                <a:solidFill>
                  <a:prstClr val="black"/>
                </a:solidFill>
              </a:rPr>
              <a:t>TCL </a:t>
            </a:r>
            <a:r>
              <a:rPr lang="en-US" altLang="ko-KR" b="1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/>
              <a:t>Transaction Control Language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</a:rPr>
              <a:t>DCL</a:t>
            </a:r>
            <a:r>
              <a:rPr lang="ko-KR" altLang="en-US" sz="1600" dirty="0">
                <a:solidFill>
                  <a:prstClr val="black"/>
                </a:solidFill>
              </a:rPr>
              <a:t>에서 트랜잭션을 제어하는 </a:t>
            </a:r>
            <a:r>
              <a:rPr lang="en-US" altLang="ko-KR" sz="1600" dirty="0">
                <a:solidFill>
                  <a:prstClr val="black"/>
                </a:solidFill>
              </a:rPr>
              <a:t>COMMIT</a:t>
            </a:r>
            <a:r>
              <a:rPr lang="ko-KR" altLang="en-US" sz="1600" dirty="0">
                <a:solidFill>
                  <a:prstClr val="black"/>
                </a:solidFill>
              </a:rPr>
              <a:t>과 </a:t>
            </a:r>
            <a:r>
              <a:rPr lang="en-US" altLang="ko-KR" sz="1600" dirty="0">
                <a:solidFill>
                  <a:prstClr val="black"/>
                </a:solidFill>
              </a:rPr>
              <a:t>ROLLBACK</a:t>
            </a:r>
            <a:r>
              <a:rPr lang="ko-KR" altLang="en-US" sz="1600" dirty="0">
                <a:solidFill>
                  <a:prstClr val="black"/>
                </a:solidFill>
              </a:rPr>
              <a:t>만 분리한 것</a:t>
            </a:r>
          </a:p>
          <a:p>
            <a:endParaRPr lang="ko-KR" altLang="en-US" spc="-15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과목이름이나 영문타이틀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제목을 입력하세요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787" y="1415199"/>
            <a:ext cx="7808418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DDL </a:t>
            </a:r>
            <a:r>
              <a:rPr lang="en-US" altLang="ko-KR" b="1" dirty="0"/>
              <a:t>: Data Definition </a:t>
            </a:r>
            <a:r>
              <a:rPr lang="en-US" altLang="ko-KR" b="1" dirty="0" smtClean="0"/>
              <a:t>Language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CREATE</a:t>
            </a:r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데이터베이스 및 해당 오브젝트 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인덱스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뷰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 프로 </a:t>
            </a:r>
            <a:r>
              <a:rPr lang="ko-KR" altLang="en-US" sz="20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시저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함수 및 트리거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</a:t>
            </a:r>
            <a:r>
              <a:rPr lang="ko-KR" altLang="en-US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작성</a:t>
            </a:r>
            <a:endParaRPr lang="en-US" altLang="ko-KR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ALTER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데이터베이스의 구조를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수정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DROP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데이터베이스에서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오브젝트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삭제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TRUNCATE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레코드에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할당 된 모든 공간을 포함하여 테이블에서 모든 레코드를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제거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(DROP)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후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CREATE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COMMENT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사전에 주석 추가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RENAME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개체 이름 바꾸기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9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과목이름이나 영문타이틀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제목을 입력하세요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787" y="1415199"/>
            <a:ext cx="7808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b="1" dirty="0" smtClean="0"/>
              <a:t>DML : </a:t>
            </a:r>
            <a:r>
              <a:rPr lang="en-US" altLang="ko-KR" b="1" dirty="0"/>
              <a:t>Data Manipulation </a:t>
            </a:r>
            <a:r>
              <a:rPr lang="en-US" altLang="ko-KR" b="1" dirty="0" smtClean="0"/>
              <a:t>Language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40543" y="2276872"/>
            <a:ext cx="78799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SELECT </a:t>
            </a:r>
            <a:r>
              <a:rPr lang="en-US" altLang="ko-KR" sz="2400" dirty="0" smtClean="0">
                <a:solidFill>
                  <a:srgbClr val="00039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데이터베이스에서 데이터 검색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INSERT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</a:t>
            </a:r>
            <a:r>
              <a:rPr lang="en-US" altLang="ko-KR" sz="24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sz="24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테이블에 </a:t>
            </a:r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삽입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UPDATE</a:t>
            </a:r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</a:t>
            </a:r>
            <a:r>
              <a:rPr lang="en-US" altLang="ko-KR" sz="24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sz="24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테이블 </a:t>
            </a:r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내의 기존 데이터를 업데이트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DELETE </a:t>
            </a:r>
            <a:r>
              <a:rPr lang="en-US" altLang="ko-KR" sz="2400" dirty="0" smtClean="0">
                <a:solidFill>
                  <a:srgbClr val="00039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2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 데이터베이스 테이블에서 모든 레코드 삭제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MERGE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 UPSERT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조작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삽입 또는 업데이트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CALL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 PL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 SQL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Java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서브 프로그램 호출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EXPLAIN PLAN 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액세스 경로 해석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LOCK TABLE </a:t>
            </a:r>
            <a:r>
              <a:rPr lang="en-US" altLang="ko-KR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동시성 </a:t>
            </a:r>
            <a:r>
              <a: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제어</a:t>
            </a:r>
            <a:endParaRPr lang="ko-KR" altLang="en-US" b="0" i="0" dirty="0">
              <a:solidFill>
                <a:srgbClr val="000000"/>
              </a:solidFill>
              <a:effectLst/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272" y="67688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GRANT-</a:t>
            </a:r>
            <a:r>
              <a:rPr lang="ko-KR" altLang="en-US" dirty="0" smtClean="0"/>
              <a:t>사용자가 데이터베이스에 대한 액세스 권한을 허용</a:t>
            </a:r>
          </a:p>
          <a:p>
            <a:r>
              <a:rPr lang="en-US" altLang="ko-KR" dirty="0" smtClean="0"/>
              <a:t>REVOKE-GRANT </a:t>
            </a:r>
            <a:r>
              <a:rPr lang="ko-KR" altLang="en-US" dirty="0" smtClean="0"/>
              <a:t>명령을 사용하여 제공된 사용자 액세스 권한을 철회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과목이름이나 영문타이틀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제목을 입력하세요</a:t>
            </a:r>
            <a:endParaRPr kumimoji="0" lang="ko-KR" altLang="en-US" sz="12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787" y="1415199"/>
            <a:ext cx="7808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   </a:t>
            </a:r>
            <a:r>
              <a:rPr lang="en-US" altLang="ko-KR" b="1" dirty="0"/>
              <a:t>DCL : Data Control </a:t>
            </a:r>
            <a:r>
              <a:rPr lang="en-US" altLang="ko-KR" b="1" dirty="0" smtClean="0"/>
              <a:t>Language</a:t>
            </a:r>
          </a:p>
          <a:p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GRANT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데이터베이스에 대한 액세스 권한을 허용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REVOKE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- GRANT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명령을 사용하여 제공된 사용자 액세스 권한을 철회</a:t>
            </a:r>
          </a:p>
          <a:p>
            <a:endParaRPr lang="en-US" altLang="ko-KR" b="1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1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70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데이터베이스 키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39552" y="1608968"/>
          <a:ext cx="7992888" cy="43217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0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5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후보키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(Candidate Key)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 err="1"/>
                        <a:t>튜플을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유일하게 식별할 수 있는 속성들의 부분집합</a:t>
                      </a:r>
                      <a:endParaRPr lang="en-US" altLang="ko-KR" sz="1100" b="1" dirty="0"/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모든 릴레이션은 반드시 하나 이상의 후보키를 가져야함</a:t>
                      </a:r>
                      <a:endParaRPr lang="en-US" altLang="ko-KR" sz="1100" b="1" dirty="0"/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유일성과 최소성을 만족</a:t>
                      </a:r>
                      <a:endParaRPr lang="en-US" altLang="ko-KR" sz="1100" b="1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5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기본키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(Primary Key)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특정 </a:t>
                      </a:r>
                      <a:r>
                        <a:rPr lang="ko-KR" altLang="en-US" sz="1100" b="1" dirty="0" err="1"/>
                        <a:t>튜플을</a:t>
                      </a:r>
                      <a:r>
                        <a:rPr lang="ko-KR" altLang="en-US" sz="1100" b="1" dirty="0"/>
                        <a:t> 유일하게 구별할 수 있는 속성</a:t>
                      </a:r>
                      <a:endParaRPr lang="en-US" altLang="ko-KR" sz="1100" b="1" dirty="0"/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altLang="ko-KR" sz="1100" b="1" dirty="0"/>
                        <a:t>NULL </a:t>
                      </a:r>
                      <a:r>
                        <a:rPr lang="ko-KR" altLang="en-US" sz="1100" b="1" dirty="0"/>
                        <a:t>값을 가질 수 없습니다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동일한 값이 중복되어 저장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4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대체키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(Alternate Key)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-</a:t>
                      </a:r>
                      <a:r>
                        <a:rPr lang="ko-KR" altLang="en-US" sz="1100" b="1" dirty="0"/>
                        <a:t> 후보키가 둘 이상일 때 기본키를 제외한 나머지 후보키들을 말합니다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2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슈퍼키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(Super Key)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한 릴레이션 내에 있는 속성들의 집합으로 구성된 키</a:t>
                      </a:r>
                      <a:endParaRPr lang="en-US" altLang="ko-KR" sz="1100" b="1" dirty="0"/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유일성은 만족하지만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최소성은 만족시키지 못함</a:t>
                      </a: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32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외래키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(Foreign Key)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참조되는 릴레이션의 기본키와 대응되어 릴레이션 간에 참조 관계를 표현하는데 중요한 도구</a:t>
                      </a:r>
                      <a:endParaRPr lang="en-US" altLang="ko-KR" sz="1100" b="1" dirty="0"/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ko-KR" altLang="en-US" sz="1100" b="1" dirty="0"/>
                        <a:t>외래키로 지정되면 참조 테이블의 기본키에 없는 값을 입력할 수 없음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참조 무결성 조건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317275364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18846" y="271681"/>
            <a:ext cx="1585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OYR </a:t>
            </a:r>
            <a:r>
              <a:rPr kumimoji="0" lang="ko-KR" altLang="en-US" sz="1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데이터베이스 쿼리</a:t>
            </a:r>
          </a:p>
        </p:txBody>
      </p:sp>
    </p:spTree>
    <p:extLst>
      <p:ext uri="{BB962C8B-B14F-4D97-AF65-F5344CB8AC3E}">
        <p14:creationId xmlns:p14="http://schemas.microsoft.com/office/powerpoint/2010/main" val="38147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1389</Words>
  <Application>Microsoft Office PowerPoint</Application>
  <PresentationFormat>화면 슬라이드 쇼(4:3)</PresentationFormat>
  <Paragraphs>383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HY헤드라인M</vt:lpstr>
      <vt:lpstr>Arial</vt:lpstr>
      <vt:lpstr>KoPub돋움체 Bold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오 다혜</cp:lastModifiedBy>
  <cp:revision>39</cp:revision>
  <dcterms:created xsi:type="dcterms:W3CDTF">2016-11-03T20:47:04Z</dcterms:created>
  <dcterms:modified xsi:type="dcterms:W3CDTF">2020-07-04T07:32:26Z</dcterms:modified>
</cp:coreProperties>
</file>