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4"/>
    <p:sldMasterId id="2147483666" r:id="rId5"/>
  </p:sldMasterIdLst>
  <p:notesMasterIdLst>
    <p:notesMasterId r:id="rId18"/>
  </p:notesMasterIdLst>
  <p:sldIdLst>
    <p:sldId id="256" r:id="rId6"/>
    <p:sldId id="272" r:id="rId7"/>
    <p:sldId id="257" r:id="rId8"/>
    <p:sldId id="258" r:id="rId9"/>
    <p:sldId id="260" r:id="rId10"/>
    <p:sldId id="261" r:id="rId11"/>
    <p:sldId id="275" r:id="rId12"/>
    <p:sldId id="262" r:id="rId13"/>
    <p:sldId id="273" r:id="rId14"/>
    <p:sldId id="266" r:id="rId15"/>
    <p:sldId id="267" r:id="rId16"/>
    <p:sldId id="274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50B38-94CE-6FFF-EC8A-473789603D30}" v="4" dt="2024-08-26T14:09:21.4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3D1C0-A203-44E8-8C52-166B692960B4}" type="datetimeFigureOut">
              <a:rPr lang="fi-FI" smtClean="0"/>
              <a:t>14.2.2025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15099-1959-4DD9-A5A1-8137DDC0080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216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9C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88BBEE9E-DE06-47A5-A215-97723EE4228A}" type="datetime1">
              <a:rPr lang="fi-FI" spc="-10" smtClean="0"/>
              <a:t>14.2.2025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7E811807-B2CA-C30A-422B-6EDA4BA817C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Basics of AI - ICB011AS2AE - AI Business Model Canvas</a:t>
            </a:r>
            <a:endParaRPr lang="fi-FI"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A5C39166-E371-0302-D4A1-3DC36274E4D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9D00FF-717A-4E0C-845C-4C9761014D41}" type="datetime1">
              <a:rPr lang="fi-FI" smtClean="0"/>
              <a:t>14.2.2025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F3057FD6-5F11-2C8E-A81F-D6CB3FAEE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FI" smtClean="0"/>
              <a:pPr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4375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9C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95303AA9-F1FB-4971-AA64-487B2CBD02FE}" type="datetime1">
              <a:rPr lang="fi-FI" spc="-10" smtClean="0"/>
              <a:t>14.2.2025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9C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B9459041-58BC-4CF7-B0B6-E523B96B2C3C}" type="datetime1">
              <a:rPr lang="fi-FI" spc="-10" smtClean="0"/>
              <a:t>14.2.2025</a:t>
            </a:fld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37147"/>
            <a:ext cx="12192000" cy="721360"/>
          </a:xfrm>
          <a:custGeom>
            <a:avLst/>
            <a:gdLst/>
            <a:ahLst/>
            <a:cxnLst/>
            <a:rect l="l" t="t" r="r" b="b"/>
            <a:pathLst>
              <a:path w="12192000" h="721359">
                <a:moveTo>
                  <a:pt x="12192000" y="0"/>
                </a:moveTo>
                <a:lnTo>
                  <a:pt x="0" y="0"/>
                </a:lnTo>
                <a:lnTo>
                  <a:pt x="0" y="720851"/>
                </a:lnTo>
                <a:lnTo>
                  <a:pt x="12192000" y="7208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935" y="6137146"/>
            <a:ext cx="1295400" cy="72085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68" y="103631"/>
            <a:ext cx="8296656" cy="58094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9C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FA1EBB4B-3EB0-405F-810E-33156D6B7B49}" type="datetime1">
              <a:rPr lang="fi-FI" spc="-10" smtClean="0"/>
              <a:t>14.2.2025</a:t>
            </a:fld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37147"/>
            <a:ext cx="12192000" cy="721360"/>
          </a:xfrm>
          <a:custGeom>
            <a:avLst/>
            <a:gdLst/>
            <a:ahLst/>
            <a:cxnLst/>
            <a:rect l="l" t="t" r="r" b="b"/>
            <a:pathLst>
              <a:path w="12192000" h="721359">
                <a:moveTo>
                  <a:pt x="12192000" y="0"/>
                </a:moveTo>
                <a:lnTo>
                  <a:pt x="0" y="0"/>
                </a:lnTo>
                <a:lnTo>
                  <a:pt x="0" y="720851"/>
                </a:lnTo>
                <a:lnTo>
                  <a:pt x="12192000" y="7208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935" y="6137146"/>
            <a:ext cx="1295400" cy="72085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4462" y="320447"/>
            <a:ext cx="6938399" cy="542655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128773" y="652906"/>
            <a:ext cx="2792730" cy="662940"/>
          </a:xfrm>
          <a:custGeom>
            <a:avLst/>
            <a:gdLst/>
            <a:ahLst/>
            <a:cxnLst/>
            <a:rect l="l" t="t" r="r" b="b"/>
            <a:pathLst>
              <a:path w="2792729" h="662940">
                <a:moveTo>
                  <a:pt x="883793" y="396239"/>
                </a:moveTo>
                <a:lnTo>
                  <a:pt x="779780" y="396239"/>
                </a:lnTo>
                <a:lnTo>
                  <a:pt x="779780" y="612139"/>
                </a:lnTo>
                <a:lnTo>
                  <a:pt x="1239901" y="641350"/>
                </a:lnTo>
                <a:lnTo>
                  <a:pt x="1399666" y="643889"/>
                </a:lnTo>
                <a:lnTo>
                  <a:pt x="2038730" y="662939"/>
                </a:lnTo>
                <a:lnTo>
                  <a:pt x="2038730" y="612139"/>
                </a:lnTo>
                <a:lnTo>
                  <a:pt x="883793" y="612139"/>
                </a:lnTo>
                <a:lnTo>
                  <a:pt x="883793" y="396239"/>
                </a:lnTo>
                <a:close/>
              </a:path>
              <a:path w="2792729" h="662940">
                <a:moveTo>
                  <a:pt x="2146680" y="447039"/>
                </a:moveTo>
                <a:lnTo>
                  <a:pt x="2038730" y="447039"/>
                </a:lnTo>
                <a:lnTo>
                  <a:pt x="2038730" y="662939"/>
                </a:lnTo>
                <a:lnTo>
                  <a:pt x="2146680" y="662939"/>
                </a:lnTo>
                <a:lnTo>
                  <a:pt x="2146680" y="447039"/>
                </a:lnTo>
                <a:close/>
              </a:path>
              <a:path w="2792729" h="662940">
                <a:moveTo>
                  <a:pt x="2528951" y="447039"/>
                </a:moveTo>
                <a:lnTo>
                  <a:pt x="2146680" y="447039"/>
                </a:lnTo>
                <a:lnTo>
                  <a:pt x="2146680" y="662939"/>
                </a:lnTo>
                <a:lnTo>
                  <a:pt x="2528951" y="662939"/>
                </a:lnTo>
                <a:lnTo>
                  <a:pt x="2528951" y="447039"/>
                </a:lnTo>
                <a:close/>
              </a:path>
              <a:path w="2792729" h="662940">
                <a:moveTo>
                  <a:pt x="2533650" y="447039"/>
                </a:moveTo>
                <a:lnTo>
                  <a:pt x="2528951" y="447039"/>
                </a:lnTo>
                <a:lnTo>
                  <a:pt x="2528951" y="662939"/>
                </a:lnTo>
                <a:lnTo>
                  <a:pt x="2533650" y="662939"/>
                </a:lnTo>
                <a:lnTo>
                  <a:pt x="2533650" y="447039"/>
                </a:lnTo>
                <a:close/>
              </a:path>
              <a:path w="2792729" h="662940">
                <a:moveTo>
                  <a:pt x="2637028" y="447039"/>
                </a:moveTo>
                <a:lnTo>
                  <a:pt x="2533650" y="447039"/>
                </a:lnTo>
                <a:lnTo>
                  <a:pt x="2533650" y="662939"/>
                </a:lnTo>
                <a:lnTo>
                  <a:pt x="2637028" y="662939"/>
                </a:lnTo>
                <a:lnTo>
                  <a:pt x="2637028" y="447039"/>
                </a:lnTo>
                <a:close/>
              </a:path>
              <a:path w="2792729" h="662940">
                <a:moveTo>
                  <a:pt x="2641727" y="447039"/>
                </a:moveTo>
                <a:lnTo>
                  <a:pt x="2637028" y="447039"/>
                </a:lnTo>
                <a:lnTo>
                  <a:pt x="2637028" y="662939"/>
                </a:lnTo>
                <a:lnTo>
                  <a:pt x="2641727" y="662939"/>
                </a:lnTo>
                <a:lnTo>
                  <a:pt x="2641727" y="447039"/>
                </a:lnTo>
                <a:close/>
              </a:path>
              <a:path w="2792729" h="662940">
                <a:moveTo>
                  <a:pt x="2643124" y="325194"/>
                </a:moveTo>
                <a:lnTo>
                  <a:pt x="2641980" y="335279"/>
                </a:lnTo>
                <a:lnTo>
                  <a:pt x="2640584" y="342900"/>
                </a:lnTo>
                <a:lnTo>
                  <a:pt x="2638805" y="349250"/>
                </a:lnTo>
                <a:lnTo>
                  <a:pt x="2637028" y="356869"/>
                </a:lnTo>
                <a:lnTo>
                  <a:pt x="2618231" y="397510"/>
                </a:lnTo>
                <a:lnTo>
                  <a:pt x="2612898" y="405129"/>
                </a:lnTo>
                <a:lnTo>
                  <a:pt x="2607183" y="414019"/>
                </a:lnTo>
                <a:lnTo>
                  <a:pt x="2600960" y="421639"/>
                </a:lnTo>
                <a:lnTo>
                  <a:pt x="2594864" y="429260"/>
                </a:lnTo>
                <a:lnTo>
                  <a:pt x="2588005" y="435610"/>
                </a:lnTo>
                <a:lnTo>
                  <a:pt x="2580893" y="440689"/>
                </a:lnTo>
                <a:lnTo>
                  <a:pt x="2578989" y="441960"/>
                </a:lnTo>
                <a:lnTo>
                  <a:pt x="2572892" y="443229"/>
                </a:lnTo>
                <a:lnTo>
                  <a:pt x="2571115" y="444500"/>
                </a:lnTo>
                <a:lnTo>
                  <a:pt x="2568955" y="444500"/>
                </a:lnTo>
                <a:lnTo>
                  <a:pt x="2566797" y="445769"/>
                </a:lnTo>
                <a:lnTo>
                  <a:pt x="2547747" y="447039"/>
                </a:lnTo>
                <a:lnTo>
                  <a:pt x="2641727" y="447039"/>
                </a:lnTo>
                <a:lnTo>
                  <a:pt x="2641727" y="662939"/>
                </a:lnTo>
                <a:lnTo>
                  <a:pt x="2655697" y="662939"/>
                </a:lnTo>
                <a:lnTo>
                  <a:pt x="2674747" y="661669"/>
                </a:lnTo>
                <a:lnTo>
                  <a:pt x="2676905" y="660400"/>
                </a:lnTo>
                <a:lnTo>
                  <a:pt x="2679065" y="660400"/>
                </a:lnTo>
                <a:lnTo>
                  <a:pt x="2680970" y="659129"/>
                </a:lnTo>
                <a:lnTo>
                  <a:pt x="2683129" y="659129"/>
                </a:lnTo>
                <a:lnTo>
                  <a:pt x="2684906" y="657860"/>
                </a:lnTo>
                <a:lnTo>
                  <a:pt x="2687066" y="657860"/>
                </a:lnTo>
                <a:lnTo>
                  <a:pt x="2692400" y="654050"/>
                </a:lnTo>
                <a:lnTo>
                  <a:pt x="2694304" y="652779"/>
                </a:lnTo>
                <a:lnTo>
                  <a:pt x="2720848" y="622300"/>
                </a:lnTo>
                <a:lnTo>
                  <a:pt x="2740279" y="585469"/>
                </a:lnTo>
                <a:lnTo>
                  <a:pt x="2746755" y="565150"/>
                </a:lnTo>
                <a:lnTo>
                  <a:pt x="2748661" y="558800"/>
                </a:lnTo>
                <a:lnTo>
                  <a:pt x="2750058" y="551179"/>
                </a:lnTo>
                <a:lnTo>
                  <a:pt x="2752216" y="532129"/>
                </a:lnTo>
                <a:lnTo>
                  <a:pt x="2644140" y="532129"/>
                </a:lnTo>
                <a:lnTo>
                  <a:pt x="2644027" y="429260"/>
                </a:lnTo>
                <a:lnTo>
                  <a:pt x="2643146" y="379729"/>
                </a:lnTo>
                <a:lnTo>
                  <a:pt x="2643124" y="325194"/>
                </a:lnTo>
                <a:close/>
              </a:path>
              <a:path w="2792729" h="662940">
                <a:moveTo>
                  <a:pt x="30606" y="3810"/>
                </a:moveTo>
                <a:lnTo>
                  <a:pt x="29209" y="3810"/>
                </a:lnTo>
                <a:lnTo>
                  <a:pt x="28448" y="5079"/>
                </a:lnTo>
                <a:lnTo>
                  <a:pt x="27305" y="5079"/>
                </a:lnTo>
                <a:lnTo>
                  <a:pt x="27050" y="6350"/>
                </a:lnTo>
                <a:lnTo>
                  <a:pt x="26288" y="6350"/>
                </a:lnTo>
                <a:lnTo>
                  <a:pt x="25907" y="7619"/>
                </a:lnTo>
                <a:lnTo>
                  <a:pt x="25145" y="7619"/>
                </a:lnTo>
                <a:lnTo>
                  <a:pt x="24892" y="8889"/>
                </a:lnTo>
                <a:lnTo>
                  <a:pt x="24130" y="8889"/>
                </a:lnTo>
                <a:lnTo>
                  <a:pt x="23368" y="11429"/>
                </a:lnTo>
                <a:lnTo>
                  <a:pt x="22987" y="11429"/>
                </a:lnTo>
                <a:lnTo>
                  <a:pt x="22351" y="12700"/>
                </a:lnTo>
                <a:lnTo>
                  <a:pt x="20827" y="17779"/>
                </a:lnTo>
                <a:lnTo>
                  <a:pt x="19812" y="24129"/>
                </a:lnTo>
                <a:lnTo>
                  <a:pt x="18668" y="29210"/>
                </a:lnTo>
                <a:lnTo>
                  <a:pt x="17652" y="45719"/>
                </a:lnTo>
                <a:lnTo>
                  <a:pt x="16256" y="59689"/>
                </a:lnTo>
                <a:lnTo>
                  <a:pt x="3556" y="143510"/>
                </a:lnTo>
                <a:lnTo>
                  <a:pt x="1777" y="160019"/>
                </a:lnTo>
                <a:lnTo>
                  <a:pt x="381" y="177800"/>
                </a:lnTo>
                <a:lnTo>
                  <a:pt x="0" y="195579"/>
                </a:lnTo>
                <a:lnTo>
                  <a:pt x="57" y="412750"/>
                </a:lnTo>
                <a:lnTo>
                  <a:pt x="1777" y="450850"/>
                </a:lnTo>
                <a:lnTo>
                  <a:pt x="2920" y="458469"/>
                </a:lnTo>
                <a:lnTo>
                  <a:pt x="7619" y="477519"/>
                </a:lnTo>
                <a:lnTo>
                  <a:pt x="11175" y="492760"/>
                </a:lnTo>
                <a:lnTo>
                  <a:pt x="28828" y="537210"/>
                </a:lnTo>
                <a:lnTo>
                  <a:pt x="55118" y="577850"/>
                </a:lnTo>
                <a:lnTo>
                  <a:pt x="69850" y="598169"/>
                </a:lnTo>
                <a:lnTo>
                  <a:pt x="72008" y="601979"/>
                </a:lnTo>
                <a:lnTo>
                  <a:pt x="76707" y="605789"/>
                </a:lnTo>
                <a:lnTo>
                  <a:pt x="78867" y="608329"/>
                </a:lnTo>
                <a:lnTo>
                  <a:pt x="81661" y="610869"/>
                </a:lnTo>
                <a:lnTo>
                  <a:pt x="84200" y="612139"/>
                </a:lnTo>
                <a:lnTo>
                  <a:pt x="90043" y="617219"/>
                </a:lnTo>
                <a:lnTo>
                  <a:pt x="92837" y="618489"/>
                </a:lnTo>
                <a:lnTo>
                  <a:pt x="95757" y="619760"/>
                </a:lnTo>
                <a:lnTo>
                  <a:pt x="99059" y="621029"/>
                </a:lnTo>
                <a:lnTo>
                  <a:pt x="101853" y="623569"/>
                </a:lnTo>
                <a:lnTo>
                  <a:pt x="105156" y="623569"/>
                </a:lnTo>
                <a:lnTo>
                  <a:pt x="108331" y="624839"/>
                </a:lnTo>
                <a:lnTo>
                  <a:pt x="115188" y="626110"/>
                </a:lnTo>
                <a:lnTo>
                  <a:pt x="139319" y="631189"/>
                </a:lnTo>
                <a:lnTo>
                  <a:pt x="173862" y="633729"/>
                </a:lnTo>
                <a:lnTo>
                  <a:pt x="271399" y="635000"/>
                </a:lnTo>
                <a:lnTo>
                  <a:pt x="271399" y="419100"/>
                </a:lnTo>
                <a:lnTo>
                  <a:pt x="290121" y="417936"/>
                </a:lnTo>
                <a:lnTo>
                  <a:pt x="281939" y="417829"/>
                </a:lnTo>
                <a:lnTo>
                  <a:pt x="247269" y="415289"/>
                </a:lnTo>
                <a:lnTo>
                  <a:pt x="235457" y="412750"/>
                </a:lnTo>
                <a:lnTo>
                  <a:pt x="229107" y="411479"/>
                </a:lnTo>
                <a:lnTo>
                  <a:pt x="107950" y="411479"/>
                </a:lnTo>
                <a:lnTo>
                  <a:pt x="108331" y="393700"/>
                </a:lnTo>
                <a:lnTo>
                  <a:pt x="109981" y="375919"/>
                </a:lnTo>
                <a:lnTo>
                  <a:pt x="111632" y="359410"/>
                </a:lnTo>
                <a:lnTo>
                  <a:pt x="122343" y="288007"/>
                </a:lnTo>
                <a:lnTo>
                  <a:pt x="120903" y="283210"/>
                </a:lnTo>
                <a:lnTo>
                  <a:pt x="119125" y="276860"/>
                </a:lnTo>
                <a:lnTo>
                  <a:pt x="115569" y="261619"/>
                </a:lnTo>
                <a:lnTo>
                  <a:pt x="110870" y="242569"/>
                </a:lnTo>
                <a:lnTo>
                  <a:pt x="109855" y="234950"/>
                </a:lnTo>
                <a:lnTo>
                  <a:pt x="109117" y="219710"/>
                </a:lnTo>
                <a:lnTo>
                  <a:pt x="30606" y="219710"/>
                </a:lnTo>
                <a:lnTo>
                  <a:pt x="30606" y="3810"/>
                </a:lnTo>
                <a:close/>
              </a:path>
              <a:path w="2792729" h="662940">
                <a:moveTo>
                  <a:pt x="290121" y="417936"/>
                </a:moveTo>
                <a:lnTo>
                  <a:pt x="271399" y="419100"/>
                </a:lnTo>
                <a:lnTo>
                  <a:pt x="271399" y="635000"/>
                </a:lnTo>
                <a:lnTo>
                  <a:pt x="379475" y="635000"/>
                </a:lnTo>
                <a:lnTo>
                  <a:pt x="379475" y="419100"/>
                </a:lnTo>
                <a:lnTo>
                  <a:pt x="290121" y="417936"/>
                </a:lnTo>
                <a:close/>
              </a:path>
              <a:path w="2792729" h="662940">
                <a:moveTo>
                  <a:pt x="646557" y="394969"/>
                </a:moveTo>
                <a:lnTo>
                  <a:pt x="290121" y="417936"/>
                </a:lnTo>
                <a:lnTo>
                  <a:pt x="379475" y="419100"/>
                </a:lnTo>
                <a:lnTo>
                  <a:pt x="379475" y="635000"/>
                </a:lnTo>
                <a:lnTo>
                  <a:pt x="740955" y="611797"/>
                </a:lnTo>
                <a:lnTo>
                  <a:pt x="646557" y="610869"/>
                </a:lnTo>
                <a:lnTo>
                  <a:pt x="646557" y="394969"/>
                </a:lnTo>
                <a:close/>
              </a:path>
              <a:path w="2792729" h="662940">
                <a:moveTo>
                  <a:pt x="754507" y="394969"/>
                </a:moveTo>
                <a:lnTo>
                  <a:pt x="754507" y="610869"/>
                </a:lnTo>
                <a:lnTo>
                  <a:pt x="740955" y="611797"/>
                </a:lnTo>
                <a:lnTo>
                  <a:pt x="775843" y="612139"/>
                </a:lnTo>
                <a:lnTo>
                  <a:pt x="775843" y="396239"/>
                </a:lnTo>
                <a:lnTo>
                  <a:pt x="883793" y="396239"/>
                </a:lnTo>
                <a:lnTo>
                  <a:pt x="754507" y="394969"/>
                </a:lnTo>
                <a:close/>
              </a:path>
              <a:path w="2792729" h="662940">
                <a:moveTo>
                  <a:pt x="779780" y="396239"/>
                </a:moveTo>
                <a:lnTo>
                  <a:pt x="775843" y="396239"/>
                </a:lnTo>
                <a:lnTo>
                  <a:pt x="775843" y="612139"/>
                </a:lnTo>
                <a:lnTo>
                  <a:pt x="779780" y="612139"/>
                </a:lnTo>
                <a:lnTo>
                  <a:pt x="779780" y="396239"/>
                </a:lnTo>
                <a:close/>
              </a:path>
              <a:path w="2792729" h="662940">
                <a:moveTo>
                  <a:pt x="887730" y="396239"/>
                </a:moveTo>
                <a:lnTo>
                  <a:pt x="883793" y="396239"/>
                </a:lnTo>
                <a:lnTo>
                  <a:pt x="883793" y="612139"/>
                </a:lnTo>
                <a:lnTo>
                  <a:pt x="887730" y="612139"/>
                </a:lnTo>
                <a:lnTo>
                  <a:pt x="887730" y="396239"/>
                </a:lnTo>
                <a:close/>
              </a:path>
              <a:path w="2792729" h="662940">
                <a:moveTo>
                  <a:pt x="887730" y="396239"/>
                </a:moveTo>
                <a:lnTo>
                  <a:pt x="887730" y="612139"/>
                </a:lnTo>
                <a:lnTo>
                  <a:pt x="2038730" y="612139"/>
                </a:lnTo>
                <a:lnTo>
                  <a:pt x="2038730" y="447039"/>
                </a:lnTo>
                <a:lnTo>
                  <a:pt x="2146680" y="447039"/>
                </a:lnTo>
                <a:lnTo>
                  <a:pt x="1507743" y="427989"/>
                </a:lnTo>
                <a:lnTo>
                  <a:pt x="1347851" y="425450"/>
                </a:lnTo>
                <a:lnTo>
                  <a:pt x="887730" y="396239"/>
                </a:lnTo>
                <a:close/>
              </a:path>
              <a:path w="2792729" h="662940">
                <a:moveTo>
                  <a:pt x="754507" y="394969"/>
                </a:moveTo>
                <a:lnTo>
                  <a:pt x="646557" y="394969"/>
                </a:lnTo>
                <a:lnTo>
                  <a:pt x="646557" y="610869"/>
                </a:lnTo>
                <a:lnTo>
                  <a:pt x="740955" y="611797"/>
                </a:lnTo>
                <a:lnTo>
                  <a:pt x="754507" y="610869"/>
                </a:lnTo>
                <a:lnTo>
                  <a:pt x="754507" y="394969"/>
                </a:lnTo>
                <a:close/>
              </a:path>
              <a:path w="2792729" h="662940">
                <a:moveTo>
                  <a:pt x="2752216" y="316229"/>
                </a:moveTo>
                <a:lnTo>
                  <a:pt x="2644140" y="316229"/>
                </a:lnTo>
                <a:lnTo>
                  <a:pt x="2643124" y="325194"/>
                </a:lnTo>
                <a:lnTo>
                  <a:pt x="2643146" y="379729"/>
                </a:lnTo>
                <a:lnTo>
                  <a:pt x="2644027" y="429260"/>
                </a:lnTo>
                <a:lnTo>
                  <a:pt x="2644140" y="532129"/>
                </a:lnTo>
                <a:lnTo>
                  <a:pt x="2752216" y="532129"/>
                </a:lnTo>
                <a:lnTo>
                  <a:pt x="2752216" y="316229"/>
                </a:lnTo>
                <a:close/>
              </a:path>
              <a:path w="2792729" h="662940">
                <a:moveTo>
                  <a:pt x="122343" y="288007"/>
                </a:moveTo>
                <a:lnTo>
                  <a:pt x="111632" y="359410"/>
                </a:lnTo>
                <a:lnTo>
                  <a:pt x="109620" y="379729"/>
                </a:lnTo>
                <a:lnTo>
                  <a:pt x="108331" y="393700"/>
                </a:lnTo>
                <a:lnTo>
                  <a:pt x="107950" y="411479"/>
                </a:lnTo>
                <a:lnTo>
                  <a:pt x="229107" y="411479"/>
                </a:lnTo>
                <a:lnTo>
                  <a:pt x="216407" y="408939"/>
                </a:lnTo>
                <a:lnTo>
                  <a:pt x="213106" y="407669"/>
                </a:lnTo>
                <a:lnTo>
                  <a:pt x="209931" y="406400"/>
                </a:lnTo>
                <a:lnTo>
                  <a:pt x="207009" y="405129"/>
                </a:lnTo>
                <a:lnTo>
                  <a:pt x="203707" y="403860"/>
                </a:lnTo>
                <a:lnTo>
                  <a:pt x="200913" y="402589"/>
                </a:lnTo>
                <a:lnTo>
                  <a:pt x="195071" y="398779"/>
                </a:lnTo>
                <a:lnTo>
                  <a:pt x="192277" y="396239"/>
                </a:lnTo>
                <a:lnTo>
                  <a:pt x="186817" y="392429"/>
                </a:lnTo>
                <a:lnTo>
                  <a:pt x="184657" y="389889"/>
                </a:lnTo>
                <a:lnTo>
                  <a:pt x="179958" y="386079"/>
                </a:lnTo>
                <a:lnTo>
                  <a:pt x="177800" y="382269"/>
                </a:lnTo>
                <a:lnTo>
                  <a:pt x="136778" y="321310"/>
                </a:lnTo>
                <a:lnTo>
                  <a:pt x="122808" y="289560"/>
                </a:lnTo>
                <a:lnTo>
                  <a:pt x="122343" y="288007"/>
                </a:lnTo>
                <a:close/>
              </a:path>
              <a:path w="2792729" h="662940">
                <a:moveTo>
                  <a:pt x="2751074" y="31750"/>
                </a:moveTo>
                <a:lnTo>
                  <a:pt x="2643124" y="31750"/>
                </a:lnTo>
                <a:lnTo>
                  <a:pt x="2643124" y="325194"/>
                </a:lnTo>
                <a:lnTo>
                  <a:pt x="2644140" y="316229"/>
                </a:lnTo>
                <a:lnTo>
                  <a:pt x="2752216" y="316229"/>
                </a:lnTo>
                <a:lnTo>
                  <a:pt x="2752140" y="215900"/>
                </a:lnTo>
                <a:lnTo>
                  <a:pt x="2751074" y="162560"/>
                </a:lnTo>
                <a:lnTo>
                  <a:pt x="2751074" y="31750"/>
                </a:lnTo>
                <a:close/>
              </a:path>
              <a:path w="2792729" h="662940">
                <a:moveTo>
                  <a:pt x="138556" y="195579"/>
                </a:moveTo>
                <a:lnTo>
                  <a:pt x="107950" y="195579"/>
                </a:lnTo>
                <a:lnTo>
                  <a:pt x="109855" y="234950"/>
                </a:lnTo>
                <a:lnTo>
                  <a:pt x="110870" y="242569"/>
                </a:lnTo>
                <a:lnTo>
                  <a:pt x="115569" y="261619"/>
                </a:lnTo>
                <a:lnTo>
                  <a:pt x="119125" y="276860"/>
                </a:lnTo>
                <a:lnTo>
                  <a:pt x="120903" y="283210"/>
                </a:lnTo>
                <a:lnTo>
                  <a:pt x="122343" y="288007"/>
                </a:lnTo>
                <a:lnTo>
                  <a:pt x="124206" y="275589"/>
                </a:lnTo>
                <a:lnTo>
                  <a:pt x="125602" y="261619"/>
                </a:lnTo>
                <a:lnTo>
                  <a:pt x="126745" y="245110"/>
                </a:lnTo>
                <a:lnTo>
                  <a:pt x="127762" y="240029"/>
                </a:lnTo>
                <a:lnTo>
                  <a:pt x="128905" y="234950"/>
                </a:lnTo>
                <a:lnTo>
                  <a:pt x="130301" y="228600"/>
                </a:lnTo>
                <a:lnTo>
                  <a:pt x="131063" y="227329"/>
                </a:lnTo>
                <a:lnTo>
                  <a:pt x="131444" y="227329"/>
                </a:lnTo>
                <a:lnTo>
                  <a:pt x="131699" y="226060"/>
                </a:lnTo>
                <a:lnTo>
                  <a:pt x="132080" y="224789"/>
                </a:lnTo>
                <a:lnTo>
                  <a:pt x="132842" y="224789"/>
                </a:lnTo>
                <a:lnTo>
                  <a:pt x="133223" y="223519"/>
                </a:lnTo>
                <a:lnTo>
                  <a:pt x="133984" y="223519"/>
                </a:lnTo>
                <a:lnTo>
                  <a:pt x="134238" y="222250"/>
                </a:lnTo>
                <a:lnTo>
                  <a:pt x="135000" y="222250"/>
                </a:lnTo>
                <a:lnTo>
                  <a:pt x="135381" y="220979"/>
                </a:lnTo>
                <a:lnTo>
                  <a:pt x="137159" y="220979"/>
                </a:lnTo>
                <a:lnTo>
                  <a:pt x="137921" y="219710"/>
                </a:lnTo>
                <a:lnTo>
                  <a:pt x="138556" y="219710"/>
                </a:lnTo>
                <a:lnTo>
                  <a:pt x="138556" y="195579"/>
                </a:lnTo>
                <a:close/>
              </a:path>
              <a:path w="2792729" h="662940">
                <a:moveTo>
                  <a:pt x="31368" y="3810"/>
                </a:moveTo>
                <a:lnTo>
                  <a:pt x="30606" y="3810"/>
                </a:lnTo>
                <a:lnTo>
                  <a:pt x="30606" y="219710"/>
                </a:lnTo>
                <a:lnTo>
                  <a:pt x="31368" y="219710"/>
                </a:lnTo>
                <a:lnTo>
                  <a:pt x="31368" y="3810"/>
                </a:lnTo>
                <a:close/>
              </a:path>
              <a:path w="2792729" h="662940">
                <a:moveTo>
                  <a:pt x="33146" y="2539"/>
                </a:moveTo>
                <a:lnTo>
                  <a:pt x="32003" y="2539"/>
                </a:lnTo>
                <a:lnTo>
                  <a:pt x="31368" y="3810"/>
                </a:lnTo>
                <a:lnTo>
                  <a:pt x="31368" y="219710"/>
                </a:lnTo>
                <a:lnTo>
                  <a:pt x="109117" y="219710"/>
                </a:lnTo>
                <a:lnTo>
                  <a:pt x="109056" y="218439"/>
                </a:lnTo>
                <a:lnTo>
                  <a:pt x="33146" y="218439"/>
                </a:lnTo>
                <a:lnTo>
                  <a:pt x="33146" y="2539"/>
                </a:lnTo>
                <a:close/>
              </a:path>
              <a:path w="2792729" h="662940">
                <a:moveTo>
                  <a:pt x="139319" y="3810"/>
                </a:moveTo>
                <a:lnTo>
                  <a:pt x="138556" y="3810"/>
                </a:lnTo>
                <a:lnTo>
                  <a:pt x="138556" y="219710"/>
                </a:lnTo>
                <a:lnTo>
                  <a:pt x="139319" y="219710"/>
                </a:lnTo>
                <a:lnTo>
                  <a:pt x="139319" y="3810"/>
                </a:lnTo>
                <a:close/>
              </a:path>
              <a:path w="2792729" h="662940">
                <a:moveTo>
                  <a:pt x="141096" y="3810"/>
                </a:moveTo>
                <a:lnTo>
                  <a:pt x="139319" y="3810"/>
                </a:lnTo>
                <a:lnTo>
                  <a:pt x="139319" y="219710"/>
                </a:lnTo>
                <a:lnTo>
                  <a:pt x="140081" y="218439"/>
                </a:lnTo>
                <a:lnTo>
                  <a:pt x="141096" y="218439"/>
                </a:lnTo>
                <a:lnTo>
                  <a:pt x="141096" y="3810"/>
                </a:lnTo>
                <a:close/>
              </a:path>
              <a:path w="2792729" h="662940">
                <a:moveTo>
                  <a:pt x="33781" y="2539"/>
                </a:moveTo>
                <a:lnTo>
                  <a:pt x="33146" y="2539"/>
                </a:lnTo>
                <a:lnTo>
                  <a:pt x="33146" y="218439"/>
                </a:lnTo>
                <a:lnTo>
                  <a:pt x="33781" y="218439"/>
                </a:lnTo>
                <a:lnTo>
                  <a:pt x="33781" y="2539"/>
                </a:lnTo>
                <a:close/>
              </a:path>
              <a:path w="2792729" h="662940">
                <a:moveTo>
                  <a:pt x="43942" y="0"/>
                </a:moveTo>
                <a:lnTo>
                  <a:pt x="41020" y="1269"/>
                </a:lnTo>
                <a:lnTo>
                  <a:pt x="34543" y="1269"/>
                </a:lnTo>
                <a:lnTo>
                  <a:pt x="33781" y="2539"/>
                </a:lnTo>
                <a:lnTo>
                  <a:pt x="33781" y="218439"/>
                </a:lnTo>
                <a:lnTo>
                  <a:pt x="109056" y="218439"/>
                </a:lnTo>
                <a:lnTo>
                  <a:pt x="108933" y="215900"/>
                </a:lnTo>
                <a:lnTo>
                  <a:pt x="43942" y="215900"/>
                </a:lnTo>
                <a:lnTo>
                  <a:pt x="43942" y="0"/>
                </a:lnTo>
                <a:close/>
              </a:path>
              <a:path w="2792729" h="662940">
                <a:moveTo>
                  <a:pt x="141858" y="2539"/>
                </a:moveTo>
                <a:lnTo>
                  <a:pt x="141096" y="2539"/>
                </a:lnTo>
                <a:lnTo>
                  <a:pt x="141096" y="218439"/>
                </a:lnTo>
                <a:lnTo>
                  <a:pt x="141858" y="218439"/>
                </a:lnTo>
                <a:lnTo>
                  <a:pt x="141858" y="2539"/>
                </a:lnTo>
                <a:close/>
              </a:path>
              <a:path w="2792729" h="662940">
                <a:moveTo>
                  <a:pt x="151892" y="2539"/>
                </a:moveTo>
                <a:lnTo>
                  <a:pt x="141858" y="2539"/>
                </a:lnTo>
                <a:lnTo>
                  <a:pt x="141858" y="218439"/>
                </a:lnTo>
                <a:lnTo>
                  <a:pt x="142620" y="218439"/>
                </a:lnTo>
                <a:lnTo>
                  <a:pt x="149098" y="217169"/>
                </a:lnTo>
                <a:lnTo>
                  <a:pt x="151892" y="215900"/>
                </a:lnTo>
                <a:lnTo>
                  <a:pt x="151892" y="2539"/>
                </a:lnTo>
                <a:close/>
              </a:path>
              <a:path w="2792729" h="662940">
                <a:moveTo>
                  <a:pt x="151892" y="0"/>
                </a:moveTo>
                <a:lnTo>
                  <a:pt x="43942" y="0"/>
                </a:lnTo>
                <a:lnTo>
                  <a:pt x="43942" y="215900"/>
                </a:lnTo>
                <a:lnTo>
                  <a:pt x="108933" y="215900"/>
                </a:lnTo>
                <a:lnTo>
                  <a:pt x="107950" y="195579"/>
                </a:lnTo>
                <a:lnTo>
                  <a:pt x="138556" y="195579"/>
                </a:lnTo>
                <a:lnTo>
                  <a:pt x="138556" y="3810"/>
                </a:lnTo>
                <a:lnTo>
                  <a:pt x="141096" y="3810"/>
                </a:lnTo>
                <a:lnTo>
                  <a:pt x="141096" y="2539"/>
                </a:lnTo>
                <a:lnTo>
                  <a:pt x="151892" y="2539"/>
                </a:lnTo>
                <a:lnTo>
                  <a:pt x="151892" y="0"/>
                </a:lnTo>
                <a:close/>
              </a:path>
              <a:path w="2792729" h="662940">
                <a:moveTo>
                  <a:pt x="2792222" y="0"/>
                </a:moveTo>
                <a:lnTo>
                  <a:pt x="151892" y="0"/>
                </a:lnTo>
                <a:lnTo>
                  <a:pt x="151892" y="215900"/>
                </a:lnTo>
                <a:lnTo>
                  <a:pt x="2643124" y="215900"/>
                </a:lnTo>
                <a:lnTo>
                  <a:pt x="2643124" y="31750"/>
                </a:lnTo>
                <a:lnTo>
                  <a:pt x="2792222" y="31750"/>
                </a:lnTo>
                <a:lnTo>
                  <a:pt x="2792222" y="0"/>
                </a:lnTo>
                <a:close/>
              </a:path>
              <a:path w="2792729" h="662940">
                <a:moveTo>
                  <a:pt x="2792222" y="31750"/>
                </a:moveTo>
                <a:lnTo>
                  <a:pt x="2751074" y="31750"/>
                </a:lnTo>
                <a:lnTo>
                  <a:pt x="2751074" y="162560"/>
                </a:lnTo>
                <a:lnTo>
                  <a:pt x="2752140" y="215900"/>
                </a:lnTo>
                <a:lnTo>
                  <a:pt x="2792222" y="215900"/>
                </a:lnTo>
                <a:lnTo>
                  <a:pt x="2792222" y="31750"/>
                </a:lnTo>
                <a:close/>
              </a:path>
            </a:pathLst>
          </a:custGeom>
          <a:solidFill>
            <a:srgbClr val="FFFB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4653" y="2246376"/>
            <a:ext cx="1466977" cy="63753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180455" y="657605"/>
            <a:ext cx="1751964" cy="2290445"/>
          </a:xfrm>
          <a:custGeom>
            <a:avLst/>
            <a:gdLst/>
            <a:ahLst/>
            <a:cxnLst/>
            <a:rect l="l" t="t" r="r" b="b"/>
            <a:pathLst>
              <a:path w="1751965" h="2290445">
                <a:moveTo>
                  <a:pt x="1484376" y="403860"/>
                </a:moveTo>
                <a:lnTo>
                  <a:pt x="1484249" y="252730"/>
                </a:lnTo>
                <a:lnTo>
                  <a:pt x="1484122" y="223520"/>
                </a:lnTo>
                <a:lnTo>
                  <a:pt x="1483741" y="207010"/>
                </a:lnTo>
                <a:lnTo>
                  <a:pt x="1483741" y="187960"/>
                </a:lnTo>
                <a:lnTo>
                  <a:pt x="1483741" y="167640"/>
                </a:lnTo>
                <a:lnTo>
                  <a:pt x="1482979" y="157480"/>
                </a:lnTo>
                <a:lnTo>
                  <a:pt x="1473327" y="106680"/>
                </a:lnTo>
                <a:lnTo>
                  <a:pt x="1445895" y="21590"/>
                </a:lnTo>
                <a:lnTo>
                  <a:pt x="1443736" y="13970"/>
                </a:lnTo>
                <a:lnTo>
                  <a:pt x="1440815" y="6350"/>
                </a:lnTo>
                <a:lnTo>
                  <a:pt x="1437640" y="0"/>
                </a:lnTo>
                <a:lnTo>
                  <a:pt x="1375308" y="0"/>
                </a:lnTo>
                <a:lnTo>
                  <a:pt x="1375308" y="407670"/>
                </a:lnTo>
                <a:lnTo>
                  <a:pt x="1375181" y="375920"/>
                </a:lnTo>
                <a:lnTo>
                  <a:pt x="1375283" y="377456"/>
                </a:lnTo>
                <a:lnTo>
                  <a:pt x="1375308" y="407670"/>
                </a:lnTo>
                <a:lnTo>
                  <a:pt x="1375308" y="0"/>
                </a:lnTo>
                <a:lnTo>
                  <a:pt x="1369072" y="0"/>
                </a:lnTo>
                <a:lnTo>
                  <a:pt x="1369072" y="336816"/>
                </a:lnTo>
                <a:lnTo>
                  <a:pt x="1366012" y="351790"/>
                </a:lnTo>
                <a:lnTo>
                  <a:pt x="1352296" y="389890"/>
                </a:lnTo>
                <a:lnTo>
                  <a:pt x="1349375" y="394970"/>
                </a:lnTo>
                <a:lnTo>
                  <a:pt x="1347978" y="397510"/>
                </a:lnTo>
                <a:lnTo>
                  <a:pt x="1344422" y="401320"/>
                </a:lnTo>
                <a:lnTo>
                  <a:pt x="1342644" y="402590"/>
                </a:lnTo>
                <a:lnTo>
                  <a:pt x="1340739" y="405130"/>
                </a:lnTo>
                <a:lnTo>
                  <a:pt x="1336421" y="408940"/>
                </a:lnTo>
                <a:lnTo>
                  <a:pt x="1329944" y="412750"/>
                </a:lnTo>
                <a:lnTo>
                  <a:pt x="1327404" y="414020"/>
                </a:lnTo>
                <a:lnTo>
                  <a:pt x="1325245" y="416560"/>
                </a:lnTo>
                <a:lnTo>
                  <a:pt x="1322832" y="416560"/>
                </a:lnTo>
                <a:lnTo>
                  <a:pt x="1315212" y="420370"/>
                </a:lnTo>
                <a:lnTo>
                  <a:pt x="1312291" y="420370"/>
                </a:lnTo>
                <a:lnTo>
                  <a:pt x="1298321" y="422910"/>
                </a:lnTo>
                <a:lnTo>
                  <a:pt x="1257935" y="422910"/>
                </a:lnTo>
                <a:lnTo>
                  <a:pt x="1244981" y="425450"/>
                </a:lnTo>
                <a:lnTo>
                  <a:pt x="1238885" y="426720"/>
                </a:lnTo>
                <a:lnTo>
                  <a:pt x="1198880" y="435610"/>
                </a:lnTo>
                <a:lnTo>
                  <a:pt x="1179830" y="438150"/>
                </a:lnTo>
                <a:lnTo>
                  <a:pt x="1146683" y="441960"/>
                </a:lnTo>
                <a:lnTo>
                  <a:pt x="1106424" y="445770"/>
                </a:lnTo>
                <a:lnTo>
                  <a:pt x="1089152" y="448310"/>
                </a:lnTo>
                <a:lnTo>
                  <a:pt x="1004951" y="462280"/>
                </a:lnTo>
                <a:lnTo>
                  <a:pt x="940816" y="473710"/>
                </a:lnTo>
                <a:lnTo>
                  <a:pt x="915289" y="480060"/>
                </a:lnTo>
                <a:lnTo>
                  <a:pt x="876681" y="483870"/>
                </a:lnTo>
                <a:lnTo>
                  <a:pt x="794258" y="483870"/>
                </a:lnTo>
                <a:lnTo>
                  <a:pt x="686308" y="483870"/>
                </a:lnTo>
                <a:lnTo>
                  <a:pt x="420992" y="483870"/>
                </a:lnTo>
                <a:lnTo>
                  <a:pt x="407670" y="482600"/>
                </a:lnTo>
                <a:lnTo>
                  <a:pt x="373761" y="482600"/>
                </a:lnTo>
                <a:lnTo>
                  <a:pt x="357619" y="481330"/>
                </a:lnTo>
                <a:lnTo>
                  <a:pt x="325615" y="476250"/>
                </a:lnTo>
                <a:lnTo>
                  <a:pt x="320548" y="474980"/>
                </a:lnTo>
                <a:lnTo>
                  <a:pt x="318770" y="474980"/>
                </a:lnTo>
                <a:lnTo>
                  <a:pt x="316992" y="473710"/>
                </a:lnTo>
                <a:lnTo>
                  <a:pt x="315087" y="473710"/>
                </a:lnTo>
                <a:lnTo>
                  <a:pt x="311531" y="471170"/>
                </a:lnTo>
                <a:lnTo>
                  <a:pt x="310134" y="469900"/>
                </a:lnTo>
                <a:lnTo>
                  <a:pt x="308356" y="469900"/>
                </a:lnTo>
                <a:lnTo>
                  <a:pt x="306832" y="468630"/>
                </a:lnTo>
                <a:lnTo>
                  <a:pt x="304038" y="464820"/>
                </a:lnTo>
                <a:lnTo>
                  <a:pt x="303276" y="463550"/>
                </a:lnTo>
                <a:lnTo>
                  <a:pt x="302133" y="463550"/>
                </a:lnTo>
                <a:lnTo>
                  <a:pt x="300736" y="461010"/>
                </a:lnTo>
                <a:lnTo>
                  <a:pt x="299974" y="459740"/>
                </a:lnTo>
                <a:lnTo>
                  <a:pt x="299339" y="458470"/>
                </a:lnTo>
                <a:lnTo>
                  <a:pt x="298577" y="457200"/>
                </a:lnTo>
                <a:lnTo>
                  <a:pt x="298196" y="455930"/>
                </a:lnTo>
                <a:lnTo>
                  <a:pt x="297561" y="454660"/>
                </a:lnTo>
                <a:lnTo>
                  <a:pt x="297180" y="452120"/>
                </a:lnTo>
                <a:lnTo>
                  <a:pt x="286766" y="415290"/>
                </a:lnTo>
                <a:lnTo>
                  <a:pt x="283845" y="407670"/>
                </a:lnTo>
                <a:lnTo>
                  <a:pt x="280543" y="400050"/>
                </a:lnTo>
                <a:lnTo>
                  <a:pt x="277368" y="392430"/>
                </a:lnTo>
                <a:lnTo>
                  <a:pt x="267970" y="375920"/>
                </a:lnTo>
                <a:lnTo>
                  <a:pt x="265430" y="368300"/>
                </a:lnTo>
                <a:lnTo>
                  <a:pt x="262636" y="361950"/>
                </a:lnTo>
                <a:lnTo>
                  <a:pt x="254101" y="320040"/>
                </a:lnTo>
                <a:lnTo>
                  <a:pt x="253580" y="302437"/>
                </a:lnTo>
                <a:lnTo>
                  <a:pt x="254635" y="297180"/>
                </a:lnTo>
                <a:lnTo>
                  <a:pt x="256159" y="292100"/>
                </a:lnTo>
                <a:lnTo>
                  <a:pt x="257556" y="287020"/>
                </a:lnTo>
                <a:lnTo>
                  <a:pt x="261112" y="276860"/>
                </a:lnTo>
                <a:lnTo>
                  <a:pt x="262636" y="274320"/>
                </a:lnTo>
                <a:lnTo>
                  <a:pt x="263652" y="273050"/>
                </a:lnTo>
                <a:lnTo>
                  <a:pt x="264795" y="270510"/>
                </a:lnTo>
                <a:lnTo>
                  <a:pt x="265811" y="269240"/>
                </a:lnTo>
                <a:lnTo>
                  <a:pt x="266954" y="267970"/>
                </a:lnTo>
                <a:lnTo>
                  <a:pt x="267970" y="266700"/>
                </a:lnTo>
                <a:lnTo>
                  <a:pt x="269367" y="265430"/>
                </a:lnTo>
                <a:lnTo>
                  <a:pt x="270891" y="264160"/>
                </a:lnTo>
                <a:lnTo>
                  <a:pt x="273685" y="261620"/>
                </a:lnTo>
                <a:lnTo>
                  <a:pt x="275209" y="260350"/>
                </a:lnTo>
                <a:lnTo>
                  <a:pt x="276606" y="259080"/>
                </a:lnTo>
                <a:lnTo>
                  <a:pt x="281305" y="256540"/>
                </a:lnTo>
                <a:lnTo>
                  <a:pt x="283083" y="256540"/>
                </a:lnTo>
                <a:lnTo>
                  <a:pt x="284861" y="255270"/>
                </a:lnTo>
                <a:lnTo>
                  <a:pt x="286766" y="254000"/>
                </a:lnTo>
                <a:lnTo>
                  <a:pt x="290322" y="254000"/>
                </a:lnTo>
                <a:lnTo>
                  <a:pt x="292100" y="252730"/>
                </a:lnTo>
                <a:lnTo>
                  <a:pt x="293878" y="252730"/>
                </a:lnTo>
                <a:lnTo>
                  <a:pt x="295656" y="252730"/>
                </a:lnTo>
                <a:lnTo>
                  <a:pt x="301117" y="252730"/>
                </a:lnTo>
                <a:lnTo>
                  <a:pt x="326263" y="250190"/>
                </a:lnTo>
                <a:lnTo>
                  <a:pt x="337820" y="247650"/>
                </a:lnTo>
                <a:lnTo>
                  <a:pt x="370192" y="242570"/>
                </a:lnTo>
                <a:lnTo>
                  <a:pt x="537972" y="232410"/>
                </a:lnTo>
                <a:lnTo>
                  <a:pt x="610362" y="229870"/>
                </a:lnTo>
                <a:lnTo>
                  <a:pt x="654304" y="226060"/>
                </a:lnTo>
                <a:lnTo>
                  <a:pt x="711454" y="222250"/>
                </a:lnTo>
                <a:lnTo>
                  <a:pt x="1332865" y="222250"/>
                </a:lnTo>
                <a:lnTo>
                  <a:pt x="1335786" y="229870"/>
                </a:lnTo>
                <a:lnTo>
                  <a:pt x="1337945" y="237490"/>
                </a:lnTo>
                <a:lnTo>
                  <a:pt x="1365250" y="322580"/>
                </a:lnTo>
                <a:lnTo>
                  <a:pt x="1369072" y="336816"/>
                </a:lnTo>
                <a:lnTo>
                  <a:pt x="1369072" y="0"/>
                </a:lnTo>
                <a:lnTo>
                  <a:pt x="1329563" y="0"/>
                </a:lnTo>
                <a:lnTo>
                  <a:pt x="1329563" y="6350"/>
                </a:lnTo>
                <a:lnTo>
                  <a:pt x="711454" y="6350"/>
                </a:lnTo>
                <a:lnTo>
                  <a:pt x="603504" y="6350"/>
                </a:lnTo>
                <a:lnTo>
                  <a:pt x="546227" y="10160"/>
                </a:lnTo>
                <a:lnTo>
                  <a:pt x="502285" y="13970"/>
                </a:lnTo>
                <a:lnTo>
                  <a:pt x="430022" y="16510"/>
                </a:lnTo>
                <a:lnTo>
                  <a:pt x="262255" y="25400"/>
                </a:lnTo>
                <a:lnTo>
                  <a:pt x="229870" y="31750"/>
                </a:lnTo>
                <a:lnTo>
                  <a:pt x="218313" y="33020"/>
                </a:lnTo>
                <a:lnTo>
                  <a:pt x="193167" y="36830"/>
                </a:lnTo>
                <a:lnTo>
                  <a:pt x="187706" y="36830"/>
                </a:lnTo>
                <a:lnTo>
                  <a:pt x="185928" y="36830"/>
                </a:lnTo>
                <a:lnTo>
                  <a:pt x="184150" y="36830"/>
                </a:lnTo>
                <a:lnTo>
                  <a:pt x="182245" y="38100"/>
                </a:lnTo>
                <a:lnTo>
                  <a:pt x="178689" y="38100"/>
                </a:lnTo>
                <a:lnTo>
                  <a:pt x="175133" y="40640"/>
                </a:lnTo>
                <a:lnTo>
                  <a:pt x="173355" y="40640"/>
                </a:lnTo>
                <a:lnTo>
                  <a:pt x="171831" y="41910"/>
                </a:lnTo>
                <a:lnTo>
                  <a:pt x="170053" y="43180"/>
                </a:lnTo>
                <a:lnTo>
                  <a:pt x="168656" y="43180"/>
                </a:lnTo>
                <a:lnTo>
                  <a:pt x="167132" y="44450"/>
                </a:lnTo>
                <a:lnTo>
                  <a:pt x="164338" y="46990"/>
                </a:lnTo>
                <a:lnTo>
                  <a:pt x="162814" y="48260"/>
                </a:lnTo>
                <a:lnTo>
                  <a:pt x="160020" y="50800"/>
                </a:lnTo>
                <a:lnTo>
                  <a:pt x="158877" y="52070"/>
                </a:lnTo>
                <a:lnTo>
                  <a:pt x="157861" y="53340"/>
                </a:lnTo>
                <a:lnTo>
                  <a:pt x="156718" y="54610"/>
                </a:lnTo>
                <a:lnTo>
                  <a:pt x="155702" y="57150"/>
                </a:lnTo>
                <a:lnTo>
                  <a:pt x="154559" y="58420"/>
                </a:lnTo>
                <a:lnTo>
                  <a:pt x="153924" y="59690"/>
                </a:lnTo>
                <a:lnTo>
                  <a:pt x="143764" y="104140"/>
                </a:lnTo>
                <a:lnTo>
                  <a:pt x="143878" y="326390"/>
                </a:lnTo>
                <a:lnTo>
                  <a:pt x="144526" y="360680"/>
                </a:lnTo>
                <a:lnTo>
                  <a:pt x="145084" y="382270"/>
                </a:lnTo>
                <a:lnTo>
                  <a:pt x="145173" y="389890"/>
                </a:lnTo>
                <a:lnTo>
                  <a:pt x="145542" y="528320"/>
                </a:lnTo>
                <a:lnTo>
                  <a:pt x="152400" y="571500"/>
                </a:lnTo>
                <a:lnTo>
                  <a:pt x="157480" y="584200"/>
                </a:lnTo>
                <a:lnTo>
                  <a:pt x="160020" y="591820"/>
                </a:lnTo>
                <a:lnTo>
                  <a:pt x="178689" y="631190"/>
                </a:lnTo>
                <a:lnTo>
                  <a:pt x="189484" y="670560"/>
                </a:lnTo>
                <a:lnTo>
                  <a:pt x="190246" y="671830"/>
                </a:lnTo>
                <a:lnTo>
                  <a:pt x="190627" y="673100"/>
                </a:lnTo>
                <a:lnTo>
                  <a:pt x="191262" y="674370"/>
                </a:lnTo>
                <a:lnTo>
                  <a:pt x="192786" y="676910"/>
                </a:lnTo>
                <a:lnTo>
                  <a:pt x="193421" y="678180"/>
                </a:lnTo>
                <a:lnTo>
                  <a:pt x="194183" y="679450"/>
                </a:lnTo>
                <a:lnTo>
                  <a:pt x="195326" y="680720"/>
                </a:lnTo>
                <a:lnTo>
                  <a:pt x="195961" y="680720"/>
                </a:lnTo>
                <a:lnTo>
                  <a:pt x="198882" y="684530"/>
                </a:lnTo>
                <a:lnTo>
                  <a:pt x="200279" y="685800"/>
                </a:lnTo>
                <a:lnTo>
                  <a:pt x="202057" y="685800"/>
                </a:lnTo>
                <a:lnTo>
                  <a:pt x="203581" y="687070"/>
                </a:lnTo>
                <a:lnTo>
                  <a:pt x="207137" y="689610"/>
                </a:lnTo>
                <a:lnTo>
                  <a:pt x="208915" y="689610"/>
                </a:lnTo>
                <a:lnTo>
                  <a:pt x="210693" y="690880"/>
                </a:lnTo>
                <a:lnTo>
                  <a:pt x="212598" y="690880"/>
                </a:lnTo>
                <a:lnTo>
                  <a:pt x="217551" y="692150"/>
                </a:lnTo>
                <a:lnTo>
                  <a:pt x="233807" y="695960"/>
                </a:lnTo>
                <a:lnTo>
                  <a:pt x="265811" y="698500"/>
                </a:lnTo>
                <a:lnTo>
                  <a:pt x="299720" y="699770"/>
                </a:lnTo>
                <a:lnTo>
                  <a:pt x="686308" y="699770"/>
                </a:lnTo>
                <a:lnTo>
                  <a:pt x="794258" y="699770"/>
                </a:lnTo>
                <a:lnTo>
                  <a:pt x="984758" y="699770"/>
                </a:lnTo>
                <a:lnTo>
                  <a:pt x="1023239" y="695960"/>
                </a:lnTo>
                <a:lnTo>
                  <a:pt x="1048766" y="689610"/>
                </a:lnTo>
                <a:lnTo>
                  <a:pt x="1112901" y="678180"/>
                </a:lnTo>
                <a:lnTo>
                  <a:pt x="1197102" y="664210"/>
                </a:lnTo>
                <a:lnTo>
                  <a:pt x="1214374" y="661670"/>
                </a:lnTo>
                <a:lnTo>
                  <a:pt x="1254760" y="657860"/>
                </a:lnTo>
                <a:lnTo>
                  <a:pt x="1287907" y="654050"/>
                </a:lnTo>
                <a:lnTo>
                  <a:pt x="1306957" y="651510"/>
                </a:lnTo>
                <a:lnTo>
                  <a:pt x="1346962" y="642620"/>
                </a:lnTo>
                <a:lnTo>
                  <a:pt x="1353058" y="641350"/>
                </a:lnTo>
                <a:lnTo>
                  <a:pt x="1359535" y="640080"/>
                </a:lnTo>
                <a:lnTo>
                  <a:pt x="1366012" y="640080"/>
                </a:lnTo>
                <a:lnTo>
                  <a:pt x="1372489" y="638810"/>
                </a:lnTo>
                <a:lnTo>
                  <a:pt x="1406271" y="638810"/>
                </a:lnTo>
                <a:lnTo>
                  <a:pt x="1420368" y="636270"/>
                </a:lnTo>
                <a:lnTo>
                  <a:pt x="1423162" y="636270"/>
                </a:lnTo>
                <a:lnTo>
                  <a:pt x="1430782" y="632460"/>
                </a:lnTo>
                <a:lnTo>
                  <a:pt x="1433322" y="632460"/>
                </a:lnTo>
                <a:lnTo>
                  <a:pt x="1435481" y="629920"/>
                </a:lnTo>
                <a:lnTo>
                  <a:pt x="1438021" y="629920"/>
                </a:lnTo>
                <a:lnTo>
                  <a:pt x="1440180" y="627380"/>
                </a:lnTo>
                <a:lnTo>
                  <a:pt x="1444498" y="624840"/>
                </a:lnTo>
                <a:lnTo>
                  <a:pt x="1448816" y="621030"/>
                </a:lnTo>
                <a:lnTo>
                  <a:pt x="1450594" y="618490"/>
                </a:lnTo>
                <a:lnTo>
                  <a:pt x="1452372" y="617220"/>
                </a:lnTo>
                <a:lnTo>
                  <a:pt x="1471041" y="577850"/>
                </a:lnTo>
                <a:lnTo>
                  <a:pt x="1479804" y="539750"/>
                </a:lnTo>
                <a:lnTo>
                  <a:pt x="1480058" y="537210"/>
                </a:lnTo>
                <a:lnTo>
                  <a:pt x="1482598" y="518160"/>
                </a:lnTo>
                <a:lnTo>
                  <a:pt x="1484376" y="497840"/>
                </a:lnTo>
                <a:lnTo>
                  <a:pt x="1484376" y="403860"/>
                </a:lnTo>
                <a:close/>
              </a:path>
              <a:path w="1751965" h="2290445">
                <a:moveTo>
                  <a:pt x="1751711" y="2055114"/>
                </a:moveTo>
                <a:lnTo>
                  <a:pt x="1751330" y="2053844"/>
                </a:lnTo>
                <a:lnTo>
                  <a:pt x="1751330" y="2052586"/>
                </a:lnTo>
                <a:lnTo>
                  <a:pt x="1750695" y="2052586"/>
                </a:lnTo>
                <a:lnTo>
                  <a:pt x="1749933" y="2051304"/>
                </a:lnTo>
                <a:lnTo>
                  <a:pt x="1742694" y="2044954"/>
                </a:lnTo>
                <a:lnTo>
                  <a:pt x="1740916" y="2043696"/>
                </a:lnTo>
                <a:lnTo>
                  <a:pt x="1703832" y="2015744"/>
                </a:lnTo>
                <a:lnTo>
                  <a:pt x="1691640" y="2006854"/>
                </a:lnTo>
                <a:lnTo>
                  <a:pt x="1679702" y="1997964"/>
                </a:lnTo>
                <a:lnTo>
                  <a:pt x="1653032" y="1973846"/>
                </a:lnTo>
                <a:lnTo>
                  <a:pt x="1604137" y="1931936"/>
                </a:lnTo>
                <a:lnTo>
                  <a:pt x="1596517" y="1924304"/>
                </a:lnTo>
                <a:lnTo>
                  <a:pt x="1589786" y="1916696"/>
                </a:lnTo>
                <a:lnTo>
                  <a:pt x="1582928" y="1909064"/>
                </a:lnTo>
                <a:lnTo>
                  <a:pt x="1576451" y="1900186"/>
                </a:lnTo>
                <a:lnTo>
                  <a:pt x="1553718" y="1865896"/>
                </a:lnTo>
                <a:lnTo>
                  <a:pt x="1551178" y="1860804"/>
                </a:lnTo>
                <a:lnTo>
                  <a:pt x="1548638" y="1854454"/>
                </a:lnTo>
                <a:lnTo>
                  <a:pt x="1544320" y="1844294"/>
                </a:lnTo>
                <a:lnTo>
                  <a:pt x="1542542" y="1837944"/>
                </a:lnTo>
                <a:lnTo>
                  <a:pt x="1541145" y="1832864"/>
                </a:lnTo>
                <a:lnTo>
                  <a:pt x="1538224" y="1818894"/>
                </a:lnTo>
                <a:lnTo>
                  <a:pt x="1536827" y="1811286"/>
                </a:lnTo>
                <a:lnTo>
                  <a:pt x="1533906" y="1798586"/>
                </a:lnTo>
                <a:lnTo>
                  <a:pt x="1515618" y="1746504"/>
                </a:lnTo>
                <a:lnTo>
                  <a:pt x="1489964" y="1707146"/>
                </a:lnTo>
                <a:lnTo>
                  <a:pt x="1462278" y="1684286"/>
                </a:lnTo>
                <a:lnTo>
                  <a:pt x="1430286" y="1684286"/>
                </a:lnTo>
                <a:lnTo>
                  <a:pt x="1430286" y="2034921"/>
                </a:lnTo>
                <a:lnTo>
                  <a:pt x="1329436" y="2029714"/>
                </a:lnTo>
                <a:lnTo>
                  <a:pt x="1156335" y="2028444"/>
                </a:lnTo>
                <a:lnTo>
                  <a:pt x="1018413" y="2028444"/>
                </a:lnTo>
                <a:lnTo>
                  <a:pt x="910463" y="2028444"/>
                </a:lnTo>
                <a:lnTo>
                  <a:pt x="632841" y="2029714"/>
                </a:lnTo>
                <a:lnTo>
                  <a:pt x="357759" y="2048764"/>
                </a:lnTo>
                <a:lnTo>
                  <a:pt x="315455" y="2056803"/>
                </a:lnTo>
                <a:lnTo>
                  <a:pt x="315341" y="2056396"/>
                </a:lnTo>
                <a:lnTo>
                  <a:pt x="306324" y="2014486"/>
                </a:lnTo>
                <a:lnTo>
                  <a:pt x="302387" y="1901444"/>
                </a:lnTo>
                <a:lnTo>
                  <a:pt x="302082" y="1898510"/>
                </a:lnTo>
                <a:lnTo>
                  <a:pt x="318897" y="1900186"/>
                </a:lnTo>
                <a:lnTo>
                  <a:pt x="751586" y="1911604"/>
                </a:lnTo>
                <a:lnTo>
                  <a:pt x="859663" y="1911604"/>
                </a:lnTo>
                <a:lnTo>
                  <a:pt x="1094740" y="1903996"/>
                </a:lnTo>
                <a:lnTo>
                  <a:pt x="1326896" y="1878596"/>
                </a:lnTo>
                <a:lnTo>
                  <a:pt x="1354328" y="1874342"/>
                </a:lnTo>
                <a:lnTo>
                  <a:pt x="1354328" y="1900186"/>
                </a:lnTo>
                <a:lnTo>
                  <a:pt x="1390650" y="1933194"/>
                </a:lnTo>
                <a:lnTo>
                  <a:pt x="1394587" y="1939544"/>
                </a:lnTo>
                <a:lnTo>
                  <a:pt x="1398143" y="1944636"/>
                </a:lnTo>
                <a:lnTo>
                  <a:pt x="1418336" y="1989086"/>
                </a:lnTo>
                <a:lnTo>
                  <a:pt x="1428750" y="2027186"/>
                </a:lnTo>
                <a:lnTo>
                  <a:pt x="1430286" y="2034921"/>
                </a:lnTo>
                <a:lnTo>
                  <a:pt x="1430286" y="1684286"/>
                </a:lnTo>
                <a:lnTo>
                  <a:pt x="1425956" y="1684286"/>
                </a:lnTo>
                <a:lnTo>
                  <a:pt x="1425956" y="1634744"/>
                </a:lnTo>
                <a:lnTo>
                  <a:pt x="1425575" y="1633486"/>
                </a:lnTo>
                <a:lnTo>
                  <a:pt x="1424813" y="1633486"/>
                </a:lnTo>
                <a:lnTo>
                  <a:pt x="1424432" y="1633486"/>
                </a:lnTo>
                <a:lnTo>
                  <a:pt x="1424432" y="1632204"/>
                </a:lnTo>
                <a:lnTo>
                  <a:pt x="1313942" y="1632204"/>
                </a:lnTo>
                <a:lnTo>
                  <a:pt x="1313942" y="1641094"/>
                </a:lnTo>
                <a:lnTo>
                  <a:pt x="1313561" y="1641094"/>
                </a:lnTo>
                <a:lnTo>
                  <a:pt x="1312926" y="1642364"/>
                </a:lnTo>
                <a:lnTo>
                  <a:pt x="1312164" y="1642364"/>
                </a:lnTo>
                <a:lnTo>
                  <a:pt x="1311783" y="1642364"/>
                </a:lnTo>
                <a:lnTo>
                  <a:pt x="1310386" y="1643646"/>
                </a:lnTo>
                <a:lnTo>
                  <a:pt x="1267587" y="1655064"/>
                </a:lnTo>
                <a:lnTo>
                  <a:pt x="1218946" y="1662696"/>
                </a:lnTo>
                <a:lnTo>
                  <a:pt x="986663" y="1688096"/>
                </a:lnTo>
                <a:lnTo>
                  <a:pt x="800112" y="1694141"/>
                </a:lnTo>
                <a:lnTo>
                  <a:pt x="426974" y="1684286"/>
                </a:lnTo>
                <a:lnTo>
                  <a:pt x="300037" y="1671675"/>
                </a:lnTo>
                <a:lnTo>
                  <a:pt x="300037" y="1878037"/>
                </a:lnTo>
                <a:lnTo>
                  <a:pt x="298208" y="1859546"/>
                </a:lnTo>
                <a:lnTo>
                  <a:pt x="296291" y="1839214"/>
                </a:lnTo>
                <a:lnTo>
                  <a:pt x="300037" y="1878037"/>
                </a:lnTo>
                <a:lnTo>
                  <a:pt x="300037" y="1671675"/>
                </a:lnTo>
                <a:lnTo>
                  <a:pt x="209804" y="1662696"/>
                </a:lnTo>
                <a:lnTo>
                  <a:pt x="161290" y="1652536"/>
                </a:lnTo>
                <a:lnTo>
                  <a:pt x="113030" y="1643646"/>
                </a:lnTo>
                <a:lnTo>
                  <a:pt x="107950" y="1643646"/>
                </a:lnTo>
                <a:lnTo>
                  <a:pt x="0" y="1643646"/>
                </a:lnTo>
                <a:lnTo>
                  <a:pt x="0" y="1859546"/>
                </a:lnTo>
                <a:lnTo>
                  <a:pt x="6477" y="1860804"/>
                </a:lnTo>
                <a:lnTo>
                  <a:pt x="22225" y="1864614"/>
                </a:lnTo>
                <a:lnTo>
                  <a:pt x="30861" y="1867154"/>
                </a:lnTo>
                <a:lnTo>
                  <a:pt x="47498" y="1874786"/>
                </a:lnTo>
                <a:lnTo>
                  <a:pt x="55753" y="1877314"/>
                </a:lnTo>
                <a:lnTo>
                  <a:pt x="102235" y="1905254"/>
                </a:lnTo>
                <a:lnTo>
                  <a:pt x="107188" y="1907794"/>
                </a:lnTo>
                <a:lnTo>
                  <a:pt x="121285" y="1915414"/>
                </a:lnTo>
                <a:lnTo>
                  <a:pt x="129921" y="1923046"/>
                </a:lnTo>
                <a:lnTo>
                  <a:pt x="139319" y="1930654"/>
                </a:lnTo>
                <a:lnTo>
                  <a:pt x="148590" y="1942096"/>
                </a:lnTo>
                <a:lnTo>
                  <a:pt x="166624" y="1966214"/>
                </a:lnTo>
                <a:lnTo>
                  <a:pt x="169545" y="1972564"/>
                </a:lnTo>
                <a:lnTo>
                  <a:pt x="172466" y="1977644"/>
                </a:lnTo>
                <a:lnTo>
                  <a:pt x="183261" y="2015744"/>
                </a:lnTo>
                <a:lnTo>
                  <a:pt x="188442" y="2057654"/>
                </a:lnTo>
                <a:lnTo>
                  <a:pt x="190373" y="2077986"/>
                </a:lnTo>
                <a:lnTo>
                  <a:pt x="194310" y="2117344"/>
                </a:lnTo>
                <a:lnTo>
                  <a:pt x="196469" y="2208796"/>
                </a:lnTo>
                <a:lnTo>
                  <a:pt x="207264" y="2272296"/>
                </a:lnTo>
                <a:lnTo>
                  <a:pt x="208026" y="2276094"/>
                </a:lnTo>
                <a:lnTo>
                  <a:pt x="208407" y="2276094"/>
                </a:lnTo>
                <a:lnTo>
                  <a:pt x="208788" y="2278646"/>
                </a:lnTo>
                <a:lnTo>
                  <a:pt x="210185" y="2281186"/>
                </a:lnTo>
                <a:lnTo>
                  <a:pt x="210947" y="2281186"/>
                </a:lnTo>
                <a:lnTo>
                  <a:pt x="212344" y="2283714"/>
                </a:lnTo>
                <a:lnTo>
                  <a:pt x="214884" y="2287536"/>
                </a:lnTo>
                <a:lnTo>
                  <a:pt x="216027" y="2287536"/>
                </a:lnTo>
                <a:lnTo>
                  <a:pt x="216662" y="2288794"/>
                </a:lnTo>
                <a:lnTo>
                  <a:pt x="217424" y="2288794"/>
                </a:lnTo>
                <a:lnTo>
                  <a:pt x="218186" y="2288794"/>
                </a:lnTo>
                <a:lnTo>
                  <a:pt x="218821" y="2288794"/>
                </a:lnTo>
                <a:lnTo>
                  <a:pt x="219202" y="2290064"/>
                </a:lnTo>
                <a:lnTo>
                  <a:pt x="336918" y="2290064"/>
                </a:lnTo>
                <a:lnTo>
                  <a:pt x="385572" y="2279904"/>
                </a:lnTo>
                <a:lnTo>
                  <a:pt x="465836" y="2264664"/>
                </a:lnTo>
                <a:lnTo>
                  <a:pt x="740791" y="2245614"/>
                </a:lnTo>
                <a:lnTo>
                  <a:pt x="910463" y="2244344"/>
                </a:lnTo>
                <a:lnTo>
                  <a:pt x="1018413" y="2244344"/>
                </a:lnTo>
                <a:lnTo>
                  <a:pt x="1221486" y="2245614"/>
                </a:lnTo>
                <a:lnTo>
                  <a:pt x="1393825" y="2254504"/>
                </a:lnTo>
                <a:lnTo>
                  <a:pt x="1478534" y="2264664"/>
                </a:lnTo>
                <a:lnTo>
                  <a:pt x="1613789" y="2276094"/>
                </a:lnTo>
                <a:lnTo>
                  <a:pt x="1619631" y="2276094"/>
                </a:lnTo>
                <a:lnTo>
                  <a:pt x="1621028" y="2277364"/>
                </a:lnTo>
                <a:lnTo>
                  <a:pt x="1622806" y="2277364"/>
                </a:lnTo>
                <a:lnTo>
                  <a:pt x="1730883" y="2277364"/>
                </a:lnTo>
                <a:lnTo>
                  <a:pt x="1740535" y="2277364"/>
                </a:lnTo>
                <a:lnTo>
                  <a:pt x="1742059" y="2276094"/>
                </a:lnTo>
                <a:lnTo>
                  <a:pt x="1747012" y="2276094"/>
                </a:lnTo>
                <a:lnTo>
                  <a:pt x="1749933" y="2273554"/>
                </a:lnTo>
                <a:lnTo>
                  <a:pt x="1750314" y="2273554"/>
                </a:lnTo>
                <a:lnTo>
                  <a:pt x="1750695" y="2273554"/>
                </a:lnTo>
                <a:lnTo>
                  <a:pt x="1750949" y="2273554"/>
                </a:lnTo>
                <a:lnTo>
                  <a:pt x="1750949" y="2272296"/>
                </a:lnTo>
                <a:lnTo>
                  <a:pt x="1751330" y="2272296"/>
                </a:lnTo>
                <a:lnTo>
                  <a:pt x="1751330" y="2271014"/>
                </a:lnTo>
                <a:lnTo>
                  <a:pt x="1751711" y="2271014"/>
                </a:lnTo>
                <a:lnTo>
                  <a:pt x="1751711" y="2055114"/>
                </a:lnTo>
                <a:close/>
              </a:path>
            </a:pathLst>
          </a:custGeom>
          <a:solidFill>
            <a:srgbClr val="FFFB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7F4162CE-1042-4B93-A3EB-E0E67C352B9B}" type="datetime1">
              <a:rPr lang="fi-FI" spc="-10" smtClean="0"/>
              <a:t>14.2.2025</a:t>
            </a:fld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5"/>
                </a:lnTo>
                <a:lnTo>
                  <a:pt x="12192000" y="6857995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6459" y="4851400"/>
            <a:ext cx="4439920" cy="14198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162" y="2711767"/>
            <a:ext cx="5427345" cy="864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79C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CBE8BE36-CAF8-D076-8915-A8E4E8468F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Basics of AI - ICB011AS2AE - AI Business Model Canvas</a:t>
            </a:r>
            <a:endParaRPr lang="fi-FI" dirty="0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FE047FA7-47AC-21BE-273C-E0A52239143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7A79CE-542E-4150-A9F0-716F14AE957B}" type="datetime1">
              <a:rPr lang="fi-FI" smtClean="0"/>
              <a:t>14.2.2025</a:t>
            </a:fld>
            <a:endParaRPr lang="en-US" dirty="0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D9B88753-913F-6913-CC6E-61C2843E09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FI" smtClean="0"/>
              <a:pPr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9719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79C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" name="Holder 4">
            <a:extLst>
              <a:ext uri="{FF2B5EF4-FFF2-40B4-BE49-F238E27FC236}">
                <a16:creationId xmlns:a16="http://schemas.microsoft.com/office/drawing/2014/main" id="{DE0D51D9-4636-80BA-4814-9EEF3023B3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Basics of AI - ICB011AS2AE - AI Business Model Canvas</a:t>
            </a:r>
            <a:endParaRPr lang="fi-FI" dirty="0"/>
          </a:p>
        </p:txBody>
      </p:sp>
      <p:sp>
        <p:nvSpPr>
          <p:cNvPr id="11" name="Holder 5">
            <a:extLst>
              <a:ext uri="{FF2B5EF4-FFF2-40B4-BE49-F238E27FC236}">
                <a16:creationId xmlns:a16="http://schemas.microsoft.com/office/drawing/2014/main" id="{0844ECBC-D097-16BA-5F1D-0702A0DCC23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9E5CCA9-5D54-4E29-9A89-336F64CC66E7}" type="datetime1">
              <a:rPr lang="fi-FI" smtClean="0"/>
              <a:t>14.2.2025</a:t>
            </a:fld>
            <a:endParaRPr lang="en-US" dirty="0"/>
          </a:p>
        </p:txBody>
      </p:sp>
      <p:sp>
        <p:nvSpPr>
          <p:cNvPr id="12" name="Holder 6">
            <a:extLst>
              <a:ext uri="{FF2B5EF4-FFF2-40B4-BE49-F238E27FC236}">
                <a16:creationId xmlns:a16="http://schemas.microsoft.com/office/drawing/2014/main" id="{B1ECA296-8F74-E027-98B4-0BF9E4DF23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FI" smtClean="0"/>
              <a:pPr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193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79C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8162" y="1528824"/>
            <a:ext cx="5349240" cy="4408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B330E82C-36CE-DDE5-9D22-C3C44F64924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Basics of AI - ICB011AS2AE - AI Business Model Canvas</a:t>
            </a:r>
            <a:endParaRPr lang="fi-FI" dirty="0"/>
          </a:p>
        </p:txBody>
      </p:sp>
      <p:sp>
        <p:nvSpPr>
          <p:cNvPr id="9" name="Holder 5">
            <a:extLst>
              <a:ext uri="{FF2B5EF4-FFF2-40B4-BE49-F238E27FC236}">
                <a16:creationId xmlns:a16="http://schemas.microsoft.com/office/drawing/2014/main" id="{861F7D77-FF4F-779C-C5F2-FB09F375B1B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2BC26AA-D1E7-4822-A2B0-599529A42A9A}" type="datetime1">
              <a:rPr lang="fi-FI" smtClean="0"/>
              <a:t>14.2.2025</a:t>
            </a:fld>
            <a:endParaRPr lang="en-US" dirty="0"/>
          </a:p>
        </p:txBody>
      </p:sp>
      <p:sp>
        <p:nvSpPr>
          <p:cNvPr id="10" name="Holder 6">
            <a:extLst>
              <a:ext uri="{FF2B5EF4-FFF2-40B4-BE49-F238E27FC236}">
                <a16:creationId xmlns:a16="http://schemas.microsoft.com/office/drawing/2014/main" id="{B927C765-2EF8-C3A5-AC4F-39DACC1B3E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FI" smtClean="0"/>
              <a:pPr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524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79C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67D936A6-044F-F504-5315-B44674B6B9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Basics of AI - ICB011AS2AE - AI Business Model Canvas</a:t>
            </a:r>
            <a:endParaRPr lang="fi-FI" dirty="0"/>
          </a:p>
        </p:txBody>
      </p:sp>
      <p:sp>
        <p:nvSpPr>
          <p:cNvPr id="7" name="Holder 5">
            <a:extLst>
              <a:ext uri="{FF2B5EF4-FFF2-40B4-BE49-F238E27FC236}">
                <a16:creationId xmlns:a16="http://schemas.microsoft.com/office/drawing/2014/main" id="{D98E9748-3038-F20D-F92D-BF3002C9C4CC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EC8212F-51D1-42C2-A05A-CF9F9DE76DB4}" type="datetime1">
              <a:rPr lang="fi-FI" smtClean="0"/>
              <a:t>14.2.2025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A8DF4ACC-D5A1-BB6F-ECA1-A975CE6CA6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FI" smtClean="0"/>
              <a:pPr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89607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37147"/>
            <a:ext cx="12192000" cy="721360"/>
          </a:xfrm>
          <a:custGeom>
            <a:avLst/>
            <a:gdLst/>
            <a:ahLst/>
            <a:cxnLst/>
            <a:rect l="l" t="t" r="r" b="b"/>
            <a:pathLst>
              <a:path w="12192000" h="721359">
                <a:moveTo>
                  <a:pt x="12192000" y="0"/>
                </a:moveTo>
                <a:lnTo>
                  <a:pt x="0" y="0"/>
                </a:lnTo>
                <a:lnTo>
                  <a:pt x="0" y="720851"/>
                </a:lnTo>
                <a:lnTo>
                  <a:pt x="12192000" y="7208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74935" y="6137146"/>
            <a:ext cx="1295400" cy="7208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78" y="471296"/>
            <a:ext cx="104184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9C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881" y="1603840"/>
            <a:ext cx="11140236" cy="2995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95800" y="6499142"/>
            <a:ext cx="320040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8378" y="6499142"/>
            <a:ext cx="680822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fld id="{57E30E77-DD39-42AC-94D5-244430C82D25}" type="datetime1">
              <a:rPr lang="fi-FI" spc="-10" smtClean="0"/>
              <a:t>14.2.2025</a:t>
            </a:fld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98580" y="6499142"/>
            <a:ext cx="2292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AACD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36640"/>
            <a:ext cx="12192000" cy="721360"/>
          </a:xfrm>
          <a:custGeom>
            <a:avLst/>
            <a:gdLst/>
            <a:ahLst/>
            <a:cxnLst/>
            <a:rect l="l" t="t" r="r" b="b"/>
            <a:pathLst>
              <a:path w="12192000" h="721359">
                <a:moveTo>
                  <a:pt x="12192000" y="0"/>
                </a:moveTo>
                <a:lnTo>
                  <a:pt x="0" y="0"/>
                </a:lnTo>
                <a:lnTo>
                  <a:pt x="0" y="721360"/>
                </a:lnTo>
                <a:lnTo>
                  <a:pt x="12192000" y="7213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73919" y="6136639"/>
            <a:ext cx="1295400" cy="7213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162" y="470598"/>
            <a:ext cx="794448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79C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766951"/>
            <a:ext cx="5979795" cy="2592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Basics of AI - ICB011AS2AE - AI Business Model Canvas</a:t>
            </a:r>
            <a:endParaRPr lang="fi-FI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FC79E1F-E007-4E9E-9525-941C8B0AFE9D}" type="datetime1">
              <a:rPr lang="fi-FI" smtClean="0"/>
              <a:t>14.2.2025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6F15528-21DE-4FAA-801E-634DDDAF4B2B}" type="slidenum">
              <a:rPr lang="en-FI" smtClean="0"/>
              <a:pPr/>
              <a:t>‹#›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39063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jNiVEeV2jU&amp;t=32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tupgeeks.it/libri-startup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ai-business-model-canvas-christopher-lomas" TargetMode="External"/><Relationship Id="rId2" Type="http://schemas.openxmlformats.org/officeDocument/2006/relationships/hyperlink" Target="https://www.youtube.com/watch?v=MjNiVEeV2jU&amp;t=32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hmoodle.haaga-helia.fi/pluginfile.php/3886318/mod_resource/content/2/Enterprise%20AI%20Canvas%20Integrating%20Artificial%20Intelligence%20into%20Business.pdf" TargetMode="External"/><Relationship Id="rId4" Type="http://schemas.openxmlformats.org/officeDocument/2006/relationships/hyperlink" Target="https://towardsdatascience.com/introducing-the-ai-project-canvas-e88e29eb70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MjNiVEeV2jU&amp;t=32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owthmodels.co/value-propositio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7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5952" y="4852415"/>
            <a:ext cx="4439411" cy="14173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378" y="1393393"/>
            <a:ext cx="10357485" cy="1501052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5500"/>
              </a:lnSpc>
              <a:spcBef>
                <a:spcPts val="705"/>
              </a:spcBef>
            </a:pPr>
            <a:r>
              <a:rPr lang="en-US" sz="5000" noProof="0" dirty="0">
                <a:solidFill>
                  <a:srgbClr val="FFFFFF"/>
                </a:solidFill>
              </a:rPr>
              <a:t>AI</a:t>
            </a:r>
            <a:r>
              <a:rPr lang="en-US" sz="5000" spc="-20" noProof="0" dirty="0">
                <a:solidFill>
                  <a:srgbClr val="FFFFFF"/>
                </a:solidFill>
              </a:rPr>
              <a:t> </a:t>
            </a:r>
            <a:r>
              <a:rPr lang="en-US" sz="5000" noProof="0" dirty="0">
                <a:solidFill>
                  <a:srgbClr val="FFFFFF"/>
                </a:solidFill>
              </a:rPr>
              <a:t>Business</a:t>
            </a:r>
            <a:r>
              <a:rPr lang="en-US" sz="5000" spc="-70" noProof="0" dirty="0">
                <a:solidFill>
                  <a:srgbClr val="FFFFFF"/>
                </a:solidFill>
              </a:rPr>
              <a:t> </a:t>
            </a:r>
            <a:r>
              <a:rPr lang="en-US" sz="5000" noProof="0" dirty="0">
                <a:solidFill>
                  <a:srgbClr val="FFFFFF"/>
                </a:solidFill>
              </a:rPr>
              <a:t>Model</a:t>
            </a:r>
            <a:r>
              <a:rPr lang="en-US" sz="5000" spc="-55" noProof="0" dirty="0">
                <a:solidFill>
                  <a:srgbClr val="FFFFFF"/>
                </a:solidFill>
              </a:rPr>
              <a:t> </a:t>
            </a:r>
            <a:r>
              <a:rPr lang="en-US" sz="5000" noProof="0" dirty="0">
                <a:solidFill>
                  <a:srgbClr val="FFFFFF"/>
                </a:solidFill>
              </a:rPr>
              <a:t>Canvas</a:t>
            </a:r>
            <a:br>
              <a:rPr lang="en-US" sz="5000" noProof="0" dirty="0">
                <a:solidFill>
                  <a:srgbClr val="FFFFFF"/>
                </a:solidFill>
              </a:rPr>
            </a:br>
            <a:r>
              <a:rPr lang="en-US" sz="5000" noProof="0" dirty="0">
                <a:solidFill>
                  <a:srgbClr val="FFFFFF"/>
                </a:solidFill>
              </a:rPr>
              <a:t>Introduction</a:t>
            </a:r>
            <a:endParaRPr lang="en-US" sz="5000" noProof="0" dirty="0"/>
          </a:p>
        </p:txBody>
      </p:sp>
      <p:sp>
        <p:nvSpPr>
          <p:cNvPr id="5" name="object 5"/>
          <p:cNvSpPr txBox="1"/>
          <p:nvPr/>
        </p:nvSpPr>
        <p:spPr>
          <a:xfrm>
            <a:off x="538378" y="3897884"/>
            <a:ext cx="4159885" cy="103105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420"/>
              </a:spcBef>
            </a:pPr>
            <a:r>
              <a:rPr lang="fi-FI" sz="2000" b="1" spc="-10" dirty="0">
                <a:solidFill>
                  <a:srgbClr val="FFFFFF"/>
                </a:solidFill>
                <a:latin typeface="Arial"/>
                <a:cs typeface="Arial"/>
              </a:rPr>
              <a:t>Basics of AI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ICB011AS2A</a:t>
            </a:r>
            <a:r>
              <a:rPr lang="fi-FI" sz="20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br>
              <a:rPr lang="fi-FI" sz="2000" b="1" spc="-3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fi-FI" sz="2000" b="1" spc="-30" dirty="0">
                <a:solidFill>
                  <a:srgbClr val="FFFFFF"/>
                </a:solidFill>
                <a:latin typeface="Arial"/>
                <a:cs typeface="Arial"/>
              </a:rPr>
              <a:t>Anne Wuokko, Eira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Vatanen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lang="fi-FI" sz="1600" spc="-10">
                <a:solidFill>
                  <a:srgbClr val="FFFFFF"/>
                </a:solidFill>
                <a:latin typeface="Arial"/>
                <a:cs typeface="Arial"/>
              </a:rPr>
              <a:t>22.1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.202</a:t>
            </a:r>
            <a:r>
              <a:rPr lang="fi-FI" sz="16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78" y="471296"/>
            <a:ext cx="104184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noProof="0" dirty="0"/>
              <a:t>Enterprise</a:t>
            </a:r>
            <a:r>
              <a:rPr lang="en-US" spc="-165" noProof="0" dirty="0"/>
              <a:t> </a:t>
            </a:r>
            <a:r>
              <a:rPr lang="en-US" noProof="0" dirty="0"/>
              <a:t>AI</a:t>
            </a:r>
            <a:r>
              <a:rPr lang="en-US" spc="-40" noProof="0" dirty="0"/>
              <a:t> </a:t>
            </a:r>
            <a:r>
              <a:rPr lang="en-US" noProof="0" dirty="0"/>
              <a:t>Business</a:t>
            </a:r>
            <a:r>
              <a:rPr lang="en-US" spc="-40" noProof="0" dirty="0"/>
              <a:t> </a:t>
            </a:r>
            <a:r>
              <a:rPr lang="en-US" noProof="0" dirty="0"/>
              <a:t>Model</a:t>
            </a:r>
            <a:r>
              <a:rPr lang="en-US" spc="-50" noProof="0" dirty="0"/>
              <a:t> </a:t>
            </a:r>
            <a:r>
              <a:rPr lang="en-US" noProof="0" dirty="0"/>
              <a:t>Canvas</a:t>
            </a:r>
            <a:r>
              <a:rPr lang="en-US" spc="-50" noProof="0" dirty="0"/>
              <a:t> </a:t>
            </a:r>
            <a:r>
              <a:rPr lang="en-US" noProof="0" dirty="0"/>
              <a:t>(</a:t>
            </a:r>
            <a:r>
              <a:rPr lang="en-US" noProof="0" dirty="0" err="1"/>
              <a:t>Kerzel</a:t>
            </a:r>
            <a:r>
              <a:rPr lang="en-US" noProof="0" dirty="0"/>
              <a:t>)	1</a:t>
            </a:r>
            <a:r>
              <a:rPr lang="en-US" spc="-25" dirty="0"/>
              <a:t>/</a:t>
            </a:r>
            <a:r>
              <a:rPr lang="en-US" spc="-25" noProof="0" dirty="0"/>
              <a:t>2</a:t>
            </a:r>
          </a:p>
        </p:txBody>
      </p:sp>
      <p:pic>
        <p:nvPic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026" y="998219"/>
            <a:ext cx="8727948" cy="486156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5B2E218-4DFA-D50A-7565-957DDF9928E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E60848C2-264B-474B-8F31-534194D82F9E}" type="datetime1">
              <a:rPr lang="fi-FI" spc="-10" smtClean="0"/>
              <a:t>14.2.2025</a:t>
            </a:fld>
            <a:endParaRPr lang="fi-FI" spc="-1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8EE5EA-12E6-940A-50AD-7CEDA0AE51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FI" spc="-25" smtClean="0"/>
              <a:t>9</a:t>
            </a:fld>
            <a:endParaRPr lang="en-FI"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78" y="471296"/>
            <a:ext cx="1041844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noProof="0" dirty="0"/>
              <a:t>Enterprise</a:t>
            </a:r>
            <a:r>
              <a:rPr lang="en-US" spc="-165" noProof="0" dirty="0"/>
              <a:t> </a:t>
            </a:r>
            <a:r>
              <a:rPr lang="en-US" noProof="0" dirty="0"/>
              <a:t>AI</a:t>
            </a:r>
            <a:r>
              <a:rPr lang="en-US" spc="-40" noProof="0" dirty="0"/>
              <a:t> </a:t>
            </a:r>
            <a:r>
              <a:rPr lang="en-US" noProof="0" dirty="0"/>
              <a:t>Business</a:t>
            </a:r>
            <a:r>
              <a:rPr lang="en-US" spc="-40" noProof="0" dirty="0"/>
              <a:t> </a:t>
            </a:r>
            <a:r>
              <a:rPr lang="en-US" noProof="0" dirty="0"/>
              <a:t>Model</a:t>
            </a:r>
            <a:r>
              <a:rPr lang="en-US" spc="-50" noProof="0" dirty="0"/>
              <a:t> </a:t>
            </a:r>
            <a:r>
              <a:rPr lang="en-US" noProof="0" dirty="0"/>
              <a:t>Canvas</a:t>
            </a:r>
            <a:r>
              <a:rPr lang="en-US" spc="-50" noProof="0" dirty="0"/>
              <a:t> </a:t>
            </a:r>
            <a:r>
              <a:rPr lang="en-US" noProof="0" dirty="0"/>
              <a:t>(</a:t>
            </a:r>
            <a:r>
              <a:rPr lang="en-US" noProof="0" dirty="0" err="1"/>
              <a:t>Kerzel</a:t>
            </a:r>
            <a:r>
              <a:rPr lang="en-US" noProof="0" dirty="0"/>
              <a:t>)	2/</a:t>
            </a:r>
            <a:r>
              <a:rPr lang="en-US" spc="-25" noProof="0" dirty="0"/>
              <a:t>2</a:t>
            </a:r>
          </a:p>
        </p:txBody>
      </p:sp>
      <p:pic>
        <p:nvPic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126" y="1066800"/>
            <a:ext cx="8651748" cy="497128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5F482A-4735-C749-9226-3B256E07B42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D8281D86-F3BB-4A69-8D01-19EF8D18C28F}" type="datetime1">
              <a:rPr lang="fi-FI" spc="-10" smtClean="0"/>
              <a:t>14.2.2025</a:t>
            </a:fld>
            <a:endParaRPr lang="fi-FI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A7F969-76D1-1BA6-C3A0-B8B9DF3159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FI" spc="-25" smtClean="0"/>
              <a:t>10</a:t>
            </a:fld>
            <a:endParaRPr lang="en-FI"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0377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935CFBB-BE66-B426-D780-6232878A034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40B17-BEDE-4FB0-9405-FEB1D828B731}" type="datetime1">
              <a:rPr kumimoji="0" lang="fi-FI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</a:rPr>
              <a:t>14.2.2025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D96B2CA-656D-F565-8D47-79038D7C1A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</a:rPr>
              <a:t>Basics of AI - ICB011AS2AE - AI Business Model Canvas</a:t>
            </a:r>
            <a:endParaRPr kumimoji="0" lang="fi-FI" sz="12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6F8BB2-83DE-411E-38FE-F4C537FE8B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FI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FI" sz="12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E47B62-F079-E6E9-1C97-4CBAF4B62F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04800" y="152400"/>
            <a:ext cx="4700326" cy="110799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6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Thank</a:t>
            </a:r>
            <a:r>
              <a:rPr kumimoji="0" lang="fi-FI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 </a:t>
            </a:r>
            <a:r>
              <a:rPr kumimoji="0" lang="fi-FI" sz="6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you</a:t>
            </a:r>
            <a:r>
              <a:rPr kumimoji="0" lang="fi-FI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60AE-6F87-D285-41BB-F9182249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78" y="471296"/>
            <a:ext cx="10418445" cy="492443"/>
          </a:xfrm>
        </p:spPr>
        <p:txBody>
          <a:bodyPr/>
          <a:lstStyle/>
          <a:p>
            <a:r>
              <a:rPr lang="en-US" dirty="0"/>
              <a:t>AI Business Model Canvas – Key 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356F7-44DA-8840-DBF2-861A0AEFB2B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lang="en-US" spc="-20" dirty="0"/>
          </a:p>
        </p:txBody>
      </p:sp>
      <p:pic>
        <p:nvPicPr>
          <p:cNvPr id="6" name="Picture 5" descr="communnicate-strategize-execute">
            <a:extLst>
              <a:ext uri="{FF2B5EF4-FFF2-40B4-BE49-F238E27FC236}">
                <a16:creationId xmlns:a16="http://schemas.microsoft.com/office/drawing/2014/main" id="{E4D39DD1-1A93-6455-6AE4-A825EEF9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00" y="1519237"/>
            <a:ext cx="9601200" cy="3819525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2731FC71-8E2F-B217-8B7C-4F6C945773DE}"/>
              </a:ext>
            </a:extLst>
          </p:cNvPr>
          <p:cNvSpPr txBox="1"/>
          <p:nvPr/>
        </p:nvSpPr>
        <p:spPr>
          <a:xfrm>
            <a:off x="8610600" y="5807151"/>
            <a:ext cx="31136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>
                <a:latin typeface="Arial"/>
                <a:cs typeface="Arial"/>
              </a:rPr>
              <a:t>Source</a:t>
            </a:r>
            <a:r>
              <a:rPr lang="en-US" sz="1800">
                <a:latin typeface="Arial"/>
                <a:cs typeface="Arial"/>
              </a:rPr>
              <a:t>:</a:t>
            </a:r>
            <a:r>
              <a:rPr lang="en-US" sz="1800" spc="-50">
                <a:latin typeface="Arial"/>
                <a:cs typeface="Arial"/>
              </a:rPr>
              <a:t> </a:t>
            </a:r>
            <a:r>
              <a:rPr lang="en-US" sz="1800" spc="-10">
                <a:latin typeface="Arial"/>
                <a:cs typeface="Arial"/>
                <a:hlinkClick r:id="rId3"/>
              </a:rPr>
              <a:t>Businessleaders.ai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A949866-1A26-373A-B351-45B5EFD584A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AE48A82C-09C9-4B9E-9F2B-3E27B9154739}" type="datetime1">
              <a:rPr lang="fi-FI" spc="-10" smtClean="0"/>
              <a:t>14.2.2025</a:t>
            </a:fld>
            <a:endParaRPr lang="fi-FI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C3EEE-D712-3EEC-D2AD-EA1B28E903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FI" spc="-25" smtClean="0"/>
              <a:t>1</a:t>
            </a:fld>
            <a:endParaRPr lang="en-FI" spc="-25" dirty="0"/>
          </a:p>
        </p:txBody>
      </p:sp>
    </p:spTree>
    <p:extLst>
      <p:ext uri="{BB962C8B-B14F-4D97-AF65-F5344CB8AC3E}">
        <p14:creationId xmlns:p14="http://schemas.microsoft.com/office/powerpoint/2010/main" val="427278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noProof="0" dirty="0"/>
              <a:t>AI</a:t>
            </a:r>
            <a:r>
              <a:rPr lang="en-US" sz="3600" spc="-25" noProof="0" dirty="0"/>
              <a:t> </a:t>
            </a:r>
            <a:r>
              <a:rPr lang="en-US" sz="3600" noProof="0" dirty="0"/>
              <a:t>Business</a:t>
            </a:r>
            <a:r>
              <a:rPr lang="en-US" sz="3600" spc="-15" noProof="0" dirty="0"/>
              <a:t> </a:t>
            </a:r>
            <a:r>
              <a:rPr lang="en-US" sz="3600" noProof="0" dirty="0"/>
              <a:t>Model</a:t>
            </a:r>
            <a:r>
              <a:rPr lang="en-US" sz="3600" spc="-15" noProof="0" dirty="0"/>
              <a:t> </a:t>
            </a:r>
            <a:r>
              <a:rPr lang="en-US" sz="3600" spc="-10" noProof="0" dirty="0"/>
              <a:t>Canvas</a:t>
            </a:r>
            <a:endParaRPr lang="en-US" sz="3600" noProof="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8378" y="1659457"/>
            <a:ext cx="10865485" cy="3445943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227329" marR="1270000" indent="-215265">
              <a:lnSpc>
                <a:spcPct val="65400"/>
              </a:lnSpc>
              <a:spcBef>
                <a:spcPts val="1255"/>
              </a:spcBef>
              <a:buClr>
                <a:srgbClr val="8AACDC"/>
              </a:buClr>
              <a:buFont typeface="Wingdings"/>
              <a:buChar char=""/>
              <a:tabLst>
                <a:tab pos="228600" algn="l"/>
              </a:tabLst>
            </a:pPr>
            <a:r>
              <a:rPr lang="en-US" sz="2800">
                <a:latin typeface="Arial"/>
                <a:cs typeface="Arial"/>
              </a:rPr>
              <a:t>Is used to develop new AI business models and to present existing models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AACDC"/>
              </a:buClr>
            </a:pPr>
            <a:endParaRPr lang="en-US" sz="3300" dirty="0">
              <a:latin typeface="Arial"/>
              <a:cs typeface="Arial"/>
            </a:endParaRPr>
          </a:p>
          <a:p>
            <a:pPr marL="227329" marR="5080" indent="-215265">
              <a:lnSpc>
                <a:spcPct val="65400"/>
              </a:lnSpc>
              <a:spcBef>
                <a:spcPts val="5"/>
              </a:spcBef>
              <a:buClr>
                <a:srgbClr val="8AACDC"/>
              </a:buClr>
              <a:buFont typeface="Wingdings"/>
              <a:buChar char=""/>
              <a:tabLst>
                <a:tab pos="228600" algn="l"/>
              </a:tabLst>
            </a:pPr>
            <a:r>
              <a:rPr lang="en-US" sz="2800" dirty="0">
                <a:latin typeface="Arial"/>
                <a:cs typeface="Arial"/>
              </a:rPr>
              <a:t>Helps to figure out the big picture</a:t>
            </a:r>
          </a:p>
          <a:p>
            <a:pPr marL="227329" marR="5080" indent="-215265">
              <a:lnSpc>
                <a:spcPct val="65400"/>
              </a:lnSpc>
              <a:spcBef>
                <a:spcPts val="5"/>
              </a:spcBef>
              <a:buClr>
                <a:srgbClr val="8AACDC"/>
              </a:buClr>
              <a:buFont typeface="Wingdings"/>
              <a:buChar char=""/>
              <a:tabLst>
                <a:tab pos="228600" algn="l"/>
              </a:tabLst>
            </a:pPr>
            <a:r>
              <a:rPr lang="en-US" sz="2800" dirty="0">
                <a:latin typeface="Arial"/>
                <a:cs typeface="Arial"/>
              </a:rPr>
              <a:t>How to use AI in business</a:t>
            </a:r>
          </a:p>
          <a:p>
            <a:pPr marL="227329" marR="5080" indent="-215265">
              <a:lnSpc>
                <a:spcPct val="65400"/>
              </a:lnSpc>
              <a:spcBef>
                <a:spcPts val="5"/>
              </a:spcBef>
              <a:buClr>
                <a:srgbClr val="8AACDC"/>
              </a:buClr>
              <a:buFont typeface="Wingdings"/>
              <a:buChar char=""/>
              <a:tabLst>
                <a:tab pos="228600" algn="l"/>
              </a:tabLst>
            </a:pPr>
            <a:r>
              <a:rPr lang="en-US" sz="2800" dirty="0">
                <a:latin typeface="Arial"/>
                <a:cs typeface="Arial"/>
              </a:rPr>
              <a:t>How to proceed from idea to production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AACDC"/>
              </a:buClr>
              <a:buFont typeface="Wingdings"/>
              <a:buChar char=""/>
            </a:pPr>
            <a:endParaRPr lang="en-US" sz="3250" dirty="0">
              <a:latin typeface="Arial"/>
              <a:cs typeface="Arial"/>
            </a:endParaRPr>
          </a:p>
          <a:p>
            <a:pPr marL="227329" marR="1052195" indent="-215265">
              <a:lnSpc>
                <a:spcPct val="65700"/>
              </a:lnSpc>
              <a:buClr>
                <a:srgbClr val="8AACDC"/>
              </a:buClr>
              <a:buFont typeface="Wingdings"/>
              <a:buChar char=""/>
              <a:tabLst>
                <a:tab pos="228600" algn="l"/>
              </a:tabLst>
            </a:pPr>
            <a:r>
              <a:rPr lang="en-US" sz="2800" spc="-10" dirty="0">
                <a:latin typeface="Arial"/>
                <a:cs typeface="Arial"/>
              </a:rPr>
              <a:t>Communicates the main idea of the AI project and the AI business model from different angles in compact and easy form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8D5F9-7C6C-E3AE-12D2-3168EB03F19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1C7351FE-297F-4275-9377-D4FA5D326539}" type="datetime1">
              <a:rPr lang="fi-FI" spc="-10" smtClean="0"/>
              <a:t>14.2.2025</a:t>
            </a:fld>
            <a:endParaRPr lang="fi-FI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6CFC7-45F4-ACCD-82BA-6F57426FD1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FI" spc="-25" smtClean="0"/>
              <a:t>2</a:t>
            </a:fld>
            <a:endParaRPr lang="en-FI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noProof="0" dirty="0"/>
              <a:t>AI Business</a:t>
            </a:r>
            <a:r>
              <a:rPr lang="en-US" sz="3600" spc="-15" noProof="0" dirty="0"/>
              <a:t> </a:t>
            </a:r>
            <a:r>
              <a:rPr lang="en-US" sz="3600" noProof="0" dirty="0"/>
              <a:t>Model</a:t>
            </a:r>
            <a:r>
              <a:rPr lang="en-US" sz="3600" spc="-15" noProof="0" dirty="0"/>
              <a:t> </a:t>
            </a:r>
            <a:r>
              <a:rPr lang="en-US" sz="3600" spc="-10" noProof="0" dirty="0"/>
              <a:t>Canvas - base</a:t>
            </a:r>
            <a:endParaRPr lang="en-US" sz="3600" noProof="0" dirty="0"/>
          </a:p>
        </p:txBody>
      </p:sp>
      <p:sp>
        <p:nvSpPr>
          <p:cNvPr id="3" name="object 3"/>
          <p:cNvSpPr txBox="1"/>
          <p:nvPr/>
        </p:nvSpPr>
        <p:spPr>
          <a:xfrm>
            <a:off x="538378" y="1214120"/>
            <a:ext cx="952002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indent="-215900">
              <a:lnSpc>
                <a:spcPct val="100000"/>
              </a:lnSpc>
              <a:spcBef>
                <a:spcPts val="100"/>
              </a:spcBef>
              <a:buClr>
                <a:srgbClr val="8AACDC"/>
              </a:buClr>
              <a:buFont typeface="Wingdings"/>
              <a:buChar char=""/>
              <a:tabLst>
                <a:tab pos="228600" algn="l"/>
              </a:tabLst>
            </a:pPr>
            <a:r>
              <a:rPr sz="2400" b="1" dirty="0">
                <a:latin typeface="Arial"/>
                <a:cs typeface="Arial"/>
              </a:rPr>
              <a:t>Alex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Osterwalder</a:t>
            </a:r>
            <a:r>
              <a:rPr lang="fi-FI" sz="2400" b="1" dirty="0">
                <a:latin typeface="Arial"/>
                <a:cs typeface="Arial"/>
              </a:rPr>
              <a:t>’s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Business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Canvas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951" y="2124125"/>
            <a:ext cx="3197449" cy="26002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951" y="5623098"/>
            <a:ext cx="1714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u="sng" dirty="0">
                <a:solidFill>
                  <a:srgbClr val="DF006D"/>
                </a:solidFill>
                <a:uFill>
                  <a:solidFill>
                    <a:srgbClr val="DF006D"/>
                  </a:solidFill>
                </a:uFill>
                <a:latin typeface="Arial"/>
                <a:cs typeface="Arial"/>
                <a:hlinkClick r:id="rId3"/>
              </a:rPr>
              <a:t>This</a:t>
            </a:r>
            <a:r>
              <a:rPr sz="900" u="sng" spc="-20" dirty="0">
                <a:solidFill>
                  <a:srgbClr val="DF006D"/>
                </a:solidFill>
                <a:uFill>
                  <a:solidFill>
                    <a:srgbClr val="DF006D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900" u="sng" dirty="0">
                <a:solidFill>
                  <a:srgbClr val="DF006D"/>
                </a:solidFill>
                <a:uFill>
                  <a:solidFill>
                    <a:srgbClr val="DF006D"/>
                  </a:solidFill>
                </a:uFill>
                <a:latin typeface="Arial"/>
                <a:cs typeface="Arial"/>
                <a:hlinkClick r:id="rId3"/>
              </a:rPr>
              <a:t>Photo</a:t>
            </a:r>
            <a:r>
              <a:rPr sz="900" spc="-10" dirty="0">
                <a:solidFill>
                  <a:srgbClr val="DF006D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Unknown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Author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is </a:t>
            </a:r>
            <a:r>
              <a:rPr sz="900" dirty="0">
                <a:latin typeface="Arial"/>
                <a:cs typeface="Arial"/>
              </a:rPr>
              <a:t>licensed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under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u="sng" dirty="0">
                <a:solidFill>
                  <a:srgbClr val="DF006D"/>
                </a:solidFill>
                <a:uFill>
                  <a:solidFill>
                    <a:srgbClr val="DF006D"/>
                  </a:solidFill>
                </a:uFill>
                <a:latin typeface="Arial"/>
                <a:cs typeface="Arial"/>
                <a:hlinkClick r:id="rId4"/>
              </a:rPr>
              <a:t>CC </a:t>
            </a:r>
            <a:r>
              <a:rPr sz="900" u="sng" spc="-10" dirty="0">
                <a:solidFill>
                  <a:srgbClr val="DF006D"/>
                </a:solidFill>
                <a:uFill>
                  <a:solidFill>
                    <a:srgbClr val="DF006D"/>
                  </a:solidFill>
                </a:uFill>
                <a:latin typeface="Arial"/>
                <a:cs typeface="Arial"/>
                <a:hlinkClick r:id="rId4"/>
              </a:rPr>
              <a:t>BY-NC-</a:t>
            </a:r>
            <a:r>
              <a:rPr sz="900" u="sng" spc="-25" dirty="0">
                <a:solidFill>
                  <a:srgbClr val="DF006D"/>
                </a:solidFill>
                <a:uFill>
                  <a:solidFill>
                    <a:srgbClr val="DF006D"/>
                  </a:solidFill>
                </a:uFill>
                <a:latin typeface="Arial"/>
                <a:cs typeface="Arial"/>
                <a:hlinkClick r:id="rId4"/>
              </a:rPr>
              <a:t>ND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42676-025A-8ACF-A30F-44BF17AAB61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455660C5-8694-4710-B382-EE22663DF79A}" type="datetime1">
              <a:rPr lang="fi-FI" spc="-10" smtClean="0"/>
              <a:t>14.2.2025</a:t>
            </a:fld>
            <a:endParaRPr lang="fi-FI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1FF640-0327-C9B8-37F6-70D03678A3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FI" spc="-25" smtClean="0"/>
              <a:t>3</a:t>
            </a:fld>
            <a:endParaRPr lang="en-FI"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A756F8-2B9B-837B-1810-0262A11A5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090" y="1596276"/>
            <a:ext cx="6460580" cy="45460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78" y="471296"/>
            <a:ext cx="10167620" cy="57451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noProof="0" dirty="0"/>
              <a:t>How to start? First choose the 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5881" y="1603840"/>
            <a:ext cx="11140236" cy="3446328"/>
          </a:xfrm>
          <a:prstGeom prst="rect">
            <a:avLst/>
          </a:prstGeom>
        </p:spPr>
        <p:txBody>
          <a:bodyPr vert="horz" wrap="square" lIns="0" tIns="74930" rIns="0" bIns="0" rtlCol="0" anchor="t">
            <a:spAutoFit/>
          </a:bodyPr>
          <a:lstStyle/>
          <a:p>
            <a:pPr marL="239395" indent="-215265">
              <a:lnSpc>
                <a:spcPct val="100000"/>
              </a:lnSpc>
              <a:spcBef>
                <a:spcPts val="590"/>
              </a:spcBef>
              <a:buClr>
                <a:srgbClr val="8AACDC"/>
              </a:buClr>
              <a:buFont typeface="Wingdings"/>
              <a:buChar char=""/>
              <a:tabLst>
                <a:tab pos="240665" algn="l"/>
              </a:tabLst>
            </a:pPr>
            <a:r>
              <a:rPr lang="en-US" noProof="0" dirty="0"/>
              <a:t>There are several different AI</a:t>
            </a:r>
            <a:r>
              <a:rPr lang="en-US" spc="-50" noProof="0" dirty="0"/>
              <a:t> </a:t>
            </a:r>
            <a:r>
              <a:rPr lang="en-US" noProof="0" dirty="0"/>
              <a:t>Business</a:t>
            </a:r>
            <a:r>
              <a:rPr lang="en-US" spc="-25" noProof="0" dirty="0"/>
              <a:t> </a:t>
            </a:r>
            <a:r>
              <a:rPr lang="en-US" noProof="0" dirty="0"/>
              <a:t>Model Canvas</a:t>
            </a:r>
            <a:r>
              <a:rPr lang="en-US" spc="-15" noProof="0" dirty="0"/>
              <a:t> </a:t>
            </a:r>
            <a:r>
              <a:rPr lang="en-US" noProof="0" dirty="0"/>
              <a:t>models </a:t>
            </a:r>
            <a:r>
              <a:rPr lang="en-US" noProof="0" dirty="0" err="1"/>
              <a:t>e.g</a:t>
            </a:r>
            <a:endParaRPr lang="en-US" spc="-25" noProof="0" dirty="0"/>
          </a:p>
          <a:p>
            <a:pPr marL="986155" lvl="1" indent="-457200">
              <a:lnSpc>
                <a:spcPct val="100000"/>
              </a:lnSpc>
              <a:spcBef>
                <a:spcPts val="395"/>
              </a:spcBef>
              <a:buClr>
                <a:srgbClr val="8AACDC"/>
              </a:buClr>
              <a:buFont typeface="Arial" panose="020B0604020202020204" pitchFamily="34" charset="0"/>
              <a:buChar char="•"/>
              <a:tabLst>
                <a:tab pos="986790" algn="l"/>
              </a:tabLst>
            </a:pPr>
            <a:endParaRPr lang="en-US" sz="2000" noProof="0" dirty="0">
              <a:latin typeface="Arial"/>
              <a:cs typeface="Arial"/>
            </a:endParaRPr>
          </a:p>
          <a:p>
            <a:pPr marL="986155" lvl="1" indent="-457200">
              <a:spcBef>
                <a:spcPts val="395"/>
              </a:spcBef>
              <a:buClr>
                <a:srgbClr val="8AACDC"/>
              </a:buClr>
              <a:buFont typeface="Arial" panose="020B0604020202020204" pitchFamily="34" charset="0"/>
              <a:buChar char="•"/>
              <a:tabLst>
                <a:tab pos="986790" algn="l"/>
              </a:tabLst>
            </a:pPr>
            <a:r>
              <a:rPr lang="en-US" sz="2000" noProof="0" dirty="0">
                <a:latin typeface="Arial"/>
                <a:cs typeface="Arial"/>
              </a:rPr>
              <a:t>AI</a:t>
            </a:r>
            <a:r>
              <a:rPr lang="en-US" sz="2000" spc="-35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business</a:t>
            </a:r>
            <a:r>
              <a:rPr lang="en-US" sz="2000" spc="-40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model</a:t>
            </a:r>
            <a:r>
              <a:rPr lang="en-US" sz="2000" spc="-30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canvas</a:t>
            </a:r>
            <a:r>
              <a:rPr lang="en-US" sz="2000" spc="-30" noProof="0" dirty="0">
                <a:latin typeface="Arial"/>
                <a:cs typeface="Arial"/>
              </a:rPr>
              <a:t> </a:t>
            </a:r>
            <a:r>
              <a:rPr lang="en-US" sz="2000" spc="-10" noProof="0" dirty="0">
                <a:latin typeface="Arial"/>
                <a:cs typeface="Arial"/>
              </a:rPr>
              <a:t>(</a:t>
            </a:r>
            <a:r>
              <a:rPr lang="en-US" sz="2000" spc="-10" noProof="0" dirty="0">
                <a:latin typeface="Arial"/>
                <a:cs typeface="Arial"/>
                <a:hlinkClick r:id="rId2"/>
              </a:rPr>
              <a:t>BusinessLeaders.ai</a:t>
            </a:r>
            <a:r>
              <a:rPr lang="en-US" sz="2000" spc="-10" noProof="0" dirty="0">
                <a:latin typeface="Arial"/>
                <a:cs typeface="Arial"/>
              </a:rPr>
              <a:t>)</a:t>
            </a:r>
            <a:endParaRPr lang="en-US" sz="2000" noProof="0" dirty="0">
              <a:latin typeface="Arial"/>
              <a:cs typeface="Arial"/>
            </a:endParaRPr>
          </a:p>
          <a:p>
            <a:pPr marL="986155" lvl="1" indent="-457200">
              <a:lnSpc>
                <a:spcPct val="100000"/>
              </a:lnSpc>
              <a:spcBef>
                <a:spcPts val="395"/>
              </a:spcBef>
              <a:buClr>
                <a:srgbClr val="8AACDC"/>
              </a:buClr>
              <a:buFont typeface="Arial" panose="020B0604020202020204" pitchFamily="34" charset="0"/>
              <a:buChar char="•"/>
              <a:tabLst>
                <a:tab pos="986790" algn="l"/>
              </a:tabLst>
            </a:pPr>
            <a:endParaRPr lang="en-US" sz="2000" noProof="0" dirty="0">
              <a:latin typeface="Arial"/>
              <a:cs typeface="Arial"/>
            </a:endParaRPr>
          </a:p>
          <a:p>
            <a:pPr marL="986155" lvl="1" indent="-457200">
              <a:lnSpc>
                <a:spcPct val="100000"/>
              </a:lnSpc>
              <a:spcBef>
                <a:spcPts val="395"/>
              </a:spcBef>
              <a:buClr>
                <a:srgbClr val="8AACDC"/>
              </a:buClr>
              <a:buFont typeface="Arial" panose="020B0604020202020204" pitchFamily="34" charset="0"/>
              <a:buChar char="•"/>
              <a:tabLst>
                <a:tab pos="986790" algn="l"/>
              </a:tabLst>
            </a:pPr>
            <a:r>
              <a:rPr lang="en-US" sz="2000" noProof="0" dirty="0">
                <a:latin typeface="Arial"/>
                <a:cs typeface="Arial"/>
              </a:rPr>
              <a:t>The</a:t>
            </a:r>
            <a:r>
              <a:rPr lang="en-US" sz="2000" spc="-145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AI</a:t>
            </a:r>
            <a:r>
              <a:rPr lang="en-US" sz="2000" spc="-15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Business</a:t>
            </a:r>
            <a:r>
              <a:rPr lang="en-US" sz="2000" spc="-25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Model</a:t>
            </a:r>
            <a:r>
              <a:rPr lang="en-US" sz="2000" spc="-20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Canvas</a:t>
            </a:r>
            <a:r>
              <a:rPr lang="en-US" sz="2000" spc="-15" noProof="0" dirty="0">
                <a:latin typeface="Arial"/>
                <a:cs typeface="Arial"/>
              </a:rPr>
              <a:t> </a:t>
            </a:r>
            <a:r>
              <a:rPr lang="en-US" sz="2000" spc="-10" noProof="0" dirty="0">
                <a:latin typeface="Arial"/>
                <a:cs typeface="Arial"/>
              </a:rPr>
              <a:t>(</a:t>
            </a:r>
            <a:r>
              <a:rPr lang="en-US" sz="2000" spc="-10" noProof="0" dirty="0">
                <a:latin typeface="Arial"/>
                <a:cs typeface="Arial"/>
                <a:hlinkClick r:id="rId3"/>
              </a:rPr>
              <a:t>Lomas</a:t>
            </a:r>
            <a:r>
              <a:rPr lang="en-US" sz="2000" spc="-10" noProof="0" dirty="0">
                <a:latin typeface="Arial"/>
                <a:cs typeface="Arial"/>
              </a:rPr>
              <a:t>)</a:t>
            </a:r>
            <a:br>
              <a:rPr lang="en-US" sz="2000" b="1" spc="-10" noProof="0" dirty="0">
                <a:latin typeface="Arial"/>
                <a:cs typeface="Arial"/>
              </a:rPr>
            </a:br>
            <a:endParaRPr lang="en-US" sz="2000" noProof="0" dirty="0"/>
          </a:p>
          <a:p>
            <a:pPr marL="986155" lvl="1" indent="-457200">
              <a:lnSpc>
                <a:spcPct val="100000"/>
              </a:lnSpc>
              <a:spcBef>
                <a:spcPts val="595"/>
              </a:spcBef>
              <a:buClr>
                <a:srgbClr val="8AACDC"/>
              </a:buClr>
              <a:buFont typeface="Arial" panose="020B0604020202020204" pitchFamily="34" charset="0"/>
              <a:buChar char="•"/>
              <a:tabLst>
                <a:tab pos="986790" algn="l"/>
              </a:tabLst>
            </a:pPr>
            <a:r>
              <a:rPr lang="en-US" sz="1800" noProof="0" dirty="0">
                <a:latin typeface="Arial"/>
                <a:cs typeface="Arial"/>
                <a:hlinkClick r:id="rId4"/>
              </a:rPr>
              <a:t>AI</a:t>
            </a:r>
            <a:r>
              <a:rPr lang="en-US" sz="1800" spc="75" noProof="0" dirty="0">
                <a:latin typeface="Arial"/>
                <a:cs typeface="Arial"/>
                <a:hlinkClick r:id="rId4"/>
              </a:rPr>
              <a:t> </a:t>
            </a:r>
            <a:r>
              <a:rPr lang="en-US" sz="1800" noProof="0" dirty="0">
                <a:latin typeface="Arial"/>
                <a:cs typeface="Arial"/>
                <a:hlinkClick r:id="rId4"/>
              </a:rPr>
              <a:t>Project</a:t>
            </a:r>
            <a:r>
              <a:rPr lang="en-US" sz="1800" spc="105" noProof="0" dirty="0">
                <a:latin typeface="Arial"/>
                <a:cs typeface="Arial"/>
                <a:hlinkClick r:id="rId4"/>
              </a:rPr>
              <a:t> </a:t>
            </a:r>
            <a:r>
              <a:rPr lang="en-US" sz="1800" noProof="0" dirty="0">
                <a:latin typeface="Arial"/>
                <a:cs typeface="Arial"/>
                <a:hlinkClick r:id="rId4"/>
              </a:rPr>
              <a:t>Canvas</a:t>
            </a:r>
            <a:br>
              <a:rPr lang="en-US" dirty="0">
                <a:latin typeface="Arial"/>
                <a:cs typeface="Arial"/>
              </a:rPr>
            </a:br>
            <a:endParaRPr lang="en-US" sz="1800" noProof="0" dirty="0">
              <a:latin typeface="Arial"/>
              <a:cs typeface="Arial"/>
            </a:endParaRPr>
          </a:p>
          <a:p>
            <a:pPr marL="986155" marR="213995" lvl="1" indent="-457200">
              <a:lnSpc>
                <a:spcPct val="83300"/>
              </a:lnSpc>
              <a:spcBef>
                <a:spcPts val="850"/>
              </a:spcBef>
              <a:buClr>
                <a:srgbClr val="8AACDC"/>
              </a:buClr>
              <a:buFont typeface="Arial" panose="020B0604020202020204" pitchFamily="34" charset="0"/>
              <a:buChar char="•"/>
              <a:tabLst>
                <a:tab pos="986790" algn="l"/>
              </a:tabLst>
            </a:pPr>
            <a:r>
              <a:rPr lang="en-US" sz="2000" spc="-10" noProof="0" dirty="0">
                <a:latin typeface="Arial"/>
                <a:cs typeface="Arial"/>
              </a:rPr>
              <a:t>Enterprise</a:t>
            </a:r>
            <a:r>
              <a:rPr lang="en-US" sz="2000" spc="-145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AI</a:t>
            </a:r>
            <a:r>
              <a:rPr lang="en-US" sz="2000" spc="-5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Business</a:t>
            </a:r>
            <a:r>
              <a:rPr lang="en-US" sz="2000" spc="-10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Model</a:t>
            </a:r>
            <a:r>
              <a:rPr lang="en-US" sz="2000" spc="-10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Canvas</a:t>
            </a:r>
            <a:r>
              <a:rPr lang="en-US" sz="2000" spc="-5" noProof="0" dirty="0">
                <a:latin typeface="Arial"/>
                <a:cs typeface="Arial"/>
              </a:rPr>
              <a:t> </a:t>
            </a:r>
            <a:r>
              <a:rPr lang="en-US" sz="2000" noProof="0" dirty="0">
                <a:latin typeface="Arial"/>
                <a:cs typeface="Arial"/>
              </a:rPr>
              <a:t>(</a:t>
            </a:r>
            <a:r>
              <a:rPr lang="en-US" sz="2000" noProof="0" dirty="0">
                <a:latin typeface="Arial"/>
                <a:cs typeface="Arial"/>
                <a:hlinkClick r:id="rId5"/>
              </a:rPr>
              <a:t>Kerzel</a:t>
            </a:r>
            <a:r>
              <a:rPr lang="en-US" sz="2000" noProof="0" dirty="0">
                <a:latin typeface="Arial"/>
                <a:cs typeface="Arial"/>
              </a:rPr>
              <a:t>)</a:t>
            </a:r>
            <a:br>
              <a:rPr lang="en-US" sz="2000" noProof="0" dirty="0">
                <a:latin typeface="Arial"/>
                <a:cs typeface="Arial"/>
              </a:rPr>
            </a:br>
            <a:endParaRPr lang="en-US" sz="2000" noProof="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378" y="6487159"/>
            <a:ext cx="516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8AACDC"/>
                </a:solidFill>
                <a:latin typeface="Arial"/>
                <a:cs typeface="Arial"/>
              </a:rPr>
              <a:t>9.3.2023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94083" y="6487159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AACDC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B23C-AB03-7EAB-C051-DD3C76DE0A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lang="fi-FI" spc="-2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6B77E-194D-5CC5-7102-B5E6051112B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FCBF866C-C0D7-463A-A361-1C64ED18C1D1}" type="datetime1">
              <a:rPr lang="fi-FI" spc="-10" smtClean="0"/>
              <a:t>14.2.2025</a:t>
            </a:fld>
            <a:endParaRPr lang="fi-FI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541484-6A7E-A32B-9FA0-B4677F1EEE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FI" spc="-25" smtClean="0"/>
              <a:t>4</a:t>
            </a:fld>
            <a:endParaRPr lang="en-FI"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noProof="0" dirty="0"/>
              <a:t>AI</a:t>
            </a:r>
            <a:r>
              <a:rPr lang="en-US" sz="3600" spc="-15" noProof="0" dirty="0"/>
              <a:t> </a:t>
            </a:r>
            <a:r>
              <a:rPr lang="en-US" sz="3600" noProof="0" dirty="0"/>
              <a:t>Business</a:t>
            </a:r>
            <a:r>
              <a:rPr lang="en-US" sz="3600" spc="-20" noProof="0" dirty="0"/>
              <a:t> </a:t>
            </a:r>
            <a:r>
              <a:rPr lang="en-US" sz="3600" noProof="0" dirty="0"/>
              <a:t>Model</a:t>
            </a:r>
            <a:r>
              <a:rPr lang="en-US" sz="3600" spc="-15" noProof="0" dirty="0"/>
              <a:t> </a:t>
            </a:r>
            <a:r>
              <a:rPr lang="en-US" sz="3600" noProof="0" dirty="0"/>
              <a:t>Canvas:</a:t>
            </a:r>
            <a:r>
              <a:rPr lang="en-US" sz="3600" spc="-25" noProof="0" dirty="0"/>
              <a:t> </a:t>
            </a:r>
            <a:r>
              <a:rPr lang="en-US" sz="3600" spc="-10" noProof="0" dirty="0"/>
              <a:t>BusinessLeaders.ai</a:t>
            </a:r>
            <a:endParaRPr lang="en-US" sz="3600" noProof="0" dirty="0"/>
          </a:p>
        </p:txBody>
      </p:sp>
      <p:sp>
        <p:nvSpPr>
          <p:cNvPr id="6" name="object 6"/>
          <p:cNvSpPr txBox="1"/>
          <p:nvPr/>
        </p:nvSpPr>
        <p:spPr>
          <a:xfrm>
            <a:off x="8610600" y="5807151"/>
            <a:ext cx="31136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fi-FI" dirty="0" err="1">
                <a:latin typeface="Arial"/>
                <a:cs typeface="Arial"/>
              </a:rPr>
              <a:t>Source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lang="fi-FI" sz="1800" spc="-10" dirty="0">
                <a:latin typeface="Arial"/>
                <a:cs typeface="Arial"/>
                <a:hlinkClick r:id="rId2"/>
              </a:rPr>
              <a:t>Businessleaders.ai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9966014" y="3135627"/>
            <a:ext cx="9334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(Key</a:t>
            </a:r>
            <a:r>
              <a:rPr sz="11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activities)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596" y="3581400"/>
            <a:ext cx="12153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(incl.</a:t>
            </a: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Partners)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8162" y="2419477"/>
            <a:ext cx="9486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(Key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Activities)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4" name="Picture 13" descr="1-value proposition 2-customers 3-revenue 4-data 5-AI transformations 6-resources 7-cost 8-metrics 9-operations">
            <a:extLst>
              <a:ext uri="{FF2B5EF4-FFF2-40B4-BE49-F238E27FC236}">
                <a16:creationId xmlns:a16="http://schemas.microsoft.com/office/drawing/2014/main" id="{E181D53D-0F2D-BA59-7A2E-1F18353E3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29" y="1334115"/>
            <a:ext cx="7980935" cy="4184256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3E18074-5C11-82CF-C5E6-8D40A16DAB6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600F304E-81D6-4805-86B4-31D1D6287AEF}" type="datetime1">
              <a:rPr lang="fi-FI" spc="-10" smtClean="0"/>
              <a:t>14.2.2025</a:t>
            </a:fld>
            <a:endParaRPr lang="fi-FI" spc="-1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DA9F3EC-1B27-A0B7-CD07-A647C7D7C0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FI" spc="-25" smtClean="0"/>
              <a:t>5</a:t>
            </a:fld>
            <a:endParaRPr lang="en-FI"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9E32CA-284D-33B6-2E39-945537B2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6505575" cy="4038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78" y="471296"/>
            <a:ext cx="10167620" cy="57451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lang="en-US" sz="3600" noProof="0" dirty="0"/>
              <a:t>Value Proposition – 3 Questions to Answer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8378" y="6487159"/>
            <a:ext cx="516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8AACDC"/>
                </a:solidFill>
                <a:latin typeface="Arial"/>
                <a:cs typeface="Arial"/>
              </a:rPr>
              <a:t>9.3.2023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94083" y="6487159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8AACDC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B23C-AB03-7EAB-C051-DD3C76DE0A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lang="fi-FI" spc="-2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6B77E-194D-5CC5-7102-B5E6051112B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FCBF866C-C0D7-463A-A361-1C64ED18C1D1}" type="datetime1">
              <a:rPr lang="fi-FI" spc="-10" smtClean="0"/>
              <a:t>14.2.2025</a:t>
            </a:fld>
            <a:endParaRPr lang="fi-FI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541484-6A7E-A32B-9FA0-B4677F1EEE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FI" spc="-25" smtClean="0"/>
              <a:t>6</a:t>
            </a:fld>
            <a:endParaRPr lang="en-FI" spc="-25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13E5A2A-F8FB-4D14-7642-090FA955A652}"/>
              </a:ext>
            </a:extLst>
          </p:cNvPr>
          <p:cNvSpPr txBox="1"/>
          <p:nvPr/>
        </p:nvSpPr>
        <p:spPr>
          <a:xfrm>
            <a:off x="8639175" y="5715000"/>
            <a:ext cx="31136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fi-FI" dirty="0" err="1">
                <a:latin typeface="Arial"/>
                <a:cs typeface="Arial"/>
              </a:rPr>
              <a:t>Source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lang="fi-FI" spc="-10" dirty="0">
                <a:latin typeface="Arial"/>
                <a:cs typeface="Arial"/>
                <a:hlinkClick r:id="rId3"/>
              </a:rPr>
              <a:t>growthmodels.co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790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237" y="959121"/>
            <a:ext cx="8078725" cy="516839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A5FD59F-01B2-1491-592A-737942E9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78" y="471296"/>
            <a:ext cx="10418445" cy="492443"/>
          </a:xfrm>
        </p:spPr>
        <p:txBody>
          <a:bodyPr/>
          <a:lstStyle/>
          <a:p>
            <a:r>
              <a:rPr lang="en-US" dirty="0"/>
              <a:t>AI Business Model Canvas: Lomas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2A78EE8-0203-5C02-EC85-61226D038AE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E3947AAB-5848-47B5-83D7-988EE203F4CD}" type="datetime1">
              <a:rPr lang="fi-FI" spc="-10" smtClean="0"/>
              <a:t>14.2.2025</a:t>
            </a:fld>
            <a:endParaRPr lang="fi-FI" spc="-1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A44F669-AC25-4BF4-17B0-BDC51AB6C0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FI" spc="-25" smtClean="0"/>
              <a:t>7</a:t>
            </a:fld>
            <a:endParaRPr lang="en-FI"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Basics of AI - ICB011AS2AE - AI Business Model Canvas</a:t>
            </a:r>
            <a:endParaRPr spc="-2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A5FD59F-01B2-1491-592A-737942E9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78" y="471296"/>
            <a:ext cx="10418445" cy="492443"/>
          </a:xfrm>
        </p:spPr>
        <p:txBody>
          <a:bodyPr/>
          <a:lstStyle/>
          <a:p>
            <a:r>
              <a:rPr lang="en-US" dirty="0"/>
              <a:t>AI Business Model Canvas: AI Project Canvas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E340B-BB8D-0C32-3A48-1BCEE288C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927" y="1143000"/>
            <a:ext cx="6449345" cy="48768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1C1E9-3493-251F-59CD-D03388F7A1C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fld id="{C6C0BB4B-FD1A-4B58-BF8D-E72A9AFCEE25}" type="datetime1">
              <a:rPr lang="fi-FI" spc="-10" smtClean="0"/>
              <a:t>14.2.2025</a:t>
            </a:fld>
            <a:endParaRPr lang="fi-FI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F298-AFB7-709D-8A06-920E2ED866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FI" spc="-25" smtClean="0"/>
              <a:t>8</a:t>
            </a:fld>
            <a:endParaRPr lang="en-FI" spc="-25" dirty="0"/>
          </a:p>
        </p:txBody>
      </p:sp>
    </p:spTree>
    <p:extLst>
      <p:ext uri="{BB962C8B-B14F-4D97-AF65-F5344CB8AC3E}">
        <p14:creationId xmlns:p14="http://schemas.microsoft.com/office/powerpoint/2010/main" val="399396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F006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58AC0FF0AABB644AE66BF36CCAADFE6" ma:contentTypeVersion="6" ma:contentTypeDescription="Luo uusi asiakirja." ma:contentTypeScope="" ma:versionID="de257eda18c1a2ddba908914ea84a608">
  <xsd:schema xmlns:xsd="http://www.w3.org/2001/XMLSchema" xmlns:xs="http://www.w3.org/2001/XMLSchema" xmlns:p="http://schemas.microsoft.com/office/2006/metadata/properties" xmlns:ns2="80bb5b91-23fc-46de-96a1-a667f316ad5f" xmlns:ns3="366807db-dc52-4c56-ae11-c0ad8efdc589" targetNamespace="http://schemas.microsoft.com/office/2006/metadata/properties" ma:root="true" ma:fieldsID="552ffe131f0752a74769703e0f35cb91" ns2:_="" ns3:_="">
    <xsd:import namespace="80bb5b91-23fc-46de-96a1-a667f316ad5f"/>
    <xsd:import namespace="366807db-dc52-4c56-ae11-c0ad8efdc58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b5b91-23fc-46de-96a1-a667f316ad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807db-dc52-4c56-ae11-c0ad8efdc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125C16-BA63-4586-A580-0BA29AB2DC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116AEE-3053-4BF5-B8DE-C5E72ABCF2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68CFE7-1109-40F5-9B72-1BDC7DA58D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bb5b91-23fc-46de-96a1-a667f316ad5f"/>
    <ds:schemaRef ds:uri="366807db-dc52-4c56-ae11-c0ad8efdc5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376</Words>
  <Application>Microsoft Office PowerPoint</Application>
  <PresentationFormat>Laajakuva</PresentationFormat>
  <Paragraphs>73</Paragraphs>
  <Slides>12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2</vt:i4>
      </vt:variant>
      <vt:variant>
        <vt:lpstr>Dian otsikot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AI Business Model Canvas Introduction</vt:lpstr>
      <vt:lpstr>AI Business Model Canvas – Key Idea</vt:lpstr>
      <vt:lpstr>AI Business Model Canvas</vt:lpstr>
      <vt:lpstr>AI Business Model Canvas - base</vt:lpstr>
      <vt:lpstr>How to start? First choose the model</vt:lpstr>
      <vt:lpstr>AI Business Model Canvas: BusinessLeaders.ai</vt:lpstr>
      <vt:lpstr>Value Proposition – 3 Questions to Answer</vt:lpstr>
      <vt:lpstr>AI Business Model Canvas: Lomas</vt:lpstr>
      <vt:lpstr>AI Business Model Canvas: AI Project Canvas</vt:lpstr>
      <vt:lpstr>Enterprise AI Business Model Canvas (Kerzel) 1/2</vt:lpstr>
      <vt:lpstr>Enterprise AI Business Model Canvas (Kerzel) 2/2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AI - AI Business Model Canvas</dc:title>
  <dc:creator>Eira.Vatanen@haaga-helia.fi;Anne.Wuokko@haaga-helia.fi</dc:creator>
  <cp:lastModifiedBy>Wuokko Anne</cp:lastModifiedBy>
  <cp:revision>10</cp:revision>
  <dcterms:created xsi:type="dcterms:W3CDTF">2023-08-20T17:08:26Z</dcterms:created>
  <dcterms:modified xsi:type="dcterms:W3CDTF">2025-02-14T13:06:15Z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2023-08-20T00:00:00Z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0x010100258AC0FF0AABB644AE66BF36CCAADFE6</vt:lpwstr>
  </property>
</Properties>
</file>