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4"/>
  </p:sldMasterIdLst>
  <p:notesMasterIdLst>
    <p:notesMasterId r:id="rId11"/>
  </p:notesMasterIdLst>
  <p:sldIdLst>
    <p:sldId id="267" r:id="rId5"/>
    <p:sldId id="257" r:id="rId6"/>
    <p:sldId id="269" r:id="rId7"/>
    <p:sldId id="270" r:id="rId8"/>
    <p:sldId id="272" r:id="rId9"/>
    <p:sldId id="271" r:id="rId10"/>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snapToObjects="1" showGuides="1">
      <p:cViewPr varScale="1">
        <p:scale>
          <a:sx n="106" d="100"/>
          <a:sy n="106" d="100"/>
        </p:scale>
        <p:origin x="654"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i-FI"/>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en-US"/>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en-US"/>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14/02/2025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r>
              <a:rPr lang="en-US"/>
              <a:t>AI Business Model Canvas - team work</a:t>
            </a:r>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93766"/>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Click to edit Master text styles</a:t>
            </a:r>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r>
              <a:rPr lang="en-US"/>
              <a:t>AI Business Model Canvas - team work</a:t>
            </a:r>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r>
              <a:rPr lang="en-US"/>
              <a:t>AI Business Model Canvas - team work</a:t>
            </a:r>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r>
              <a:rPr lang="en-US"/>
              <a:t>AI Business Model Canvas - team work</a:t>
            </a:r>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r>
              <a:rPr lang="en-US"/>
              <a:t>AI Business Model Canvas - team work</a:t>
            </a:r>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r>
              <a:rPr lang="en-US"/>
              <a:t>AI Business Model Canvas - team work</a:t>
            </a:r>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r>
              <a:rPr lang="en-US"/>
              <a:t>AI Business Model Canvas - team work</a:t>
            </a:r>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r>
              <a:rPr lang="en-US"/>
              <a:t>AI Business Model Canvas - team work</a:t>
            </a:r>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r>
              <a:rPr lang="en-US"/>
              <a:t>AI Business Model Canvas - team work</a:t>
            </a:r>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r>
              <a:rPr lang="en-US"/>
              <a:t>AI Business Model Canvas - team work</a:t>
            </a:r>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r>
              <a:rPr lang="en-US"/>
              <a:t>AI Business Model Canvas - team work</a:t>
            </a:r>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r>
              <a:rPr lang="en-US"/>
              <a:t>AI Business Model Canvas - team work</a:t>
            </a:r>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r>
              <a:rPr lang="en-US">
                <a:solidFill>
                  <a:schemeClr val="accent2"/>
                </a:solidFill>
              </a:rPr>
              <a:t>AI Business Model Canvas - team work</a:t>
            </a:r>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dt="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3024-ECC9-8EA6-1921-E187DD97224C}"/>
              </a:ext>
            </a:extLst>
          </p:cNvPr>
          <p:cNvSpPr>
            <a:spLocks noGrp="1"/>
          </p:cNvSpPr>
          <p:nvPr>
            <p:ph type="title"/>
          </p:nvPr>
        </p:nvSpPr>
        <p:spPr/>
        <p:txBody>
          <a:bodyPr/>
          <a:lstStyle/>
          <a:p>
            <a:r>
              <a:rPr lang="en-US" noProof="0" dirty="0"/>
              <a:t>AI Business Model Canvas</a:t>
            </a:r>
            <a:endParaRPr lang="en-US" dirty="0"/>
          </a:p>
        </p:txBody>
      </p:sp>
      <p:sp>
        <p:nvSpPr>
          <p:cNvPr id="3" name="Text Placeholder 2">
            <a:extLst>
              <a:ext uri="{FF2B5EF4-FFF2-40B4-BE49-F238E27FC236}">
                <a16:creationId xmlns:a16="http://schemas.microsoft.com/office/drawing/2014/main" id="{621C3896-7FF1-BF12-5390-75D27FB32C36}"/>
              </a:ext>
            </a:extLst>
          </p:cNvPr>
          <p:cNvSpPr>
            <a:spLocks noGrp="1"/>
          </p:cNvSpPr>
          <p:nvPr>
            <p:ph type="body" idx="1"/>
          </p:nvPr>
        </p:nvSpPr>
        <p:spPr/>
        <p:txBody>
          <a:bodyPr/>
          <a:lstStyle/>
          <a:p>
            <a:r>
              <a:rPr lang="fi-FI" dirty="0"/>
              <a:t>Teamwork</a:t>
            </a:r>
          </a:p>
          <a:p>
            <a:endParaRPr lang="fi-FI" dirty="0"/>
          </a:p>
          <a:p>
            <a:endParaRPr lang="fi-FI" dirty="0"/>
          </a:p>
          <a:p>
            <a:endParaRPr lang="fi-FI" dirty="0"/>
          </a:p>
          <a:p>
            <a:endParaRPr lang="fi-FI" dirty="0"/>
          </a:p>
          <a:p>
            <a:r>
              <a:rPr lang="fi-FI" dirty="0"/>
              <a:t>Anne Wuokko, 10.1.2024</a:t>
            </a:r>
            <a:endParaRPr lang="LID4096" dirty="0"/>
          </a:p>
        </p:txBody>
      </p:sp>
    </p:spTree>
    <p:extLst>
      <p:ext uri="{BB962C8B-B14F-4D97-AF65-F5344CB8AC3E}">
        <p14:creationId xmlns:p14="http://schemas.microsoft.com/office/powerpoint/2010/main" val="1123928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en-US" dirty="0"/>
              <a:t>Goal of teamwork
</a:t>
            </a:r>
            <a:endParaRPr lang="en-US" noProof="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marL="227965" indent="-215265">
              <a:lnSpc>
                <a:spcPct val="100000"/>
              </a:lnSpc>
              <a:spcBef>
                <a:spcPts val="260"/>
              </a:spcBef>
              <a:buClr>
                <a:srgbClr val="8AACDC"/>
              </a:buClr>
              <a:buFont typeface="Wingdings"/>
              <a:buChar char=""/>
              <a:tabLst>
                <a:tab pos="227965" algn="l"/>
              </a:tabLst>
            </a:pPr>
            <a:r>
              <a:rPr lang="en-US" dirty="0">
                <a:latin typeface="Arial" panose="020B0604020202020204" pitchFamily="34" charset="0"/>
                <a:cs typeface="Arial" panose="020B0604020202020204" pitchFamily="34" charset="0"/>
              </a:rPr>
              <a:t>Apply what you have learned during the course, design an AI project/strategy for a company/start-up using AI business Model Canvas and pitch the idea to other students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In this position, you can think of doing your company's first AI project with AI Business Model Canvas</a:t>
            </a:r>
          </a:p>
          <a:p>
            <a:pPr marL="227965" indent="-215265">
              <a:lnSpc>
                <a:spcPct val="100000"/>
              </a:lnSpc>
              <a:spcBef>
                <a:spcPts val="260"/>
              </a:spcBef>
              <a:buClr>
                <a:srgbClr val="8AACDC"/>
              </a:buClr>
              <a:buFont typeface="Wingdings"/>
              <a:buChar char=""/>
              <a:tabLst>
                <a:tab pos="227965" algn="l"/>
              </a:tabLst>
            </a:pPr>
            <a:endParaRPr lang="en-US" dirty="0">
              <a:latin typeface="Arial" panose="020B0604020202020204" pitchFamily="34" charset="0"/>
              <a:cs typeface="Arial" panose="020B0604020202020204" pitchFamily="34" charset="0"/>
            </a:endParaRPr>
          </a:p>
          <a:p>
            <a:pPr marL="227965" indent="-215265">
              <a:lnSpc>
                <a:spcPct val="100000"/>
              </a:lnSpc>
              <a:spcBef>
                <a:spcPts val="260"/>
              </a:spcBef>
              <a:buClr>
                <a:srgbClr val="8AACDC"/>
              </a:buClr>
              <a:buFont typeface="Wingdings"/>
              <a:buChar char=""/>
              <a:tabLst>
                <a:tab pos="227965" algn="l"/>
              </a:tabLst>
            </a:pPr>
            <a:r>
              <a:rPr lang="en-US" dirty="0">
                <a:latin typeface="Arial" panose="020B0604020202020204" pitchFamily="34" charset="0"/>
                <a:cs typeface="Arial" panose="020B0604020202020204" pitchFamily="34" charset="0"/>
              </a:rPr>
              <a:t>Canvas is used to communicate on visually a single page the AI strategy and its implementation to business sponsors/investors in order to obtain funding</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The model describes in a structured manner how to concretely proceed from an AI idea to the introduction of AI and what it requires from different perspectives e.g. from the perspectives of data, management, operating models and technology</a:t>
            </a:r>
            <a:endParaRPr lang="fi-FI" dirty="0">
              <a:latin typeface="Arial" panose="020B0604020202020204" pitchFamily="34" charset="0"/>
              <a:cs typeface="Arial" panose="020B0604020202020204" pitchFamily="34" charset="0"/>
            </a:endParaRPr>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r>
              <a:rPr lang="en-US"/>
              <a:t>AI Business Model Canvas - team work</a:t>
            </a:r>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a:t>
            </a:fld>
            <a:endParaRPr lang="en-GB"/>
          </a:p>
        </p:txBody>
      </p:sp>
    </p:spTree>
    <p:extLst>
      <p:ext uri="{BB962C8B-B14F-4D97-AF65-F5344CB8AC3E}">
        <p14:creationId xmlns:p14="http://schemas.microsoft.com/office/powerpoint/2010/main" val="158712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1FFC-B65D-ED54-0956-4EA4E74A1070}"/>
              </a:ext>
            </a:extLst>
          </p:cNvPr>
          <p:cNvSpPr>
            <a:spLocks noGrp="1"/>
          </p:cNvSpPr>
          <p:nvPr>
            <p:ph type="title"/>
          </p:nvPr>
        </p:nvSpPr>
        <p:spPr/>
        <p:txBody>
          <a:bodyPr/>
          <a:lstStyle/>
          <a:p>
            <a:r>
              <a:rPr lang="en-US" dirty="0"/>
              <a:t>Teamwork in a nutshell</a:t>
            </a:r>
          </a:p>
        </p:txBody>
      </p:sp>
      <p:sp>
        <p:nvSpPr>
          <p:cNvPr id="3" name="Content Placeholder 2">
            <a:extLst>
              <a:ext uri="{FF2B5EF4-FFF2-40B4-BE49-F238E27FC236}">
                <a16:creationId xmlns:a16="http://schemas.microsoft.com/office/drawing/2014/main" id="{55A0CF67-5167-2FD7-8973-C50B24BBC679}"/>
              </a:ext>
            </a:extLst>
          </p:cNvPr>
          <p:cNvSpPr>
            <a:spLocks noGrp="1"/>
          </p:cNvSpPr>
          <p:nvPr>
            <p:ph sz="half" idx="2"/>
          </p:nvPr>
        </p:nvSpPr>
        <p:spPr>
          <a:xfrm>
            <a:off x="550864" y="1229032"/>
            <a:ext cx="11125198" cy="4684406"/>
          </a:xfrm>
        </p:spPr>
        <p:txBody>
          <a:bodyPr>
            <a:normAutofit fontScale="77500" lnSpcReduction="20000"/>
          </a:bodyPr>
          <a:lstStyle/>
          <a:p>
            <a:r>
              <a:rPr lang="en-US" dirty="0"/>
              <a:t>Week 2</a:t>
            </a:r>
          </a:p>
          <a:p>
            <a:pPr lvl="1"/>
            <a:r>
              <a:rPr lang="en-US" dirty="0"/>
              <a:t>Formulate/choose team of 3-4 persons (tool in Moodle, section 2). You can do this alone, but it is not recommended. Brainstorming works better in a team.</a:t>
            </a:r>
          </a:p>
          <a:p>
            <a:pPr lvl="1"/>
            <a:r>
              <a:rPr lang="en-US" dirty="0"/>
              <a:t>Agree with the team members how you do the work (communication, work division, DLs etc.).</a:t>
            </a:r>
          </a:p>
          <a:p>
            <a:r>
              <a:rPr lang="en-US" dirty="0"/>
              <a:t>Weeks 2-6</a:t>
            </a:r>
          </a:p>
          <a:p>
            <a:pPr lvl="1"/>
            <a:r>
              <a:rPr lang="en-US" dirty="0"/>
              <a:t>Choose one of the presented AI Business Model Canvas models or you can select something else, remember to include all relevant topics.</a:t>
            </a:r>
          </a:p>
          <a:p>
            <a:pPr lvl="1"/>
            <a:r>
              <a:rPr lang="en-US" dirty="0"/>
              <a:t>Choose a company or fictitious start-up for which you will create the canvas.</a:t>
            </a:r>
          </a:p>
          <a:p>
            <a:pPr lvl="1"/>
            <a:r>
              <a:rPr lang="en-US" dirty="0"/>
              <a:t>Build an AI strategy/project plan for the company/start-up - how to get an AI innovation from idea to deployment. </a:t>
            </a:r>
          </a:p>
          <a:p>
            <a:pPr lvl="1"/>
            <a:r>
              <a:rPr lang="en-US" dirty="0"/>
              <a:t>Make a </a:t>
            </a:r>
            <a:r>
              <a:rPr lang="en-US" b="1" dirty="0"/>
              <a:t>presentation</a:t>
            </a:r>
            <a:r>
              <a:rPr lang="en-US" dirty="0"/>
              <a:t> (PowerPoint, Canva etc.), check details from this slide set.</a:t>
            </a:r>
          </a:p>
          <a:p>
            <a:pPr lvl="1"/>
            <a:r>
              <a:rPr lang="en-US" dirty="0"/>
              <a:t>Make a </a:t>
            </a:r>
            <a:r>
              <a:rPr lang="en-US" b="1" dirty="0"/>
              <a:t>pitch</a:t>
            </a:r>
            <a:r>
              <a:rPr lang="en-US" dirty="0"/>
              <a:t> about the idea, check details from this slide set.</a:t>
            </a:r>
          </a:p>
          <a:p>
            <a:r>
              <a:rPr lang="en-US" dirty="0"/>
              <a:t>Week 7-8</a:t>
            </a:r>
          </a:p>
          <a:p>
            <a:pPr lvl="1"/>
            <a:r>
              <a:rPr lang="en-US" dirty="0"/>
              <a:t>One group member submits the presentation in pdf format to Moodle, check DL.</a:t>
            </a:r>
          </a:p>
          <a:p>
            <a:pPr lvl="1"/>
            <a:r>
              <a:rPr lang="en-US" dirty="0"/>
              <a:t>Pitch presentations.</a:t>
            </a:r>
          </a:p>
          <a:p>
            <a:endParaRPr lang="en-US" dirty="0"/>
          </a:p>
          <a:p>
            <a:endParaRPr lang="en-US" dirty="0"/>
          </a:p>
          <a:p>
            <a:endParaRPr lang="en-US" dirty="0"/>
          </a:p>
        </p:txBody>
      </p:sp>
      <p:sp>
        <p:nvSpPr>
          <p:cNvPr id="5" name="Footer Placeholder 4">
            <a:extLst>
              <a:ext uri="{FF2B5EF4-FFF2-40B4-BE49-F238E27FC236}">
                <a16:creationId xmlns:a16="http://schemas.microsoft.com/office/drawing/2014/main" id="{0A1EF978-59F9-7372-D25E-8568B57608AC}"/>
              </a:ext>
            </a:extLst>
          </p:cNvPr>
          <p:cNvSpPr>
            <a:spLocks noGrp="1"/>
          </p:cNvSpPr>
          <p:nvPr>
            <p:ph type="ftr" sz="quarter" idx="11"/>
          </p:nvPr>
        </p:nvSpPr>
        <p:spPr/>
        <p:txBody>
          <a:bodyPr/>
          <a:lstStyle/>
          <a:p>
            <a:r>
              <a:rPr lang="en-US"/>
              <a:t>AI Business Model Canvas - team work</a:t>
            </a:r>
            <a:endParaRPr lang="en-GB" dirty="0"/>
          </a:p>
        </p:txBody>
      </p:sp>
      <p:sp>
        <p:nvSpPr>
          <p:cNvPr id="6" name="Slide Number Placeholder 5">
            <a:extLst>
              <a:ext uri="{FF2B5EF4-FFF2-40B4-BE49-F238E27FC236}">
                <a16:creationId xmlns:a16="http://schemas.microsoft.com/office/drawing/2014/main" id="{B03F4711-12D0-3589-4151-DFD07518D8A4}"/>
              </a:ext>
            </a:extLst>
          </p:cNvPr>
          <p:cNvSpPr>
            <a:spLocks noGrp="1"/>
          </p:cNvSpPr>
          <p:nvPr>
            <p:ph type="sldNum" sz="quarter" idx="12"/>
          </p:nvPr>
        </p:nvSpPr>
        <p:spPr/>
        <p:txBody>
          <a:bodyPr/>
          <a:lstStyle/>
          <a:p>
            <a:fld id="{76BAB7ED-EDE9-4D4B-9A2D-30E18C47C16E}" type="slidenum">
              <a:rPr lang="en-GB" smtClean="0"/>
              <a:t>2</a:t>
            </a:fld>
            <a:endParaRPr lang="en-GB" dirty="0"/>
          </a:p>
        </p:txBody>
      </p:sp>
    </p:spTree>
    <p:extLst>
      <p:ext uri="{BB962C8B-B14F-4D97-AF65-F5344CB8AC3E}">
        <p14:creationId xmlns:p14="http://schemas.microsoft.com/office/powerpoint/2010/main" val="2327599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AF182-72EE-4C2B-0593-22137F18DC85}"/>
              </a:ext>
            </a:extLst>
          </p:cNvPr>
          <p:cNvSpPr>
            <a:spLocks noGrp="1"/>
          </p:cNvSpPr>
          <p:nvPr>
            <p:ph type="title"/>
          </p:nvPr>
        </p:nvSpPr>
        <p:spPr/>
        <p:txBody>
          <a:bodyPr/>
          <a:lstStyle/>
          <a:p>
            <a:r>
              <a:rPr lang="en-US" dirty="0"/>
              <a:t>AI Business Model Canvas - usage</a:t>
            </a:r>
          </a:p>
        </p:txBody>
      </p:sp>
      <p:sp>
        <p:nvSpPr>
          <p:cNvPr id="3" name="Content Placeholder 2">
            <a:extLst>
              <a:ext uri="{FF2B5EF4-FFF2-40B4-BE49-F238E27FC236}">
                <a16:creationId xmlns:a16="http://schemas.microsoft.com/office/drawing/2014/main" id="{6A81B259-434B-8540-08DC-5CF5408AA2DC}"/>
              </a:ext>
            </a:extLst>
          </p:cNvPr>
          <p:cNvSpPr>
            <a:spLocks noGrp="1"/>
          </p:cNvSpPr>
          <p:nvPr>
            <p:ph sz="half" idx="2"/>
          </p:nvPr>
        </p:nvSpPr>
        <p:spPr/>
        <p:txBody>
          <a:bodyPr/>
          <a:lstStyle/>
          <a:p>
            <a:r>
              <a:rPr lang="en-US" b="1" dirty="0"/>
              <a:t>Use keywords, except for full sentences in the value proposition</a:t>
            </a:r>
            <a:r>
              <a:rPr lang="en-US" dirty="0"/>
              <a:t>. Pay special attention to the value proposition and its clarity, i.e. what specific business problem will AI solve? What is offered? How to create value for the organization and customers? What is the goal and how is the achievement of the goal measured and monitored?
Please note that you are experts from different parts of the organization (interdisciplinary team). Define which roles are included in the team and indicate the roles and names of the group members on the cover slide. 
Also highlight the risks and opportunities, for example by using SWOT or as part of a canvas.</a:t>
            </a:r>
          </a:p>
        </p:txBody>
      </p:sp>
      <p:sp>
        <p:nvSpPr>
          <p:cNvPr id="5" name="Footer Placeholder 4">
            <a:extLst>
              <a:ext uri="{FF2B5EF4-FFF2-40B4-BE49-F238E27FC236}">
                <a16:creationId xmlns:a16="http://schemas.microsoft.com/office/drawing/2014/main" id="{94BDFA29-425B-230B-6122-597110EE8E16}"/>
              </a:ext>
            </a:extLst>
          </p:cNvPr>
          <p:cNvSpPr>
            <a:spLocks noGrp="1"/>
          </p:cNvSpPr>
          <p:nvPr>
            <p:ph type="ftr" sz="quarter" idx="11"/>
          </p:nvPr>
        </p:nvSpPr>
        <p:spPr/>
        <p:txBody>
          <a:bodyPr/>
          <a:lstStyle/>
          <a:p>
            <a:r>
              <a:rPr lang="en-US"/>
              <a:t>AI Business Model Canvas - team work</a:t>
            </a:r>
            <a:endParaRPr lang="en-GB" dirty="0"/>
          </a:p>
        </p:txBody>
      </p:sp>
      <p:sp>
        <p:nvSpPr>
          <p:cNvPr id="6" name="Slide Number Placeholder 5">
            <a:extLst>
              <a:ext uri="{FF2B5EF4-FFF2-40B4-BE49-F238E27FC236}">
                <a16:creationId xmlns:a16="http://schemas.microsoft.com/office/drawing/2014/main" id="{DCD34475-F065-6324-AA29-6969173DE688}"/>
              </a:ext>
            </a:extLst>
          </p:cNvPr>
          <p:cNvSpPr>
            <a:spLocks noGrp="1"/>
          </p:cNvSpPr>
          <p:nvPr>
            <p:ph type="sldNum" sz="quarter" idx="12"/>
          </p:nvPr>
        </p:nvSpPr>
        <p:spPr/>
        <p:txBody>
          <a:bodyPr/>
          <a:lstStyle/>
          <a:p>
            <a:fld id="{76BAB7ED-EDE9-4D4B-9A2D-30E18C47C16E}" type="slidenum">
              <a:rPr lang="en-GB" smtClean="0"/>
              <a:t>3</a:t>
            </a:fld>
            <a:endParaRPr lang="en-GB" dirty="0"/>
          </a:p>
        </p:txBody>
      </p:sp>
    </p:spTree>
    <p:extLst>
      <p:ext uri="{BB962C8B-B14F-4D97-AF65-F5344CB8AC3E}">
        <p14:creationId xmlns:p14="http://schemas.microsoft.com/office/powerpoint/2010/main" val="1279485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F497-DB1D-137B-7AA0-85A3B1C2260B}"/>
              </a:ext>
            </a:extLst>
          </p:cNvPr>
          <p:cNvSpPr>
            <a:spLocks noGrp="1"/>
          </p:cNvSpPr>
          <p:nvPr>
            <p:ph type="title"/>
          </p:nvPr>
        </p:nvSpPr>
        <p:spPr/>
        <p:txBody>
          <a:bodyPr/>
          <a:lstStyle/>
          <a:p>
            <a:r>
              <a:rPr lang="en-US" dirty="0"/>
              <a:t>Presentation - content</a:t>
            </a:r>
          </a:p>
        </p:txBody>
      </p:sp>
      <p:sp>
        <p:nvSpPr>
          <p:cNvPr id="3" name="Content Placeholder 2">
            <a:extLst>
              <a:ext uri="{FF2B5EF4-FFF2-40B4-BE49-F238E27FC236}">
                <a16:creationId xmlns:a16="http://schemas.microsoft.com/office/drawing/2014/main" id="{FF927C5C-7BEC-E791-7E5A-7E336103A3BB}"/>
              </a:ext>
            </a:extLst>
          </p:cNvPr>
          <p:cNvSpPr>
            <a:spLocks noGrp="1"/>
          </p:cNvSpPr>
          <p:nvPr>
            <p:ph sz="half" idx="2"/>
          </p:nvPr>
        </p:nvSpPr>
        <p:spPr>
          <a:xfrm>
            <a:off x="550864" y="1457608"/>
            <a:ext cx="11125198" cy="4019009"/>
          </a:xfrm>
        </p:spPr>
        <p:txBody>
          <a:bodyPr>
            <a:normAutofit fontScale="85000" lnSpcReduction="10000"/>
          </a:bodyPr>
          <a:lstStyle/>
          <a:p>
            <a:pPr marL="342900" indent="-342900">
              <a:buFont typeface="+mj-lt"/>
              <a:buAutoNum type="arabicPeriod"/>
            </a:pPr>
            <a:r>
              <a:rPr lang="en-US" dirty="0"/>
              <a:t>Cover page (descriptive title of teamwork, Basics of Artificial Intelligence - ICB011AS2AE-XXXX, AI Business Model Canvas - teamwork, full names and roles of group members)
Presentation of the organization/startup (necessary basic and background information about the company, market and competitive situation, etc.)
The AI Business Model Canvas (i.e. AI strategy/AI project plan)
Any additional slides you deem necessary (e.g. customer persona, customer journey.</a:t>
            </a:r>
            <a:br>
              <a:rPr lang="en-US" dirty="0"/>
            </a:br>
            <a:r>
              <a:rPr lang="en-US" dirty="0"/>
              <a:t>Remember to treat the images attached to your presentation to a small physical size (approx. 200 kB) so that the file size does not become too large.
</a:t>
            </a:r>
            <a:r>
              <a:rPr lang="en-US" spc="-10" dirty="0">
                <a:cs typeface="Arial"/>
              </a:rPr>
              <a:t>Reference and they are also </a:t>
            </a:r>
            <a:r>
              <a:rPr lang="en-US" dirty="0"/>
              <a:t>marked on each page. There should be at least 4 sources which show familiarity with the theme. </a:t>
            </a:r>
            <a:r>
              <a:rPr lang="en-US" spc="-10" dirty="0">
                <a:cs typeface="Arial"/>
              </a:rPr>
              <a:t>
Reflection on teamwork. Include one slide in which the team collectively evaluates their learning and collaboration. Evaluate how each team member has contributed to the task. This slide is not presented to the audience, information only for the teachers.</a:t>
            </a:r>
          </a:p>
        </p:txBody>
      </p:sp>
      <p:sp>
        <p:nvSpPr>
          <p:cNvPr id="7" name="TextBox 6">
            <a:extLst>
              <a:ext uri="{FF2B5EF4-FFF2-40B4-BE49-F238E27FC236}">
                <a16:creationId xmlns:a16="http://schemas.microsoft.com/office/drawing/2014/main" id="{4E5BA554-FB01-E00D-8845-2A2FF079231A}"/>
              </a:ext>
            </a:extLst>
          </p:cNvPr>
          <p:cNvSpPr txBox="1"/>
          <p:nvPr/>
        </p:nvSpPr>
        <p:spPr>
          <a:xfrm>
            <a:off x="4171592" y="5328529"/>
            <a:ext cx="3883742" cy="369332"/>
          </a:xfrm>
          <a:prstGeom prst="rect">
            <a:avLst/>
          </a:prstGeom>
          <a:noFill/>
        </p:spPr>
        <p:txBody>
          <a:bodyPr wrap="square" rtlCol="0">
            <a:spAutoFit/>
          </a:bodyPr>
          <a:lstStyle/>
          <a:p>
            <a:r>
              <a:rPr lang="en" b="1" dirty="0">
                <a:effectLst/>
                <a:latin typeface="Arial" panose="020B0604020202020204" pitchFamily="34" charset="0"/>
                <a:cs typeface="Arial" panose="020B0604020202020204" pitchFamily="34" charset="0"/>
              </a:rPr>
              <a:t>Presentation length max 8 </a:t>
            </a:r>
            <a:r>
              <a:rPr lang="en" b="1" dirty="0">
                <a:latin typeface="Arial" panose="020B0604020202020204" pitchFamily="34" charset="0"/>
                <a:cs typeface="Arial" panose="020B0604020202020204" pitchFamily="34" charset="0"/>
              </a:rPr>
              <a:t>pag</a:t>
            </a:r>
            <a:r>
              <a:rPr lang="en" b="1" dirty="0">
                <a:effectLst/>
                <a:latin typeface="Arial" panose="020B0604020202020204" pitchFamily="34" charset="0"/>
                <a:cs typeface="Arial" panose="020B0604020202020204" pitchFamily="34" charset="0"/>
              </a:rPr>
              <a:t>es</a:t>
            </a:r>
            <a:r>
              <a:rPr lang="en" dirty="0">
                <a:effectLst/>
                <a:latin typeface="Segoe UI Web (West European)"/>
              </a:rPr>
              <a:t>!</a:t>
            </a:r>
          </a:p>
        </p:txBody>
      </p:sp>
      <p:sp>
        <p:nvSpPr>
          <p:cNvPr id="5" name="Footer Placeholder 4">
            <a:extLst>
              <a:ext uri="{FF2B5EF4-FFF2-40B4-BE49-F238E27FC236}">
                <a16:creationId xmlns:a16="http://schemas.microsoft.com/office/drawing/2014/main" id="{D2056613-729A-8F91-1201-16D3037F41C1}"/>
              </a:ext>
            </a:extLst>
          </p:cNvPr>
          <p:cNvSpPr>
            <a:spLocks noGrp="1"/>
          </p:cNvSpPr>
          <p:nvPr>
            <p:ph type="ftr" sz="quarter" idx="11"/>
          </p:nvPr>
        </p:nvSpPr>
        <p:spPr/>
        <p:txBody>
          <a:bodyPr/>
          <a:lstStyle/>
          <a:p>
            <a:r>
              <a:rPr lang="en-US"/>
              <a:t>AI Business Model Canvas - team work</a:t>
            </a:r>
            <a:endParaRPr lang="en-GB" dirty="0"/>
          </a:p>
        </p:txBody>
      </p:sp>
      <p:sp>
        <p:nvSpPr>
          <p:cNvPr id="6" name="Slide Number Placeholder 5">
            <a:extLst>
              <a:ext uri="{FF2B5EF4-FFF2-40B4-BE49-F238E27FC236}">
                <a16:creationId xmlns:a16="http://schemas.microsoft.com/office/drawing/2014/main" id="{77FE0F5A-D66F-9B00-2514-8370FC339CE7}"/>
              </a:ext>
            </a:extLst>
          </p:cNvPr>
          <p:cNvSpPr>
            <a:spLocks noGrp="1"/>
          </p:cNvSpPr>
          <p:nvPr>
            <p:ph type="sldNum" sz="quarter" idx="12"/>
          </p:nvPr>
        </p:nvSpPr>
        <p:spPr/>
        <p:txBody>
          <a:bodyPr/>
          <a:lstStyle/>
          <a:p>
            <a:fld id="{76BAB7ED-EDE9-4D4B-9A2D-30E18C47C16E}" type="slidenum">
              <a:rPr lang="en-GB" smtClean="0"/>
              <a:t>4</a:t>
            </a:fld>
            <a:endParaRPr lang="en-GB" dirty="0"/>
          </a:p>
        </p:txBody>
      </p:sp>
    </p:spTree>
    <p:extLst>
      <p:ext uri="{BB962C8B-B14F-4D97-AF65-F5344CB8AC3E}">
        <p14:creationId xmlns:p14="http://schemas.microsoft.com/office/powerpoint/2010/main" val="338207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F497-DB1D-137B-7AA0-85A3B1C2260B}"/>
              </a:ext>
            </a:extLst>
          </p:cNvPr>
          <p:cNvSpPr>
            <a:spLocks noGrp="1"/>
          </p:cNvSpPr>
          <p:nvPr>
            <p:ph type="title"/>
          </p:nvPr>
        </p:nvSpPr>
        <p:spPr/>
        <p:txBody>
          <a:bodyPr/>
          <a:lstStyle/>
          <a:p>
            <a:r>
              <a:rPr lang="en-US" dirty="0"/>
              <a:t>Pitch - tips</a:t>
            </a:r>
          </a:p>
        </p:txBody>
      </p:sp>
      <p:sp>
        <p:nvSpPr>
          <p:cNvPr id="3" name="Content Placeholder 2">
            <a:extLst>
              <a:ext uri="{FF2B5EF4-FFF2-40B4-BE49-F238E27FC236}">
                <a16:creationId xmlns:a16="http://schemas.microsoft.com/office/drawing/2014/main" id="{FF927C5C-7BEC-E791-7E5A-7E336103A3BB}"/>
              </a:ext>
            </a:extLst>
          </p:cNvPr>
          <p:cNvSpPr>
            <a:spLocks noGrp="1"/>
          </p:cNvSpPr>
          <p:nvPr>
            <p:ph sz="half" idx="2"/>
          </p:nvPr>
        </p:nvSpPr>
        <p:spPr>
          <a:xfrm>
            <a:off x="550864" y="1773238"/>
            <a:ext cx="11125198" cy="3221559"/>
          </a:xfrm>
        </p:spPr>
        <p:txBody>
          <a:bodyPr>
            <a:normAutofit/>
          </a:bodyPr>
          <a:lstStyle/>
          <a:p>
            <a:r>
              <a:rPr lang="en-US" dirty="0"/>
              <a:t>You can think of pitching an AI project to sponsors/investors and thus seeking justification and funding for the AI project.</a:t>
            </a:r>
            <a:br>
              <a:rPr lang="en-US" dirty="0"/>
            </a:br>
            <a:r>
              <a:rPr lang="en-US" dirty="0"/>
              <a:t>
Pay attention that the value proposition and benefit are articulated clearly.</a:t>
            </a:r>
            <a:br>
              <a:rPr lang="en-US" dirty="0"/>
            </a:br>
            <a:endParaRPr lang="en-US" dirty="0"/>
          </a:p>
          <a:p>
            <a:r>
              <a:rPr lang="en-US" dirty="0"/>
              <a:t>You may use part of the presentation in the pitch or use whatever material you like.</a:t>
            </a:r>
          </a:p>
          <a:p>
            <a:endParaRPr lang="en-US" dirty="0"/>
          </a:p>
          <a:p>
            <a:r>
              <a:rPr lang="en-US" dirty="0"/>
              <a:t>You can choose how to present, one/some/all members of the group.</a:t>
            </a:r>
            <a:br>
              <a:rPr lang="en-US" dirty="0"/>
            </a:br>
            <a:endParaRPr lang="en-US" dirty="0"/>
          </a:p>
        </p:txBody>
      </p:sp>
      <p:sp>
        <p:nvSpPr>
          <p:cNvPr id="5" name="Footer Placeholder 4">
            <a:extLst>
              <a:ext uri="{FF2B5EF4-FFF2-40B4-BE49-F238E27FC236}">
                <a16:creationId xmlns:a16="http://schemas.microsoft.com/office/drawing/2014/main" id="{D2056613-729A-8F91-1201-16D3037F41C1}"/>
              </a:ext>
            </a:extLst>
          </p:cNvPr>
          <p:cNvSpPr>
            <a:spLocks noGrp="1"/>
          </p:cNvSpPr>
          <p:nvPr>
            <p:ph type="ftr" sz="quarter" idx="11"/>
          </p:nvPr>
        </p:nvSpPr>
        <p:spPr/>
        <p:txBody>
          <a:bodyPr/>
          <a:lstStyle/>
          <a:p>
            <a:r>
              <a:rPr lang="en-US"/>
              <a:t>AI Business Model Canvas - team work</a:t>
            </a:r>
            <a:endParaRPr lang="en-GB" dirty="0"/>
          </a:p>
        </p:txBody>
      </p:sp>
      <p:sp>
        <p:nvSpPr>
          <p:cNvPr id="6" name="Slide Number Placeholder 5">
            <a:extLst>
              <a:ext uri="{FF2B5EF4-FFF2-40B4-BE49-F238E27FC236}">
                <a16:creationId xmlns:a16="http://schemas.microsoft.com/office/drawing/2014/main" id="{77FE0F5A-D66F-9B00-2514-8370FC339CE7}"/>
              </a:ext>
            </a:extLst>
          </p:cNvPr>
          <p:cNvSpPr>
            <a:spLocks noGrp="1"/>
          </p:cNvSpPr>
          <p:nvPr>
            <p:ph type="sldNum" sz="quarter" idx="12"/>
          </p:nvPr>
        </p:nvSpPr>
        <p:spPr/>
        <p:txBody>
          <a:bodyPr/>
          <a:lstStyle/>
          <a:p>
            <a:fld id="{76BAB7ED-EDE9-4D4B-9A2D-30E18C47C16E}" type="slidenum">
              <a:rPr lang="en-GB" smtClean="0"/>
              <a:t>5</a:t>
            </a:fld>
            <a:endParaRPr lang="en-GB" dirty="0"/>
          </a:p>
        </p:txBody>
      </p:sp>
      <p:sp>
        <p:nvSpPr>
          <p:cNvPr id="7" name="TextBox 6">
            <a:extLst>
              <a:ext uri="{FF2B5EF4-FFF2-40B4-BE49-F238E27FC236}">
                <a16:creationId xmlns:a16="http://schemas.microsoft.com/office/drawing/2014/main" id="{B89DE3D9-797D-3F54-F894-FB7828026FAF}"/>
              </a:ext>
            </a:extLst>
          </p:cNvPr>
          <p:cNvSpPr txBox="1"/>
          <p:nvPr/>
        </p:nvSpPr>
        <p:spPr>
          <a:xfrm>
            <a:off x="4171592" y="5179463"/>
            <a:ext cx="3883742" cy="369332"/>
          </a:xfrm>
          <a:prstGeom prst="rect">
            <a:avLst/>
          </a:prstGeom>
          <a:noFill/>
        </p:spPr>
        <p:txBody>
          <a:bodyPr wrap="square" rtlCol="0">
            <a:spAutoFit/>
          </a:bodyPr>
          <a:lstStyle/>
          <a:p>
            <a:r>
              <a:rPr lang="en" b="1" dirty="0">
                <a:effectLst/>
                <a:latin typeface="Arial" panose="020B0604020202020204" pitchFamily="34" charset="0"/>
                <a:cs typeface="Arial" panose="020B0604020202020204" pitchFamily="34" charset="0"/>
              </a:rPr>
              <a:t>Pitch length max </a:t>
            </a:r>
            <a:r>
              <a:rPr lang="en" b="1" dirty="0">
                <a:latin typeface="Arial" panose="020B0604020202020204" pitchFamily="34" charset="0"/>
                <a:cs typeface="Arial" panose="020B0604020202020204" pitchFamily="34" charset="0"/>
              </a:rPr>
              <a:t>3</a:t>
            </a:r>
            <a:r>
              <a:rPr lang="en" b="1" dirty="0">
                <a:effectLst/>
                <a:latin typeface="Arial" panose="020B0604020202020204" pitchFamily="34" charset="0"/>
                <a:cs typeface="Arial" panose="020B0604020202020204" pitchFamily="34" charset="0"/>
              </a:rPr>
              <a:t> minutes</a:t>
            </a:r>
            <a:r>
              <a:rPr lang="en" dirty="0">
                <a:effectLst/>
                <a:latin typeface="Segoe UI Web (West European)"/>
              </a:rPr>
              <a:t>!</a:t>
            </a:r>
          </a:p>
        </p:txBody>
      </p:sp>
    </p:spTree>
    <p:extLst>
      <p:ext uri="{BB962C8B-B14F-4D97-AF65-F5344CB8AC3E}">
        <p14:creationId xmlns:p14="http://schemas.microsoft.com/office/powerpoint/2010/main" val="967444543"/>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Asiakirja" ma:contentTypeID="0x010100258AC0FF0AABB644AE66BF36CCAADFE6" ma:contentTypeVersion="6" ma:contentTypeDescription="Luo uusi asiakirja." ma:contentTypeScope="" ma:versionID="de257eda18c1a2ddba908914ea84a608">
  <xsd:schema xmlns:xsd="http://www.w3.org/2001/XMLSchema" xmlns:xs="http://www.w3.org/2001/XMLSchema" xmlns:p="http://schemas.microsoft.com/office/2006/metadata/properties" xmlns:ns2="80bb5b91-23fc-46de-96a1-a667f316ad5f" xmlns:ns3="366807db-dc52-4c56-ae11-c0ad8efdc589" targetNamespace="http://schemas.microsoft.com/office/2006/metadata/properties" ma:root="true" ma:fieldsID="552ffe131f0752a74769703e0f35cb91" ns2:_="" ns3:_="">
    <xsd:import namespace="80bb5b91-23fc-46de-96a1-a667f316ad5f"/>
    <xsd:import namespace="366807db-dc52-4c56-ae11-c0ad8efdc58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bb5b91-23fc-46de-96a1-a667f316ad5f" elementFormDefault="qualified">
    <xsd:import namespace="http://schemas.microsoft.com/office/2006/documentManagement/types"/>
    <xsd:import namespace="http://schemas.microsoft.com/office/infopath/2007/PartnerControls"/>
    <xsd:element name="SharedWithUsers" ma:index="8" nillable="true" ma:displayName="Jaett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Jakamisen tiedot"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6807db-dc52-4c56-ae11-c0ad8efdc58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2.xml><?xml version="1.0" encoding="utf-8"?>
<ds:datastoreItem xmlns:ds="http://schemas.openxmlformats.org/officeDocument/2006/customXml" ds:itemID="{DED4E12E-7268-4B03-A47B-0755D62B5E31}">
  <ds:schemaRefs>
    <ds:schemaRef ds:uri="http://schemas.microsoft.com/office/infopath/2007/PartnerControls"/>
    <ds:schemaRef ds:uri="http://purl.org/dc/dcmitype/"/>
    <ds:schemaRef ds:uri="http://purl.org/dc/terms/"/>
    <ds:schemaRef ds:uri="http://www.w3.org/XML/1998/namespace"/>
    <ds:schemaRef ds:uri="http://schemas.microsoft.com/office/2006/documentManagement/types"/>
    <ds:schemaRef ds:uri="http://schemas.microsoft.com/office/2006/metadata/properties"/>
    <ds:schemaRef ds:uri="http://schemas.microsoft.com/sharepoint/v3"/>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F08483FF-BA01-4444-99A3-00E6BC597B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bb5b91-23fc-46de-96a1-a667f316ad5f"/>
    <ds:schemaRef ds:uri="366807db-dc52-4c56-ae11-c0ad8efdc5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140</TotalTime>
  <Words>765</Words>
  <Application>Microsoft Office PowerPoint</Application>
  <PresentationFormat>Laajakuva</PresentationFormat>
  <Paragraphs>46</Paragraphs>
  <Slides>6</Slides>
  <Notes>0</Notes>
  <HiddenSlides>0</HiddenSlides>
  <MMClips>0</MMClips>
  <ScaleCrop>false</ScaleCrop>
  <HeadingPairs>
    <vt:vector size="4" baseType="variant">
      <vt:variant>
        <vt:lpstr>Teema</vt:lpstr>
      </vt:variant>
      <vt:variant>
        <vt:i4>1</vt:i4>
      </vt:variant>
      <vt:variant>
        <vt:lpstr>Dian otsikot</vt:lpstr>
      </vt:variant>
      <vt:variant>
        <vt:i4>6</vt:i4>
      </vt:variant>
    </vt:vector>
  </HeadingPairs>
  <TitlesOfParts>
    <vt:vector size="7" baseType="lpstr">
      <vt:lpstr>Office Theme</vt:lpstr>
      <vt:lpstr>AI Business Model Canvas</vt:lpstr>
      <vt:lpstr>Goal of teamwork
</vt:lpstr>
      <vt:lpstr>Teamwork in a nutshell</vt:lpstr>
      <vt:lpstr>AI Business Model Canvas - usage</vt:lpstr>
      <vt:lpstr>Presentation - content</vt:lpstr>
      <vt:lpstr>Pitch - 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AI - AI Business Model Canvas - teamwork</dc:title>
  <dc:creator>Wuokko Anne;Eira.Vatanen@haaga-helia.fi</dc:creator>
  <cp:lastModifiedBy>Wuokko Anne</cp:lastModifiedBy>
  <cp:revision>5</cp:revision>
  <cp:lastPrinted>2020-09-28T07:56:54Z</cp:lastPrinted>
  <dcterms:created xsi:type="dcterms:W3CDTF">2023-08-30T08:25:27Z</dcterms:created>
  <dcterms:modified xsi:type="dcterms:W3CDTF">2025-02-14T13:09:12Z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0x010100258AC0FF0AABB644AE66BF36CCAADFE6</vt:lpwstr>
  </property>
</Properties>
</file>