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4F6F3-877B-4DB2-8581-23650BB81E1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0D21-4082-4E1A-9020-A03C31C31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6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01C9-0B21-61FF-A5D9-0BE43028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7C812-9365-323E-1C9F-7CAB5B29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82E20-2CC0-2070-4240-C6FFD0E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4057-0660-1B4B-CB76-FFD1542A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5EB61-F580-75F7-5D93-EC790C1B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4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072BB-686C-8738-25F8-76644001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B1189-BB0C-0047-B292-2EA569CDD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A6ACA-3D3E-C3E1-4CF6-2164DAB1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6F899-D69E-264F-D383-F7E08BAE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5E984-8BFC-F65C-D9D9-518B04A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4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1F2C10-9E7A-D087-DEC1-17A60CE75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12140-4313-A6AB-E557-D4E22D87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4DD5C-B92D-FCE3-1E86-13E9B447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2A235-3E63-DCCB-B874-7C4A932D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54448-43E5-4880-276E-94474012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6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fficePLUSCoverBackgroundShape">
            <a:extLst>
              <a:ext uri="{FF2B5EF4-FFF2-40B4-BE49-F238E27FC236}">
                <a16:creationId xmlns:a16="http://schemas.microsoft.com/office/drawing/2014/main" id="{38561A31-49DA-228B-0996-AAF22F6416E0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2C9AD-23AC-4C73-BE82-7DA191BF5E1C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44AFFE1-85B4-441B-AB1A-EE79772FC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1" cy="6858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A1D580-07E8-43CB-9DE3-8622E04B82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43" t="-2704" r="-635" b="-475"/>
              <a:stretch/>
            </p:blipFill>
            <p:spPr>
              <a:xfrm>
                <a:off x="1563350" y="78451"/>
                <a:ext cx="9448534" cy="6312922"/>
              </a:xfrm>
              <a:prstGeom prst="rect">
                <a:avLst/>
              </a:prstGeom>
              <a:effectLst>
                <a:softEdge rad="317500"/>
              </a:effec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AE9848-CD28-4DC7-8F84-CEFFD24FFEB9}"/>
                </a:ext>
              </a:extLst>
            </p:cNvPr>
            <p:cNvSpPr txBox="1"/>
            <p:nvPr/>
          </p:nvSpPr>
          <p:spPr>
            <a:xfrm>
              <a:off x="660400" y="539051"/>
              <a:ext cx="1152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LOGO HERE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4C8DDB-ED1C-4DCB-AC40-E0EAE857B0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49050" y="677550"/>
              <a:ext cx="139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51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F2C9AD-23AC-4C73-BE82-7DA191BF5E1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4AFFE1-85B4-441B-AB1A-EE79772F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1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A1D580-07E8-43CB-9DE3-8622E04B8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3" t="-2704" r="-635" b="-475"/>
            <a:stretch/>
          </p:blipFill>
          <p:spPr>
            <a:xfrm>
              <a:off x="1563350" y="78451"/>
              <a:ext cx="9448534" cy="6312922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buNone/>
              <a:defRPr lang="en-US" altLang="zh-C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buNone/>
              <a:defRPr lang="en-US" altLang="zh-C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2" y="3342028"/>
            <a:ext cx="3543954" cy="830997"/>
          </a:xfrm>
        </p:spPr>
        <p:txBody>
          <a:bodyPr wrap="square" anchor="b">
            <a:spAutoFit/>
          </a:bodyPr>
          <a:lstStyle>
            <a:lvl1pPr marL="0"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spc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47694" y="3163498"/>
            <a:ext cx="2516051" cy="1625318"/>
          </a:xfrm>
        </p:spPr>
        <p:txBody>
          <a:bodyPr wrap="square">
            <a:noAutofit/>
          </a:bodyPr>
          <a:lstStyle>
            <a:lvl1pPr marL="0" indent="0" algn="r" defTabSz="914354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800" kern="1200" dirty="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E9848-CD28-4DC7-8F84-CEFFD24FFEB9}"/>
              </a:ext>
            </a:extLst>
          </p:cNvPr>
          <p:cNvSpPr txBox="1"/>
          <p:nvPr/>
        </p:nvSpPr>
        <p:spPr>
          <a:xfrm>
            <a:off x="660400" y="53905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LOGO HERE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C8DDB-ED1C-4DCB-AC40-E0EAE857B0F0}"/>
              </a:ext>
            </a:extLst>
          </p:cNvPr>
          <p:cNvCxnSpPr>
            <a:cxnSpLocks/>
          </p:cNvCxnSpPr>
          <p:nvPr/>
        </p:nvCxnSpPr>
        <p:spPr>
          <a:xfrm rot="5400000">
            <a:off x="11449050" y="677550"/>
            <a:ext cx="13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57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A231E4-0F61-497A-B723-CA15305EA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6506" r="33870" b="36088"/>
          <a:stretch/>
        </p:blipFill>
        <p:spPr>
          <a:xfrm flipH="1">
            <a:off x="-2" y="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7272" y="3162915"/>
            <a:ext cx="4084726" cy="1133475"/>
          </a:xfrm>
        </p:spPr>
        <p:txBody>
          <a:bodyPr anchor="b">
            <a:normAutofit/>
          </a:bodyPr>
          <a:lstStyle>
            <a:lvl1pPr marL="0"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spc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07272" y="4323375"/>
            <a:ext cx="4084726" cy="965763"/>
          </a:xfrm>
        </p:spPr>
        <p:txBody>
          <a:bodyPr>
            <a:normAutofit/>
          </a:bodyPr>
          <a:lstStyle>
            <a:lvl1pPr marL="0" indent="0" algn="l" defTabSz="914354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800" kern="1200" dirty="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2AC36C-50DB-472F-B958-7145E26A9C76}"/>
              </a:ext>
            </a:extLst>
          </p:cNvPr>
          <p:cNvCxnSpPr>
            <a:cxnSpLocks/>
          </p:cNvCxnSpPr>
          <p:nvPr/>
        </p:nvCxnSpPr>
        <p:spPr>
          <a:xfrm rot="5400000">
            <a:off x="11449050" y="677550"/>
            <a:ext cx="13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1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3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C0DFFD-B56D-481B-B29D-4A22EBD4C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0E0A05-916A-4B3D-B907-7133AAA180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BEF627-1A47-446E-B022-86B1E5A04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1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1BB558-F894-4A07-81EA-0F123CBE7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3" t="-2704" r="-635" b="-475"/>
            <a:stretch/>
          </p:blipFill>
          <p:spPr>
            <a:xfrm>
              <a:off x="1563350" y="78451"/>
              <a:ext cx="9448534" cy="6312922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90341" y="3174828"/>
            <a:ext cx="2337192" cy="25417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354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800" kern="1200" dirty="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90341" y="3433360"/>
            <a:ext cx="2337192" cy="25417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354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800" kern="1200" dirty="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965" y="2969445"/>
            <a:ext cx="3550108" cy="1198419"/>
          </a:xfrm>
        </p:spPr>
        <p:txBody>
          <a:bodyPr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altLang="zh-CN" sz="2400" b="1" kern="1200" spc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91C73D-AFB1-4C43-9700-8E49E47907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578" lvl="0" indent="-228578" algn="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D15032-6B6D-44F1-9A02-82B889E78B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B993C-80E4-41AD-AC90-68FF360BCDB2}"/>
              </a:ext>
            </a:extLst>
          </p:cNvPr>
          <p:cNvSpPr txBox="1"/>
          <p:nvPr/>
        </p:nvSpPr>
        <p:spPr>
          <a:xfrm>
            <a:off x="660400" y="53905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LOGO HERE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3B934A-C213-4BB1-8F63-77E1BC555C13}"/>
              </a:ext>
            </a:extLst>
          </p:cNvPr>
          <p:cNvCxnSpPr>
            <a:cxnSpLocks/>
          </p:cNvCxnSpPr>
          <p:nvPr/>
        </p:nvCxnSpPr>
        <p:spPr>
          <a:xfrm rot="5400000">
            <a:off x="11449050" y="677550"/>
            <a:ext cx="13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43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4219-98D3-D939-1D89-827AC1DC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E6ECB-274E-B870-BCBF-A3124868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B00FF-6E98-444C-1C03-C5AF13CB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C640E-E295-E75F-5CAA-73D89C59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4FAB9-14A0-2106-06B2-956FD3BD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7AE4D-05D9-D58D-489F-5763EAE5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B7ACD-80B0-B75F-C0E2-7CE3C7188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C94AD-E14F-09A5-979B-5027EABE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971AD-3413-72A4-39BB-E6993966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5CB22-14C9-5ABA-192C-FD7D1578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2BA74-D031-5318-61C4-9F532A89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9E120-A96A-F958-B6B4-6FA17C4D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0366E-5331-CDFA-F364-4D84C022D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417A0-3E92-C911-8AA3-FEE52800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7CE8D-D8D0-0628-7CFF-0537558C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0E0E9-6A74-E515-55F4-C53951A6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2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DB74B-3883-5C68-19AF-C44DD56E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283D4-119D-F0E2-63CA-B209D158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25C15-9B49-61F3-B6B0-7D387AF8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9265A5-67C7-D15D-1FF3-2B31C45C5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EA93A-FF09-FC05-B279-37DD24BA2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FC0C6-02BB-CD25-0113-314161FF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256CA8-9144-5702-AEA5-60D57D98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6EE66-EDC4-246C-89B8-7D828BF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9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0F67D-87AA-44AB-D572-2EAE5F75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C953B5-99BB-A79C-02E1-6184BCDC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2ED958-AE9B-636E-C5AB-4E880153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711C1-C052-E658-AFB4-51442743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89E11-C710-991C-1EDD-1791DA4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1B417-58B2-B7B5-7841-0C3E67FA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A4A46-7B48-D9DC-C486-03616A0D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3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F29B-3CE2-65F2-7781-F4F2DCFD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4E91C-9D0A-EA56-5B74-A4205CE8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6FD1E-0DC7-3D98-BE82-9AA115A9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109CD-ABD0-E7B4-F7FF-C11E9024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6A6A6-C7D4-E50B-0A83-7066155A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D5A47-2282-4227-7A95-ED218AC4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3C7FB-B727-1FD8-F962-D4317252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2AA22F-4170-6872-6436-0CF7E73C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4D9DC-833C-CB85-2F2B-7CC37B979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055AA-C4F5-0C0C-F899-42FE3A1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D13EC-0073-C5EF-572B-89EFCC68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7BC07-6734-0A2C-FD79-EEB7A683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2472C1-6CE0-B8A7-3AD5-64660B7E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1A83B-CBF0-4BA8-BE33-6F7D2ED1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CA8FF-C347-BCC6-3B79-42298B297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17110-FEFF-A4AC-E272-DB9CCE89B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B1D4C-BB17-40D4-E2D5-60378409E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818A04-7889-A3D5-302C-F267FE935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8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8CA1CB-B34B-4943-811F-62299698610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3BFDE6-3730-4D7F-BE47-6774BE9B0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72BA42-71DB-7E7D-37C8-A0430A88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25" y="2061120"/>
            <a:ext cx="3999205" cy="1323439"/>
          </a:xfrm>
        </p:spPr>
        <p:txBody>
          <a:bodyPr/>
          <a:lstStyle/>
          <a:p>
            <a:pPr algn="ctr"/>
            <a:r>
              <a:rPr lang="en-US" altLang="zh-CN" sz="4000" dirty="0"/>
              <a:t>Paper Understanding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BC703F3-147B-DC6A-E155-8CB0B0B42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5E485-702D-91DD-B643-08FE7EB284D5}"/>
              </a:ext>
            </a:extLst>
          </p:cNvPr>
          <p:cNvSpPr txBox="1">
            <a:spLocks/>
          </p:cNvSpPr>
          <p:nvPr/>
        </p:nvSpPr>
        <p:spPr>
          <a:xfrm>
            <a:off x="660402" y="443511"/>
            <a:ext cx="10858500" cy="10287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Toolformer</a:t>
            </a:r>
            <a:endParaRPr lang="zh-CN" altLang="en-US" sz="30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21A95-FD04-838E-751D-6B99C0131B45}"/>
              </a:ext>
            </a:extLst>
          </p:cNvPr>
          <p:cNvSpPr txBox="1">
            <a:spLocks/>
          </p:cNvSpPr>
          <p:nvPr/>
        </p:nvSpPr>
        <p:spPr>
          <a:xfrm>
            <a:off x="660402" y="1102923"/>
            <a:ext cx="10858500" cy="5003800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>
                <a:latin typeface="Times New Roman" panose="02020603050405020304" pitchFamily="18" charset="0"/>
                <a:ea typeface="新宋体" panose="02010609030101010101" pitchFamily="49" charset="-122"/>
              </a:rPr>
              <a:t>Language models, despite their remarkable capabilities, have difficulties with basic functionality.</a:t>
            </a:r>
          </a:p>
          <a:p>
            <a:r>
              <a:rPr lang="en-US" altLang="zh-CN" sz="2200" dirty="0" err="1">
                <a:latin typeface="Times New Roman" panose="02020603050405020304" pitchFamily="18" charset="0"/>
                <a:ea typeface="新宋体" panose="02010609030101010101" pitchFamily="49" charset="-122"/>
              </a:rPr>
              <a:t>Toolformer</a:t>
            </a:r>
            <a:r>
              <a:rPr lang="en-US" altLang="zh-CN" sz="2200" dirty="0">
                <a:latin typeface="Times New Roman" panose="02020603050405020304" pitchFamily="18" charset="0"/>
                <a:ea typeface="新宋体" panose="02010609030101010101" pitchFamily="49" charset="-122"/>
              </a:rPr>
              <a:t> enables language models to use external tools through a simple API.</a:t>
            </a:r>
          </a:p>
          <a:p>
            <a:r>
              <a:rPr lang="en-US" altLang="zh-CN" sz="2200" dirty="0" err="1">
                <a:latin typeface="Times New Roman" panose="02020603050405020304" pitchFamily="18" charset="0"/>
                <a:ea typeface="新宋体" panose="02010609030101010101" pitchFamily="49" charset="-122"/>
              </a:rPr>
              <a:t>Toolformer</a:t>
            </a:r>
            <a:r>
              <a:rPr lang="en-US" altLang="zh-CN" sz="2200" dirty="0">
                <a:latin typeface="Times New Roman" panose="02020603050405020304" pitchFamily="18" charset="0"/>
                <a:ea typeface="新宋体" panose="02010609030101010101" pitchFamily="49" charset="-122"/>
              </a:rPr>
              <a:t> is trained in a self-supervised manner with only a few demos per API.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ea typeface="新宋体" panose="02010609030101010101" pitchFamily="49" charset="-122"/>
              </a:rPr>
              <a:t>The model integrates a range of tools, including a calculator, a question and answer system, a search engine, a translation system and a calendar.</a:t>
            </a:r>
            <a:endParaRPr lang="zh-CN" altLang="en-US" sz="22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01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37B5A-080D-C46B-5A8A-FF9365214369}"/>
              </a:ext>
            </a:extLst>
          </p:cNvPr>
          <p:cNvSpPr txBox="1">
            <a:spLocks/>
          </p:cNvSpPr>
          <p:nvPr/>
        </p:nvSpPr>
        <p:spPr>
          <a:xfrm>
            <a:off x="660402" y="366855"/>
            <a:ext cx="10858500" cy="10287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latin typeface="Times New Roman" panose="02020603050405020304" pitchFamily="18" charset="0"/>
                <a:ea typeface="新宋体" panose="02010609030101010101" pitchFamily="49" charset="-122"/>
              </a:rPr>
              <a:t>Language model compression algorithms</a:t>
            </a:r>
            <a:endParaRPr lang="zh-CN" altLang="en-US" sz="30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988DE-4952-7170-10B5-1178A86B9821}"/>
              </a:ext>
            </a:extLst>
          </p:cNvPr>
          <p:cNvSpPr txBox="1">
            <a:spLocks/>
          </p:cNvSpPr>
          <p:nvPr/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 Investigates and summarizes compression algorithms for language models.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The authors analyze representative algorithms from different categories.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The value and desired properties of low-cost compression algorithms are discussed.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The paper concludes with a proposal for a future research topic.</a:t>
            </a:r>
            <a:endParaRPr lang="zh-CN" altLang="en-US" sz="22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1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5E5E-4572-A55C-B3B6-91138AD167F0}"/>
              </a:ext>
            </a:extLst>
          </p:cNvPr>
          <p:cNvSpPr txBox="1">
            <a:spLocks/>
          </p:cNvSpPr>
          <p:nvPr/>
        </p:nvSpPr>
        <p:spPr>
          <a:xfrm>
            <a:off x="673098" y="443511"/>
            <a:ext cx="10858500" cy="10287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latin typeface="Times New Roman" panose="02020603050405020304" pitchFamily="18" charset="0"/>
                <a:ea typeface="新宋体" panose="02010609030101010101" pitchFamily="49" charset="-122"/>
              </a:rPr>
              <a:t>BERT</a:t>
            </a:r>
            <a:endParaRPr lang="zh-CN" altLang="en-US" sz="30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37FF0-1A1F-E247-D0BA-A8B04643C74A}"/>
              </a:ext>
            </a:extLst>
          </p:cNvPr>
          <p:cNvSpPr txBox="1">
            <a:spLocks/>
          </p:cNvSpPr>
          <p:nvPr/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BERT is a language representation model by pre-training deep bi-directional representations from unlabeled text.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BERT can be fine-tuned for a variety of tasks without extensive modifications simply by adding an additional output layer.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BERT achieved the best results on eleven natural language processing tasks.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Bidirectional pretraining is important for language representation.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Pre-trained representations reduce the need for heavily engineered task-specific architectures.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The model architecture of BERT is a multilayer bidirectional Transformer encoder.</a:t>
            </a:r>
            <a:endParaRPr lang="zh-CN" altLang="en-US" sz="22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5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0BA93-E481-D0C9-800E-CA374A55C35F}"/>
              </a:ext>
            </a:extLst>
          </p:cNvPr>
          <p:cNvSpPr txBox="1">
            <a:spLocks/>
          </p:cNvSpPr>
          <p:nvPr/>
        </p:nvSpPr>
        <p:spPr>
          <a:xfrm>
            <a:off x="660402" y="443512"/>
            <a:ext cx="10858500" cy="10287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err="1">
                <a:latin typeface="Times New Roman" panose="02020603050405020304" pitchFamily="18" charset="0"/>
                <a:ea typeface="新宋体" panose="02010609030101010101" pitchFamily="49" charset="-122"/>
              </a:rPr>
              <a:t>DistilBERT</a:t>
            </a:r>
            <a:endParaRPr lang="zh-CN" altLang="en-US" sz="30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47A5D-5EBA-8438-ADA7-E28BC716C319}"/>
              </a:ext>
            </a:extLst>
          </p:cNvPr>
          <p:cNvSpPr txBox="1">
            <a:spLocks/>
          </p:cNvSpPr>
          <p:nvPr/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DistilBERT, a model for smaller language representation pre-trained by knowledge distillation, is proposed.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DistilBERT reduces model size by 40% and improves speed by 60% while retaining 97% of BERT's language understanding.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A triple loss combining language modeling, distillation, and cosine distance loss is introduced to take advantage of the induction bias learned from larger models.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DistilBERT retains 97% of BERT's performance while maintaining comparable or better performance than the ELMo baseline, using 40% fewer parameters.</a:t>
            </a:r>
          </a:p>
          <a:p>
            <a:r>
              <a:rPr lang="en-US" altLang="zh-CN" sz="2200">
                <a:latin typeface="Times New Roman" panose="02020603050405020304" pitchFamily="18" charset="0"/>
                <a:ea typeface="新宋体" panose="02010609030101010101" pitchFamily="49" charset="-122"/>
              </a:rPr>
              <a:t>Achieves comparable performance to the original model on downstream tasks such as sentiment classification and Q&amp;A, while being significantly smaller and faster.</a:t>
            </a:r>
            <a:endParaRPr lang="zh-CN" altLang="en-US" sz="22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6390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Times New Roman"/>
        <a:ea typeface="新宋体"/>
        <a:cs typeface=""/>
      </a:majorFont>
      <a:minorFont>
        <a:latin typeface="Times New Roman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3d0577a6-e926-4f12-81fa-9968b1ead628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0000"/>
      </a:accent1>
      <a:accent2>
        <a:srgbClr val="FFFFFF"/>
      </a:accent2>
      <a:accent3>
        <a:srgbClr val="98DDE3"/>
      </a:accent3>
      <a:accent4>
        <a:srgbClr val="FFDBC8"/>
      </a:accent4>
      <a:accent5>
        <a:srgbClr val="98DDE3"/>
      </a:accent5>
      <a:accent6>
        <a:srgbClr val="FFDBC8"/>
      </a:accent6>
      <a:hlink>
        <a:srgbClr val="4472C4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V2-3d0577a6-e926-4f12-81fa-9968b1ead628" id="{032BC75D-7272-4DFA-BFFA-FCAED8FA4D40}" vid="{5898C474-523E-4F32-8AAB-0F418E2BB27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316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Times New Roman</vt:lpstr>
      <vt:lpstr>1_Office 主题​​</vt:lpstr>
      <vt:lpstr>OfficePLUS-V2-3d0577a6-e926-4f12-81fa-9968b1ead628</vt:lpstr>
      <vt:lpstr>Paper Understanding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Understanding</dc:title>
  <dc:creator>951630727@qq.com</dc:creator>
  <cp:lastModifiedBy>951630727@qq.com</cp:lastModifiedBy>
  <cp:revision>4</cp:revision>
  <dcterms:created xsi:type="dcterms:W3CDTF">2024-03-14T02:03:37Z</dcterms:created>
  <dcterms:modified xsi:type="dcterms:W3CDTF">2024-03-14T02:27:35Z</dcterms:modified>
</cp:coreProperties>
</file>