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9"/>
  </p:notesMasterIdLst>
  <p:sldIdLst>
    <p:sldId id="256" r:id="rId3"/>
    <p:sldId id="294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CCCCC"/>
    <a:srgbClr val="F3F4F6"/>
    <a:srgbClr val="B13D31"/>
    <a:srgbClr val="89468C"/>
    <a:srgbClr val="5C6131"/>
    <a:srgbClr val="5B9BD5"/>
    <a:srgbClr val="3FAF9C"/>
    <a:srgbClr val="3E3A7F"/>
    <a:srgbClr val="8D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0848" autoAdjust="0"/>
  </p:normalViewPr>
  <p:slideViewPr>
    <p:cSldViewPr snapToGrid="0">
      <p:cViewPr>
        <p:scale>
          <a:sx n="50" d="100"/>
          <a:sy n="50" d="100"/>
        </p:scale>
        <p:origin x="1412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3C77-A78C-4252-8C67-1586AC059ABC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9E83-3291-442D-B23D-7491AF5F7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9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9582F-E079-D278-9B65-17A4C329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340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8DDA8-F28F-0F8B-45A0-390025DD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94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E1B25-E6FA-7B48-B0FA-C4044B4B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152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A8BB5-5EA6-B3D3-F8A4-12D99A36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64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537A-CD17-CE70-AF34-FEC60593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35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BC81C-9971-E47E-F2D6-E995102C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75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520B5-A152-5A7B-0470-1617DE7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65D2DA-E9A0-816D-EE11-007AC038BBE8}"/>
              </a:ext>
            </a:extLst>
          </p:cNvPr>
          <p:cNvSpPr txBox="1"/>
          <p:nvPr userDrawn="1"/>
        </p:nvSpPr>
        <p:spPr>
          <a:xfrm>
            <a:off x="838200" y="637444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6860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AA896-940A-767F-0B98-1CEC881E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30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919B9-11C1-802D-8ACE-6B803BD2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499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9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362571" y="334466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>
                <a:solidFill>
                  <a:srgbClr val="211E20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A5A8A5C-6763-E7BD-5EEF-E82702BB4328}"/>
              </a:ext>
            </a:extLst>
          </p:cNvPr>
          <p:cNvCxnSpPr>
            <a:cxnSpLocks/>
          </p:cNvCxnSpPr>
          <p:nvPr userDrawn="1"/>
        </p:nvCxnSpPr>
        <p:spPr>
          <a:xfrm>
            <a:off x="362571" y="203075"/>
            <a:ext cx="11466857" cy="0"/>
          </a:xfrm>
          <a:prstGeom prst="line">
            <a:avLst/>
          </a:prstGeom>
          <a:ln w="28575">
            <a:solidFill>
              <a:srgbClr val="3C4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8C37C28-DEB7-3320-206C-751FF81E5495}"/>
              </a:ext>
            </a:extLst>
          </p:cNvPr>
          <p:cNvSpPr/>
          <p:nvPr userDrawn="1"/>
        </p:nvSpPr>
        <p:spPr>
          <a:xfrm>
            <a:off x="8299095" y="152134"/>
            <a:ext cx="3530333" cy="156586"/>
          </a:xfrm>
          <a:prstGeom prst="rect">
            <a:avLst/>
          </a:prstGeom>
          <a:solidFill>
            <a:srgbClr val="3C47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59A4F5-9FE0-38C1-8C5D-CC13D9E2D9A6}"/>
              </a:ext>
            </a:extLst>
          </p:cNvPr>
          <p:cNvCxnSpPr>
            <a:cxnSpLocks/>
          </p:cNvCxnSpPr>
          <p:nvPr userDrawn="1"/>
        </p:nvCxnSpPr>
        <p:spPr>
          <a:xfrm>
            <a:off x="585751" y="6693445"/>
            <a:ext cx="11020498" cy="0"/>
          </a:xfrm>
          <a:prstGeom prst="line">
            <a:avLst/>
          </a:prstGeom>
          <a:ln w="28575">
            <a:solidFill>
              <a:srgbClr val="3C47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DC4010F-3899-71DF-ABDC-EB91BEB0F44E}"/>
              </a:ext>
            </a:extLst>
          </p:cNvPr>
          <p:cNvSpPr/>
          <p:nvPr userDrawn="1"/>
        </p:nvSpPr>
        <p:spPr>
          <a:xfrm>
            <a:off x="585751" y="6525653"/>
            <a:ext cx="2288696" cy="156586"/>
          </a:xfrm>
          <a:prstGeom prst="rect">
            <a:avLst/>
          </a:prstGeom>
          <a:solidFill>
            <a:srgbClr val="3C47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752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62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07E9-2347-A222-6B0E-74FDF773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49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7B9CB-553B-A716-951B-307CA2DD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085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BF23A-947A-3E51-9AA3-484D5D0B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97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FBBE4-0F2A-D9B8-2AFF-3B716DB5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13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60F8F-FFA0-B8BB-1C2F-5D399ED3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9DB74-16FC-DD01-E9F3-B7BCC259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8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1CF2F-0341-999C-23DA-3465D28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40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3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4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1491176"/>
            <a:ext cx="1997612" cy="562707"/>
          </a:xfrm>
          <a:prstGeom prst="rect">
            <a:avLst/>
          </a:prstGeom>
          <a:solidFill>
            <a:srgbClr val="44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89476" y="5428903"/>
            <a:ext cx="1802524" cy="442793"/>
          </a:xfrm>
          <a:prstGeom prst="rect">
            <a:avLst/>
          </a:prstGeom>
          <a:solidFill>
            <a:srgbClr val="44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86582" y="468844"/>
            <a:ext cx="8192759" cy="4178106"/>
            <a:chOff x="956602" y="393894"/>
            <a:chExt cx="8192759" cy="4178106"/>
          </a:xfrm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grpSpPr>
        <p:cxnSp>
          <p:nvCxnSpPr>
            <p:cNvPr id="6" name="直接连接符 5"/>
            <p:cNvCxnSpPr/>
            <p:nvPr/>
          </p:nvCxnSpPr>
          <p:spPr>
            <a:xfrm>
              <a:off x="1005840" y="460085"/>
              <a:ext cx="8143521" cy="0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56602" y="393894"/>
              <a:ext cx="0" cy="4178106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3385200" y="2053883"/>
            <a:ext cx="7779433" cy="4318781"/>
            <a:chOff x="3385200" y="2053883"/>
            <a:chExt cx="7779433" cy="4318781"/>
          </a:xfrm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grpSpPr>
        <p:cxnSp>
          <p:nvCxnSpPr>
            <p:cNvPr id="9" name="直接连接符 8"/>
            <p:cNvCxnSpPr/>
            <p:nvPr/>
          </p:nvCxnSpPr>
          <p:spPr>
            <a:xfrm>
              <a:off x="3385200" y="6307439"/>
              <a:ext cx="7779433" cy="0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099407" y="2053883"/>
              <a:ext cx="0" cy="4318781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453119" y="1125414"/>
            <a:ext cx="10359130" cy="5425288"/>
            <a:chOff x="1453119" y="1125414"/>
            <a:chExt cx="10359130" cy="5425288"/>
          </a:xfrm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grpSpPr>
        <p:cxnSp>
          <p:nvCxnSpPr>
            <p:cNvPr id="7" name="直接连接符 6"/>
            <p:cNvCxnSpPr/>
            <p:nvPr/>
          </p:nvCxnSpPr>
          <p:spPr>
            <a:xfrm>
              <a:off x="1453119" y="1125414"/>
              <a:ext cx="10359130" cy="0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519310" y="1125414"/>
              <a:ext cx="0" cy="5425288"/>
            </a:xfrm>
            <a:prstGeom prst="line">
              <a:avLst/>
            </a:prstGeom>
            <a:ln w="127000">
              <a:solidFill>
                <a:srgbClr val="666E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259"/>
          <p:cNvSpPr>
            <a:spLocks noChangeArrowheads="1"/>
          </p:cNvSpPr>
          <p:nvPr/>
        </p:nvSpPr>
        <p:spPr bwMode="auto">
          <a:xfrm>
            <a:off x="2580261" y="2509121"/>
            <a:ext cx="7286257" cy="162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60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Learning Summary </a:t>
            </a:r>
          </a:p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Track2 team4 </a:t>
            </a:r>
            <a:r>
              <a:rPr lang="en-US" altLang="zh-CN" sz="30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yuleyi</a:t>
            </a:r>
            <a:endParaRPr lang="en-US" altLang="zh-CN" sz="3000" cap="all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3E917-814B-E975-65DA-4EBAA79B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70" y="334466"/>
            <a:ext cx="5418470" cy="752654"/>
          </a:xfrm>
        </p:spPr>
        <p:txBody>
          <a:bodyPr/>
          <a:lstStyle/>
          <a:p>
            <a:r>
              <a:rPr lang="en-US" altLang="zh-CN" sz="6000" dirty="0"/>
              <a:t>INTRODUCTION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6AB76-C76D-BCCF-17CE-05B4C7092094}"/>
              </a:ext>
            </a:extLst>
          </p:cNvPr>
          <p:cNvSpPr txBox="1"/>
          <p:nvPr/>
        </p:nvSpPr>
        <p:spPr>
          <a:xfrm>
            <a:off x="656860" y="1591617"/>
            <a:ext cx="60761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3200" dirty="0"/>
              <a:t>Reduce cost 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Weight compute; Intermediate activations.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2. Balance between Low Cost and 	Accuracy Degradation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3. Category: Pruning, Quantization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	Low-ranking approximation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387E8-9216-B771-3E97-F63E210F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70" y="1274207"/>
            <a:ext cx="4526269" cy="43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3E917-814B-E975-65DA-4EBAA79B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70" y="334466"/>
            <a:ext cx="5418470" cy="752654"/>
          </a:xfrm>
        </p:spPr>
        <p:txBody>
          <a:bodyPr/>
          <a:lstStyle/>
          <a:p>
            <a:r>
              <a:rPr lang="en-US" altLang="zh-CN" sz="6000" dirty="0"/>
              <a:t>Pruning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6AB76-C76D-BCCF-17CE-05B4C7092094}"/>
              </a:ext>
            </a:extLst>
          </p:cNvPr>
          <p:cNvSpPr txBox="1"/>
          <p:nvPr/>
        </p:nvSpPr>
        <p:spPr>
          <a:xfrm>
            <a:off x="464907" y="1594073"/>
            <a:ext cx="637732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Definition: Identify and Remove unnecessary weights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Important Factor: Granularity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	From Small to Large: Weight, 	Neuron, Attention head, 	Embedding dimension, Sublayer, 	Layer, Token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High-cost &amp; Low-cost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	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4BB66E-CDCE-9823-4F38-06583DBA6742}"/>
              </a:ext>
            </a:extLst>
          </p:cNvPr>
          <p:cNvGrpSpPr/>
          <p:nvPr/>
        </p:nvGrpSpPr>
        <p:grpSpPr>
          <a:xfrm>
            <a:off x="6842236" y="1042762"/>
            <a:ext cx="4185206" cy="1795505"/>
            <a:chOff x="6388897" y="1323219"/>
            <a:chExt cx="4185206" cy="179550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376CCA0-28CF-A41B-63AA-581585D269D9}"/>
                </a:ext>
              </a:extLst>
            </p:cNvPr>
            <p:cNvGrpSpPr/>
            <p:nvPr/>
          </p:nvGrpSpPr>
          <p:grpSpPr>
            <a:xfrm>
              <a:off x="6531483" y="2118144"/>
              <a:ext cx="4042620" cy="1000580"/>
              <a:chOff x="6632028" y="2747372"/>
              <a:chExt cx="4042620" cy="100058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60915396-F0F2-578C-04BD-A173987EB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5073"/>
              <a:stretch/>
            </p:blipFill>
            <p:spPr>
              <a:xfrm>
                <a:off x="6632028" y="2747372"/>
                <a:ext cx="4042620" cy="844593"/>
              </a:xfrm>
              <a:prstGeom prst="rect">
                <a:avLst/>
              </a:prstGeom>
            </p:spPr>
          </p:pic>
          <p:sp>
            <p:nvSpPr>
              <p:cNvPr id="8" name="箭头: 下 7">
                <a:extLst>
                  <a:ext uri="{FF2B5EF4-FFF2-40B4-BE49-F238E27FC236}">
                    <a16:creationId xmlns:a16="http://schemas.microsoft.com/office/drawing/2014/main" id="{505D856E-B9C6-F114-AA3F-F199CA52731C}"/>
                  </a:ext>
                </a:extLst>
              </p:cNvPr>
              <p:cNvSpPr/>
              <p:nvPr/>
            </p:nvSpPr>
            <p:spPr>
              <a:xfrm flipV="1">
                <a:off x="8024649" y="3458172"/>
                <a:ext cx="73572" cy="28978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63FA49-13D5-283C-B5E4-F2DAF2ADB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854"/>
            <a:stretch/>
          </p:blipFill>
          <p:spPr>
            <a:xfrm>
              <a:off x="6388897" y="1323219"/>
              <a:ext cx="2954800" cy="844593"/>
            </a:xfrm>
            <a:prstGeom prst="rect">
              <a:avLst/>
            </a:prstGeom>
          </p:spPr>
        </p:pic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51CE2720-0D0A-8347-FD74-705379F63903}"/>
                </a:ext>
              </a:extLst>
            </p:cNvPr>
            <p:cNvSpPr/>
            <p:nvPr/>
          </p:nvSpPr>
          <p:spPr>
            <a:xfrm flipV="1">
              <a:off x="7987863" y="1978625"/>
              <a:ext cx="73572" cy="28978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84CD9550-A32A-3E85-E3A4-E89C38088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9" t="5310"/>
          <a:stretch/>
        </p:blipFill>
        <p:spPr>
          <a:xfrm>
            <a:off x="6989380" y="3091744"/>
            <a:ext cx="3920359" cy="30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3E917-814B-E975-65DA-4EBAA79B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70" y="334466"/>
            <a:ext cx="5418470" cy="752654"/>
          </a:xfrm>
        </p:spPr>
        <p:txBody>
          <a:bodyPr/>
          <a:lstStyle/>
          <a:p>
            <a:r>
              <a:rPr lang="en-US" altLang="zh-CN" sz="6000" dirty="0"/>
              <a:t>Quantization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6AB76-C76D-BCCF-17CE-05B4C7092094}"/>
              </a:ext>
            </a:extLst>
          </p:cNvPr>
          <p:cNvSpPr txBox="1"/>
          <p:nvPr/>
        </p:nvSpPr>
        <p:spPr>
          <a:xfrm>
            <a:off x="838200" y="1495141"/>
            <a:ext cx="1051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Definition: Reduce the bit-length for representing weights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Method: Continuous values		a small and discrete set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Levels: Uniformity,</a:t>
            </a:r>
            <a:r>
              <a:rPr lang="nl-NL" altLang="zh-CN" sz="3200" dirty="0"/>
              <a:t> Precision and Type</a:t>
            </a:r>
            <a:endParaRPr lang="zh-CN" altLang="en-US" sz="3200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CD8CE34-FC1D-FEB0-6618-DD2481487AF4}"/>
              </a:ext>
            </a:extLst>
          </p:cNvPr>
          <p:cNvSpPr/>
          <p:nvPr/>
        </p:nvSpPr>
        <p:spPr>
          <a:xfrm>
            <a:off x="6122450" y="21842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CFE503-5A65-7C64-1F62-F4748520DB7D}"/>
              </a:ext>
            </a:extLst>
          </p:cNvPr>
          <p:cNvGrpSpPr/>
          <p:nvPr/>
        </p:nvGrpSpPr>
        <p:grpSpPr>
          <a:xfrm>
            <a:off x="1116549" y="3677236"/>
            <a:ext cx="10110952" cy="2613088"/>
            <a:chOff x="1040524" y="3238877"/>
            <a:chExt cx="10110952" cy="261308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DB6D5AD-D1C1-057D-9805-6B27CB7B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524" y="3238877"/>
              <a:ext cx="10110952" cy="1901789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35AFBD-971A-5141-F1D9-FE69D59ACED7}"/>
                </a:ext>
              </a:extLst>
            </p:cNvPr>
            <p:cNvSpPr txBox="1"/>
            <p:nvPr/>
          </p:nvSpPr>
          <p:spPr>
            <a:xfrm>
              <a:off x="4414345" y="5328745"/>
              <a:ext cx="3363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Quantization Scheme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3E917-814B-E975-65DA-4EBAA79B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70" y="334466"/>
            <a:ext cx="5418470" cy="752654"/>
          </a:xfrm>
        </p:spPr>
        <p:txBody>
          <a:bodyPr/>
          <a:lstStyle/>
          <a:p>
            <a:r>
              <a:rPr lang="en-US" altLang="zh-CN" sz="6000" dirty="0" err="1"/>
              <a:t>LoRA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6AB76-C76D-BCCF-17CE-05B4C7092094}"/>
              </a:ext>
            </a:extLst>
          </p:cNvPr>
          <p:cNvSpPr txBox="1"/>
          <p:nvPr/>
        </p:nvSpPr>
        <p:spPr>
          <a:xfrm>
            <a:off x="843280" y="1361440"/>
            <a:ext cx="1085088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altLang="zh-CN" sz="3200" dirty="0"/>
              <a:t>Low-rank approximation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altLang="zh-CN" sz="3200" dirty="0"/>
              <a:t>Parameters are low-ranked</a:t>
            </a:r>
            <a:endParaRPr lang="en-US" altLang="zh-CN" sz="32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Weights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		</a:t>
            </a:r>
          </a:p>
          <a:p>
            <a:pPr algn="ctr"/>
            <a:endParaRPr lang="en-US" altLang="zh-CN" sz="3200" dirty="0"/>
          </a:p>
          <a:p>
            <a:pPr algn="ctr">
              <a:spcAft>
                <a:spcPts val="600"/>
              </a:spcAft>
            </a:pPr>
            <a:r>
              <a:rPr lang="en-US" altLang="zh-CN" sz="3200" dirty="0"/>
              <a:t>Multiplication of low-dimensional matrices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altLang="zh-CN" sz="3200" dirty="0"/>
              <a:t>Reduce memory footprint</a:t>
            </a:r>
            <a:endParaRPr lang="zh-CN" altLang="en-US" sz="3200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43D75AD-E8CC-07D2-9DA3-88A0F97A212A}"/>
              </a:ext>
            </a:extLst>
          </p:cNvPr>
          <p:cNvSpPr/>
          <p:nvPr/>
        </p:nvSpPr>
        <p:spPr>
          <a:xfrm>
            <a:off x="5891048" y="3506832"/>
            <a:ext cx="409904" cy="8329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F92FB3-5FF3-B9DC-C9FD-D02070016104}"/>
              </a:ext>
            </a:extLst>
          </p:cNvPr>
          <p:cNvSpPr txBox="1"/>
          <p:nvPr/>
        </p:nvSpPr>
        <p:spPr>
          <a:xfrm>
            <a:off x="7330967" y="3410719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zh-CN" sz="2400" dirty="0"/>
              <a:t> low-rank adaptors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393535-394E-DE56-1E4C-5D8126B0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86" y="3872384"/>
            <a:ext cx="4677428" cy="485843"/>
          </a:xfrm>
          <a:prstGeom prst="rect">
            <a:avLst/>
          </a:prstGeom>
        </p:spPr>
      </p:pic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9E1A5183-90B7-62CF-7352-AEEA2EBBEAD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9850119" y="3641553"/>
            <a:ext cx="829785" cy="311679"/>
          </a:xfrm>
          <a:prstGeom prst="curvedConnector3">
            <a:avLst>
              <a:gd name="adj1" fmla="val -29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1DE7FD-C4E7-C22F-9C38-5591F5C5617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6300952" y="3641551"/>
            <a:ext cx="1030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3E917-814B-E975-65DA-4EBAA79B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70" y="334466"/>
            <a:ext cx="5418470" cy="752654"/>
          </a:xfrm>
        </p:spPr>
        <p:txBody>
          <a:bodyPr/>
          <a:lstStyle/>
          <a:p>
            <a:r>
              <a:rPr lang="en-US" altLang="zh-CN" sz="6000" dirty="0"/>
              <a:t>IR-</a:t>
            </a:r>
            <a:r>
              <a:rPr lang="en-US" altLang="zh-CN" sz="6000" dirty="0" err="1"/>
              <a:t>QLoRA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6AB76-C76D-BCCF-17CE-05B4C7092094}"/>
              </a:ext>
            </a:extLst>
          </p:cNvPr>
          <p:cNvSpPr txBox="1"/>
          <p:nvPr/>
        </p:nvSpPr>
        <p:spPr>
          <a:xfrm>
            <a:off x="843280" y="1361440"/>
            <a:ext cx="1085088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Accuracy Limits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21C84-CD68-1CF5-1674-DFC9F3C1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7" y="2255264"/>
            <a:ext cx="11312502" cy="36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dxytg44">
      <a:majorFont>
        <a:latin typeface="印品黑体" panose="020F0302020204030204"/>
        <a:ea typeface="微软雅黑"/>
        <a:cs typeface=""/>
      </a:majorFont>
      <a:minorFont>
        <a:latin typeface="印品黑体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28233</TotalTime>
  <Words>126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思源黑体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INTRODUCTION</vt:lpstr>
      <vt:lpstr>Pruning</vt:lpstr>
      <vt:lpstr>Quantization</vt:lpstr>
      <vt:lpstr>LoRA</vt:lpstr>
      <vt:lpstr>IR-QLoRA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choal xiaoxiao</cp:lastModifiedBy>
  <cp:revision>1048</cp:revision>
  <dcterms:created xsi:type="dcterms:W3CDTF">2021-11-15T06:08:56Z</dcterms:created>
  <dcterms:modified xsi:type="dcterms:W3CDTF">2024-03-12T12:06:38Z</dcterms:modified>
</cp:coreProperties>
</file>