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8" r:id="rId4"/>
    <p:sldId id="257" r:id="rId5"/>
    <p:sldId id="259" r:id="rId6"/>
    <p:sldId id="260" r:id="rId7"/>
    <p:sldId id="262" r:id="rId8"/>
    <p:sldId id="263" r:id="rId9"/>
    <p:sldId id="264" r:id="rId10"/>
    <p:sldId id="266" r:id="rId11"/>
    <p:sldId id="269" r:id="rId12"/>
    <p:sldId id="270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Understanding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Quantiztion</a:t>
            </a:r>
            <a:endParaRPr lang="en-US" altLang="zh-CN"/>
          </a:p>
          <a:p>
            <a:r>
              <a:rPr lang="en-US" altLang="zh-CN">
                <a:sym typeface="+mn-ea"/>
              </a:rPr>
              <a:t>Prunning</a:t>
            </a:r>
            <a:endParaRPr lang="en-US" altLang="zh-CN"/>
          </a:p>
          <a:p>
            <a:r>
              <a:rPr lang="en-US" altLang="zh-CN"/>
              <a:t>Knowledge Distillation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knowledge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training</a:t>
            </a:r>
            <a:endParaRPr lang="en-US" altLang="zh-CN"/>
          </a:p>
          <a:p>
            <a:r>
              <a:rPr lang="en-US" altLang="zh-CN"/>
              <a:t>LoRa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LoRa(Low-Rank Adaptation)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/>
              <a:t>For pretrained weight matrix W_0 with shape (m,n), training matrix A and B that AB^T=W_1 with same shape as W_0.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 is much smaller than m and n.</a:t>
            </a:r>
            <a:endParaRPr lang="en-US" altLang="zh-CN"/>
          </a:p>
        </p:txBody>
      </p:sp>
      <p:pic>
        <p:nvPicPr>
          <p:cNvPr id="5" name="图片 4" descr="QianJianTec1710002852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997200"/>
            <a:ext cx="7188835" cy="1177925"/>
          </a:xfrm>
          <a:prstGeom prst="rect">
            <a:avLst/>
          </a:prstGeom>
        </p:spPr>
      </p:pic>
      <p:pic>
        <p:nvPicPr>
          <p:cNvPr id="6" name="图片 5" descr="QianJianTec17100029572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4364990"/>
            <a:ext cx="6485890" cy="1086485"/>
          </a:xfrm>
          <a:prstGeom prst="rect">
            <a:avLst/>
          </a:prstGeom>
        </p:spPr>
      </p:pic>
      <p:pic>
        <p:nvPicPr>
          <p:cNvPr id="7" name="图片 6" descr="QianJianTec17100030085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5589270"/>
            <a:ext cx="1836420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Quantization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lower bits for parameters in LLM</a:t>
            </a:r>
            <a:endParaRPr lang="en-US" altLang="zh-CN"/>
          </a:p>
          <a:p>
            <a:r>
              <a:rPr lang="en-US" altLang="zh-CN"/>
              <a:t>faster loading, calculation</a:t>
            </a:r>
            <a:endParaRPr lang="en-US" altLang="zh-CN"/>
          </a:p>
          <a:p>
            <a:r>
              <a:rPr lang="en-US" altLang="zh-CN"/>
              <a:t>less memory space needed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but lower precision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 descr="QianJianTec17099861784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4004945"/>
            <a:ext cx="7768590" cy="2581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Prunning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drop some useless parameters or channels, increase sparsity</a:t>
            </a:r>
            <a:endParaRPr lang="en-US" altLang="zh-CN"/>
          </a:p>
          <a:p>
            <a:r>
              <a:rPr lang="en-US" altLang="zh-CN"/>
              <a:t>faster loading, calculation</a:t>
            </a:r>
            <a:endParaRPr lang="en-US" altLang="zh-CN"/>
          </a:p>
          <a:p>
            <a:r>
              <a:rPr lang="en-US" altLang="zh-CN"/>
              <a:t>less memory space needed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but lower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precision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5" name="图片 4" descr="QianJianTec17099933443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437380"/>
            <a:ext cx="8178165" cy="1861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Knowledge Distillation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/>
          <a:p>
            <a:r>
              <a:rPr lang="en-US" altLang="zh-CN"/>
              <a:t>transfer </a:t>
            </a:r>
            <a:r>
              <a:rPr lang="en-US" altLang="zh-CN">
                <a:sym typeface="+mn-ea"/>
              </a:rPr>
              <a:t>knowledge distilled from </a:t>
            </a:r>
            <a:r>
              <a:rPr lang="en-US" altLang="zh-CN"/>
              <a:t>bigger</a:t>
            </a:r>
            <a:r>
              <a:rPr lang="en-US" altLang="zh-CN"/>
              <a:t> models(Teacher Model) to smaller models(Student Model).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a11474e53bc4ee5847642796fc869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997200"/>
            <a:ext cx="7335520" cy="2803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Knowledge Types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/>
              <a:t>response-based knowledge</a:t>
            </a:r>
            <a:endParaRPr lang="en-US" altLang="zh-CN"/>
          </a:p>
          <a:p>
            <a:r>
              <a:rPr lang="en-US" altLang="zh-CN"/>
              <a:t>feature-based knowledge</a:t>
            </a:r>
            <a:endParaRPr lang="en-US" altLang="zh-CN"/>
          </a:p>
          <a:p>
            <a:r>
              <a:rPr lang="en-US" altLang="zh-CN"/>
              <a:t>relation-based knowledge</a:t>
            </a:r>
            <a:endParaRPr lang="en-US" altLang="zh-CN"/>
          </a:p>
        </p:txBody>
      </p:sp>
      <p:pic>
        <p:nvPicPr>
          <p:cNvPr id="4" name="图片 3" descr="1a88e11b3017a1159576da029c45c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068955"/>
            <a:ext cx="83534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Response-based knowledge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/>
              <a:t>Student model learn to mimic the output of the Teacher model.</a:t>
            </a:r>
            <a:endParaRPr lang="en-US" altLang="zh-CN"/>
          </a:p>
          <a:p>
            <a:r>
              <a:rPr lang="en-US" altLang="zh-CN"/>
              <a:t>Distillation Loss:the difference between the logits(soft label) of student and the teacher model.</a:t>
            </a:r>
            <a:endParaRPr lang="en-US" altLang="zh-CN"/>
          </a:p>
        </p:txBody>
      </p:sp>
      <p:pic>
        <p:nvPicPr>
          <p:cNvPr id="5" name="图片 4" descr="9adea13a2b86d650f7ce89c43285d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861435"/>
            <a:ext cx="8074660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Feature-based knowledge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/>
              <a:t>Student model learn to mimic the intermediate layer of the Teacher model.</a:t>
            </a:r>
            <a:endParaRPr lang="en-US" altLang="zh-CN"/>
          </a:p>
          <a:p>
            <a:r>
              <a:rPr lang="en-US" altLang="zh-CN"/>
              <a:t>Distillation Loss:difference between the feature activations of teacher and student.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Hard to decide which layers in teacher model to guide layers in Student model.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 descr="ffcca834b21269548ff63c1eb0f9d2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437380"/>
            <a:ext cx="6052185" cy="2234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Relation-based knowledge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/>
              <a:t>Student model learn to mimic the structure of outputs of the Teacher model.</a:t>
            </a:r>
            <a:endParaRPr lang="en-US" altLang="zh-CN"/>
          </a:p>
          <a:p>
            <a:r>
              <a:rPr lang="en-US" altLang="zh-CN">
                <a:sym typeface="+mn-ea"/>
              </a:rPr>
              <a:t>Distillation Loss:difference between the relationship of outputs from teacher and student.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b0d246e641901840b9456973e4b66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789045"/>
            <a:ext cx="733806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Different way of training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/>
              <a:t>Offline Distillation</a:t>
            </a:r>
            <a:endParaRPr lang="en-US" altLang="zh-CN"/>
          </a:p>
          <a:p>
            <a:r>
              <a:rPr lang="en-US" altLang="zh-CN"/>
              <a:t>Online Distillation</a:t>
            </a:r>
            <a:endParaRPr lang="en-US" altLang="zh-CN"/>
          </a:p>
          <a:p>
            <a:r>
              <a:rPr lang="en-US" altLang="zh-CN"/>
              <a:t>Self-Distillation</a:t>
            </a:r>
            <a:endParaRPr lang="en-US" altLang="zh-CN"/>
          </a:p>
        </p:txBody>
      </p:sp>
      <p:pic>
        <p:nvPicPr>
          <p:cNvPr id="4" name="图片 3" descr="1673f2a9bfa98df5c5562c60ef35f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997200"/>
            <a:ext cx="4695825" cy="33318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g4MWE0Y2FhMjI4YWQwM2I1MTM5M2E3ZGNjMDJlZj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/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Quantization</vt:lpstr>
      <vt:lpstr>Quantization</vt:lpstr>
      <vt:lpstr>Knowledge Distillation</vt:lpstr>
      <vt:lpstr>Knowledge Types</vt:lpstr>
      <vt:lpstr>Response-based knowledge</vt:lpstr>
      <vt:lpstr>Feature-based knowledge</vt:lpstr>
      <vt:lpstr>Relation-based knowledge</vt:lpstr>
      <vt:lpstr>Different way of training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李天丞</dc:creator>
  <cp:lastModifiedBy>李天丞</cp:lastModifiedBy>
  <cp:revision>1</cp:revision>
  <dcterms:created xsi:type="dcterms:W3CDTF">2024-03-09T16:53:47Z</dcterms:created>
  <dcterms:modified xsi:type="dcterms:W3CDTF">2024-03-09T16:53:47Z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050D84A0D7CA47F384605F47A806AD70_12</vt:lpwstr>
  </property>
</Properties>
</file>