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348" r:id="rId2"/>
    <p:sldId id="366" r:id="rId3"/>
    <p:sldId id="368" r:id="rId4"/>
    <p:sldId id="370" r:id="rId5"/>
    <p:sldId id="369" r:id="rId6"/>
    <p:sldId id="371" r:id="rId7"/>
  </p:sldIdLst>
  <p:sldSz cx="9906000" cy="6858000" type="A4"/>
  <p:notesSz cx="6794500" cy="9906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6723" autoAdjust="0"/>
  </p:normalViewPr>
  <p:slideViewPr>
    <p:cSldViewPr showGuides="1">
      <p:cViewPr>
        <p:scale>
          <a:sx n="70" d="100"/>
          <a:sy n="70" d="100"/>
        </p:scale>
        <p:origin x="-996" y="-6"/>
      </p:cViewPr>
      <p:guideLst>
        <p:guide orient="horz" pos="119"/>
        <p:guide orient="horz" pos="482"/>
        <p:guide orient="horz" pos="2160"/>
        <p:guide orient="horz" pos="536"/>
        <p:guide orient="horz" pos="1043"/>
        <p:guide orient="horz" pos="4087"/>
        <p:guide orient="horz" pos="3312"/>
        <p:guide pos="3120"/>
        <p:guide pos="126"/>
        <p:guide pos="6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402B-DB8C-4CD0-8333-1293CA7CBFB4}" type="datetimeFigureOut">
              <a:rPr lang="de-DE" smtClean="0"/>
              <a:t>08.04.2016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2950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C81D-38FA-4EFB-A816-49076D4E1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C81D-38FA-4EFB-A816-49076D4E14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44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C81D-38FA-4EFB-A816-49076D4E1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44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C81D-38FA-4EFB-A816-49076D4E1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44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C81D-38FA-4EFB-A816-49076D4E1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32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png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6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.emf"/><Relationship Id="rId2" Type="http://schemas.openxmlformats.org/officeDocument/2006/relationships/tags" Target="../tags/tag30.xml"/><Relationship Id="rId1" Type="http://schemas.openxmlformats.org/officeDocument/2006/relationships/vmlDrawing" Target="../drawings/vmlDrawing4.vml"/><Relationship Id="rId6" Type="http://schemas.openxmlformats.org/officeDocument/2006/relationships/tags" Target="../tags/tag34.xml"/><Relationship Id="rId11" Type="http://schemas.openxmlformats.org/officeDocument/2006/relationships/oleObject" Target="../embeddings/oleObject4.bin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7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tags" Target="../tags/tag42.xml"/><Relationship Id="rId11" Type="http://schemas.openxmlformats.org/officeDocument/2006/relationships/oleObject" Target="../embeddings/oleObject5.bin"/><Relationship Id="rId5" Type="http://schemas.openxmlformats.org/officeDocument/2006/relationships/tags" Target="../tags/tag4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oleObject" Target="../embeddings/oleObject6.bin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9.pn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9028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think-cell Slide" r:id="rId9" imgW="341" imgH="340" progId="TCLayout.ActiveDocument.1">
                  <p:embed/>
                </p:oleObj>
              </mc:Choice>
              <mc:Fallback>
                <p:oleObj name="think-cell Slide" r:id="rId9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r="307" b="1304"/>
          <a:stretch/>
        </p:blipFill>
        <p:spPr>
          <a:xfrm>
            <a:off x="1" y="0"/>
            <a:ext cx="9921368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94337" y="1655763"/>
            <a:ext cx="9517327" cy="369332"/>
          </a:xfrm>
        </p:spPr>
        <p:txBody>
          <a:bodyPr/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 (plus ggf. Untertitel)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94337" y="3429000"/>
            <a:ext cx="9517327" cy="45653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Anlass der Präsentation</a:t>
            </a:r>
          </a:p>
          <a:p>
            <a:r>
              <a:rPr lang="de-DE" dirty="0" smtClean="0"/>
              <a:t>Ort, Datum (Format: 01. Januar 2020)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788410" y="6657647"/>
            <a:ext cx="3136900" cy="168994"/>
          </a:xfrm>
        </p:spPr>
        <p:txBody>
          <a:bodyPr/>
          <a:lstStyle/>
          <a:p>
            <a:r>
              <a:rPr lang="de-DE" dirty="0" smtClean="0"/>
              <a:t>Entwurf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56" y="5501640"/>
            <a:ext cx="3774350" cy="1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5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eir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301246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think-cell Slide" r:id="rId11" imgW="341" imgH="340" progId="TCLayout.ActiveDocument.1">
                  <p:embed/>
                </p:oleObj>
              </mc:Choice>
              <mc:Fallback>
                <p:oleObj name="think-cell Slide" r:id="rId11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"/>
          <a:stretch/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94337" y="3435224"/>
            <a:ext cx="9517327" cy="369332"/>
          </a:xfrm>
        </p:spPr>
        <p:txBody>
          <a:bodyPr/>
          <a:lstStyle>
            <a:lvl1pPr>
              <a:defRPr sz="2400" b="1" baseline="0">
                <a:solidFill>
                  <a:srgbClr val="288599"/>
                </a:solidFill>
              </a:defRPr>
            </a:lvl1pPr>
          </a:lstStyle>
          <a:p>
            <a:r>
              <a:rPr lang="de-DE" dirty="0" smtClean="0"/>
              <a:t>Präsentationstitel (plus ggf. Untertitel)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94337" y="4293096"/>
            <a:ext cx="9517327" cy="45653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Anlass der Präsentation</a:t>
            </a:r>
          </a:p>
          <a:p>
            <a:r>
              <a:rPr lang="de-DE" dirty="0" smtClean="0"/>
              <a:t>Ort, Datum (Format: 01. Januar 2020)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788410" y="6657647"/>
            <a:ext cx="3136900" cy="168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Entwurf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56" y="5501640"/>
            <a:ext cx="3774350" cy="1035392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94337" y="2492896"/>
            <a:ext cx="951732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i="1" smtClean="0">
                <a:solidFill>
                  <a:srgbClr val="288599"/>
                </a:solidFill>
                <a:latin typeface="Bodoni MT" pitchFamily="18" charset="0"/>
              </a:rPr>
              <a:t>B e i r a t   M P D L</a:t>
            </a:r>
            <a:endParaRPr lang="de-DE" sz="2400" b="1" i="1" dirty="0">
              <a:solidFill>
                <a:srgbClr val="288599"/>
              </a:solidFill>
              <a:latin typeface="Bodoni MT" pitchFamily="18" charset="0"/>
            </a:endParaRPr>
          </a:p>
        </p:txBody>
      </p:sp>
      <p:sp>
        <p:nvSpPr>
          <p:cNvPr id="10" name="Untertitel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94337" y="5085184"/>
            <a:ext cx="1723164" cy="4565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MPG VERTRAULICH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eira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058234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think-cell Slide" r:id="rId11" imgW="341" imgH="340" progId="TCLayout.ActiveDocument.1">
                  <p:embed/>
                </p:oleObj>
              </mc:Choice>
              <mc:Fallback>
                <p:oleObj name="think-cell Slide" r:id="rId11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"/>
          <a:stretch/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94337" y="3435224"/>
            <a:ext cx="9517327" cy="369332"/>
          </a:xfrm>
        </p:spPr>
        <p:txBody>
          <a:bodyPr/>
          <a:lstStyle>
            <a:lvl1pPr>
              <a:defRPr sz="2400" b="1" baseline="0">
                <a:solidFill>
                  <a:srgbClr val="288599"/>
                </a:solidFill>
              </a:defRPr>
            </a:lvl1pPr>
          </a:lstStyle>
          <a:p>
            <a:r>
              <a:rPr lang="de-DE" dirty="0" smtClean="0"/>
              <a:t>Präsentationstitel (plus ggf. Untertitel)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94337" y="4293096"/>
            <a:ext cx="9517327" cy="45653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Anlass der Präsentation</a:t>
            </a:r>
          </a:p>
          <a:p>
            <a:r>
              <a:rPr lang="de-DE" dirty="0" smtClean="0"/>
              <a:t>Ort, Datum (Format: 01. Januar 2020)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788410" y="6657647"/>
            <a:ext cx="3136900" cy="168994"/>
          </a:xfrm>
        </p:spPr>
        <p:txBody>
          <a:bodyPr vert="horz" wrap="none" lIns="0" tIns="0" rIns="0" bIns="0" rtlCol="0" anchor="b"/>
          <a:lstStyle>
            <a:lvl1pPr>
              <a:defRPr lang="de-DE" smtClean="0"/>
            </a:lvl1pPr>
          </a:lstStyle>
          <a:p>
            <a:r>
              <a:rPr lang="de-DE" smtClean="0"/>
              <a:t>Entwurf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56" y="5501640"/>
            <a:ext cx="3774350" cy="1035392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94337" y="2492896"/>
            <a:ext cx="951732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i="1" smtClean="0">
                <a:solidFill>
                  <a:srgbClr val="288599"/>
                </a:solidFill>
                <a:latin typeface="Bodoni MT" pitchFamily="18" charset="0"/>
              </a:rPr>
              <a:t>B e i r a t   M P D L</a:t>
            </a:r>
            <a:endParaRPr lang="de-DE" sz="2400" b="1" i="1" dirty="0">
              <a:solidFill>
                <a:srgbClr val="288599"/>
              </a:solidFill>
              <a:latin typeface="Bodoni MT" pitchFamily="18" charset="0"/>
            </a:endParaRPr>
          </a:p>
        </p:txBody>
      </p:sp>
      <p:sp>
        <p:nvSpPr>
          <p:cNvPr id="10" name="Untertitel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94337" y="5085184"/>
            <a:ext cx="1723164" cy="4565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MPG VERTRAULICH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42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e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2955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"/>
          <a:stretch/>
        </p:blipFill>
        <p:spPr>
          <a:xfrm>
            <a:off x="5924" y="0"/>
            <a:ext cx="9932846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3641947" y="2659558"/>
            <a:ext cx="2614177" cy="1538883"/>
          </a:xfrm>
        </p:spPr>
        <p:txBody>
          <a:bodyPr wrap="none" anchor="ctr"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0" name="Titel 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8376582" y="175327"/>
            <a:ext cx="136095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b="1" i="1" smtClean="0">
                <a:solidFill>
                  <a:srgbClr val="288599"/>
                </a:solidFill>
                <a:latin typeface="Bodoni MT" pitchFamily="18" charset="0"/>
              </a:rPr>
              <a:t>B e i r a t   M P D L</a:t>
            </a:r>
            <a:endParaRPr lang="de-DE" sz="1200" b="1" i="1" dirty="0">
              <a:solidFill>
                <a:srgbClr val="288599"/>
              </a:solidFill>
              <a:latin typeface="Bodoni MT" pitchFamily="18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3"/>
          <a:stretch/>
        </p:blipFill>
        <p:spPr>
          <a:xfrm>
            <a:off x="7905328" y="67902"/>
            <a:ext cx="400606" cy="3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19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think-cell Slide" r:id="rId8" imgW="341" imgH="340" progId="TCLayout.ActiveDocument.1">
                  <p:embed/>
                </p:oleObj>
              </mc:Choice>
              <mc:Fallback>
                <p:oleObj name="think-cell Slide" r:id="rId8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94337" y="3133988"/>
            <a:ext cx="9517327" cy="369332"/>
          </a:xfrm>
        </p:spPr>
        <p:txBody>
          <a:bodyPr/>
          <a:lstStyle>
            <a:lvl1pPr algn="ctr"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Text Zwischenblatt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94337" y="6657647"/>
            <a:ext cx="1014247" cy="168994"/>
          </a:xfrm>
        </p:spPr>
        <p:txBody>
          <a:bodyPr/>
          <a:lstStyle/>
          <a:p>
            <a:fld id="{61964795-51DC-4EE1-96DE-8701F7D63782}" type="datetime1">
              <a:rPr lang="de-DE" smtClean="0"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5788410" y="6657647"/>
            <a:ext cx="3136900" cy="168994"/>
          </a:xfrm>
        </p:spPr>
        <p:txBody>
          <a:bodyPr/>
          <a:lstStyle/>
          <a:p>
            <a:r>
              <a:rPr lang="de-DE" dirty="0" smtClean="0"/>
              <a:t>Entwurf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931442" y="6659477"/>
            <a:ext cx="773912" cy="167164"/>
          </a:xfrm>
        </p:spPr>
        <p:txBody>
          <a:bodyPr/>
          <a:lstStyle/>
          <a:p>
            <a:fld id="{4AD1E780-DE1C-4ECA-B5E5-863D0BC532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90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, 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Beschreibender Titel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4337" y="1600200"/>
            <a:ext cx="9527513" cy="1179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4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641947" y="2659558"/>
            <a:ext cx="2614177" cy="1538883"/>
          </a:xfrm>
        </p:spPr>
        <p:txBody>
          <a:bodyPr wrap="none" anchor="ctr"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2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17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 un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Beschreibender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07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und gro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072680" y="1655764"/>
            <a:ext cx="5760639" cy="3573436"/>
          </a:xfrm>
        </p:spPr>
        <p:txBody>
          <a:bodyPr wrap="square" anchor="ctr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9468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und großer Text,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072680" y="1655764"/>
            <a:ext cx="5760639" cy="3573436"/>
          </a:xfrm>
          <a:prstGeom prst="roundRect">
            <a:avLst>
              <a:gd name="adj" fmla="val 611"/>
            </a:avLst>
          </a:prstGeom>
          <a:solidFill>
            <a:schemeClr val="accent2"/>
          </a:solidFill>
        </p:spPr>
        <p:txBody>
          <a:bodyPr wrap="square" lIns="72000" tIns="72000" rIns="72000" bIns="72000" anchor="ctr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0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90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6189824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think-cell Slide" r:id="rId23" imgW="341" imgH="340" progId="TCLayout.ActiveDocument.1">
                  <p:embed/>
                </p:oleObj>
              </mc:Choice>
              <mc:Fallback>
                <p:oleObj name="think-cell Slide" r:id="rId23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0"/>
          <a:stretch/>
        </p:blipFill>
        <p:spPr>
          <a:xfrm>
            <a:off x="0" y="0"/>
            <a:ext cx="9916766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94337" y="143193"/>
            <a:ext cx="7494967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 smtClean="0"/>
              <a:t>Fakt ist X. Y muss getan werden.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194337" y="1600200"/>
            <a:ext cx="9386459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194337" y="6657647"/>
            <a:ext cx="1014247" cy="16899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8803-761A-423F-920A-7DEB27B16F30}" type="datetime1">
              <a:rPr lang="de-DE" smtClean="0"/>
              <a:pPr/>
              <a:t>08.04.2016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5788410" y="6657647"/>
            <a:ext cx="3136900" cy="16899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Entwurf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931442" y="6659477"/>
            <a:ext cx="773912" cy="16716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90" y="114300"/>
            <a:ext cx="1311580" cy="3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4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Clr>
          <a:schemeClr val="tx2"/>
        </a:buClr>
        <a:buFont typeface="Wingdings" pitchFamily="2" charset="2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2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4625" algn="l" defTabSz="914400" rtl="0" eaLnBrk="1" latinLnBrk="0" hangingPunct="1">
        <a:spcBef>
          <a:spcPts val="2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spcBef>
          <a:spcPts val="200"/>
        </a:spcBef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7.xml"/><Relationship Id="rId7" Type="http://schemas.openxmlformats.org/officeDocument/2006/relationships/image" Target="../media/image1.emf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chlachter@mpdl.mpg.de" TargetMode="External"/><Relationship Id="rId2" Type="http://schemas.openxmlformats.org/officeDocument/2006/relationships/hyperlink" Target="mailto:sikora@mpdl.mpg.d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mpdl.mpg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57597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think-cell Slide" r:id="rId6" imgW="341" imgH="340" progId="TCLayout.ActiveDocument.1">
                  <p:embed/>
                </p:oleObj>
              </mc:Choice>
              <mc:Fallback>
                <p:oleObj name="think-cell Slide" r:id="rId6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8504" y="2132856"/>
            <a:ext cx="8424936" cy="1477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 smtClean="0"/>
              <a:t>Überblick APC-Management in der </a:t>
            </a:r>
            <a:r>
              <a:rPr lang="de-DE" sz="3200" dirty="0"/>
              <a:t>MPDL:</a:t>
            </a:r>
            <a:br>
              <a:rPr lang="de-DE" sz="3200" dirty="0"/>
            </a:br>
            <a:r>
              <a:rPr lang="de-DE" sz="3200" dirty="0"/>
              <a:t> </a:t>
            </a:r>
            <a:r>
              <a:rPr lang="de-DE" sz="3200" dirty="0" smtClean="0"/>
              <a:t>Bestandsaufnahme </a:t>
            </a:r>
            <a:r>
              <a:rPr lang="de-DE" sz="3200" dirty="0"/>
              <a:t>und Herausforderungen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9897" y="4304129"/>
            <a:ext cx="7372639" cy="276999"/>
          </a:xfrm>
        </p:spPr>
        <p:txBody>
          <a:bodyPr/>
          <a:lstStyle/>
          <a:p>
            <a:r>
              <a:rPr lang="de-DE" sz="1800" dirty="0"/>
              <a:t>Open APC / ESAC </a:t>
            </a:r>
            <a:r>
              <a:rPr lang="de-DE" sz="1800" dirty="0" smtClean="0"/>
              <a:t>Workshop | </a:t>
            </a:r>
            <a:r>
              <a:rPr lang="en-US" sz="1800" dirty="0"/>
              <a:t>7.-8. April 2016, </a:t>
            </a:r>
            <a:r>
              <a:rPr lang="en-US" sz="1800" dirty="0" err="1"/>
              <a:t>Universität</a:t>
            </a:r>
            <a:r>
              <a:rPr lang="en-US" sz="1800" dirty="0"/>
              <a:t> </a:t>
            </a:r>
            <a:r>
              <a:rPr lang="en-US" sz="1800" dirty="0" smtClean="0"/>
              <a:t>Bielefeld</a:t>
            </a:r>
            <a:endParaRPr lang="de-DE" sz="18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  <p:custDataLst>
              <p:tags r:id="rId3"/>
            </p:custDataLst>
          </p:nvPr>
        </p:nvSpPr>
        <p:spPr>
          <a:xfrm>
            <a:off x="194337" y="6657647"/>
            <a:ext cx="1014247" cy="168994"/>
          </a:xfrm>
        </p:spPr>
        <p:txBody>
          <a:bodyPr/>
          <a:lstStyle/>
          <a:p>
            <a:fld id="{5A2A6BDC-0F70-4EA1-87CE-04FF2240584C}" type="datetime1">
              <a:rPr lang="de-DE" smtClean="0"/>
              <a:pPr/>
              <a:t>08.04.2016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8931442" y="6659477"/>
            <a:ext cx="773912" cy="167164"/>
          </a:xfrm>
        </p:spPr>
        <p:txBody>
          <a:bodyPr/>
          <a:lstStyle/>
          <a:p>
            <a:fld id="{4AD1E780-DE1C-4ECA-B5E5-863D0BC53287}" type="slidenum">
              <a:rPr lang="de-DE" smtClean="0"/>
              <a:pPr/>
              <a:t>0</a:t>
            </a:fld>
            <a:endParaRPr lang="de-DE"/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499898" y="1940601"/>
            <a:ext cx="737263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Adriana Sikora, Kai Geschuhn, Michael Schlachter</a:t>
            </a:r>
            <a:endParaRPr lang="de-DE" sz="1800" dirty="0"/>
          </a:p>
        </p:txBody>
      </p:sp>
      <p:pic>
        <p:nvPicPr>
          <p:cNvPr id="24728" name="Picture 1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8" y="5517232"/>
            <a:ext cx="485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7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" name="Rechteck 25599"/>
          <p:cNvSpPr/>
          <p:nvPr/>
        </p:nvSpPr>
        <p:spPr>
          <a:xfrm>
            <a:off x="1352600" y="4245188"/>
            <a:ext cx="3384376" cy="2136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352600" y="2076096"/>
            <a:ext cx="3384376" cy="216909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736976" y="4245187"/>
            <a:ext cx="3669618" cy="21361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36976" y="2076096"/>
            <a:ext cx="3669618" cy="21690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>
          <a:xfrm>
            <a:off x="128464" y="1556792"/>
            <a:ext cx="8208912" cy="3456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sz="1800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sz="1600" i="1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1064568" y="908720"/>
            <a:ext cx="7704856" cy="369332"/>
          </a:xfrm>
        </p:spPr>
        <p:txBody>
          <a:bodyPr/>
          <a:lstStyle/>
          <a:p>
            <a:r>
              <a:rPr lang="de-DE" dirty="0"/>
              <a:t>Überblick APC-Management in der MPDL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198091" y="3645024"/>
            <a:ext cx="3123061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noFill/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 smtClean="0"/>
              <a:t>Grundversorgung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818802" y="2421977"/>
            <a:ext cx="387861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de-DE" b="1" dirty="0" smtClean="0"/>
          </a:p>
          <a:p>
            <a:r>
              <a:rPr lang="de-DE" b="1" dirty="0" smtClean="0"/>
              <a:t>Bestätigung der MPG-</a:t>
            </a:r>
            <a:r>
              <a:rPr lang="de-DE" b="1" dirty="0" err="1" smtClean="0"/>
              <a:t>Affilation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674254" y="4771018"/>
            <a:ext cx="3807138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/>
          </a:p>
          <a:p>
            <a:pPr algn="ctr"/>
            <a:r>
              <a:rPr lang="de-DE" b="1" dirty="0" smtClean="0"/>
              <a:t>Reporting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618097" y="5302949"/>
            <a:ext cx="285338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Rechnungsbearbeitung</a:t>
            </a:r>
            <a:br>
              <a:rPr lang="de-DE" b="1" dirty="0" smtClean="0"/>
            </a:br>
            <a:endParaRPr lang="de-DE" b="1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1618097" y="2682178"/>
            <a:ext cx="285338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 smtClean="0"/>
              <a:t>Vertragliche Grundlage</a:t>
            </a:r>
            <a:br>
              <a:rPr lang="de-DE" b="1" dirty="0" smtClean="0"/>
            </a:br>
            <a:endParaRPr lang="de-DE" b="1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5601" name="AutoShape 4" descr="Bildergebnis für money eu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603" name="AutoShape 7" descr="Bildergebnis für money eu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84" y="4152828"/>
            <a:ext cx="788340" cy="7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2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>
          <a:xfrm>
            <a:off x="209236" y="1298377"/>
            <a:ext cx="8208912" cy="3456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sz="1800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sz="1600" i="1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1064568" y="908720"/>
            <a:ext cx="7704856" cy="369332"/>
          </a:xfrm>
        </p:spPr>
        <p:txBody>
          <a:bodyPr/>
          <a:lstStyle/>
          <a:p>
            <a:r>
              <a:rPr lang="de-DE" dirty="0" smtClean="0"/>
              <a:t>Probleme beim </a:t>
            </a:r>
            <a:r>
              <a:rPr lang="de-DE" dirty="0"/>
              <a:t>APC-Management in der MPDL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610655" y="1650004"/>
            <a:ext cx="3982305" cy="4608219"/>
            <a:chOff x="610655" y="1650004"/>
            <a:chExt cx="3982305" cy="4608219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10655" y="1650004"/>
              <a:ext cx="3349621" cy="770883"/>
              <a:chOff x="1618096" y="2076096"/>
              <a:chExt cx="3860824" cy="770883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1618096" y="2076096"/>
                <a:ext cx="3860824" cy="7708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>
                <a:noAutofit/>
              </a:bodyPr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1712640" y="2132856"/>
                <a:ext cx="3255077" cy="6463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Vertragliche Grundlage (Rahmenverträge)</a:t>
                </a:r>
              </a:p>
            </p:txBody>
          </p:sp>
        </p:grpSp>
        <p:sp>
          <p:nvSpPr>
            <p:cNvPr id="7" name="Textfeld 6"/>
            <p:cNvSpPr txBox="1"/>
            <p:nvPr/>
          </p:nvSpPr>
          <p:spPr>
            <a:xfrm>
              <a:off x="610656" y="2564904"/>
              <a:ext cx="398230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 smtClean="0"/>
                <a:t>Benennung des „Bezahl“-Autors</a:t>
              </a:r>
              <a:br>
                <a:rPr lang="de-DE" dirty="0" smtClean="0"/>
              </a:br>
              <a:r>
                <a:rPr lang="de-DE" b="1" i="1" dirty="0" smtClean="0"/>
                <a:t>Vereinheitlichung notwendig?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 smtClean="0"/>
                <a:t>Abbau </a:t>
              </a:r>
              <a:r>
                <a:rPr lang="de-DE" dirty="0"/>
                <a:t>administrativer Hürden für </a:t>
              </a:r>
              <a:r>
                <a:rPr lang="de-DE" dirty="0" smtClean="0"/>
                <a:t>MPG-Autoren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Kostencontrolling (Finanzierung von Lizenzen und APCs aus einem Etat</a:t>
              </a:r>
              <a:r>
                <a:rPr lang="de-DE" dirty="0" smtClean="0"/>
                <a:t>)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 smtClean="0"/>
                <a:t>„</a:t>
              </a:r>
              <a:r>
                <a:rPr lang="de-DE" dirty="0" err="1" smtClean="0"/>
                <a:t>no</a:t>
              </a:r>
              <a:r>
                <a:rPr lang="de-DE" dirty="0" smtClean="0"/>
                <a:t> </a:t>
              </a:r>
              <a:r>
                <a:rPr lang="de-DE" dirty="0"/>
                <a:t>double </a:t>
              </a:r>
              <a:r>
                <a:rPr lang="de-DE" dirty="0" err="1"/>
                <a:t>dipping</a:t>
              </a:r>
              <a:r>
                <a:rPr lang="de-DE" dirty="0"/>
                <a:t>“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 smtClean="0"/>
                <a:t>Bessere Konditionen (z.B. Discounts)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Entwicklung von </a:t>
              </a:r>
              <a:r>
                <a:rPr lang="de-DE" dirty="0" smtClean="0"/>
                <a:t>Geschäftsgängen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i="1" dirty="0" smtClean="0"/>
                <a:t>Wenig Verhandlungsspielraum?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47495" y="1628800"/>
            <a:ext cx="3949921" cy="3787393"/>
            <a:chOff x="4747495" y="1628800"/>
            <a:chExt cx="3949921" cy="3787393"/>
          </a:xfrm>
        </p:grpSpPr>
        <p:grpSp>
          <p:nvGrpSpPr>
            <p:cNvPr id="3" name="Gruppieren 2"/>
            <p:cNvGrpSpPr/>
            <p:nvPr/>
          </p:nvGrpSpPr>
          <p:grpSpPr>
            <a:xfrm>
              <a:off x="4818802" y="1628800"/>
              <a:ext cx="3878614" cy="503404"/>
              <a:chOff x="4818802" y="1628800"/>
              <a:chExt cx="3878614" cy="503404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4831830" y="1628800"/>
                <a:ext cx="3669618" cy="5034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>
                <a:noAutofit/>
              </a:bodyPr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4818802" y="1691516"/>
                <a:ext cx="387861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Bestätigung der MPG-</a:t>
                </a:r>
                <a:r>
                  <a:rPr lang="de-DE" b="1" dirty="0" err="1" smtClean="0"/>
                  <a:t>Affilation</a:t>
                </a:r>
                <a:endParaRPr lang="de-DE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4747495" y="2276872"/>
              <a:ext cx="383828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de-DE" dirty="0" smtClean="0"/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 smtClean="0"/>
                <a:t>Nur möglich, wenn die benötigten Metadaten geliefert oder zur Verfügung gestellt werden (Dashboard)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b="1" i="1" dirty="0" smtClean="0"/>
                <a:t>Erkennt der Anbieter </a:t>
              </a:r>
              <a:r>
                <a:rPr lang="de-DE" b="1" i="1" u="sng" dirty="0" smtClean="0"/>
                <a:t>alle</a:t>
              </a:r>
              <a:r>
                <a:rPr lang="de-DE" b="1" i="1" dirty="0" smtClean="0"/>
                <a:t> MPG-Autoren?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b="1" i="1" dirty="0" smtClean="0"/>
                <a:t>Automatisierung möglich?</a:t>
              </a:r>
              <a:br>
                <a:rPr lang="de-DE" b="1" i="1" dirty="0" smtClean="0"/>
              </a:br>
              <a:r>
                <a:rPr lang="de-DE" b="1" i="1" dirty="0"/>
                <a:t>*</a:t>
              </a:r>
              <a:r>
                <a:rPr lang="de-DE" b="1" i="1" dirty="0" smtClean="0"/>
                <a:t> IP-Erkennung/Email-Erkennung/Erkennung der Affiliation im Artikel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>
          <a:xfrm>
            <a:off x="128464" y="1556792"/>
            <a:ext cx="8208912" cy="3456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sz="1800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sz="1600" i="1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1064568" y="908720"/>
            <a:ext cx="7704856" cy="369332"/>
          </a:xfrm>
        </p:spPr>
        <p:txBody>
          <a:bodyPr/>
          <a:lstStyle/>
          <a:p>
            <a:r>
              <a:rPr lang="de-DE" dirty="0" smtClean="0"/>
              <a:t>Probleme beim </a:t>
            </a:r>
            <a:r>
              <a:rPr lang="de-DE" dirty="0"/>
              <a:t>APC-Management in der MPDL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288760" y="1479184"/>
            <a:ext cx="9617240" cy="4563015"/>
            <a:chOff x="288760" y="1479184"/>
            <a:chExt cx="9617240" cy="4563015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264548" y="1479184"/>
              <a:ext cx="2925390" cy="525830"/>
              <a:chOff x="1280592" y="4245188"/>
              <a:chExt cx="2925390" cy="525830"/>
            </a:xfrm>
          </p:grpSpPr>
          <p:sp>
            <p:nvSpPr>
              <p:cNvPr id="25600" name="Rechteck 25599"/>
              <p:cNvSpPr/>
              <p:nvPr/>
            </p:nvSpPr>
            <p:spPr>
              <a:xfrm>
                <a:off x="1280592" y="4245188"/>
                <a:ext cx="2880320" cy="52583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>
                <a:noAutofit/>
              </a:bodyPr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1352600" y="4324078"/>
                <a:ext cx="2853382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Rechnungsbearbeitung</a:t>
                </a:r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88760" y="2348880"/>
              <a:ext cx="474438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Vorauszahlungen: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Nachvollziehbare Kontobewegungen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Kontoauszug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Korrekte Daten (Affiliation, Preis…)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Tagesaktuelle Daten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Für die Prüfung benötigte Metadaten   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Erreichbarkeit des Services/Anbieters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Funktionsfähiges und individuell anpassbares Account-Tool/-Administration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Serviceorientierung des Anbieters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u="sng" dirty="0" smtClean="0"/>
            </a:p>
            <a:p>
              <a:endParaRPr lang="de-DE" dirty="0" smtClean="0"/>
            </a:p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033148" y="2348880"/>
              <a:ext cx="487285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Sammelrechnungen: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Formal korrekt ausgestellte Rechnungen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Listung der „wichtigen“ Metadaten der Publikation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Transparente Rechnungsbeträge (Nachvollziehbarkeit, leichte Prüfbarkeit)</a:t>
              </a:r>
            </a:p>
            <a:p>
              <a:endParaRPr lang="de-DE" dirty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318137" y="4293096"/>
            <a:ext cx="4587863" cy="2746206"/>
            <a:chOff x="5318137" y="4293096"/>
            <a:chExt cx="4587863" cy="274620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318137" y="4293096"/>
              <a:ext cx="4587863" cy="2746206"/>
              <a:chOff x="5318137" y="4431278"/>
              <a:chExt cx="3667311" cy="2746206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5464493" y="4431278"/>
                <a:ext cx="1440160" cy="40794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>
                <a:noAutofit/>
              </a:bodyPr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5318137" y="4437112"/>
                <a:ext cx="1728192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Reporting</a:t>
                </a:r>
                <a:endParaRPr lang="de-DE" dirty="0" smtClean="0"/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5318137" y="4869160"/>
                <a:ext cx="36673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 smtClean="0"/>
                  <a:t>Passives Reporting</a:t>
                </a:r>
                <a:r>
                  <a:rPr lang="de-DE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 </a:t>
                </a:r>
                <a:r>
                  <a:rPr lang="de-DE" dirty="0"/>
                  <a:t>Maschinenlesbares </a:t>
                </a:r>
                <a:r>
                  <a:rPr lang="de-DE" dirty="0" smtClean="0"/>
                  <a:t>Reporting (jährlich/nach </a:t>
                </a:r>
                <a:r>
                  <a:rPr lang="de-DE" dirty="0"/>
                  <a:t>Bedarf)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Listung </a:t>
                </a:r>
                <a:r>
                  <a:rPr lang="de-DE" dirty="0"/>
                  <a:t>der „wichtigen“ Metadaten </a:t>
                </a:r>
                <a:r>
                  <a:rPr lang="de-DE" dirty="0" smtClean="0"/>
                  <a:t>der Publikation</a:t>
                </a:r>
              </a:p>
              <a:p>
                <a:endParaRPr lang="de-DE" dirty="0"/>
              </a:p>
              <a:p>
                <a:r>
                  <a:rPr lang="de-DE" i="1" dirty="0" smtClean="0"/>
                  <a:t>Aktives Reporting </a:t>
                </a:r>
                <a:endParaRPr lang="de-DE" dirty="0" smtClean="0"/>
              </a:p>
              <a:p>
                <a:endParaRPr lang="de-DE" dirty="0"/>
              </a:p>
            </p:txBody>
          </p:sp>
        </p:grpSp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264" y="6387188"/>
              <a:ext cx="1423045" cy="3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07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43293"/>
              </p:ext>
            </p:extLst>
          </p:nvPr>
        </p:nvGraphicFramePr>
        <p:xfrm>
          <a:off x="208731" y="2205872"/>
          <a:ext cx="9568805" cy="2807304"/>
        </p:xfrm>
        <a:graphic>
          <a:graphicData uri="http://schemas.openxmlformats.org/drawingml/2006/table">
            <a:tbl>
              <a:tblPr/>
              <a:tblGrid>
                <a:gridCol w="9568805"/>
              </a:tblGrid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BMC/</a:t>
                      </a:r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SpringerOpen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Copernicus</a:t>
                      </a: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Fontiers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IOP/NJP</a:t>
                      </a: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SPIE</a:t>
                      </a: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Springer Compact</a:t>
                      </a: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1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Wiley</a:t>
                      </a:r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927" marR="7927" marT="79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Inhaltsplatzhalter 7"/>
          <p:cNvSpPr txBox="1">
            <a:spLocks/>
          </p:cNvSpPr>
          <p:nvPr/>
        </p:nvSpPr>
        <p:spPr>
          <a:xfrm>
            <a:off x="128464" y="1556792"/>
            <a:ext cx="8208912" cy="34563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sz="1800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sz="1600" i="1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  <a:p>
            <a:pPr marL="0" lvl="1" indent="0">
              <a:spcBef>
                <a:spcPts val="1200"/>
              </a:spcBef>
              <a:buFont typeface="Wingdings" pitchFamily="2" charset="2"/>
              <a:buNone/>
            </a:pPr>
            <a:endParaRPr lang="de-DE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2515666" y="5342984"/>
            <a:ext cx="7383355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spc="-150" dirty="0" smtClean="0">
              <a:solidFill>
                <a:schemeClr val="tx1"/>
              </a:solidFill>
            </a:endParaRPr>
          </a:p>
        </p:txBody>
      </p:sp>
      <p:sp>
        <p:nvSpPr>
          <p:cNvPr id="20" name="Flussdiagramm: Zusammenführen 19"/>
          <p:cNvSpPr/>
          <p:nvPr/>
        </p:nvSpPr>
        <p:spPr>
          <a:xfrm>
            <a:off x="3241948" y="5509349"/>
            <a:ext cx="342900" cy="252028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5" name="Flussdiagramm: Zusammenführen 24"/>
          <p:cNvSpPr/>
          <p:nvPr/>
        </p:nvSpPr>
        <p:spPr>
          <a:xfrm>
            <a:off x="7041232" y="5553236"/>
            <a:ext cx="342900" cy="252028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6" name="Flussdiagramm: Zusammenführen 25"/>
          <p:cNvSpPr/>
          <p:nvPr/>
        </p:nvSpPr>
        <p:spPr>
          <a:xfrm>
            <a:off x="8237934" y="5553236"/>
            <a:ext cx="342900" cy="252028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864768" y="58052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Einreichung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681192" y="58052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Akzeptierung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7998167" y="5805264"/>
            <a:ext cx="147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Publikation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560512" y="1107167"/>
            <a:ext cx="386655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92D050"/>
                </a:solidFill>
              </a:rPr>
              <a:t>Bestätigung der MPG-Affiliation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60512" y="1476499"/>
            <a:ext cx="285338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Rechnungsbearbeitung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413894" y="6207695"/>
            <a:ext cx="428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Einreichungsprozess</a:t>
            </a:r>
            <a:endParaRPr lang="de-DE" sz="2400" b="1" dirty="0"/>
          </a:p>
        </p:txBody>
      </p:sp>
      <p:sp>
        <p:nvSpPr>
          <p:cNvPr id="54" name="AutoShape 4" descr="Bildergebnis für wolke"/>
          <p:cNvSpPr>
            <a:spLocks noChangeAspect="1" noChangeArrowheads="1"/>
          </p:cNvSpPr>
          <p:nvPr/>
        </p:nvSpPr>
        <p:spPr bwMode="auto">
          <a:xfrm>
            <a:off x="155575" y="-419100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AutoShape 6" descr="Bildergebnis für wolke"/>
          <p:cNvSpPr>
            <a:spLocks noChangeAspect="1" noChangeArrowheads="1"/>
          </p:cNvSpPr>
          <p:nvPr/>
        </p:nvSpPr>
        <p:spPr bwMode="auto">
          <a:xfrm>
            <a:off x="307975" y="-266700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8839182" y="400509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3728864" y="4727426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66" y="2228062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67" y="4372149"/>
            <a:ext cx="2857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2" y="3284984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0" y="2564904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2" y="2924944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61" y="3645024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67" y="4727426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2272804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14" y="2618667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2994025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82" y="3284984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01" y="3645024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4005064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3" y="4366592"/>
            <a:ext cx="2857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23" y="4366592"/>
            <a:ext cx="285750" cy="2809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27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04528" y="1268761"/>
            <a:ext cx="9001000" cy="504056"/>
          </a:xfrm>
        </p:spPr>
        <p:txBody>
          <a:bodyPr/>
          <a:lstStyle/>
          <a:p>
            <a:r>
              <a:rPr lang="de-DE" sz="3600" dirty="0" smtClean="0"/>
              <a:t>Vielen Dank für Ihre Aufmerksamkeit.</a:t>
            </a:r>
          </a:p>
          <a:p>
            <a:endParaRPr lang="de-DE" sz="3600" dirty="0" smtClean="0"/>
          </a:p>
          <a:p>
            <a:endParaRPr lang="de-DE" sz="3600" dirty="0" smtClean="0"/>
          </a:p>
          <a:p>
            <a:endParaRPr lang="de-DE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3104217" y="2492896"/>
            <a:ext cx="3240360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 smtClean="0"/>
              <a:t>Adriana Sikora </a:t>
            </a:r>
          </a:p>
          <a:p>
            <a:pPr algn="ctr">
              <a:lnSpc>
                <a:spcPct val="150000"/>
              </a:lnSpc>
            </a:pPr>
            <a:r>
              <a:rPr lang="de-DE" sz="1600" dirty="0" smtClean="0">
                <a:hlinkClick r:id="rId2"/>
              </a:rPr>
              <a:t>sikora@mpdl.mpg.de</a:t>
            </a:r>
            <a:endParaRPr lang="de-DE" sz="1600" dirty="0"/>
          </a:p>
          <a:p>
            <a:pPr algn="ctr">
              <a:lnSpc>
                <a:spcPct val="150000"/>
              </a:lnSpc>
            </a:pPr>
            <a:r>
              <a:rPr lang="de-DE" sz="1600" dirty="0" smtClean="0"/>
              <a:t>Kai Geschuhn</a:t>
            </a:r>
          </a:p>
          <a:p>
            <a:pPr algn="ctr">
              <a:lnSpc>
                <a:spcPct val="150000"/>
              </a:lnSpc>
            </a:pPr>
            <a:r>
              <a:rPr lang="de-DE" sz="1600" dirty="0">
                <a:hlinkClick r:id="rId2"/>
              </a:rPr>
              <a:t>g</a:t>
            </a:r>
            <a:r>
              <a:rPr lang="de-DE" sz="1600" dirty="0" smtClean="0">
                <a:hlinkClick r:id="rId2"/>
              </a:rPr>
              <a:t>eschuhn@mpdl.mpg.de</a:t>
            </a:r>
            <a:endParaRPr lang="de-DE" sz="1600" dirty="0"/>
          </a:p>
          <a:p>
            <a:pPr algn="ctr">
              <a:lnSpc>
                <a:spcPct val="150000"/>
              </a:lnSpc>
            </a:pPr>
            <a:r>
              <a:rPr lang="de-DE" sz="1600" dirty="0" smtClean="0"/>
              <a:t>Michael Schlachter</a:t>
            </a:r>
          </a:p>
          <a:p>
            <a:pPr algn="ctr">
              <a:lnSpc>
                <a:spcPct val="150000"/>
              </a:lnSpc>
            </a:pPr>
            <a:r>
              <a:rPr lang="de-DE" sz="1600" dirty="0" smtClean="0">
                <a:hlinkClick r:id="rId3"/>
              </a:rPr>
              <a:t>schlachter@mpdl.mpg.de</a:t>
            </a:r>
            <a:endParaRPr lang="de-DE" sz="1600" dirty="0"/>
          </a:p>
          <a:p>
            <a:pPr algn="ctr">
              <a:lnSpc>
                <a:spcPct val="150000"/>
              </a:lnSpc>
            </a:pPr>
            <a:endParaRPr lang="de-DE" sz="1600" dirty="0" smtClean="0"/>
          </a:p>
          <a:p>
            <a:pPr algn="ctr">
              <a:lnSpc>
                <a:spcPct val="150000"/>
              </a:lnSpc>
            </a:pPr>
            <a:r>
              <a:rPr lang="de-DE" sz="1600" dirty="0" smtClean="0"/>
              <a:t>Max </a:t>
            </a:r>
            <a:r>
              <a:rPr lang="de-DE" sz="1600" dirty="0"/>
              <a:t>Planck Digital Library</a:t>
            </a:r>
          </a:p>
          <a:p>
            <a:pPr algn="ctr">
              <a:lnSpc>
                <a:spcPct val="150000"/>
              </a:lnSpc>
            </a:pPr>
            <a:r>
              <a:rPr lang="de-DE" sz="1600" dirty="0" err="1" smtClean="0"/>
              <a:t>Amalienstraße</a:t>
            </a:r>
            <a:r>
              <a:rPr lang="de-DE" sz="1600" dirty="0" smtClean="0"/>
              <a:t> 33</a:t>
            </a:r>
          </a:p>
          <a:p>
            <a:pPr algn="ctr">
              <a:lnSpc>
                <a:spcPct val="150000"/>
              </a:lnSpc>
            </a:pPr>
            <a:r>
              <a:rPr lang="de-DE" sz="1600" dirty="0" smtClean="0"/>
              <a:t>80799 München</a:t>
            </a:r>
          </a:p>
          <a:p>
            <a:pPr algn="ctr">
              <a:lnSpc>
                <a:spcPct val="150000"/>
              </a:lnSpc>
            </a:pPr>
            <a:r>
              <a:rPr lang="de-DE" sz="1600" dirty="0" smtClean="0">
                <a:hlinkClick r:id="rId4"/>
              </a:rPr>
              <a:t>www.mpdl.mpg.de</a:t>
            </a:r>
            <a:r>
              <a:rPr lang="de-DE" sz="1600" dirty="0" smtClean="0"/>
              <a:t> </a:t>
            </a:r>
          </a:p>
          <a:p>
            <a:pPr algn="ctr">
              <a:lnSpc>
                <a:spcPct val="150000"/>
              </a:lnSpc>
            </a:pPr>
            <a:endParaRPr lang="de-DE" sz="500" dirty="0"/>
          </a:p>
          <a:p>
            <a:pPr algn="ctr">
              <a:lnSpc>
                <a:spcPct val="150000"/>
              </a:lnSpc>
            </a:pPr>
            <a:endParaRPr lang="de-DE" sz="1400" dirty="0" smtClean="0"/>
          </a:p>
          <a:p>
            <a:pPr algn="ct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1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4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caeNgETkiJh79kwB0mu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m_zCOo7kyON9WbNsTPB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dvebdHkuIKgUIUzg6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VmODQ5Gk6DBP1gtlDF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LstIKLGUuWriFDh4lX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1yCQGYTEWEBQQaXRkW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Jsrc9JCW0K_yrHEWz96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yVlfUs.0O_CP1bTDU80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zD6t3qS0q9ItQg28_U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dvebdHkuIKgUIUzg6w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Np9XBj1GUWy5LzWT68t3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wyUazR70y1afsLO9NCl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.xkLK__aUu90LRa8W03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RTuI7o0OtGbPVM9NA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gOYB_4A0ap2B6.UrPU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zD6t3qS0q9ItQg28_U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dvebdHkuIKgUIUzg6w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Np9XBj1GUWy5LzWT68t3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wyUazR70y1afsLO9NCl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.xkLK__aUu90LRa8W03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eDcmV9jEC_9xzDdD2P4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L8asXrK_EuyA0OyCA61S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bCpB0W80S7957WRppX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fZRsssZtU274sL0yMJ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y2oNAiG0uBkXaUn7U.Y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bPuZRockSsvZDSUIGq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G.mHB6eUG44_gy_z2O7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y1twzbH0265mQT_dF6S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wyUazR70y1afsLO9NCl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Np9XBj1GUWy5LzWT68t3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XxZ8AsvUkK6rpbhc0mm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6Dynm._yUKDLGCK.AAe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Pe8GZ9g0OfRaM1Ex.t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XVLsAsMU29hDkPejSs8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S.NbFRx0.pLpgFBa5k4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heme/theme1.xml><?xml version="1.0" encoding="utf-8"?>
<a:theme xmlns:a="http://schemas.openxmlformats.org/drawingml/2006/main" name="MPDL PPT Template (Vorlagen) 20120926">
  <a:themeElements>
    <a:clrScheme name="Max Planck Digital Library 01">
      <a:dk1>
        <a:sysClr val="windowText" lastClr="000000"/>
      </a:dk1>
      <a:lt1>
        <a:sysClr val="window" lastClr="FFFFFF"/>
      </a:lt1>
      <a:dk2>
        <a:srgbClr val="113B79"/>
      </a:dk2>
      <a:lt2>
        <a:srgbClr val="F8F8F8"/>
      </a:lt2>
      <a:accent1>
        <a:srgbClr val="CDD8E6"/>
      </a:accent1>
      <a:accent2>
        <a:srgbClr val="EAEAEA"/>
      </a:accent2>
      <a:accent3>
        <a:srgbClr val="C0C0C0"/>
      </a:accent3>
      <a:accent4>
        <a:srgbClr val="969696"/>
      </a:accent4>
      <a:accent5>
        <a:srgbClr val="FF0000"/>
      </a:accent5>
      <a:accent6>
        <a:srgbClr val="00CC00"/>
      </a:accent6>
      <a:hlink>
        <a:srgbClr val="113B79"/>
      </a:hlink>
      <a:folHlink>
        <a:srgbClr val="113B79"/>
      </a:folHlink>
    </a:clrScheme>
    <a:fontScheme name="Max Planck Digital Library 01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MPDL PPT Template (Vorlagen) 20120926</Template>
  <TotalTime>0</TotalTime>
  <Words>222</Words>
  <Application>Microsoft Office PowerPoint</Application>
  <PresentationFormat>A4-Papier (210x297 mm)</PresentationFormat>
  <Paragraphs>96</Paragraphs>
  <Slides>6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MPDL PPT Template (Vorlagen) 20120926</vt:lpstr>
      <vt:lpstr>think-cell Slide</vt:lpstr>
      <vt:lpstr>Überblick APC-Management in der MPDL:  Bestandsaufnahme und Herausforderungen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 neues Template  für Powerpoint 2010 (und 2007)</dc:title>
  <dc:creator>Adriana Sikora</dc:creator>
  <cp:lastModifiedBy>Adriana Sikora</cp:lastModifiedBy>
  <cp:revision>250</cp:revision>
  <cp:lastPrinted>2014-06-02T14:15:10Z</cp:lastPrinted>
  <dcterms:created xsi:type="dcterms:W3CDTF">2014-04-10T12:24:56Z</dcterms:created>
  <dcterms:modified xsi:type="dcterms:W3CDTF">2016-04-08T08:12:54Z</dcterms:modified>
</cp:coreProperties>
</file>