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8" r:id="rId3"/>
    <p:sldId id="315" r:id="rId4"/>
    <p:sldId id="265" r:id="rId5"/>
    <p:sldId id="263" r:id="rId6"/>
    <p:sldId id="260" r:id="rId7"/>
    <p:sldId id="259" r:id="rId8"/>
    <p:sldId id="319" r:id="rId9"/>
    <p:sldId id="324" r:id="rId10"/>
    <p:sldId id="275" r:id="rId11"/>
    <p:sldId id="325" r:id="rId12"/>
    <p:sldId id="316" r:id="rId13"/>
    <p:sldId id="276" r:id="rId14"/>
    <p:sldId id="320" r:id="rId15"/>
    <p:sldId id="277" r:id="rId16"/>
    <p:sldId id="317" r:id="rId17"/>
    <p:sldId id="279" r:id="rId18"/>
    <p:sldId id="280" r:id="rId19"/>
    <p:sldId id="281" r:id="rId20"/>
    <p:sldId id="321" r:id="rId21"/>
    <p:sldId id="294" r:id="rId22"/>
    <p:sldId id="295" r:id="rId23"/>
    <p:sldId id="314" r:id="rId24"/>
    <p:sldId id="322" r:id="rId25"/>
  </p:sldIdLst>
  <p:sldSz cx="9144000" cy="6858000" type="screen4x3"/>
  <p:notesSz cx="6670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04" autoAdjust="0"/>
    <p:restoredTop sz="86392" autoAdjust="0"/>
  </p:normalViewPr>
  <p:slideViewPr>
    <p:cSldViewPr snapToGrid="0">
      <p:cViewPr varScale="1">
        <p:scale>
          <a:sx n="55" d="100"/>
          <a:sy n="55" d="100"/>
        </p:scale>
        <p:origin x="195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040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981A-0E5B-4FA9-8D12-3FD6C1381889}" type="datetimeFigureOut">
              <a:rPr lang="de-DE" smtClean="0"/>
              <a:t>13.04.2016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83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9083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04D08-10C9-4D44-BD25-9F9A44AE69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960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pc="-1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spc="-1" dirty="0">
                <a:latin typeface="Times New Roman"/>
              </a:rPr>
              <a:t>&lt;Kopfzeile&gt;</a:t>
            </a:r>
            <a:endParaRPr dirty="0"/>
          </a:p>
        </p:txBody>
      </p:sp>
      <p:sp>
        <p:nvSpPr>
          <p:cNvPr id="2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spc="-1" dirty="0">
                <a:latin typeface="Times New Roman"/>
              </a:rPr>
              <a:t>&lt;Datum/Uhrzeit&gt;</a:t>
            </a:r>
            <a:endParaRPr dirty="0"/>
          </a:p>
        </p:txBody>
      </p:sp>
      <p:sp>
        <p:nvSpPr>
          <p:cNvPr id="2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spc="-1" dirty="0">
                <a:latin typeface="Times New Roman"/>
              </a:rPr>
              <a:t>&lt;Fußzeile&gt;</a:t>
            </a:r>
            <a:endParaRPr dirty="0"/>
          </a:p>
        </p:txBody>
      </p:sp>
      <p:sp>
        <p:nvSpPr>
          <p:cNvPr id="2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63576E-697C-4D1E-B06B-98EFF856DE19}" type="slidenum">
              <a:rPr lang="de-DE" sz="1400" spc="-1">
                <a:latin typeface="Times New Roman"/>
              </a:r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1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8882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727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372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83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2829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izen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57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066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27758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005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1183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1251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457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2653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7046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143000" y="685800"/>
            <a:ext cx="4569480" cy="342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2"/>
          <p:cNvSpPr/>
          <p:nvPr/>
        </p:nvSpPr>
        <p:spPr>
          <a:xfrm>
            <a:off x="914400" y="4343400"/>
            <a:ext cx="5014080" cy="410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729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888840" y="4716000"/>
            <a:ext cx="4887000" cy="44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11165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1203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7400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888840" y="4716360"/>
            <a:ext cx="4888800" cy="446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526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143000" y="685800"/>
            <a:ext cx="4570200" cy="342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/>
          <p:cNvSpPr/>
          <p:nvPr/>
        </p:nvSpPr>
        <p:spPr>
          <a:xfrm>
            <a:off x="914400" y="4343400"/>
            <a:ext cx="5014800" cy="410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1269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614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8092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1167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888480" y="4716000"/>
            <a:ext cx="4888800" cy="44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053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6" y="164499"/>
            <a:ext cx="2795669" cy="8979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eu2016.nl/events/2016/04/04/open-science-confere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a2020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c.ac.uk/rd/projects/monitoring-open-access-activit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pc.ooz.cottagelab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antoapilot.openaire.eu/#statist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taverse.scholarsportal.info/dvn/dv/oaap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articles/Austrian_Science_Fund_FWF_Publication_Cost_Data_2013/98875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act-project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oa_inta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act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shighereducation.com/news/wellcome-criticises-publishers-over-open-acce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a.be/activities-services/news/newsitem/2016/02/04/just-released-eua-roadmap-on-open-access-to-research-public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90720" y="1143000"/>
            <a:ext cx="6779160" cy="45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685800" y="992160"/>
            <a:ext cx="645696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ts val="1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sp>
        <p:nvSpPr>
          <p:cNvPr id="243" name="CustomShape 3"/>
          <p:cNvSpPr/>
          <p:nvPr/>
        </p:nvSpPr>
        <p:spPr>
          <a:xfrm>
            <a:off x="936720" y="992160"/>
            <a:ext cx="7412760" cy="81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382494" y="2043052"/>
            <a:ext cx="833717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Open APC </a:t>
            </a:r>
            <a:r>
              <a:rPr lang="en-US" sz="2800" b="1" dirty="0" err="1"/>
              <a:t>im</a:t>
            </a:r>
            <a:r>
              <a:rPr lang="en-US" sz="2800" b="1" dirty="0"/>
              <a:t> </a:t>
            </a:r>
            <a:r>
              <a:rPr lang="en-US" sz="2800" b="1" dirty="0" err="1"/>
              <a:t>Vergleich</a:t>
            </a:r>
            <a:r>
              <a:rPr lang="en-US" sz="2800" b="1" dirty="0"/>
              <a:t> </a:t>
            </a:r>
            <a:r>
              <a:rPr lang="en-US" sz="2800" b="1" dirty="0" err="1"/>
              <a:t>mit</a:t>
            </a:r>
            <a:r>
              <a:rPr lang="en-US" sz="2800" b="1" dirty="0"/>
              <a:t> </a:t>
            </a:r>
            <a:r>
              <a:rPr lang="en-US" sz="2800" b="1" dirty="0" err="1"/>
              <a:t>internationalen</a:t>
            </a:r>
            <a:r>
              <a:rPr lang="en-US" sz="2800" b="1" dirty="0"/>
              <a:t> APC-</a:t>
            </a:r>
            <a:r>
              <a:rPr lang="en-US" sz="2800" b="1" dirty="0" err="1"/>
              <a:t>Datensammlungen</a:t>
            </a:r>
            <a:r>
              <a:rPr lang="en-US" sz="2800" b="1" dirty="0"/>
              <a:t> </a:t>
            </a:r>
            <a:endParaRPr lang="en-US" sz="28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/>
              <a:t>Open APC/ ESAC Workshop </a:t>
            </a:r>
            <a:endParaRPr lang="de-DE" sz="2000" dirty="0"/>
          </a:p>
          <a:p>
            <a:pPr algn="ctr"/>
            <a:r>
              <a:rPr lang="en-US" sz="2000" dirty="0" smtClean="0"/>
              <a:t>Bielefeld, </a:t>
            </a:r>
            <a:r>
              <a:rPr lang="en-US" sz="2000" dirty="0"/>
              <a:t>7-8 </a:t>
            </a:r>
            <a:r>
              <a:rPr lang="en-US" sz="2000" dirty="0" smtClean="0"/>
              <a:t>April 2016</a:t>
            </a:r>
          </a:p>
          <a:p>
            <a:pPr algn="ctr"/>
            <a:r>
              <a:rPr lang="en-US" sz="2000" dirty="0" smtClean="0"/>
              <a:t>Dirk Pieper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180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80880" y="181044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pic>
        <p:nvPicPr>
          <p:cNvPr id="3" name="Grafik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66" y="1452821"/>
            <a:ext cx="5838868" cy="4357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180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80880" y="181044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pic>
        <p:nvPicPr>
          <p:cNvPr id="2" name="Grafik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33" y="2170672"/>
            <a:ext cx="4533933" cy="20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60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180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80880" y="181044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dirty="0" smtClean="0"/>
              <a:t>Demand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transparency</a:t>
            </a:r>
            <a:endParaRPr lang="de-DE" sz="2400" dirty="0" smtClean="0"/>
          </a:p>
          <a:p>
            <a:pPr>
              <a:lnSpc>
                <a:spcPct val="100000"/>
              </a:lnSpc>
            </a:pPr>
            <a:endParaRPr lang="de-DE" sz="2400" dirty="0" smtClean="0"/>
          </a:p>
          <a:p>
            <a:pPr>
              <a:lnSpc>
                <a:spcPct val="100000"/>
              </a:lnSpc>
            </a:pPr>
            <a:r>
              <a:rPr lang="de-DE" sz="2400" dirty="0" smtClean="0"/>
              <a:t>Academic </a:t>
            </a:r>
            <a:r>
              <a:rPr lang="de-DE" sz="2400" dirty="0" err="1" smtClean="0"/>
              <a:t>interest</a:t>
            </a:r>
            <a:r>
              <a:rPr lang="de-DE" sz="2400" dirty="0" smtClean="0"/>
              <a:t> on Open Access </a:t>
            </a:r>
            <a:r>
              <a:rPr lang="de-DE" sz="2400" dirty="0" err="1" smtClean="0"/>
              <a:t>publishing</a:t>
            </a:r>
            <a:endParaRPr lang="de-DE" sz="2400" dirty="0" smtClean="0"/>
          </a:p>
          <a:p>
            <a:pPr>
              <a:lnSpc>
                <a:spcPct val="100000"/>
              </a:lnSpc>
            </a:pPr>
            <a:endParaRPr lang="de-DE" sz="2400" dirty="0"/>
          </a:p>
          <a:p>
            <a:pPr>
              <a:lnSpc>
                <a:spcPct val="100000"/>
              </a:lnSpc>
            </a:pPr>
            <a:r>
              <a:rPr lang="de-DE" sz="2400" dirty="0" err="1" smtClean="0"/>
              <a:t>Institutions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funders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bibliographic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cost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/>
          </a:p>
          <a:p>
            <a:pPr>
              <a:lnSpc>
                <a:spcPct val="100000"/>
              </a:lnSpc>
            </a:pPr>
            <a:endParaRPr lang="de-DE" sz="2400" dirty="0" smtClean="0"/>
          </a:p>
          <a:p>
            <a:pPr>
              <a:lnSpc>
                <a:spcPct val="100000"/>
              </a:lnSpc>
            </a:pPr>
            <a:r>
              <a:rPr lang="de-DE" sz="2400" dirty="0" smtClean="0"/>
              <a:t>Transition initiatives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support</a:t>
            </a:r>
            <a:endParaRPr lang="de-DE" sz="2400" dirty="0" smtClean="0"/>
          </a:p>
          <a:p>
            <a:pPr>
              <a:lnSpc>
                <a:spcPct val="100000"/>
              </a:lnSpc>
            </a:pPr>
            <a:endParaRPr lang="de-DE" sz="2400" dirty="0"/>
          </a:p>
          <a:p>
            <a:pPr>
              <a:lnSpc>
                <a:spcPct val="100000"/>
              </a:lnSpc>
            </a:pPr>
            <a:endParaRPr lang="de-DE" sz="2400" dirty="0" smtClean="0"/>
          </a:p>
          <a:p>
            <a:pPr>
              <a:lnSpc>
                <a:spcPct val="100000"/>
              </a:lnSpc>
            </a:pPr>
            <a:endParaRPr lang="de-DE"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840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301680" y="1273320"/>
            <a:ext cx="8573040" cy="94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318" name="Grafik 317"/>
          <p:cNvPicPr/>
          <p:nvPr/>
        </p:nvPicPr>
        <p:blipFill>
          <a:blip r:embed="rId3"/>
          <a:stretch/>
        </p:blipFill>
        <p:spPr>
          <a:xfrm>
            <a:off x="235800" y="1872000"/>
            <a:ext cx="8617680" cy="364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2"/>
          <p:cNvSpPr/>
          <p:nvPr/>
        </p:nvSpPr>
        <p:spPr>
          <a:xfrm>
            <a:off x="301680" y="1105985"/>
            <a:ext cx="8573040" cy="4559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1123410" y="1276221"/>
            <a:ext cx="682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3"/>
              </a:rPr>
              <a:t>https://www.jisc.ac.uk/rd/projects/monitoring-open-access-activity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0" y="1871292"/>
            <a:ext cx="6177497" cy="49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6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2"/>
          <p:cNvSpPr/>
          <p:nvPr/>
        </p:nvSpPr>
        <p:spPr>
          <a:xfrm>
            <a:off x="301680" y="1759130"/>
            <a:ext cx="8573040" cy="4559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2590920"/>
            <a:ext cx="7586718" cy="378621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53025" y="184574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http://apc.ooz.cottagelabs.com/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2"/>
          <p:cNvSpPr/>
          <p:nvPr/>
        </p:nvSpPr>
        <p:spPr>
          <a:xfrm>
            <a:off x="301680" y="1759130"/>
            <a:ext cx="8573040" cy="4559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426602" y="1267203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3"/>
              </a:rPr>
              <a:t>https://postgrantoapilot.openaire.eu/#statistics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2" y="1759130"/>
            <a:ext cx="8474339" cy="47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65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"/>
          <p:cNvSpPr/>
          <p:nvPr/>
        </p:nvSpPr>
        <p:spPr>
          <a:xfrm>
            <a:off x="301680" y="1273320"/>
            <a:ext cx="8573040" cy="94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0" y="2057563"/>
            <a:ext cx="8723469" cy="411211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5969" y="1267203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http://dataverse.scholarsportal.info/dvn/dv/oaapc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09480" y="2590920"/>
            <a:ext cx="853200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hteck 5"/>
          <p:cNvSpPr/>
          <p:nvPr/>
        </p:nvSpPr>
        <p:spPr>
          <a:xfrm>
            <a:off x="487556" y="1267203"/>
            <a:ext cx="812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3"/>
              </a:rPr>
              <a:t>https://figshare.com/articles/Austrian_Science_Fund_FWF_Publication_Cost_</a:t>
            </a:r>
          </a:p>
          <a:p>
            <a:r>
              <a:rPr lang="de-DE" dirty="0" smtClean="0">
                <a:hlinkClick r:id="rId3"/>
              </a:rPr>
              <a:t>Data_2013/988754</a:t>
            </a: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6" y="2087139"/>
            <a:ext cx="7200953" cy="458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332" name="Grafik 331"/>
          <p:cNvPicPr/>
          <p:nvPr/>
        </p:nvPicPr>
        <p:blipFill>
          <a:blip r:embed="rId3"/>
          <a:stretch/>
        </p:blipFill>
        <p:spPr>
          <a:xfrm>
            <a:off x="863280" y="1789200"/>
            <a:ext cx="7302240" cy="517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68360" y="196200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 APC </a:t>
            </a:r>
            <a:r>
              <a:rPr lang="de-DE" sz="2400" strike="noStrike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started</a:t>
            </a: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</a:t>
            </a: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Bielefeld UL 2014-06</a:t>
            </a: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Aft>
                <a:spcPts val="1138"/>
              </a:spcAft>
              <a:buClr>
                <a:srgbClr val="0B0D0F"/>
              </a:buClr>
            </a:pP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pPr>
              <a:spcAft>
                <a:spcPts val="1138"/>
              </a:spcAft>
              <a:buClr>
                <a:srgbClr val="0B0D0F"/>
              </a:buClr>
            </a:pP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Open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APC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financed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138"/>
              </a:spcAft>
              <a:buClr>
                <a:srgbClr val="0B0D0F"/>
              </a:buClr>
            </a:pP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altLang="de-DE" sz="2400" dirty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altLang="de-DE" sz="2400" dirty="0" smtClean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138"/>
              </a:spcAft>
              <a:buClr>
                <a:srgbClr val="0B0D0F"/>
              </a:buClr>
            </a:pP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de-DE" altLang="de-DE" sz="2400" dirty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138"/>
              </a:spcAft>
              <a:buClr>
                <a:srgbClr val="0B0D0F"/>
              </a:buClr>
            </a:pPr>
            <a:r>
              <a:rPr lang="de-DE" altLang="de-DE" sz="2400" dirty="0" smtClean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Price </a:t>
            </a:r>
            <a:r>
              <a:rPr lang="de-DE" altLang="de-DE" sz="2400" dirty="0" err="1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de-DE" altLang="de-DE" sz="2400" dirty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2400" dirty="0" err="1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APC </a:t>
            </a:r>
            <a:r>
              <a:rPr lang="de-DE" altLang="de-DE" sz="2400" dirty="0" err="1">
                <a:solidFill>
                  <a:srgbClr val="0B0D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7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180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80880" y="181044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dirty="0" smtClean="0"/>
              <a:t>„</a:t>
            </a:r>
            <a:r>
              <a:rPr lang="de-DE" sz="2400" dirty="0"/>
              <a:t>U</a:t>
            </a:r>
            <a:r>
              <a:rPr lang="de-DE" sz="2400" dirty="0" smtClean="0"/>
              <a:t>nique </a:t>
            </a:r>
            <a:r>
              <a:rPr lang="de-DE" sz="2400" dirty="0" err="1" smtClean="0"/>
              <a:t>selling</a:t>
            </a:r>
            <a:r>
              <a:rPr lang="de-DE" sz="2400" dirty="0" smtClean="0"/>
              <a:t> </a:t>
            </a:r>
            <a:r>
              <a:rPr lang="de-DE" sz="2400" dirty="0" err="1" smtClean="0"/>
              <a:t>point</a:t>
            </a:r>
            <a:r>
              <a:rPr lang="de-DE" sz="2400" dirty="0" smtClean="0"/>
              <a:t>“  </a:t>
            </a:r>
            <a:r>
              <a:rPr lang="de-DE" sz="2400" dirty="0" err="1" smtClean="0"/>
              <a:t>of</a:t>
            </a:r>
            <a:r>
              <a:rPr lang="de-DE" sz="2400" dirty="0" smtClean="0"/>
              <a:t> Open APC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188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96360" y="1974804"/>
            <a:ext cx="853164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Data 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and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scripts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for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normalisation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steps and analysis are Open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Source on one repository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de-DE" sz="2400" strike="noStrike" spc="-1" dirty="0" smtClean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sync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GitHub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GitLab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</a:t>
            </a:r>
            <a:endParaRPr lang="de-DE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Version </a:t>
            </a: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through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</a:t>
            </a:r>
            <a:endParaRPr lang="de-DE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de-DE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Continous</a:t>
            </a:r>
            <a:r>
              <a:rPr lang="de-D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-Integration- </a:t>
            </a:r>
            <a:r>
              <a:rPr lang="de-DE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and</a:t>
            </a:r>
            <a:r>
              <a:rPr lang="de-D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OLAP-Servers</a:t>
            </a:r>
            <a:endParaRPr lang="de-DE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de-DE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65" name="CustomShape 2"/>
          <p:cNvSpPr/>
          <p:nvPr/>
        </p:nvSpPr>
        <p:spPr>
          <a:xfrm>
            <a:off x="576360" y="1295280"/>
            <a:ext cx="8177760" cy="5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04360" y="2178000"/>
            <a:ext cx="8531640" cy="35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enrichment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identifiers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Disambiguation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journal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publisher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CrossRef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-API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Small </a:t>
            </a:r>
            <a:r>
              <a:rPr lang="de-DE" sz="2400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hurdle</a:t>
            </a: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institutions</a:t>
            </a: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pc="-1" dirty="0" err="1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contribute</a:t>
            </a:r>
            <a:endParaRPr lang="de-DE" sz="2400" spc="-1" dirty="0" smtClean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de-DE" sz="2400" strike="noStrike" spc="-1" dirty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Incentives</a:t>
            </a: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67" name="CustomShape 2"/>
          <p:cNvSpPr/>
          <p:nvPr/>
        </p:nvSpPr>
        <p:spPr>
          <a:xfrm>
            <a:off x="576360" y="1295280"/>
            <a:ext cx="8177760" cy="5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Bild 5"/>
          <p:cNvPicPr/>
          <p:nvPr/>
        </p:nvPicPr>
        <p:blipFill>
          <a:blip r:embed="rId3"/>
          <a:stretch/>
        </p:blipFill>
        <p:spPr>
          <a:xfrm>
            <a:off x="2040480" y="5398860"/>
            <a:ext cx="2710080" cy="928800"/>
          </a:xfrm>
          <a:prstGeom prst="rect">
            <a:avLst/>
          </a:prstGeom>
          <a:ln>
            <a:noFill/>
          </a:ln>
        </p:spPr>
      </p:pic>
      <p:pic>
        <p:nvPicPr>
          <p:cNvPr id="447" name="Bild 1"/>
          <p:cNvPicPr/>
          <p:nvPr/>
        </p:nvPicPr>
        <p:blipFill>
          <a:blip r:embed="rId4"/>
          <a:stretch/>
        </p:blipFill>
        <p:spPr>
          <a:xfrm>
            <a:off x="2082600" y="4732402"/>
            <a:ext cx="3171960" cy="390960"/>
          </a:xfrm>
          <a:prstGeom prst="rect">
            <a:avLst/>
          </a:prstGeom>
          <a:ln>
            <a:noFill/>
          </a:ln>
        </p:spPr>
      </p:pic>
      <p:sp>
        <p:nvSpPr>
          <p:cNvPr id="448" name="CustomShape 2"/>
          <p:cNvSpPr/>
          <p:nvPr/>
        </p:nvSpPr>
        <p:spPr>
          <a:xfrm>
            <a:off x="2780603" y="1058400"/>
            <a:ext cx="2798640" cy="5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67784" y="1671367"/>
            <a:ext cx="6851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INTACT Team:</a:t>
            </a:r>
          </a:p>
          <a:p>
            <a:endParaRPr lang="de-DE" sz="2000" dirty="0" smtClean="0"/>
          </a:p>
          <a:p>
            <a:r>
              <a:rPr lang="de-DE" sz="2000" dirty="0" smtClean="0"/>
              <a:t>I2SoS: Christine </a:t>
            </a:r>
            <a:r>
              <a:rPr lang="de-DE" sz="2000" dirty="0" err="1" smtClean="0"/>
              <a:t>Rimmert</a:t>
            </a:r>
            <a:r>
              <a:rPr lang="de-DE" sz="2000" dirty="0" smtClean="0"/>
              <a:t>, Mathias Winterhager, Michael</a:t>
            </a:r>
          </a:p>
          <a:p>
            <a:r>
              <a:rPr lang="de-DE" sz="2000" dirty="0" smtClean="0"/>
              <a:t>Wohlgemuth</a:t>
            </a:r>
          </a:p>
          <a:p>
            <a:endParaRPr lang="de-DE" sz="2000" dirty="0" smtClean="0"/>
          </a:p>
          <a:p>
            <a:r>
              <a:rPr lang="de-DE" sz="2000" dirty="0" smtClean="0"/>
              <a:t>Bielefeld UL: Christoph </a:t>
            </a:r>
            <a:r>
              <a:rPr lang="de-DE" sz="2000" dirty="0" err="1" smtClean="0"/>
              <a:t>Broschinski</a:t>
            </a:r>
            <a:r>
              <a:rPr lang="de-DE" sz="2000" dirty="0" smtClean="0"/>
              <a:t>, </a:t>
            </a:r>
            <a:r>
              <a:rPr lang="de-DE" sz="2000" dirty="0" err="1" smtClean="0"/>
              <a:t>Najko</a:t>
            </a:r>
            <a:r>
              <a:rPr lang="de-DE" sz="2000" dirty="0" smtClean="0"/>
              <a:t> Jahn, Vitali</a:t>
            </a:r>
          </a:p>
          <a:p>
            <a:r>
              <a:rPr lang="de-DE" sz="2000" dirty="0" smtClean="0"/>
              <a:t>Peil, Dirk Pieper</a:t>
            </a:r>
          </a:p>
          <a:p>
            <a:endParaRPr lang="de-DE" sz="2000" dirty="0" smtClean="0"/>
          </a:p>
          <a:p>
            <a:r>
              <a:rPr lang="de-DE" sz="2000" dirty="0" smtClean="0"/>
              <a:t>MPDL: Kai </a:t>
            </a:r>
            <a:r>
              <a:rPr lang="de-DE" sz="2000" dirty="0" err="1" smtClean="0"/>
              <a:t>Geschuhn</a:t>
            </a:r>
            <a:r>
              <a:rPr lang="de-DE" sz="2000" dirty="0" smtClean="0"/>
              <a:t>, Ralf Schimmer, Adriana Sikora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468360" y="196200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400" dirty="0" smtClean="0"/>
          </a:p>
          <a:p>
            <a:pPr>
              <a:lnSpc>
                <a:spcPct val="100000"/>
              </a:lnSpc>
            </a:pPr>
            <a:r>
              <a:rPr lang="de-DE" sz="2400" dirty="0" smtClean="0">
                <a:hlinkClick r:id="rId3"/>
              </a:rPr>
              <a:t>www.intact-project.org</a:t>
            </a:r>
            <a:endParaRPr lang="de-DE" sz="2400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dirty="0"/>
          </a:p>
          <a:p>
            <a:r>
              <a:rPr lang="de-DE" sz="2400" dirty="0" smtClean="0"/>
              <a:t>Follow </a:t>
            </a:r>
            <a:r>
              <a:rPr lang="de-DE" sz="2400" dirty="0" err="1" smtClean="0"/>
              <a:t>us</a:t>
            </a:r>
            <a:r>
              <a:rPr lang="de-DE" sz="2400" dirty="0" smtClean="0"/>
              <a:t>: </a:t>
            </a:r>
            <a:r>
              <a:rPr lang="de-DE" sz="2400" dirty="0">
                <a:hlinkClick r:id="rId4"/>
              </a:rPr>
              <a:t>@</a:t>
            </a:r>
            <a:r>
              <a:rPr lang="de-DE" sz="2400" dirty="0" err="1">
                <a:hlinkClick r:id="rId4"/>
              </a:rPr>
              <a:t>oa_intact</a:t>
            </a:r>
            <a:endParaRPr lang="de-DE"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3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68360" y="1962000"/>
            <a:ext cx="8668440" cy="42204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2400" dirty="0" err="1" smtClean="0"/>
              <a:t>Expanding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Open APC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:</a:t>
            </a:r>
          </a:p>
          <a:p>
            <a:endParaRPr lang="de-DE" sz="2400" dirty="0"/>
          </a:p>
          <a:p>
            <a:r>
              <a:rPr lang="de-DE" sz="2400" dirty="0" smtClean="0"/>
              <a:t>Grant </a:t>
            </a:r>
            <a:r>
              <a:rPr lang="de-DE" sz="2400" dirty="0" err="1"/>
              <a:t>proposal</a:t>
            </a:r>
            <a:r>
              <a:rPr lang="de-DE" sz="2400" dirty="0"/>
              <a:t>: Bielefeld UL, Institute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Interdisciplinary</a:t>
            </a:r>
            <a:r>
              <a:rPr lang="de-DE" sz="2400" dirty="0"/>
              <a:t> Studies </a:t>
            </a:r>
            <a:r>
              <a:rPr lang="de-DE" sz="2400" dirty="0" err="1"/>
              <a:t>of</a:t>
            </a:r>
            <a:r>
              <a:rPr lang="de-DE" sz="2400" dirty="0"/>
              <a:t> Science (I2SoS) Bielefeld U, </a:t>
            </a:r>
            <a:r>
              <a:rPr lang="de-DE" sz="2400" dirty="0" smtClean="0"/>
              <a:t>MPDL </a:t>
            </a:r>
          </a:p>
          <a:p>
            <a:endParaRPr lang="de-DE" sz="2400" dirty="0"/>
          </a:p>
          <a:p>
            <a:r>
              <a:rPr lang="en-US" sz="2400" dirty="0"/>
              <a:t>Project „INTACT - Transparent Infrastructure for Article Charges“: </a:t>
            </a:r>
            <a:r>
              <a:rPr lang="en-US" sz="2400" dirty="0">
                <a:hlinkClick r:id="rId3"/>
              </a:rPr>
              <a:t>http://www.intact-project.org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Started </a:t>
            </a:r>
            <a:r>
              <a:rPr lang="en-US" sz="2400" dirty="0"/>
              <a:t>in October 2015 receiving a </a:t>
            </a:r>
            <a:r>
              <a:rPr lang="en-US" sz="2400" dirty="0" smtClean="0"/>
              <a:t>three-year DFG </a:t>
            </a:r>
            <a:r>
              <a:rPr lang="en-US" sz="2400" dirty="0"/>
              <a:t>funding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de-DE" sz="2400" dirty="0"/>
          </a:p>
          <a:p>
            <a:pPr>
              <a:lnSpc>
                <a:spcPct val="100000"/>
              </a:lnSpc>
            </a:pPr>
            <a:endParaRPr lang="de-DE" sz="2400" strike="noStrike" spc="-1" dirty="0" smtClean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B0D0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Aft>
                <a:spcPts val="1138"/>
              </a:spcAft>
              <a:buClr>
                <a:srgbClr val="0B0D0F"/>
              </a:buClr>
            </a:pP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2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180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473040" y="187164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lang="en-US" sz="2400" dirty="0" smtClean="0"/>
              <a:t>INTACT </a:t>
            </a:r>
            <a:r>
              <a:rPr lang="en-US" sz="2400" dirty="0"/>
              <a:t>aims at establishing transparent and efficient procedures to manage article processing charges (APC) for open access publications. The project is based on the understanding that the transition from a subscription based market towards open access can only be achieved if higher education and research institutions and their libraries collaborate and work with publishers on both parameters and lean workflows</a:t>
            </a:r>
            <a:r>
              <a:rPr lang="en-US" sz="2400" dirty="0" smtClean="0"/>
              <a:t>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76360" y="1822400"/>
            <a:ext cx="8532360" cy="35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INTACT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unites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initiatives: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Bibliometric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analysis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fee-based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OA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publishing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academic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institutions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OA Analytics (I2SoS)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 APC (Bielefeld UL)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Efficiency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Standards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Article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strike="noStrike" spc="-1" dirty="0" err="1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Charges</a:t>
            </a: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(ESAC, MPDL)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2"/>
          <p:cNvSpPr/>
          <p:nvPr/>
        </p:nvSpPr>
        <p:spPr>
          <a:xfrm>
            <a:off x="576360" y="1295280"/>
            <a:ext cx="8178480" cy="51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03" y="775229"/>
            <a:ext cx="5565927" cy="494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89" y="836643"/>
            <a:ext cx="2830289" cy="40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127962" y="4869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altLang="de-DE" sz="1200" i="1" dirty="0" err="1">
                <a:latin typeface="Arial" panose="020B0604020202020204" pitchFamily="34" charset="0"/>
              </a:rPr>
              <a:t>Pinfield</a:t>
            </a:r>
            <a:r>
              <a:rPr lang="de-DE" altLang="de-DE" sz="1200" i="1" dirty="0">
                <a:latin typeface="Arial" panose="020B0604020202020204" pitchFamily="34" charset="0"/>
              </a:rPr>
              <a:t>, S. (2013</a:t>
            </a:r>
            <a:r>
              <a:rPr lang="de-DE" altLang="de-DE" sz="1200" i="1" dirty="0" smtClean="0">
                <a:latin typeface="Arial" panose="020B0604020202020204" pitchFamily="34" charset="0"/>
              </a:rPr>
              <a:t>): </a:t>
            </a:r>
            <a:r>
              <a:rPr lang="de-DE" altLang="de-DE" sz="1200" i="1" dirty="0" err="1">
                <a:latin typeface="Arial" panose="020B0604020202020204" pitchFamily="34" charset="0"/>
              </a:rPr>
              <a:t>Is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scholarly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publishing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going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endParaRPr lang="de-DE" altLang="de-DE" sz="1200" i="1" dirty="0" smtClean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de-DE" altLang="de-DE" sz="1200" i="1" dirty="0" err="1" smtClean="0">
                <a:latin typeface="Arial" panose="020B0604020202020204" pitchFamily="34" charset="0"/>
              </a:rPr>
              <a:t>from</a:t>
            </a:r>
            <a:r>
              <a:rPr lang="de-DE" altLang="de-DE" sz="1200" i="1" dirty="0" smtClean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crisis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to</a:t>
            </a:r>
            <a:r>
              <a:rPr lang="de-DE" altLang="de-DE" sz="1200" i="1" dirty="0">
                <a:latin typeface="Arial" panose="020B0604020202020204" pitchFamily="34" charset="0"/>
              </a:rPr>
              <a:t> </a:t>
            </a:r>
            <a:r>
              <a:rPr lang="de-DE" altLang="de-DE" sz="1200" i="1" dirty="0" err="1">
                <a:latin typeface="Arial" panose="020B0604020202020204" pitchFamily="34" charset="0"/>
              </a:rPr>
              <a:t>crisis</a:t>
            </a:r>
            <a:r>
              <a:rPr lang="de-DE" altLang="de-DE" sz="1200" i="1" dirty="0">
                <a:latin typeface="Arial" panose="020B0604020202020204" pitchFamily="34" charset="0"/>
              </a:rPr>
              <a:t>? </a:t>
            </a:r>
            <a:r>
              <a:rPr lang="de-DE" altLang="de-DE" sz="1200" i="1" dirty="0" err="1">
                <a:latin typeface="Arial" panose="020B0604020202020204" pitchFamily="34" charset="0"/>
              </a:rPr>
              <a:t>Learned</a:t>
            </a:r>
            <a:r>
              <a:rPr lang="de-DE" altLang="de-DE" sz="1200" i="1" dirty="0">
                <a:latin typeface="Arial" panose="020B0604020202020204" pitchFamily="34" charset="0"/>
              </a:rPr>
              <a:t> Publishing , 26 (2</a:t>
            </a:r>
            <a:r>
              <a:rPr lang="de-DE" altLang="de-DE" sz="1200" i="1" dirty="0" smtClean="0">
                <a:latin typeface="Arial" panose="020B0604020202020204" pitchFamily="34" charset="0"/>
              </a:rPr>
              <a:t>).</a:t>
            </a:r>
          </a:p>
          <a:p>
            <a:pPr>
              <a:buClrTx/>
              <a:buFontTx/>
              <a:buNone/>
            </a:pPr>
            <a:r>
              <a:rPr lang="de-DE" altLang="de-DE" sz="1200" i="1" dirty="0" smtClean="0">
                <a:latin typeface="Arial" panose="020B0604020202020204" pitchFamily="34" charset="0"/>
              </a:rPr>
              <a:t>pp</a:t>
            </a:r>
            <a:r>
              <a:rPr lang="de-DE" altLang="de-DE" sz="1200" i="1" dirty="0">
                <a:latin typeface="Arial" panose="020B0604020202020204" pitchFamily="34" charset="0"/>
              </a:rPr>
              <a:t>. 85-88</a:t>
            </a:r>
          </a:p>
          <a:p>
            <a:pPr>
              <a:buClrTx/>
              <a:buFontTx/>
              <a:buNone/>
            </a:pPr>
            <a:r>
              <a:rPr lang="de-DE" altLang="de-DE" sz="1200" i="1" dirty="0">
                <a:latin typeface="Arial" panose="020B0604020202020204" pitchFamily="34" charset="0"/>
              </a:rPr>
              <a:t>http://eprints.whiterose.ac.uk/75285/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68360" y="196200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sp>
        <p:nvSpPr>
          <p:cNvPr id="4" name="Rechteck 3"/>
          <p:cNvSpPr/>
          <p:nvPr/>
        </p:nvSpPr>
        <p:spPr>
          <a:xfrm>
            <a:off x="230579" y="1280386"/>
            <a:ext cx="8755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i="1" dirty="0" smtClean="0">
                <a:latin typeface="Arial" panose="020B0604020202020204" pitchFamily="34" charset="0"/>
              </a:rPr>
              <a:t>Björk, B-C</a:t>
            </a:r>
            <a:r>
              <a:rPr lang="de-DE" altLang="de-DE" i="1" dirty="0">
                <a:latin typeface="Arial" panose="020B0604020202020204" pitchFamily="34" charset="0"/>
              </a:rPr>
              <a:t>.</a:t>
            </a:r>
            <a:r>
              <a:rPr lang="de-DE" altLang="de-DE" i="1" dirty="0" smtClean="0">
                <a:latin typeface="Arial" panose="020B0604020202020204" pitchFamily="34" charset="0"/>
              </a:rPr>
              <a:t>/Solomon, D </a:t>
            </a:r>
            <a:r>
              <a:rPr lang="de-DE" altLang="de-DE" i="1" dirty="0">
                <a:latin typeface="Arial" panose="020B0604020202020204" pitchFamily="34" charset="0"/>
              </a:rPr>
              <a:t>(</a:t>
            </a:r>
            <a:r>
              <a:rPr lang="de-DE" altLang="de-DE" i="1" dirty="0" smtClean="0">
                <a:latin typeface="Arial" panose="020B0604020202020204" pitchFamily="34" charset="0"/>
              </a:rPr>
              <a:t>2015): </a:t>
            </a:r>
            <a:r>
              <a:rPr lang="en-US" dirty="0"/>
              <a:t>Article processing charges in OA journals –relationship between price and </a:t>
            </a:r>
            <a:r>
              <a:rPr lang="en-US" dirty="0" smtClean="0"/>
              <a:t>quality</a:t>
            </a:r>
            <a:endParaRPr lang="en-US" dirty="0"/>
          </a:p>
          <a:p>
            <a:pPr>
              <a:buClrTx/>
              <a:buFontTx/>
              <a:buNone/>
            </a:pPr>
            <a:r>
              <a:rPr lang="de-DE" altLang="de-DE" i="1" dirty="0">
                <a:latin typeface="Arial" panose="020B0604020202020204" pitchFamily="34" charset="0"/>
              </a:rPr>
              <a:t>http://www.openaccesspublishing.org/oa12/DOI%2010.1007s11192-015-1556-z.pdf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32" y="2341102"/>
            <a:ext cx="7176102" cy="413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68360" y="196200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1138"/>
              </a:spcAft>
              <a:buClr>
                <a:srgbClr val="0B0D0F"/>
              </a:buClr>
            </a:pP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pic>
        <p:nvPicPr>
          <p:cNvPr id="3" name="Grafik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93" y="1251965"/>
            <a:ext cx="5043524" cy="47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3960" y="1143000"/>
            <a:ext cx="826200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468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457200" indent="-453240">
              <a:lnSpc>
                <a:spcPts val="1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0880" y="1789200"/>
            <a:ext cx="8267040" cy="399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ts val="1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468360" y="1962000"/>
            <a:ext cx="8668440" cy="33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1138"/>
              </a:spcAft>
              <a:buClr>
                <a:srgbClr val="0B0D0F"/>
              </a:buClr>
            </a:pPr>
            <a:endParaRPr lang="de-DE" altLang="de-DE" sz="2400" dirty="0">
              <a:solidFill>
                <a:srgbClr val="0B0D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trike="noStrike" spc="-1" dirty="0" smtClean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  <a:p>
            <a:pPr marL="360360" indent="-356400">
              <a:lnSpc>
                <a:spcPct val="100000"/>
              </a:lnSpc>
            </a:pPr>
            <a:r>
              <a:rPr lang="de-DE" sz="2400" strike="noStrike" spc="-1" dirty="0">
                <a:solidFill>
                  <a:srgbClr val="0B0D0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dirty="0"/>
          </a:p>
        </p:txBody>
      </p:sp>
      <p:pic>
        <p:nvPicPr>
          <p:cNvPr id="2" name="Grafik 1">
            <a:hlinkClick r:id="rId3" tooltip="EU Open Scienc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0" y="2081880"/>
            <a:ext cx="8420040" cy="26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Bildschirmpräsentation (4:3)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DejaVu Sans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Bibliothek</dc:creator>
  <cp:lastModifiedBy>dpieper</cp:lastModifiedBy>
  <cp:revision>147</cp:revision>
  <dcterms:created xsi:type="dcterms:W3CDTF">2015-11-03T18:39:27Z</dcterms:created>
  <dcterms:modified xsi:type="dcterms:W3CDTF">2016-04-13T09:27:16Z</dcterms:modified>
  <dc:language>de-DE</dc:language>
</cp:coreProperties>
</file>