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40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C8B-BF17-43D8-84BD-01731F37BC1E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B10E3-DBCA-411E-9997-40D37DD33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83620-C0FF-4109-96E2-0D309D108302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9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srgbClr val="232323"/>
                </a:solidFill>
              </a:endParaRPr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srgbClr val="232323"/>
                </a:solidFill>
              </a:endParaRPr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181A19-0743-4490-9315-1516BEDB61E2}" type="datetimeFigureOut">
              <a:rPr lang="de-DE" smtClean="0"/>
              <a:pPr/>
              <a:t>07.10.2016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>
              <a:solidFill>
                <a:srgbClr val="149C82">
                  <a:tint val="20000"/>
                </a:srgb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CA10F8-4634-47A1-B324-C2994383D8B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5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4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srgbClr val="232323"/>
                </a:solidFill>
              </a:endParaRPr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srgbClr val="232323"/>
                </a:solidFill>
              </a:endParaRPr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181A19-0743-4490-9315-1516BEDB61E2}" type="datetimeFigureOut">
              <a:rPr lang="de-DE" smtClean="0"/>
              <a:pPr/>
              <a:t>07.10.2016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>
              <a:solidFill>
                <a:srgbClr val="149C82">
                  <a:tint val="20000"/>
                </a:srgb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CA10F8-4634-47A1-B324-C2994383D8B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09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598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5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809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7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395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01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1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0502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18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4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6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9210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056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8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181A19-0743-4490-9315-1516BEDB61E2}" type="datetimeFigureOut">
              <a:rPr lang="de-DE" smtClean="0">
                <a:solidFill>
                  <a:prstClr val="white"/>
                </a:solidFill>
              </a:rPr>
              <a:pPr/>
              <a:t>07.10.2016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CA10F8-4634-47A1-B324-C2994383D8B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5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srgbClr val="232323"/>
              </a:solidFill>
            </a:endParaRPr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srgbClr val="232323"/>
              </a:solidFill>
            </a:endParaRPr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srgbClr val="232323"/>
              </a:solidFill>
            </a:endParaRPr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srgbClr val="232323"/>
              </a:solidFill>
            </a:endParaRPr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181A19-0743-4490-9315-1516BEDB61E2}" type="datetimeFigureOut">
              <a:rPr lang="de-DE" smtClean="0">
                <a:solidFill>
                  <a:srgbClr val="232323"/>
                </a:solidFill>
              </a:rPr>
              <a:pPr/>
              <a:t>07.10.2016</a:t>
            </a:fld>
            <a:endParaRPr lang="de-DE">
              <a:solidFill>
                <a:srgbClr val="232323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>
              <a:solidFill>
                <a:srgbClr val="232323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CA10F8-4634-47A1-B324-C2994383D8BB}" type="slidenum">
              <a:rPr lang="de-DE" smtClean="0">
                <a:solidFill>
                  <a:srgbClr val="232323"/>
                </a:solidFill>
              </a:rPr>
              <a:pPr/>
              <a:t>‹Nr.›</a:t>
            </a:fld>
            <a:endParaRPr lang="de-DE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9817" y="3212976"/>
            <a:ext cx="7772400" cy="18002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Liste kostengünstiger Aktoren mit technischen Daten</a:t>
            </a:r>
            <a:br>
              <a:rPr lang="de-DE" sz="4000" dirty="0" smtClean="0"/>
            </a:br>
            <a:r>
              <a:rPr lang="de-DE" sz="1600" u="sng" dirty="0" smtClean="0"/>
              <a:t>nur</a:t>
            </a:r>
            <a:r>
              <a:rPr lang="de-DE" sz="1600" dirty="0" smtClean="0"/>
              <a:t> für die interne Nutzung; </a:t>
            </a:r>
            <a:r>
              <a:rPr lang="de-DE" sz="1600" u="sng" dirty="0" smtClean="0"/>
              <a:t>nicht</a:t>
            </a:r>
            <a:r>
              <a:rPr lang="de-DE" sz="1600" dirty="0" smtClean="0"/>
              <a:t> zur Veröffentlichung</a:t>
            </a:r>
            <a:endParaRPr lang="de-DE" sz="1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28" y="5803032"/>
            <a:ext cx="7448872" cy="105496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Von Manuel Mathes im Rahmen meines Praktikums am Fraunhofer LBF</a:t>
            </a:r>
            <a:endParaRPr lang="de-DE" dirty="0"/>
          </a:p>
        </p:txBody>
      </p:sp>
      <p:pic>
        <p:nvPicPr>
          <p:cNvPr id="1027" name="Picture 3" descr="M:\Blog\Köpreschallwandler\bilder\Post 4\Alle Aktor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4716016" cy="273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:\Logo L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79" y="19844"/>
            <a:ext cx="3819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3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und 8 Ω erhältlich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869 Hz (4 Ω) und 616 </a:t>
            </a:r>
            <a:r>
              <a:rPr lang="de-DE" sz="2400" dirty="0" smtClean="0"/>
              <a:t>					Hz </a:t>
            </a:r>
            <a:r>
              <a:rPr lang="de-DE" sz="2400" dirty="0"/>
              <a:t>(8 Ω)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12,5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26,3 mm, </a:t>
            </a:r>
            <a:r>
              <a:rPr lang="de-DE" sz="2400" dirty="0" smtClean="0"/>
              <a:t>9,5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DAEX13CT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4077072"/>
            <a:ext cx="2476872" cy="2780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5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637 Hz 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31,5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33 mm, </a:t>
            </a:r>
            <a:r>
              <a:rPr lang="de-DE" sz="2400" dirty="0" smtClean="0"/>
              <a:t>13 </a:t>
            </a:r>
            <a:r>
              <a:rPr lang="de-DE" sz="2400" dirty="0"/>
              <a:t>mm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DAEX19CT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77072"/>
            <a:ext cx="2476872" cy="2780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4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426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31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33 mm, </a:t>
            </a:r>
            <a:r>
              <a:rPr lang="de-DE" sz="2400" dirty="0" smtClean="0"/>
              <a:t>13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DAEX19SL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61048"/>
            <a:ext cx="2627784" cy="2958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10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306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74,6 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48 mm, </a:t>
            </a:r>
            <a:r>
              <a:rPr lang="de-DE" sz="2400" dirty="0" smtClean="0"/>
              <a:t>15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DAEX25CT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8023"/>
            <a:ext cx="2843808" cy="2978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24 W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224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110,9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56 mm, </a:t>
            </a:r>
            <a:r>
              <a:rPr lang="de-DE" sz="2400" dirty="0" smtClean="0"/>
              <a:t>20,5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DAEX25FHE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861048"/>
            <a:ext cx="2404865" cy="2990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20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292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77,5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51,4 mm</a:t>
            </a:r>
            <a:r>
              <a:rPr lang="de-DE" sz="2400" dirty="0" smtClean="0"/>
              <a:t>, </a:t>
            </a:r>
            <a:r>
              <a:rPr lang="de-DE" sz="2400" dirty="0"/>
              <a:t>20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DAEX25VT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3789040"/>
            <a:ext cx="2843808" cy="306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0,5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707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3,9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20,9 mm, </a:t>
            </a:r>
            <a:r>
              <a:rPr lang="de-DE" sz="2400" dirty="0" smtClean="0"/>
              <a:t>8,5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DAEX9CT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3861048"/>
            <a:ext cx="3052936" cy="2939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15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30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und 16 Ω verfügbar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40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20 </a:t>
            </a:r>
            <a:r>
              <a:rPr lang="de-DE" sz="2400" dirty="0"/>
              <a:t>– 80 Hz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89 mm, </a:t>
            </a:r>
            <a:r>
              <a:rPr lang="de-DE" sz="2400" dirty="0" smtClean="0"/>
              <a:t>25,5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TT25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21088"/>
            <a:ext cx="2476872" cy="2636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25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240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60 </a:t>
            </a:r>
            <a:r>
              <a:rPr lang="de-DE" sz="2400" dirty="0"/>
              <a:t>Hz – 12 kHz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114,5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(B x H x L):</a:t>
            </a:r>
            <a:r>
              <a:rPr lang="de-DE" sz="2400" dirty="0"/>
              <a:t>	58 x 75 x 21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DAEX58FP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149080"/>
            <a:ext cx="2404864" cy="2677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40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160 Hz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66 mm, </a:t>
            </a:r>
            <a:r>
              <a:rPr lang="de-DE" sz="2400" dirty="0" smtClean="0"/>
              <a:t>19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DAEX32U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3645025"/>
            <a:ext cx="3124944" cy="3212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725665"/>
              </p:ext>
            </p:extLst>
          </p:nvPr>
        </p:nvGraphicFramePr>
        <p:xfrm>
          <a:off x="539552" y="980725"/>
          <a:ext cx="8352928" cy="5760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7518"/>
                <a:gridCol w="1153658"/>
                <a:gridCol w="436320"/>
                <a:gridCol w="1079706"/>
                <a:gridCol w="1014998"/>
                <a:gridCol w="770954"/>
                <a:gridCol w="547248"/>
                <a:gridCol w="872640"/>
                <a:gridCol w="1419886"/>
              </a:tblGrid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Bezeichnung</a:t>
                      </a:r>
                      <a:endParaRPr lang="de-DE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Hersteller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Preis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Resonanzfrequenz 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Frequenzbereich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Impedanz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Masse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Leistung RMS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Abmessung </a:t>
                      </a:r>
                      <a:endParaRPr lang="de-DE" sz="7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79904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AST-2B4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AuraSound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50 $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20 - 80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1,36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147 mm t = 63,5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BodyShaker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Blanko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28 - 55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0,7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120 mm t = 30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BodyShaker mini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Blanko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0,11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70 mm t = 20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DAEX13CT-8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616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0,012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26 mm t = 9,5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DAEX13CT-4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869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0,012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26 mm t = 9,5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DAEX19CT-4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637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0,031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33 mm t = 13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DAEX19SL-4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426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0,031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33 mm t = 13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DAEX25CT-4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306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0,075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48 mm t = 15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DAEX25FHE-4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224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0,11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24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56 mm t = 20,5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DAEX25VT-4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292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0,077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51 mm t = 20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DAEX9CT-4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707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0,004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21 mm t = 8,5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TT25-8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20 - 80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89 mm t = 25,5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TT25-16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13 €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20 - 80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16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89 mm t = 25,5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DAEX58FP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20 $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240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60 Hz - 12 kHz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58 x 75 x 21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DAEX32U-4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23 $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160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66 mm t = 19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78502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DAEX30HESF-4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Dayton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30 $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267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57 mm t = 32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3241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HDN-8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Dayton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30 $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695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Hz - 15 kHz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102 mm t = 34,5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BR-50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Monacor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30 - 300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1,3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131 mm t = 56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BR-25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Monacor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40 €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30 - 300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1,5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138 mm t = 56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AR-50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Monacor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29 €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0,95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90 mm t = 55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AR-30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Monacor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17 €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600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0,65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80 mm t = 40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BS-200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Reckhorn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50 €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1,2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158 mm t = 45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BS301-L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Rockwood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30 €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28 - 55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1,1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130 mm t = 50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Bass Pump iii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Sinuslive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30 €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20 - 200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und 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1,3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130 mm t = 42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BS 250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Sinustec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30 - 100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158 mm t = 45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BS 100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Sinustec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40 €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158 mm t = 45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LS-KS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heddier electronics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74 €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und 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0,095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76 mm t = 25,5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LS-KS20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heddier electronics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60 Hz - 20 kHz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0,125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80 x 70 x 22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VX-GH72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Vidsonix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 kHz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550 Hz - 17 kHz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0,45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76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VX-GH92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Vidsonix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30 €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650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350 Hz - 16 kHz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1,22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35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108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EX 30 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Visaton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0,04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30 x 46 x 19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EX 45 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Visaton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26 €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und 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0,06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46 x 66 x 19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EX 60 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Visaton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36 €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und 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0,12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25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58 x 75 x 21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EX 80 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Visaton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65 €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0,16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80 x 80 x 19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BS 76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Visaton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20 €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200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8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0,41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76 mm t = 31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5018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BS 130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Visaton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43 €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25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1,2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 = 138 mm t = 55 mm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  <a:tr h="14267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BSX 130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Visaton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75 €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25 Hz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4 Ohm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1,2 kg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u="none" strike="noStrike">
                          <a:effectLst/>
                        </a:rPr>
                        <a:t>50 W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 = 153 mm t = 42 mm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59" marR="4259" marT="4259" marB="0" anchor="b"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Übersicht gefundener Aktoren</a:t>
            </a:r>
            <a:endParaRPr lang="de-DE" dirty="0"/>
          </a:p>
        </p:txBody>
      </p:sp>
      <p:pic>
        <p:nvPicPr>
          <p:cNvPr id="5" name="Picture 4" descr="M:\Logo L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40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267 Hz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57 mm, </a:t>
            </a:r>
            <a:r>
              <a:rPr lang="de-DE" sz="2400" dirty="0" smtClean="0"/>
              <a:t>32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DAEX30HESF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3645024"/>
            <a:ext cx="2980929" cy="3212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695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40 </a:t>
            </a:r>
            <a:r>
              <a:rPr lang="de-DE" sz="2400" dirty="0"/>
              <a:t>Hz – 15 kHz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1,045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101 mm, </a:t>
            </a:r>
            <a:r>
              <a:rPr lang="de-DE" sz="2400" dirty="0" smtClean="0"/>
              <a:t>34,5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Dayton HDN-8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2692896" cy="2420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28 </a:t>
            </a:r>
            <a:r>
              <a:rPr lang="de-DE" sz="2400" dirty="0"/>
              <a:t>Hz – 55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0,7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120 mm</a:t>
            </a:r>
            <a:r>
              <a:rPr lang="de-DE" sz="2400" dirty="0" smtClean="0"/>
              <a:t>, </a:t>
            </a:r>
            <a:r>
              <a:rPr lang="de-DE" sz="2400" dirty="0"/>
              <a:t>30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Blanko </a:t>
            </a:r>
            <a:r>
              <a:rPr lang="de-DE" dirty="0" err="1" smtClean="0"/>
              <a:t>BodyShaker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4077073"/>
            <a:ext cx="3196952" cy="2761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30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0,11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70 mm, </a:t>
            </a:r>
            <a:r>
              <a:rPr lang="de-DE" sz="2400" dirty="0" smtClean="0"/>
              <a:t>20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Blanko </a:t>
            </a:r>
            <a:r>
              <a:rPr lang="de-DE" dirty="0" err="1" smtClean="0"/>
              <a:t>BodyShaker</a:t>
            </a:r>
            <a:r>
              <a:rPr lang="de-DE" dirty="0" smtClean="0"/>
              <a:t> mini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4221088"/>
            <a:ext cx="4853136" cy="2615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200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30 </a:t>
            </a:r>
            <a:r>
              <a:rPr lang="de-DE" sz="2400" dirty="0"/>
              <a:t>Hz – 100 Hz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158 mm, </a:t>
            </a:r>
            <a:r>
              <a:rPr lang="de-DE" sz="2400" dirty="0" smtClean="0"/>
              <a:t>45 </a:t>
            </a:r>
            <a:r>
              <a:rPr lang="de-DE" sz="2400" dirty="0"/>
              <a:t>mm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Sinustec</a:t>
            </a:r>
            <a:r>
              <a:rPr lang="de-DE" dirty="0" smtClean="0"/>
              <a:t> BS 250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3861049"/>
            <a:ext cx="3707904" cy="29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Maximale Belastbarkeit</a:t>
            </a:r>
            <a:r>
              <a:rPr lang="de-DE" sz="2400" b="1" dirty="0" smtClean="0"/>
              <a:t>:	</a:t>
            </a:r>
            <a:r>
              <a:rPr lang="de-DE" sz="2400" dirty="0"/>
              <a:t>	200 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158 mm, </a:t>
            </a:r>
            <a:r>
              <a:rPr lang="de-DE" sz="2400" dirty="0" smtClean="0"/>
              <a:t>45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Sinustec</a:t>
            </a:r>
            <a:r>
              <a:rPr lang="de-DE" dirty="0" smtClean="0"/>
              <a:t> BS 100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852515" cy="2586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40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20 </a:t>
            </a:r>
            <a:r>
              <a:rPr lang="de-DE" sz="2400" dirty="0"/>
              <a:t>– 80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1,36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147 mm, </a:t>
            </a:r>
            <a:r>
              <a:rPr lang="de-DE" sz="2400" dirty="0" smtClean="0"/>
              <a:t>63,5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AuraSound</a:t>
            </a:r>
            <a:r>
              <a:rPr lang="de-DE" dirty="0" smtClean="0"/>
              <a:t> AST-2B4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3701008" cy="2612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80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und 8 Ω erhältlich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40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20 </a:t>
            </a:r>
            <a:r>
              <a:rPr lang="de-DE" sz="2400" dirty="0"/>
              <a:t>– 80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1,3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130 mm, 42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Sinuslive </a:t>
            </a:r>
            <a:r>
              <a:rPr lang="de-DE" dirty="0" err="1" smtClean="0"/>
              <a:t>BassPump</a:t>
            </a:r>
            <a:r>
              <a:rPr lang="de-DE" dirty="0" smtClean="0"/>
              <a:t> iii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26" y="4512573"/>
            <a:ext cx="3457178" cy="2345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40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20 </a:t>
            </a:r>
            <a:r>
              <a:rPr lang="de-DE" sz="2400" dirty="0"/>
              <a:t>– 80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1,3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131 mm, 56 mm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Monacor</a:t>
            </a:r>
            <a:r>
              <a:rPr lang="de-DE" dirty="0" smtClean="0"/>
              <a:t> BR-50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4365105"/>
            <a:ext cx="3347864" cy="2492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40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30 </a:t>
            </a:r>
            <a:r>
              <a:rPr lang="de-DE" sz="2400" dirty="0"/>
              <a:t>– </a:t>
            </a:r>
            <a:r>
              <a:rPr lang="de-DE" sz="2400" dirty="0" smtClean="0"/>
              <a:t>300 </a:t>
            </a:r>
            <a:r>
              <a:rPr lang="de-DE" sz="2400" dirty="0"/>
              <a:t>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1,5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</a:t>
            </a:r>
            <a:r>
              <a:rPr lang="de-DE" sz="2400" dirty="0" smtClean="0"/>
              <a:t>138 </a:t>
            </a:r>
            <a:r>
              <a:rPr lang="de-DE" sz="2400" dirty="0"/>
              <a:t>mm, 56 mm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Monacor</a:t>
            </a:r>
            <a:r>
              <a:rPr lang="de-DE" dirty="0" smtClean="0"/>
              <a:t> BR-25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ss-Vibrationserzeuger, 4&amp;Omega;, 50WMAX BR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01330"/>
            <a:ext cx="3556992" cy="275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 smtClean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Musikbelastbarkeit</a:t>
            </a:r>
            <a:r>
              <a:rPr lang="de-DE" sz="2400" dirty="0"/>
              <a:t>: 	</a:t>
            </a:r>
            <a:r>
              <a:rPr lang="de-DE" sz="2400" dirty="0" smtClean="0"/>
              <a:t>	10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</a:t>
            </a:r>
            <a:br>
              <a:rPr lang="de-DE" sz="2400" dirty="0"/>
            </a:br>
            <a:r>
              <a:rPr lang="de-DE" sz="2400" b="1" dirty="0"/>
              <a:t>Spulendurchmesser:</a:t>
            </a:r>
            <a:r>
              <a:rPr lang="de-DE" sz="2400" dirty="0"/>
              <a:t>	</a:t>
            </a:r>
            <a:r>
              <a:rPr lang="de-DE" sz="2400" dirty="0" smtClean="0"/>
              <a:t>	20,5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40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(B x H x T):</a:t>
            </a:r>
            <a:r>
              <a:rPr lang="de-DE" sz="2400" dirty="0"/>
              <a:t>	30 x 46 x 19 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-25 bis 70 °C</a:t>
            </a:r>
            <a:br>
              <a:rPr lang="de-DE" sz="2400" dirty="0"/>
            </a:br>
            <a:r>
              <a:rPr lang="de-DE" sz="2400" b="1" dirty="0"/>
              <a:t>Anschluss:</a:t>
            </a:r>
            <a:r>
              <a:rPr lang="de-DE" sz="2400" dirty="0"/>
              <a:t>			</a:t>
            </a:r>
            <a:r>
              <a:rPr lang="de-DE" sz="2400" dirty="0" smtClean="0"/>
              <a:t>	4,8 </a:t>
            </a:r>
            <a:r>
              <a:rPr lang="de-DE" sz="2400" dirty="0"/>
              <a:t>x 0,8 mm; 2,8 x </a:t>
            </a:r>
            <a:r>
              <a:rPr lang="de-DE" sz="2400" dirty="0" smtClean="0"/>
              <a:t>					0,8 </a:t>
            </a:r>
            <a:r>
              <a:rPr lang="de-DE" sz="2400" dirty="0"/>
              <a:t>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Visaton</a:t>
            </a:r>
            <a:r>
              <a:rPr lang="de-DE" dirty="0" smtClean="0"/>
              <a:t> </a:t>
            </a:r>
            <a:r>
              <a:rPr lang="de-DE" dirty="0"/>
              <a:t>EX 30 S</a:t>
            </a:r>
          </a:p>
        </p:txBody>
      </p:sp>
      <p:pic>
        <p:nvPicPr>
          <p:cNvPr id="4" name="Grafik 3" descr="ex30s_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34" y="4725144"/>
            <a:ext cx="3556104" cy="212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:\Logo L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500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0,95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90 mm, 55 mm</a:t>
            </a:r>
            <a:br>
              <a:rPr lang="de-DE" sz="2400" dirty="0"/>
            </a:br>
            <a:r>
              <a:rPr lang="de-DE" sz="2400" b="1" dirty="0"/>
              <a:t>Schutzklasse:</a:t>
            </a:r>
            <a:r>
              <a:rPr lang="de-DE" sz="2400" dirty="0"/>
              <a:t>			IP 68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Monacor</a:t>
            </a:r>
            <a:r>
              <a:rPr lang="de-DE" dirty="0" smtClean="0"/>
              <a:t> AR-50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61049"/>
            <a:ext cx="2980928" cy="299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30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600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0,65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80 mm, 40 mm</a:t>
            </a:r>
            <a:br>
              <a:rPr lang="de-DE" sz="2400" dirty="0"/>
            </a:br>
            <a:r>
              <a:rPr lang="de-DE" sz="2400" b="1" dirty="0"/>
              <a:t>Schutzklasse:</a:t>
            </a:r>
            <a:r>
              <a:rPr lang="de-DE" sz="2400" dirty="0"/>
              <a:t>			IP 68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Monacor</a:t>
            </a:r>
            <a:r>
              <a:rPr lang="de-DE" dirty="0" smtClean="0"/>
              <a:t> AR-30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44" y="3949680"/>
            <a:ext cx="3124944" cy="2856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25 </a:t>
            </a:r>
            <a:r>
              <a:rPr lang="de-DE" sz="2400" dirty="0"/>
              <a:t>- 55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1,1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130 mm, 50 mm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Rockwood</a:t>
            </a:r>
            <a:r>
              <a:rPr lang="de-DE" dirty="0" smtClean="0"/>
              <a:t> BS301-1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61048"/>
            <a:ext cx="3484984" cy="297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100 </a:t>
            </a:r>
            <a:r>
              <a:rPr lang="de-DE" sz="2400" dirty="0"/>
              <a:t>W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200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25 </a:t>
            </a:r>
            <a:r>
              <a:rPr lang="de-DE" sz="2400" dirty="0"/>
              <a:t>- 55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1,2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158 mm, 45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Reckhorn</a:t>
            </a:r>
            <a:r>
              <a:rPr lang="de-DE" dirty="0" smtClean="0"/>
              <a:t> BS-200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49080"/>
            <a:ext cx="3688432" cy="268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1 kHz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550 </a:t>
            </a:r>
            <a:r>
              <a:rPr lang="de-DE" sz="2400" dirty="0"/>
              <a:t>Hz – 17 kHz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0,45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76 mm, 25,5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Vidsonix</a:t>
            </a:r>
            <a:r>
              <a:rPr lang="de-DE" dirty="0" smtClean="0"/>
              <a:t> VX-GH72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4221089"/>
            <a:ext cx="3052936" cy="2636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</a:t>
            </a:r>
            <a:br>
              <a:rPr lang="de-DE" sz="2400" dirty="0"/>
            </a:br>
            <a:r>
              <a:rPr lang="de-DE" sz="2400" b="1" dirty="0"/>
              <a:t>Maximale Belastbarkeit:</a:t>
            </a:r>
            <a:r>
              <a:rPr lang="de-DE" sz="2400" dirty="0"/>
              <a:t>	</a:t>
            </a:r>
            <a:r>
              <a:rPr lang="de-DE" sz="2400" dirty="0" smtClean="0"/>
              <a:t>	70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650 Hz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350 </a:t>
            </a:r>
            <a:r>
              <a:rPr lang="de-DE" sz="2400" dirty="0"/>
              <a:t>Hz – 16 kHz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1,22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108 mm, 25,5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Vidsonix</a:t>
            </a:r>
            <a:r>
              <a:rPr lang="de-DE" dirty="0" smtClean="0"/>
              <a:t> VX-GH92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4365104"/>
            <a:ext cx="3113764" cy="2490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</a:t>
            </a:r>
            <a:br>
              <a:rPr lang="de-DE" sz="2400" dirty="0"/>
            </a:br>
            <a:r>
              <a:rPr lang="de-DE" sz="2400" b="1" dirty="0"/>
              <a:t>Nennbelastbarkeit:	</a:t>
            </a:r>
            <a:r>
              <a:rPr lang="de-DE" sz="2400" dirty="0"/>
              <a:t>	20 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- 8 Ω 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95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80 mm, 19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Heddier</a:t>
            </a:r>
            <a:r>
              <a:rPr lang="de-DE" dirty="0" smtClean="0"/>
              <a:t> LS-KS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933056"/>
            <a:ext cx="3453358" cy="294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 smtClean="0"/>
              <a:t> </a:t>
            </a:r>
            <a:r>
              <a:rPr lang="de-DE" sz="2400" dirty="0"/>
              <a:t>	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30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 </a:t>
            </a:r>
            <a:br>
              <a:rPr lang="de-DE" sz="2400" dirty="0"/>
            </a:br>
            <a:r>
              <a:rPr lang="de-DE" sz="2400" b="1" dirty="0"/>
              <a:t>Frequenzbereich:</a:t>
            </a:r>
            <a:r>
              <a:rPr lang="de-DE" sz="2400" dirty="0"/>
              <a:t>		</a:t>
            </a:r>
            <a:r>
              <a:rPr lang="de-DE" sz="2400" dirty="0" smtClean="0"/>
              <a:t>	60 </a:t>
            </a:r>
            <a:r>
              <a:rPr lang="de-DE" sz="2400" dirty="0"/>
              <a:t>Hz – 20 kHz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125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(H x B x T):</a:t>
            </a:r>
            <a:r>
              <a:rPr lang="de-DE" sz="2400" dirty="0"/>
              <a:t>	88 x 70 x 22 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-20 °C bis 65 °C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Heddier</a:t>
            </a:r>
            <a:r>
              <a:rPr lang="de-DE" dirty="0" smtClean="0"/>
              <a:t> LS-KS 20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60072"/>
            <a:ext cx="2555776" cy="2753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	</a:t>
            </a:r>
            <a:r>
              <a:rPr lang="de-DE" sz="2400" dirty="0" err="1"/>
              <a:t>Exciter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Musikbelastbarkeit</a:t>
            </a:r>
            <a:r>
              <a:rPr lang="de-DE" sz="2400" dirty="0"/>
              <a:t>: 		10 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	</a:t>
            </a:r>
            <a:r>
              <a:rPr lang="de-DE" sz="2400" dirty="0" smtClean="0"/>
              <a:t>als 4 und 8 </a:t>
            </a:r>
            <a:r>
              <a:rPr lang="de-DE" sz="2400" dirty="0"/>
              <a:t>Ω</a:t>
            </a:r>
            <a:br>
              <a:rPr lang="de-DE" sz="2400" dirty="0"/>
            </a:br>
            <a:r>
              <a:rPr lang="de-DE" sz="2400" b="1" dirty="0"/>
              <a:t>Spulendurchmesser:</a:t>
            </a:r>
            <a:r>
              <a:rPr lang="de-DE" sz="2400" dirty="0"/>
              <a:t>		</a:t>
            </a:r>
            <a:r>
              <a:rPr lang="de-DE" sz="2400" dirty="0" smtClean="0"/>
              <a:t>25,4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	</a:t>
            </a:r>
            <a:r>
              <a:rPr lang="de-DE" sz="2400" dirty="0" smtClean="0"/>
              <a:t>60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(B x H x T):</a:t>
            </a:r>
            <a:r>
              <a:rPr lang="de-DE" sz="2400" dirty="0"/>
              <a:t>	</a:t>
            </a:r>
            <a:r>
              <a:rPr lang="de-DE" sz="2400" dirty="0" smtClean="0"/>
              <a:t>46 </a:t>
            </a:r>
            <a:r>
              <a:rPr lang="de-DE" sz="2400" dirty="0"/>
              <a:t>x </a:t>
            </a:r>
            <a:r>
              <a:rPr lang="de-DE" sz="2400" dirty="0" smtClean="0"/>
              <a:t>66 </a:t>
            </a:r>
            <a:r>
              <a:rPr lang="de-DE" sz="2400" dirty="0"/>
              <a:t>x 19 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-25 bis 70 °C</a:t>
            </a:r>
            <a:br>
              <a:rPr lang="de-DE" sz="2400" dirty="0"/>
            </a:br>
            <a:r>
              <a:rPr lang="de-DE" sz="2400" b="1" dirty="0"/>
              <a:t>Anschluss:</a:t>
            </a:r>
            <a:r>
              <a:rPr lang="de-DE" sz="2400" dirty="0"/>
              <a:t>				4,8 x 0,8 mm; 2,8 x 					0,8 mm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Visaton</a:t>
            </a:r>
            <a:r>
              <a:rPr lang="de-DE" dirty="0" smtClean="0"/>
              <a:t> EX 45 S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87406" y="4277890"/>
            <a:ext cx="1843090" cy="2881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	</a:t>
            </a:r>
            <a:r>
              <a:rPr lang="de-DE" sz="2400" dirty="0" err="1"/>
              <a:t>Exciter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Musikbelastbarkeit</a:t>
            </a:r>
            <a:r>
              <a:rPr lang="de-DE" sz="2400" dirty="0"/>
              <a:t>: 		</a:t>
            </a:r>
            <a:r>
              <a:rPr lang="de-DE" sz="2400" dirty="0" smtClean="0"/>
              <a:t>25 W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	als 4 und 8 Ω</a:t>
            </a:r>
            <a:br>
              <a:rPr lang="de-DE" sz="2400" dirty="0"/>
            </a:br>
            <a:r>
              <a:rPr lang="de-DE" sz="2400" b="1" dirty="0"/>
              <a:t>Spulendurchmesser:</a:t>
            </a:r>
            <a:r>
              <a:rPr lang="de-DE" sz="2400" dirty="0"/>
              <a:t>		</a:t>
            </a:r>
            <a:r>
              <a:rPr lang="de-DE" sz="2400" dirty="0" smtClean="0"/>
              <a:t>32,5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	</a:t>
            </a:r>
            <a:r>
              <a:rPr lang="de-DE" sz="2400" dirty="0" smtClean="0"/>
              <a:t>120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(B x H x T):</a:t>
            </a:r>
            <a:r>
              <a:rPr lang="de-DE" sz="2400" dirty="0"/>
              <a:t>	</a:t>
            </a:r>
            <a:r>
              <a:rPr lang="de-DE" sz="2400" dirty="0" smtClean="0"/>
              <a:t>58 </a:t>
            </a:r>
            <a:r>
              <a:rPr lang="de-DE" sz="2400" dirty="0"/>
              <a:t>x </a:t>
            </a:r>
            <a:r>
              <a:rPr lang="de-DE" sz="2400" dirty="0" smtClean="0"/>
              <a:t>75 </a:t>
            </a:r>
            <a:r>
              <a:rPr lang="de-DE" sz="2400" dirty="0"/>
              <a:t>x </a:t>
            </a:r>
            <a:r>
              <a:rPr lang="de-DE" sz="2400" dirty="0" smtClean="0"/>
              <a:t>21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-25 bis 70 °C</a:t>
            </a:r>
            <a:br>
              <a:rPr lang="de-DE" sz="2400" dirty="0"/>
            </a:br>
            <a:r>
              <a:rPr lang="de-DE" sz="2400" b="1" dirty="0"/>
              <a:t>Anschluss:</a:t>
            </a:r>
            <a:r>
              <a:rPr lang="de-DE" sz="2400" dirty="0"/>
              <a:t>				4,8 x 0,8 mm; 2,8 x 					0,8 mm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Visaton</a:t>
            </a:r>
            <a:r>
              <a:rPr lang="de-DE" dirty="0" smtClean="0"/>
              <a:t> EX 60 S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0192" y="4221088"/>
            <a:ext cx="2188210" cy="2764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Visaton</a:t>
            </a:r>
            <a:r>
              <a:rPr lang="de-DE" dirty="0" smtClean="0"/>
              <a:t> EX 80 S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	</a:t>
            </a:r>
            <a:r>
              <a:rPr lang="de-DE" sz="2400" dirty="0" err="1"/>
              <a:t>Exciter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Musikbelastbarkeit</a:t>
            </a:r>
            <a:r>
              <a:rPr lang="de-DE" sz="2400" dirty="0"/>
              <a:t>: 		</a:t>
            </a:r>
            <a:r>
              <a:rPr lang="de-DE" sz="2400" dirty="0" smtClean="0"/>
              <a:t>50 W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	</a:t>
            </a:r>
            <a:r>
              <a:rPr lang="de-DE" sz="2400" dirty="0" smtClean="0"/>
              <a:t>8 </a:t>
            </a:r>
            <a:r>
              <a:rPr lang="de-DE" sz="2400" dirty="0"/>
              <a:t>Ω</a:t>
            </a:r>
            <a:br>
              <a:rPr lang="de-DE" sz="2400" dirty="0"/>
            </a:br>
            <a:r>
              <a:rPr lang="de-DE" sz="2400" b="1" dirty="0"/>
              <a:t>Spulendurchmesser:</a:t>
            </a:r>
            <a:r>
              <a:rPr lang="de-DE" sz="2400" dirty="0"/>
              <a:t>		</a:t>
            </a:r>
            <a:r>
              <a:rPr lang="de-DE" sz="2400" dirty="0" smtClean="0"/>
              <a:t>35,6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	</a:t>
            </a:r>
            <a:r>
              <a:rPr lang="de-DE" sz="2400" dirty="0" smtClean="0"/>
              <a:t>162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(B x H x T):</a:t>
            </a:r>
            <a:r>
              <a:rPr lang="de-DE" sz="2400" dirty="0"/>
              <a:t>	</a:t>
            </a:r>
            <a:r>
              <a:rPr lang="de-DE" sz="2400" dirty="0" smtClean="0"/>
              <a:t>80 </a:t>
            </a:r>
            <a:r>
              <a:rPr lang="de-DE" sz="2400" dirty="0"/>
              <a:t>x </a:t>
            </a:r>
            <a:r>
              <a:rPr lang="de-DE" sz="2400" dirty="0" smtClean="0"/>
              <a:t>80 </a:t>
            </a:r>
            <a:r>
              <a:rPr lang="de-DE" sz="2400" dirty="0"/>
              <a:t>x </a:t>
            </a:r>
            <a:r>
              <a:rPr lang="de-DE" sz="2400" dirty="0" smtClean="0"/>
              <a:t>19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-25 bis 70 °C</a:t>
            </a:r>
            <a:br>
              <a:rPr lang="de-DE" sz="2400" dirty="0"/>
            </a:br>
            <a:r>
              <a:rPr lang="de-DE" sz="2400" b="1" dirty="0"/>
              <a:t>Anschluss:</a:t>
            </a:r>
            <a:r>
              <a:rPr lang="de-DE" sz="2400" dirty="0"/>
              <a:t>				4,8 x 0,8 mm; 2,8 x 					0,8 mm</a:t>
            </a:r>
          </a:p>
          <a:p>
            <a:endParaRPr lang="de-DE" sz="2400" dirty="0"/>
          </a:p>
        </p:txBody>
      </p:sp>
      <p:pic>
        <p:nvPicPr>
          <p:cNvPr id="6" name="Grafik 5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53136"/>
            <a:ext cx="1985134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5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Musikbelastbarkeit</a:t>
            </a:r>
            <a:r>
              <a:rPr lang="de-DE" sz="2400" dirty="0"/>
              <a:t>: 		30 W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20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8 </a:t>
            </a:r>
            <a:r>
              <a:rPr lang="de-DE" sz="2400" dirty="0"/>
              <a:t>Ω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200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410 </a:t>
            </a:r>
            <a:r>
              <a:rPr lang="de-DE" sz="2400" dirty="0"/>
              <a:t>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76,5 mm, </a:t>
            </a:r>
            <a:r>
              <a:rPr lang="de-DE" sz="2400" dirty="0" smtClean="0"/>
              <a:t>31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-25 bis 80 °C</a:t>
            </a:r>
            <a:br>
              <a:rPr lang="de-DE" sz="2400" dirty="0"/>
            </a:br>
            <a:r>
              <a:rPr lang="de-DE" sz="2400" b="1" dirty="0"/>
              <a:t>Schutzklasse:</a:t>
            </a:r>
            <a:r>
              <a:rPr lang="de-DE" sz="2400" dirty="0"/>
              <a:t>			IP 68</a:t>
            </a:r>
            <a:br>
              <a:rPr lang="de-DE" sz="2400" dirty="0"/>
            </a:br>
            <a:r>
              <a:rPr lang="de-DE" sz="2400" b="1" dirty="0"/>
              <a:t>Anschlusskabellänge:</a:t>
            </a:r>
            <a:r>
              <a:rPr lang="de-DE" sz="2400" dirty="0"/>
              <a:t>	</a:t>
            </a:r>
            <a:r>
              <a:rPr lang="de-DE" dirty="0"/>
              <a:t>	3 m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Visaton</a:t>
            </a:r>
            <a:r>
              <a:rPr lang="de-DE" dirty="0" smtClean="0"/>
              <a:t> BS 76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2473320" cy="2420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9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Musikbelastbarkeit</a:t>
            </a:r>
            <a:r>
              <a:rPr lang="de-DE" sz="2400" dirty="0"/>
              <a:t>: 		100 W</a:t>
            </a:r>
            <a:br>
              <a:rPr lang="de-DE" sz="2400" dirty="0"/>
            </a:br>
            <a:r>
              <a:rPr lang="de-DE" sz="2400" b="1" dirty="0"/>
              <a:t>Nennbelastbarkeit RMS:</a:t>
            </a:r>
            <a:r>
              <a:rPr lang="de-DE" sz="2400" dirty="0"/>
              <a:t>	</a:t>
            </a:r>
            <a:r>
              <a:rPr lang="de-DE" sz="2400" dirty="0" smtClean="0"/>
              <a:t>	50 </a:t>
            </a:r>
            <a:r>
              <a:rPr lang="de-DE" sz="2400" dirty="0"/>
              <a:t>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</a:t>
            </a:r>
            <a:br>
              <a:rPr lang="de-DE" sz="2400" dirty="0"/>
            </a:br>
            <a:r>
              <a:rPr lang="de-DE" sz="2400" b="1" dirty="0"/>
              <a:t>Resonanzfrequenz:</a:t>
            </a:r>
            <a:r>
              <a:rPr lang="de-DE" sz="2400" dirty="0"/>
              <a:t>		25 Hz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1,2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138 mm</a:t>
            </a:r>
            <a:r>
              <a:rPr lang="de-DE" sz="2400" dirty="0" smtClean="0"/>
              <a:t>, </a:t>
            </a:r>
            <a:r>
              <a:rPr lang="de-DE" sz="2400" dirty="0"/>
              <a:t>55 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-25 bis 70 °C</a:t>
            </a:r>
          </a:p>
          <a:p>
            <a:pPr marL="109728" indent="0">
              <a:buNone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Visaton</a:t>
            </a:r>
            <a:r>
              <a:rPr lang="de-DE" dirty="0" smtClean="0"/>
              <a:t> BS 130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37112"/>
            <a:ext cx="2620888" cy="239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sz="2400" b="1" dirty="0"/>
              <a:t>Typ</a:t>
            </a:r>
            <a:r>
              <a:rPr lang="de-DE" sz="2400" dirty="0"/>
              <a:t>: 				</a:t>
            </a:r>
            <a:r>
              <a:rPr lang="de-DE" sz="2400" dirty="0" smtClean="0"/>
              <a:t>	</a:t>
            </a:r>
            <a:r>
              <a:rPr lang="de-DE" sz="2400" dirty="0" err="1" smtClean="0"/>
              <a:t>Exciter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b="1" dirty="0"/>
              <a:t>Musikbelastbarkeit</a:t>
            </a:r>
            <a:r>
              <a:rPr lang="de-DE" sz="2400" dirty="0"/>
              <a:t>: 		100 W</a:t>
            </a:r>
            <a:br>
              <a:rPr lang="de-DE" sz="2400" dirty="0"/>
            </a:br>
            <a:r>
              <a:rPr lang="de-DE" sz="2400" b="1" dirty="0"/>
              <a:t>Nennbelastbarkeit:</a:t>
            </a:r>
            <a:r>
              <a:rPr lang="de-DE" sz="2400" dirty="0"/>
              <a:t>		50 W</a:t>
            </a:r>
            <a:br>
              <a:rPr lang="de-DE" sz="2400" dirty="0"/>
            </a:br>
            <a:r>
              <a:rPr lang="de-DE" sz="2400" b="1" dirty="0"/>
              <a:t>Nennimpedanz</a:t>
            </a:r>
            <a:r>
              <a:rPr lang="de-DE" sz="2400" dirty="0"/>
              <a:t> </a:t>
            </a:r>
            <a:r>
              <a:rPr lang="de-DE" sz="2400" b="1" dirty="0"/>
              <a:t>Z</a:t>
            </a:r>
            <a:r>
              <a:rPr lang="de-DE" sz="2400" dirty="0"/>
              <a:t>:		</a:t>
            </a:r>
            <a:r>
              <a:rPr lang="de-DE" sz="2400" dirty="0" smtClean="0"/>
              <a:t>	4 </a:t>
            </a:r>
            <a:r>
              <a:rPr lang="de-DE" sz="2400" dirty="0"/>
              <a:t>Ω</a:t>
            </a:r>
            <a:br>
              <a:rPr lang="de-DE" sz="2400" dirty="0"/>
            </a:br>
            <a:r>
              <a:rPr lang="de-DE" sz="2400" b="1" dirty="0"/>
              <a:t>Gewicht:</a:t>
            </a:r>
            <a:r>
              <a:rPr lang="de-DE" sz="2400" dirty="0"/>
              <a:t>			</a:t>
            </a:r>
            <a:r>
              <a:rPr lang="de-DE" sz="2400" dirty="0" smtClean="0"/>
              <a:t>	1,2 </a:t>
            </a:r>
            <a:r>
              <a:rPr lang="de-DE" sz="2400" dirty="0"/>
              <a:t>kg</a:t>
            </a:r>
            <a:br>
              <a:rPr lang="de-DE" sz="2400" dirty="0"/>
            </a:br>
            <a:r>
              <a:rPr lang="de-DE" sz="2400" b="1" dirty="0"/>
              <a:t>Abmessungen (D, T):</a:t>
            </a:r>
            <a:r>
              <a:rPr lang="de-DE" sz="2400" dirty="0"/>
              <a:t>		153 mm, </a:t>
            </a:r>
            <a:r>
              <a:rPr lang="de-DE" sz="2400" dirty="0" smtClean="0"/>
              <a:t>42 </a:t>
            </a:r>
            <a:r>
              <a:rPr lang="de-DE" sz="2400" dirty="0"/>
              <a:t>mm</a:t>
            </a:r>
            <a:br>
              <a:rPr lang="de-DE" sz="2400" dirty="0"/>
            </a:br>
            <a:r>
              <a:rPr lang="de-DE" sz="2400" b="1" dirty="0"/>
              <a:t>Temperaturbereich:</a:t>
            </a:r>
            <a:r>
              <a:rPr lang="de-DE" sz="2400" dirty="0"/>
              <a:t>		-25 bis 70 °C</a:t>
            </a:r>
            <a:br>
              <a:rPr lang="de-DE" sz="2400" dirty="0"/>
            </a:br>
            <a:r>
              <a:rPr lang="de-DE" sz="2400" b="1" dirty="0"/>
              <a:t>Schutzklasse:</a:t>
            </a:r>
            <a:r>
              <a:rPr lang="de-DE" sz="2400" dirty="0"/>
              <a:t>			IP 64</a:t>
            </a:r>
            <a:br>
              <a:rPr lang="de-DE" sz="2400" dirty="0"/>
            </a:br>
            <a:r>
              <a:rPr lang="de-DE" sz="2400" b="1" dirty="0"/>
              <a:t>Länge des Anschlusskabels:	</a:t>
            </a:r>
            <a:r>
              <a:rPr lang="de-DE" sz="2400" dirty="0"/>
              <a:t>3 m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Visaton</a:t>
            </a:r>
            <a:r>
              <a:rPr lang="de-DE" dirty="0" smtClean="0"/>
              <a:t> BSX 130</a:t>
            </a:r>
            <a:endParaRPr lang="de-DE" dirty="0"/>
          </a:p>
        </p:txBody>
      </p:sp>
      <p:pic>
        <p:nvPicPr>
          <p:cNvPr id="4" name="Picture 4" descr="M:\Logo L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44"/>
            <a:ext cx="1468760" cy="4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C:\Users\mathes\Desktop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33" y="4149080"/>
            <a:ext cx="2718167" cy="2708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Deimos">
  <a:themeElements>
    <a:clrScheme name="Benutzerdefiniert 1">
      <a:dk1>
        <a:srgbClr val="232323"/>
      </a:dk1>
      <a:lt1>
        <a:sysClr val="window" lastClr="FFFFFF"/>
      </a:lt1>
      <a:dk2>
        <a:srgbClr val="464646"/>
      </a:dk2>
      <a:lt2>
        <a:srgbClr val="DEF5FA"/>
      </a:lt2>
      <a:accent1>
        <a:srgbClr val="149C82"/>
      </a:accent1>
      <a:accent2>
        <a:srgbClr val="92D050"/>
      </a:accent2>
      <a:accent3>
        <a:srgbClr val="44B9E8"/>
      </a:accent3>
      <a:accent4>
        <a:srgbClr val="39639D"/>
      </a:accent4>
      <a:accent5>
        <a:srgbClr val="474B78"/>
      </a:accent5>
      <a:accent6>
        <a:srgbClr val="7D3C4A"/>
      </a:accent6>
      <a:hlink>
        <a:srgbClr val="0070C0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imos">
  <a:themeElements>
    <a:clrScheme name="Benutzerdefiniert 1">
      <a:dk1>
        <a:srgbClr val="232323"/>
      </a:dk1>
      <a:lt1>
        <a:sysClr val="window" lastClr="FFFFFF"/>
      </a:lt1>
      <a:dk2>
        <a:srgbClr val="464646"/>
      </a:dk2>
      <a:lt2>
        <a:srgbClr val="DEF5FA"/>
      </a:lt2>
      <a:accent1>
        <a:srgbClr val="149C82"/>
      </a:accent1>
      <a:accent2>
        <a:srgbClr val="92D050"/>
      </a:accent2>
      <a:accent3>
        <a:srgbClr val="44B9E8"/>
      </a:accent3>
      <a:accent4>
        <a:srgbClr val="39639D"/>
      </a:accent4>
      <a:accent5>
        <a:srgbClr val="474B78"/>
      </a:accent5>
      <a:accent6>
        <a:srgbClr val="7D3C4A"/>
      </a:accent6>
      <a:hlink>
        <a:srgbClr val="0070C0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Bildschirmpräsentation (4:3)</PresentationFormat>
  <Paragraphs>375</Paragraphs>
  <Slides>37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39" baseType="lpstr">
      <vt:lpstr>2_Deimos</vt:lpstr>
      <vt:lpstr>1_Deimos</vt:lpstr>
      <vt:lpstr>Liste kostengünstiger Aktoren mit technischen Daten nur für die interne Nutzung; nicht zur Veröffentlichung</vt:lpstr>
      <vt:lpstr>Übersicht gefundener Aktoren</vt:lpstr>
      <vt:lpstr>Visaton EX 30 S</vt:lpstr>
      <vt:lpstr>Visaton EX 45 S</vt:lpstr>
      <vt:lpstr>Visaton EX 60 S</vt:lpstr>
      <vt:lpstr>Visaton EX 80 S</vt:lpstr>
      <vt:lpstr>Visaton BS 76</vt:lpstr>
      <vt:lpstr>Visaton BS 130</vt:lpstr>
      <vt:lpstr>Visaton BSX 130</vt:lpstr>
      <vt:lpstr>Dayton DAEX13CT</vt:lpstr>
      <vt:lpstr>Dayton DAEX19CT</vt:lpstr>
      <vt:lpstr>Dayton DAEX19SL</vt:lpstr>
      <vt:lpstr>Dayton DAEX25CT</vt:lpstr>
      <vt:lpstr>Dayton DAEX25FHE</vt:lpstr>
      <vt:lpstr>Dayton DAEX25VT</vt:lpstr>
      <vt:lpstr>Dayton DAEX9CT</vt:lpstr>
      <vt:lpstr>Dayton TT25</vt:lpstr>
      <vt:lpstr>Dayton DAEX58FP</vt:lpstr>
      <vt:lpstr>Dayton DAEX32U</vt:lpstr>
      <vt:lpstr>Dayton DAEX30HESF</vt:lpstr>
      <vt:lpstr>Dayton HDN-8</vt:lpstr>
      <vt:lpstr>Blanko BodyShaker</vt:lpstr>
      <vt:lpstr>Blanko BodyShaker mini</vt:lpstr>
      <vt:lpstr>Sinustec BS 250</vt:lpstr>
      <vt:lpstr>Sinustec BS 100</vt:lpstr>
      <vt:lpstr>AuraSound AST-2B4</vt:lpstr>
      <vt:lpstr>Sinuslive BassPump iii</vt:lpstr>
      <vt:lpstr>Monacor BR-50</vt:lpstr>
      <vt:lpstr>Monacor BR-25</vt:lpstr>
      <vt:lpstr>Monacor AR-50</vt:lpstr>
      <vt:lpstr>Monacor AR-30</vt:lpstr>
      <vt:lpstr>Rockwood BS301-1</vt:lpstr>
      <vt:lpstr>Reckhorn BS-200</vt:lpstr>
      <vt:lpstr>Vidsonix VX-GH72</vt:lpstr>
      <vt:lpstr>Vidsonix VX-GH92</vt:lpstr>
      <vt:lpstr>Heddier LS-KS</vt:lpstr>
      <vt:lpstr>Heddier LS-KS 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kostengünstiger Aktoren mit technischen Daten nur für die interne Nutzung</dc:title>
  <dc:creator>Mathes, Manuel</dc:creator>
  <cp:lastModifiedBy>Mathes, Manuel</cp:lastModifiedBy>
  <cp:revision>10</cp:revision>
  <dcterms:created xsi:type="dcterms:W3CDTF">2016-09-19T09:15:25Z</dcterms:created>
  <dcterms:modified xsi:type="dcterms:W3CDTF">2016-10-07T11:58:47Z</dcterms:modified>
</cp:coreProperties>
</file>