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7559675" cx="10080625"/>
  <p:notesSz cx="7772400" cy="10058400"/>
  <p:embeddedFontLst>
    <p:embeddedFont>
      <p:font typeface="Arial Black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ArialBlack-regular.fnt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371600" y="763587"/>
            <a:ext cx="5027611" cy="37703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" name="Shape 5"/>
          <p:cNvSpPr txBox="1"/>
          <p:nvPr>
            <p:ph idx="3" type="hdr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0" type="dt"/>
          </p:nvPr>
        </p:nvSpPr>
        <p:spPr>
          <a:xfrm>
            <a:off x="4398962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371600" y="763587"/>
            <a:ext cx="5027611" cy="37703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7" name="Shape 87"/>
          <p:cNvSpPr txBox="1"/>
          <p:nvPr/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371600" y="763587"/>
            <a:ext cx="5027611" cy="37703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08" name="Shape 108"/>
          <p:cNvSpPr txBox="1"/>
          <p:nvPr/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371600" y="763587"/>
            <a:ext cx="5027611" cy="37703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/>
              <a:t>The plant reacts to the sun’s extreme temperatures by wilting an example of a reaction we should be able to detect and fix (in this case by decreasing sun’s rays).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371600" y="763587"/>
            <a:ext cx="5027700" cy="3770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777875" y="4776787"/>
            <a:ext cx="6216600" cy="4524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4398962" y="9555161"/>
            <a:ext cx="3371999" cy="501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371600" y="763587"/>
            <a:ext cx="5027700" cy="3770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777875" y="4776787"/>
            <a:ext cx="6216600" cy="4524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4398962" y="9555161"/>
            <a:ext cx="3371999" cy="501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371600" y="763587"/>
            <a:ext cx="5027700" cy="3770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777875" y="4776787"/>
            <a:ext cx="6216600" cy="4524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4398962" y="9555161"/>
            <a:ext cx="3371999" cy="501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503237" y="1768475"/>
            <a:ext cx="9069386" cy="4383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94000"/>
              </a:lnSpc>
              <a:spcBef>
                <a:spcPts val="0"/>
              </a:spcBef>
              <a:spcAft>
                <a:spcPts val="1425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1138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85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575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503237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7227886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796925" y="3203575"/>
            <a:ext cx="8567738" cy="16541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503237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7227886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755650" y="2347913"/>
            <a:ext cx="8569325" cy="1620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1512887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503237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7227886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 rot="5400000">
            <a:off x="5514181" y="2093118"/>
            <a:ext cx="5849937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 rot="5400000">
            <a:off x="903287" y="-98424"/>
            <a:ext cx="5849937" cy="6650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94000"/>
              </a:lnSpc>
              <a:spcBef>
                <a:spcPts val="0"/>
              </a:spcBef>
              <a:spcAft>
                <a:spcPts val="1425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1138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85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575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503237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7227886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 rot="5400000">
            <a:off x="2846387" y="-574674"/>
            <a:ext cx="4383087" cy="9069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94000"/>
              </a:lnSpc>
              <a:spcBef>
                <a:spcPts val="0"/>
              </a:spcBef>
              <a:spcAft>
                <a:spcPts val="1425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1138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85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575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503237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227886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976438" y="5291137"/>
            <a:ext cx="6048374" cy="625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/>
          <p:nvPr>
            <p:ph idx="2" type="pic"/>
          </p:nvPr>
        </p:nvSpPr>
        <p:spPr>
          <a:xfrm>
            <a:off x="1976438" y="674687"/>
            <a:ext cx="6048374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976438" y="5916612"/>
            <a:ext cx="6048374" cy="8874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503237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7227886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504825" y="301625"/>
            <a:ext cx="3316287" cy="12795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941762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94000"/>
              </a:lnSpc>
              <a:spcBef>
                <a:spcPts val="0"/>
              </a:spcBef>
              <a:spcAft>
                <a:spcPts val="1425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1138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85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575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504825" y="1581150"/>
            <a:ext cx="3316287" cy="51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503237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7227886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0" type="dt"/>
          </p:nvPr>
        </p:nvSpPr>
        <p:spPr>
          <a:xfrm>
            <a:off x="503237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7227886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503237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7227886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504825" y="303212"/>
            <a:ext cx="9072562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504825" y="1692275"/>
            <a:ext cx="4452937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504825" y="2397125"/>
            <a:ext cx="4452937" cy="435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94000"/>
              </a:lnSpc>
              <a:spcBef>
                <a:spcPts val="0"/>
              </a:spcBef>
              <a:spcAft>
                <a:spcPts val="1425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1138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85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575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3" type="body"/>
          </p:nvPr>
        </p:nvSpPr>
        <p:spPr>
          <a:xfrm>
            <a:off x="5121275" y="1692275"/>
            <a:ext cx="4456112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4" type="body"/>
          </p:nvPr>
        </p:nvSpPr>
        <p:spPr>
          <a:xfrm>
            <a:off x="5121275" y="2397125"/>
            <a:ext cx="4456112" cy="435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94000"/>
              </a:lnSpc>
              <a:spcBef>
                <a:spcPts val="0"/>
              </a:spcBef>
              <a:spcAft>
                <a:spcPts val="1425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1138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85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575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503237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227886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503237" y="1768475"/>
            <a:ext cx="4457700" cy="4383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94000"/>
              </a:lnSpc>
              <a:spcBef>
                <a:spcPts val="0"/>
              </a:spcBef>
              <a:spcAft>
                <a:spcPts val="1425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1138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85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575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13337" y="1768475"/>
            <a:ext cx="4459286" cy="4383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94000"/>
              </a:lnSpc>
              <a:spcBef>
                <a:spcPts val="0"/>
              </a:spcBef>
              <a:spcAft>
                <a:spcPts val="1425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1138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85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575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503237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7227886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503237" y="1768475"/>
            <a:ext cx="9069386" cy="4383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94000"/>
              </a:lnSpc>
              <a:spcBef>
                <a:spcPts val="0"/>
              </a:spcBef>
              <a:spcAft>
                <a:spcPts val="1425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1138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85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575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lnSpc>
                <a:spcPct val="94000"/>
              </a:lnSpc>
              <a:spcBef>
                <a:spcPts val="0"/>
              </a:spcBef>
              <a:spcAft>
                <a:spcPts val="288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503237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227886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png"/><Relationship Id="rId4" Type="http://schemas.openxmlformats.org/officeDocument/2006/relationships/image" Target="../media/image01.png"/><Relationship Id="rId9" Type="http://schemas.openxmlformats.org/officeDocument/2006/relationships/image" Target="../media/image04.png"/><Relationship Id="rId5" Type="http://schemas.openxmlformats.org/officeDocument/2006/relationships/image" Target="../media/image03.png"/><Relationship Id="rId6" Type="http://schemas.openxmlformats.org/officeDocument/2006/relationships/image" Target="../media/image00.png"/><Relationship Id="rId7" Type="http://schemas.openxmlformats.org/officeDocument/2006/relationships/image" Target="../media/image02.png"/><Relationship Id="rId8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09.png"/><Relationship Id="rId5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0" y="19050"/>
            <a:ext cx="10080624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25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Jose Navarro – OpenAg UROP  (Past)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0812" y="2124075"/>
            <a:ext cx="5929311" cy="352742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144461" y="933450"/>
            <a:ext cx="3276600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25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Black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Interests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800" y="2124075"/>
            <a:ext cx="12954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32025" y="2195511"/>
            <a:ext cx="120967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1800" y="4211637"/>
            <a:ext cx="120967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32025" y="4284662"/>
            <a:ext cx="1209675" cy="120808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-12700" y="3492500"/>
            <a:ext cx="2016124" cy="44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800225" y="3492500"/>
            <a:ext cx="2016124" cy="44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0" y="5294312"/>
            <a:ext cx="2016124" cy="788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Games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800225" y="5651500"/>
            <a:ext cx="2016124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Agriculture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4319587" y="5867400"/>
            <a:ext cx="511333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Bad Bots – AI Project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60812" y="6372225"/>
            <a:ext cx="3598862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540750" y="6343650"/>
            <a:ext cx="1036637" cy="103663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3887787" y="6227762"/>
            <a:ext cx="5976936" cy="1260474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7343775" y="6443662"/>
            <a:ext cx="1368425" cy="79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0" y="19050"/>
            <a:ext cx="10080624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25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Jose Navarro – OpenAg UROP  (Present)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503237" y="1474787"/>
            <a:ext cx="8929686" cy="1009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4175">
            <a:noAutofit/>
          </a:bodyPr>
          <a:lstStyle/>
          <a:p>
            <a:pPr indent="-6350" lvl="0" marL="107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Plants need time to grow an analyse its patterns (e.g., biomass, volume, etc.)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" y="3419475"/>
            <a:ext cx="4545012" cy="396081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576262" y="971550"/>
            <a:ext cx="1871662" cy="503236"/>
          </a:xfrm>
          <a:prstGeom prst="roundRect">
            <a:avLst>
              <a:gd fmla="val 16667" name="adj"/>
            </a:avLst>
          </a:pr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311525" y="2627311"/>
            <a:ext cx="2305050" cy="5048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4175">
            <a:noAutofit/>
          </a:bodyPr>
          <a:lstStyle/>
          <a:p>
            <a:pPr indent="-6350" lvl="0" marL="10795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Simulation</a:t>
            </a:r>
          </a:p>
        </p:txBody>
      </p:sp>
      <p:sp>
        <p:nvSpPr>
          <p:cNvPr id="115" name="Shape 115"/>
          <p:cNvSpPr/>
          <p:nvPr/>
        </p:nvSpPr>
        <p:spPr>
          <a:xfrm>
            <a:off x="647700" y="2627311"/>
            <a:ext cx="1871662" cy="504824"/>
          </a:xfrm>
          <a:prstGeom prst="roundRect">
            <a:avLst>
              <a:gd fmla="val 16667" name="adj"/>
            </a:avLst>
          </a:prstGeom>
          <a:solidFill>
            <a:srgbClr val="009973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1550" y="3635375"/>
            <a:ext cx="2143125" cy="302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6600" y="3635375"/>
            <a:ext cx="2849562" cy="302418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5903912" y="6443662"/>
            <a:ext cx="3097211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25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</a:p>
        </p:txBody>
      </p:sp>
      <p:sp>
        <p:nvSpPr>
          <p:cNvPr id="119" name="Shape 119"/>
          <p:cNvSpPr/>
          <p:nvPr/>
        </p:nvSpPr>
        <p:spPr>
          <a:xfrm>
            <a:off x="2735261" y="2700336"/>
            <a:ext cx="504824" cy="358775"/>
          </a:xfrm>
          <a:prstGeom prst="rightArrow">
            <a:avLst>
              <a:gd fmla="val 13886" name="adj1"/>
              <a:gd fmla="val 50000" name="adj2"/>
            </a:avLst>
          </a:prstGeom>
          <a:solidFill>
            <a:srgbClr val="009973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5111750" y="2484436"/>
            <a:ext cx="1368425" cy="79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5903912" y="2627311"/>
            <a:ext cx="3529012" cy="5048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4175">
            <a:noAutofit/>
          </a:bodyPr>
          <a:lstStyle/>
          <a:p>
            <a:pPr indent="-6350" lvl="0" marL="10795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0" y="19050"/>
            <a:ext cx="10080624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25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Jose Navarro – OpenAg UROP  (Future)</a:t>
            </a:r>
          </a:p>
        </p:txBody>
      </p:sp>
      <p:sp>
        <p:nvSpPr>
          <p:cNvPr id="128" name="Shape 128"/>
          <p:cNvSpPr/>
          <p:nvPr/>
        </p:nvSpPr>
        <p:spPr>
          <a:xfrm>
            <a:off x="576262" y="971550"/>
            <a:ext cx="1871662" cy="503236"/>
          </a:xfrm>
          <a:prstGeom prst="roundRect">
            <a:avLst>
              <a:gd fmla="val 16667" name="adj"/>
            </a:avLst>
          </a:pr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647700" y="1692275"/>
            <a:ext cx="9217025" cy="1831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0200" lvl="0" marL="4318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new machine learning models for climate optimization using plant simulators.</a:t>
            </a:r>
          </a:p>
          <a:p>
            <a:pPr indent="-330200" lvl="0" marL="4318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318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Analyse relationships between actual growing conditions and optimal calibration. (Simulation vs Real-world)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75" y="3635375"/>
            <a:ext cx="3363912" cy="347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2250" y="3924300"/>
            <a:ext cx="5867400" cy="295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503237" y="301625"/>
            <a:ext cx="90693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Exploring GreenLab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01775" y="1294929"/>
            <a:ext cx="9069300" cy="608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Correct Level of Abstraction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                                  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                                VS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 sz="2400"/>
              <a:t>Too abstract (Not enough)             Too little Abstraction(Too much)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/>
              <a:t>Testing implementations of GreenLab: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-US" sz="2400"/>
              <a:t>AMAPstudio and GreenScilab. 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99" y="1823862"/>
            <a:ext cx="3719350" cy="318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0524" y="1823850"/>
            <a:ext cx="2513474" cy="32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7774" y="5712675"/>
            <a:ext cx="2939492" cy="18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503237" y="301625"/>
            <a:ext cx="90693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Pros/Cons of AMAPstudio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503225" y="1768475"/>
            <a:ext cx="9069300" cy="579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spcBef>
                <a:spcPts val="0"/>
              </a:spcBef>
              <a:buNone/>
            </a:pPr>
            <a:r>
              <a:rPr lang="en-US"/>
              <a:t>Pros: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Command Line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Plug-ins.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GUI is a nice sanity</a:t>
            </a:r>
          </a:p>
          <a:p>
            <a:pPr lvl="0" marL="0" rtl="0">
              <a:spcBef>
                <a:spcPts val="0"/>
              </a:spcBef>
              <a:buNone/>
            </a:pPr>
            <a:r>
              <a:rPr lang="en-US"/>
              <a:t>    check.</a:t>
            </a:r>
          </a:p>
          <a:p>
            <a:pPr lvl="0" marL="0" rtl="0">
              <a:spcBef>
                <a:spcPts val="0"/>
              </a:spcBef>
              <a:buNone/>
            </a:pPr>
            <a:r>
              <a:rPr lang="en-US"/>
              <a:t>Cons: No documentation</a:t>
            </a:r>
          </a:p>
          <a:p>
            <a:pPr lvl="0" marL="0" rtl="0">
              <a:spcBef>
                <a:spcPts val="0"/>
              </a:spcBef>
              <a:buNone/>
            </a:pPr>
            <a:r>
              <a:rPr lang="en-US"/>
              <a:t>Model we’re interested in is a .dll/.so file. We can’t be sure of how to pass parameters without source.</a:t>
            </a:r>
          </a:p>
          <a:p>
            <a:pPr lvl="0" marL="0" rtl="0">
              <a:spcBef>
                <a:spcPts val="0"/>
              </a:spcBef>
              <a:buNone/>
            </a:pPr>
            <a:r>
              <a:rPr lang="en-US" sz="3000"/>
              <a:t>Written in Java.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223" y="1768473"/>
            <a:ext cx="5476324" cy="22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503237" y="301625"/>
            <a:ext cx="90693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Near Future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15725" y="1750975"/>
            <a:ext cx="9069300" cy="559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Is GreenScilab worth our time?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Test efficacy of GreenLab </a:t>
            </a:r>
          </a:p>
          <a:p>
            <a:pPr lvl="0" marL="0" rtl="0">
              <a:spcBef>
                <a:spcPts val="0"/>
              </a:spcBef>
              <a:buNone/>
            </a:pPr>
            <a:r>
              <a:rPr lang="en-US" sz="3000"/>
              <a:t>Model with environments known</a:t>
            </a:r>
          </a:p>
          <a:p>
            <a:pPr lvl="0" marL="0" rtl="0">
              <a:spcBef>
                <a:spcPts val="0"/>
              </a:spcBef>
              <a:buNone/>
            </a:pPr>
            <a:r>
              <a:rPr lang="en-US" sz="3000"/>
              <a:t>To be ideal.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Once Model is satisfactory, will begin to generate random distribution of climate parameters for data.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Then we’ll train this on a whole gamut of machine learning algorithms. </a:t>
            </a:r>
          </a:p>
          <a:p>
            <a:pPr lvl="0">
              <a:spcBef>
                <a:spcPts val="0"/>
              </a:spcBef>
              <a:buNone/>
            </a:pPr>
            <a:r>
              <a:rPr lang="en-US" sz="3000"/>
              <a:t>                                     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5487" y="1470612"/>
            <a:ext cx="29908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