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32" r:id="rId3"/>
    <p:sldId id="333" r:id="rId4"/>
    <p:sldId id="337" r:id="rId5"/>
    <p:sldId id="334" r:id="rId6"/>
    <p:sldId id="335" r:id="rId7"/>
    <p:sldId id="336" r:id="rId8"/>
    <p:sldId id="338" r:id="rId9"/>
    <p:sldId id="258"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62C2"/>
    <a:srgbClr val="0049EE"/>
    <a:srgbClr val="CCD5EA"/>
    <a:srgbClr val="E4E7F1"/>
    <a:srgbClr val="CCD4EA"/>
    <a:srgbClr val="001F67"/>
    <a:srgbClr val="0096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49"/>
    <p:restoredTop sz="96405"/>
  </p:normalViewPr>
  <p:slideViewPr>
    <p:cSldViewPr snapToGrid="0" snapToObjects="1">
      <p:cViewPr varScale="1">
        <p:scale>
          <a:sx n="135" d="100"/>
          <a:sy n="135" d="100"/>
        </p:scale>
        <p:origin x="208" y="6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A0108486-78B9-9A46-B354-C469E5D49BE6}"/>
              </a:ext>
            </a:extLst>
          </p:cNvPr>
          <p:cNvSpPr/>
          <p:nvPr userDrawn="1"/>
        </p:nvSpPr>
        <p:spPr>
          <a:xfrm>
            <a:off x="402256" y="-12383"/>
            <a:ext cx="11789744" cy="6870383"/>
          </a:xfrm>
          <a:prstGeom prst="rect">
            <a:avLst/>
          </a:prstGeom>
          <a:blipFill>
            <a:blip r:embed="rId2"/>
            <a:srcRect/>
            <a:stretch>
              <a:fillRect l="-32361" r="-97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3536634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bg>
      <p:bgPr>
        <a:gradFill>
          <a:gsLst>
            <a:gs pos="0">
              <a:schemeClr val="bg1"/>
            </a:gs>
            <a:gs pos="100000">
              <a:schemeClr val="accent3">
                <a:lumMod val="20000"/>
                <a:lumOff val="80000"/>
              </a:schemeClr>
            </a:gs>
          </a:gsLst>
          <a:lin ang="8100000" scaled="1"/>
        </a:gradFill>
        <a:effectLst/>
      </p:bgPr>
    </p:bg>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9A92309E-4254-7342-8DA9-0743FC0E1B67}"/>
              </a:ext>
            </a:extLst>
          </p:cNvPr>
          <p:cNvGrpSpPr/>
          <p:nvPr userDrawn="1"/>
        </p:nvGrpSpPr>
        <p:grpSpPr>
          <a:xfrm>
            <a:off x="0" y="1869021"/>
            <a:ext cx="4061011" cy="3487928"/>
            <a:chOff x="-9071" y="441107"/>
            <a:chExt cx="3309226" cy="2842234"/>
          </a:xfrm>
          <a:gradFill>
            <a:gsLst>
              <a:gs pos="36000">
                <a:srgbClr val="9BE1FC">
                  <a:lumMod val="40000"/>
                  <a:lumOff val="60000"/>
                </a:srgbClr>
              </a:gs>
              <a:gs pos="85000">
                <a:srgbClr val="004FFE">
                  <a:lumMod val="20000"/>
                  <a:lumOff val="80000"/>
                </a:srgbClr>
              </a:gs>
            </a:gsLst>
            <a:lin ang="8100000" scaled="1"/>
          </a:gradFill>
        </p:grpSpPr>
        <p:sp>
          <p:nvSpPr>
            <p:cNvPr id="14" name="六边形 13">
              <a:extLst>
                <a:ext uri="{FF2B5EF4-FFF2-40B4-BE49-F238E27FC236}">
                  <a16:creationId xmlns:a16="http://schemas.microsoft.com/office/drawing/2014/main" id="{F98E5437-FF27-8E44-8589-A2F9F41142B0}"/>
                </a:ext>
              </a:extLst>
            </p:cNvPr>
            <p:cNvSpPr/>
            <p:nvPr userDrawn="1"/>
          </p:nvSpPr>
          <p:spPr>
            <a:xfrm rot="5400000">
              <a:off x="-92673" y="524709"/>
              <a:ext cx="1212234" cy="1045029"/>
            </a:xfrm>
            <a:prstGeom prst="hexagon">
              <a:avLst/>
            </a:prstGeom>
            <a:grpFill/>
            <a:ln w="12700" cap="flat" cmpd="sng" algn="ctr">
              <a:gradFill flip="none" rotWithShape="1">
                <a:gsLst>
                  <a:gs pos="0">
                    <a:srgbClr val="9BE1FC"/>
                  </a:gs>
                  <a:gs pos="100000">
                    <a:srgbClr val="004FFE"/>
                  </a:gs>
                </a:gsLst>
                <a:lin ang="8100000" scaled="1"/>
                <a:tileRect/>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5" name="六边形 14">
              <a:extLst>
                <a:ext uri="{FF2B5EF4-FFF2-40B4-BE49-F238E27FC236}">
                  <a16:creationId xmlns:a16="http://schemas.microsoft.com/office/drawing/2014/main" id="{F720297B-387E-B14B-A0B5-F6813DBC20B4}"/>
                </a:ext>
              </a:extLst>
            </p:cNvPr>
            <p:cNvSpPr/>
            <p:nvPr userDrawn="1"/>
          </p:nvSpPr>
          <p:spPr>
            <a:xfrm rot="5400000">
              <a:off x="1001766" y="524710"/>
              <a:ext cx="1212234" cy="1045029"/>
            </a:xfrm>
            <a:prstGeom prst="hexagon">
              <a:avLst/>
            </a:prstGeom>
            <a:grpFill/>
            <a:ln w="12700" cap="flat" cmpd="sng" algn="ctr">
              <a:gradFill flip="none" rotWithShape="1">
                <a:gsLst>
                  <a:gs pos="0">
                    <a:srgbClr val="9BE1FC"/>
                  </a:gs>
                  <a:gs pos="100000">
                    <a:srgbClr val="004FFE"/>
                  </a:gs>
                </a:gsLst>
                <a:lin ang="8100000" scaled="1"/>
                <a:tileRect/>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6" name="六边形 15">
              <a:extLst>
                <a:ext uri="{FF2B5EF4-FFF2-40B4-BE49-F238E27FC236}">
                  <a16:creationId xmlns:a16="http://schemas.microsoft.com/office/drawing/2014/main" id="{65CA4CFA-3D5B-714C-8066-FEBC55CC1072}"/>
                </a:ext>
              </a:extLst>
            </p:cNvPr>
            <p:cNvSpPr/>
            <p:nvPr userDrawn="1"/>
          </p:nvSpPr>
          <p:spPr>
            <a:xfrm rot="5400000">
              <a:off x="454623" y="1509631"/>
              <a:ext cx="1212234" cy="1045029"/>
            </a:xfrm>
            <a:prstGeom prst="hexagon">
              <a:avLst/>
            </a:prstGeom>
            <a:grpFill/>
            <a:ln w="12700" cap="flat" cmpd="sng" algn="ctr">
              <a:gradFill flip="none" rotWithShape="1">
                <a:gsLst>
                  <a:gs pos="0">
                    <a:srgbClr val="9BE1FC"/>
                  </a:gs>
                  <a:gs pos="100000">
                    <a:srgbClr val="004FFE"/>
                  </a:gs>
                </a:gsLst>
                <a:lin ang="8100000" scaled="1"/>
                <a:tileRect/>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7" name="六边形 16">
              <a:extLst>
                <a:ext uri="{FF2B5EF4-FFF2-40B4-BE49-F238E27FC236}">
                  <a16:creationId xmlns:a16="http://schemas.microsoft.com/office/drawing/2014/main" id="{A5AF9309-9581-CD47-8879-5EFA5F3F2770}"/>
                </a:ext>
              </a:extLst>
            </p:cNvPr>
            <p:cNvSpPr/>
            <p:nvPr userDrawn="1"/>
          </p:nvSpPr>
          <p:spPr>
            <a:xfrm rot="5400000">
              <a:off x="1557323" y="1509632"/>
              <a:ext cx="1212234" cy="1045029"/>
            </a:xfrm>
            <a:prstGeom prst="hexagon">
              <a:avLst/>
            </a:prstGeom>
            <a:grpFill/>
            <a:ln w="12700" cap="flat" cmpd="sng" algn="ctr">
              <a:gradFill flip="none" rotWithShape="1">
                <a:gsLst>
                  <a:gs pos="0">
                    <a:srgbClr val="9BE1FC"/>
                  </a:gs>
                  <a:gs pos="100000">
                    <a:srgbClr val="004FFE"/>
                  </a:gs>
                </a:gsLst>
                <a:lin ang="8100000" scaled="1"/>
                <a:tileRect/>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8" name="六边形 17">
              <a:extLst>
                <a:ext uri="{FF2B5EF4-FFF2-40B4-BE49-F238E27FC236}">
                  <a16:creationId xmlns:a16="http://schemas.microsoft.com/office/drawing/2014/main" id="{55C0E1CD-63BC-5440-988B-A1E4A3FD9E2D}"/>
                </a:ext>
              </a:extLst>
            </p:cNvPr>
            <p:cNvSpPr/>
            <p:nvPr userDrawn="1"/>
          </p:nvSpPr>
          <p:spPr>
            <a:xfrm rot="5400000">
              <a:off x="2260011" y="2490204"/>
              <a:ext cx="851888" cy="734386"/>
            </a:xfrm>
            <a:prstGeom prst="hexagon">
              <a:avLst/>
            </a:prstGeom>
            <a:grpFill/>
            <a:ln w="12700" cap="flat" cmpd="sng" algn="ctr">
              <a:gradFill flip="none" rotWithShape="1">
                <a:gsLst>
                  <a:gs pos="0">
                    <a:srgbClr val="9BE1FC"/>
                  </a:gs>
                  <a:gs pos="100000">
                    <a:srgbClr val="004FFE"/>
                  </a:gs>
                </a:gsLst>
                <a:lin ang="8100000" scaled="1"/>
                <a:tileRect/>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19" name="六边形 18">
              <a:extLst>
                <a:ext uri="{FF2B5EF4-FFF2-40B4-BE49-F238E27FC236}">
                  <a16:creationId xmlns:a16="http://schemas.microsoft.com/office/drawing/2014/main" id="{C4736B60-53EA-AF44-AB3C-4189DF6F724F}"/>
                </a:ext>
              </a:extLst>
            </p:cNvPr>
            <p:cNvSpPr/>
            <p:nvPr userDrawn="1"/>
          </p:nvSpPr>
          <p:spPr>
            <a:xfrm rot="5400000">
              <a:off x="2690181" y="1921939"/>
              <a:ext cx="655158" cy="564791"/>
            </a:xfrm>
            <a:prstGeom prst="hexagon">
              <a:avLst/>
            </a:prstGeom>
            <a:grpFill/>
            <a:ln w="12700" cap="flat" cmpd="sng" algn="ctr">
              <a:gradFill flip="none" rotWithShape="1">
                <a:gsLst>
                  <a:gs pos="0">
                    <a:srgbClr val="9BE1FC"/>
                  </a:gs>
                  <a:gs pos="100000">
                    <a:srgbClr val="004FFE"/>
                  </a:gs>
                </a:gsLst>
                <a:lin ang="8100000" scaled="1"/>
                <a:tileRect/>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grpSp>
      <p:sp>
        <p:nvSpPr>
          <p:cNvPr id="21" name="标题 20">
            <a:extLst>
              <a:ext uri="{FF2B5EF4-FFF2-40B4-BE49-F238E27FC236}">
                <a16:creationId xmlns:a16="http://schemas.microsoft.com/office/drawing/2014/main" id="{50633157-B143-614C-AC06-40113503F7B5}"/>
              </a:ext>
            </a:extLst>
          </p:cNvPr>
          <p:cNvSpPr>
            <a:spLocks noGrp="1"/>
          </p:cNvSpPr>
          <p:nvPr>
            <p:ph type="title"/>
          </p:nvPr>
        </p:nvSpPr>
        <p:spPr>
          <a:xfrm>
            <a:off x="4721550" y="2693865"/>
            <a:ext cx="6462643" cy="1325563"/>
          </a:xfrm>
        </p:spPr>
        <p:txBody>
          <a:bodyPr/>
          <a:lstStyle>
            <a:lvl1pPr>
              <a:defRPr sz="4000" b="0" i="0">
                <a:latin typeface="Alibaba PuHuiTi M" pitchFamily="18" charset="-122"/>
                <a:ea typeface="Alibaba PuHuiTi M" pitchFamily="18" charset="-122"/>
                <a:cs typeface="Alibaba PuHuiTi M" pitchFamily="18" charset="-122"/>
              </a:defRPr>
            </a:lvl1pPr>
          </a:lstStyle>
          <a:p>
            <a:r>
              <a:rPr kumimoji="1" lang="zh-CN" altLang="en-US" dirty="0"/>
              <a:t>单击此处编辑母版标题样式</a:t>
            </a:r>
          </a:p>
        </p:txBody>
      </p:sp>
    </p:spTree>
    <p:extLst>
      <p:ext uri="{BB962C8B-B14F-4D97-AF65-F5344CB8AC3E}">
        <p14:creationId xmlns:p14="http://schemas.microsoft.com/office/powerpoint/2010/main" val="34625044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F04B0AAA-8DB9-0F41-8160-B8FEE3CCA22B}"/>
              </a:ext>
            </a:extLst>
          </p:cNvPr>
          <p:cNvSpPr>
            <a:spLocks noGrp="1"/>
          </p:cNvSpPr>
          <p:nvPr>
            <p:ph type="title"/>
          </p:nvPr>
        </p:nvSpPr>
        <p:spPr>
          <a:xfrm>
            <a:off x="448841" y="445479"/>
            <a:ext cx="10515600" cy="453091"/>
          </a:xfrm>
        </p:spPr>
        <p:txBody>
          <a:bodyPr>
            <a:noAutofit/>
          </a:bodyPr>
          <a:lstStyle>
            <a:lvl1pPr>
              <a:defRPr sz="3200" b="0" i="0" spc="120" baseline="0">
                <a:solidFill>
                  <a:srgbClr val="001E67"/>
                </a:solidFill>
                <a:latin typeface="Alibaba PuHuiTi M" pitchFamily="18" charset="-122"/>
                <a:ea typeface="Alibaba PuHuiTi M" pitchFamily="18" charset="-122"/>
                <a:cs typeface="Alibaba PuHuiTi M" pitchFamily="18" charset="-122"/>
              </a:defRPr>
            </a:lvl1pPr>
          </a:lstStyle>
          <a:p>
            <a:r>
              <a:rPr kumimoji="1" lang="zh-CN" altLang="en-US" dirty="0"/>
              <a:t>单击此处编辑母版标题样式</a:t>
            </a:r>
          </a:p>
        </p:txBody>
      </p:sp>
    </p:spTree>
    <p:extLst>
      <p:ext uri="{BB962C8B-B14F-4D97-AF65-F5344CB8AC3E}">
        <p14:creationId xmlns:p14="http://schemas.microsoft.com/office/powerpoint/2010/main" val="995380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自定义版式">
    <p:bg>
      <p:bgPr>
        <a:solidFill>
          <a:srgbClr val="0096D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5394394"/>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A0108486-78B9-9A46-B354-C469E5D49BE6}"/>
              </a:ext>
            </a:extLst>
          </p:cNvPr>
          <p:cNvSpPr/>
          <p:nvPr userDrawn="1"/>
        </p:nvSpPr>
        <p:spPr>
          <a:xfrm>
            <a:off x="402256" y="-12383"/>
            <a:ext cx="11789744" cy="6870383"/>
          </a:xfrm>
          <a:prstGeom prst="rect">
            <a:avLst/>
          </a:prstGeom>
          <a:blipFill>
            <a:blip r:embed="rId2"/>
            <a:srcRect/>
            <a:stretch>
              <a:fillRect l="-32361" r="-97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pic>
        <p:nvPicPr>
          <p:cNvPr id="3" name="图片 2">
            <a:extLst>
              <a:ext uri="{FF2B5EF4-FFF2-40B4-BE49-F238E27FC236}">
                <a16:creationId xmlns:a16="http://schemas.microsoft.com/office/drawing/2014/main" id="{D4265002-F913-6440-B21B-FF3E46DDF9C5}"/>
              </a:ext>
            </a:extLst>
          </p:cNvPr>
          <p:cNvPicPr>
            <a:picLocks noChangeAspect="1"/>
          </p:cNvPicPr>
          <p:nvPr userDrawn="1"/>
        </p:nvPicPr>
        <p:blipFill>
          <a:blip r:embed="rId3"/>
          <a:stretch>
            <a:fillRect/>
          </a:stretch>
        </p:blipFill>
        <p:spPr>
          <a:xfrm>
            <a:off x="3358840" y="2262913"/>
            <a:ext cx="1812501" cy="2470725"/>
          </a:xfrm>
          <a:prstGeom prst="rect">
            <a:avLst/>
          </a:prstGeom>
        </p:spPr>
      </p:pic>
    </p:spTree>
    <p:extLst>
      <p:ext uri="{BB962C8B-B14F-4D97-AF65-F5344CB8AC3E}">
        <p14:creationId xmlns:p14="http://schemas.microsoft.com/office/powerpoint/2010/main" val="24893507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3DA6424-9AF8-D24F-BF2D-EFA21E3791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72978CB2-977A-D14F-924C-3600F1B124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50E62FB-783C-1349-B8F7-84307CACDB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4E1439-3664-DF40-80C9-AEAC5E75D64A}" type="datetimeFigureOut">
              <a:rPr kumimoji="1" lang="zh-CN" altLang="en-US" smtClean="0"/>
              <a:t>2025/3/17</a:t>
            </a:fld>
            <a:endParaRPr kumimoji="1" lang="zh-CN" altLang="en-US"/>
          </a:p>
        </p:txBody>
      </p:sp>
      <p:sp>
        <p:nvSpPr>
          <p:cNvPr id="5" name="页脚占位符 4">
            <a:extLst>
              <a:ext uri="{FF2B5EF4-FFF2-40B4-BE49-F238E27FC236}">
                <a16:creationId xmlns:a16="http://schemas.microsoft.com/office/drawing/2014/main" id="{9613AE54-BACA-AE4A-99CE-91DD669D1C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CDEA84BE-00F5-E446-88E2-0A04E29A28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692547-EE54-3B4E-B43C-94139D4C3D31}" type="slidenum">
              <a:rPr kumimoji="1" lang="zh-CN" altLang="en-US" smtClean="0"/>
              <a:t>‹#›</a:t>
            </a:fld>
            <a:endParaRPr kumimoji="1" lang="zh-CN" altLang="en-US"/>
          </a:p>
        </p:txBody>
      </p:sp>
    </p:spTree>
    <p:extLst>
      <p:ext uri="{BB962C8B-B14F-4D97-AF65-F5344CB8AC3E}">
        <p14:creationId xmlns:p14="http://schemas.microsoft.com/office/powerpoint/2010/main" val="2019023140"/>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0" r:id="rId3"/>
    <p:sldLayoutId id="2147483653" r:id="rId4"/>
    <p:sldLayoutId id="2147483651"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9AE5E31-C1B9-554C-969B-0C75F29A25DB}"/>
              </a:ext>
            </a:extLst>
          </p:cNvPr>
          <p:cNvSpPr txBox="1"/>
          <p:nvPr/>
        </p:nvSpPr>
        <p:spPr>
          <a:xfrm>
            <a:off x="416857" y="2505670"/>
            <a:ext cx="11516525" cy="923330"/>
          </a:xfrm>
          <a:prstGeom prst="rect">
            <a:avLst/>
          </a:prstGeom>
          <a:noFill/>
        </p:spPr>
        <p:txBody>
          <a:bodyPr wrap="square" rtlCol="0">
            <a:spAutoFit/>
          </a:bodyPr>
          <a:lstStyle/>
          <a:p>
            <a:r>
              <a:rPr kumimoji="1" lang="en-US" altLang="zh-CN" sz="5400" b="1" dirty="0">
                <a:solidFill>
                  <a:srgbClr val="0049EE"/>
                </a:solidFill>
                <a:latin typeface="Alibaba PuHuiTi M" pitchFamily="18" charset="-122"/>
                <a:ea typeface="Alibaba PuHuiTi M" pitchFamily="18" charset="-122"/>
                <a:cs typeface="Alibaba PuHuiTi M" pitchFamily="18" charset="-122"/>
              </a:rPr>
              <a:t>AI</a:t>
            </a:r>
            <a:r>
              <a:rPr kumimoji="1" lang="zh-CN" altLang="en-US" sz="5400" b="1" dirty="0">
                <a:solidFill>
                  <a:srgbClr val="0049EE"/>
                </a:solidFill>
                <a:latin typeface="Alibaba PuHuiTi M" pitchFamily="18" charset="-122"/>
                <a:ea typeface="Alibaba PuHuiTi M" pitchFamily="18" charset="-122"/>
                <a:cs typeface="Alibaba PuHuiTi M" pitchFamily="18" charset="-122"/>
              </a:rPr>
              <a:t>大模型自助建工单、自助解决问题</a:t>
            </a:r>
          </a:p>
        </p:txBody>
      </p:sp>
    </p:spTree>
    <p:extLst>
      <p:ext uri="{BB962C8B-B14F-4D97-AF65-F5344CB8AC3E}">
        <p14:creationId xmlns:p14="http://schemas.microsoft.com/office/powerpoint/2010/main" val="275399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线连接符 32">
            <a:extLst>
              <a:ext uri="{FF2B5EF4-FFF2-40B4-BE49-F238E27FC236}">
                <a16:creationId xmlns:a16="http://schemas.microsoft.com/office/drawing/2014/main" id="{745E9CFC-E1D6-604D-BBED-8194E5884EFE}"/>
              </a:ext>
            </a:extLst>
          </p:cNvPr>
          <p:cNvCxnSpPr>
            <a:cxnSpLocks/>
            <a:stCxn id="17" idx="3"/>
          </p:cNvCxnSpPr>
          <p:nvPr/>
        </p:nvCxnSpPr>
        <p:spPr>
          <a:xfrm>
            <a:off x="2351179" y="4079834"/>
            <a:ext cx="778336" cy="0"/>
          </a:xfrm>
          <a:prstGeom prst="line">
            <a:avLst/>
          </a:prstGeom>
          <a:ln w="25400">
            <a:prstDash val="sysDot"/>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1B0067BF-3BA1-3146-896C-B6E5EE9EFBCA}"/>
              </a:ext>
            </a:extLst>
          </p:cNvPr>
          <p:cNvSpPr>
            <a:spLocks noGrp="1"/>
          </p:cNvSpPr>
          <p:nvPr>
            <p:ph type="title"/>
          </p:nvPr>
        </p:nvSpPr>
        <p:spPr/>
        <p:txBody>
          <a:bodyPr/>
          <a:lstStyle/>
          <a:p>
            <a:r>
              <a:rPr kumimoji="1" lang="zh-CN" altLang="en-US" dirty="0"/>
              <a:t>大模型自助解决问题架构一览</a:t>
            </a:r>
          </a:p>
        </p:txBody>
      </p:sp>
      <p:cxnSp>
        <p:nvCxnSpPr>
          <p:cNvPr id="4" name="直线连接符 3">
            <a:extLst>
              <a:ext uri="{FF2B5EF4-FFF2-40B4-BE49-F238E27FC236}">
                <a16:creationId xmlns:a16="http://schemas.microsoft.com/office/drawing/2014/main" id="{4830A291-2276-DD4A-AE5F-671BF636ADAF}"/>
              </a:ext>
            </a:extLst>
          </p:cNvPr>
          <p:cNvCxnSpPr>
            <a:cxnSpLocks/>
          </p:cNvCxnSpPr>
          <p:nvPr/>
        </p:nvCxnSpPr>
        <p:spPr>
          <a:xfrm>
            <a:off x="1390737" y="2355677"/>
            <a:ext cx="0" cy="1150866"/>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0D40208A-1ECF-334C-B489-2AB625278817}"/>
              </a:ext>
            </a:extLst>
          </p:cNvPr>
          <p:cNvSpPr txBox="1"/>
          <p:nvPr/>
        </p:nvSpPr>
        <p:spPr>
          <a:xfrm>
            <a:off x="1375391" y="2446242"/>
            <a:ext cx="380865" cy="261610"/>
          </a:xfrm>
          <a:prstGeom prst="rect">
            <a:avLst/>
          </a:prstGeom>
          <a:noFill/>
        </p:spPr>
        <p:txBody>
          <a:bodyPr wrap="square" rtlCol="0">
            <a:spAutoFit/>
          </a:bodyPr>
          <a:lstStyle/>
          <a:p>
            <a:r>
              <a:rPr kumimoji="1" lang="en-US" altLang="zh-CN" sz="1050" dirty="0">
                <a:latin typeface="Alibaba PuHuiTi R" pitchFamily="18" charset="-122"/>
                <a:ea typeface="Alibaba PuHuiTi R" pitchFamily="18" charset="-122"/>
                <a:cs typeface="Alibaba PuHuiTi R" pitchFamily="18" charset="-122"/>
              </a:rPr>
              <a:t>E1</a:t>
            </a:r>
            <a:endParaRPr kumimoji="1" lang="zh-CN" altLang="en-US" sz="1050" dirty="0">
              <a:latin typeface="Alibaba PuHuiTi R" pitchFamily="18" charset="-122"/>
              <a:ea typeface="Alibaba PuHuiTi R" pitchFamily="18" charset="-122"/>
              <a:cs typeface="Alibaba PuHuiTi R" pitchFamily="18" charset="-122"/>
            </a:endParaRPr>
          </a:p>
        </p:txBody>
      </p:sp>
      <p:pic>
        <p:nvPicPr>
          <p:cNvPr id="7" name="Picture 26" descr="C:\Users\ecoffey\AppData\Local\Temp\Rar$DRa0.787\30099_Device_voice_gateway_unreachable_256.png">
            <a:extLst>
              <a:ext uri="{FF2B5EF4-FFF2-40B4-BE49-F238E27FC236}">
                <a16:creationId xmlns:a16="http://schemas.microsoft.com/office/drawing/2014/main" id="{6AD78F35-19C2-D84D-B928-FB611503DE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627" y="2668065"/>
            <a:ext cx="560728" cy="48353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1">
            <a:extLst>
              <a:ext uri="{FF2B5EF4-FFF2-40B4-BE49-F238E27FC236}">
                <a16:creationId xmlns:a16="http://schemas.microsoft.com/office/drawing/2014/main" id="{2909FC82-63C7-E241-95AF-AA4FAC88B4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8823" y="3568585"/>
            <a:ext cx="514587" cy="741354"/>
          </a:xfrm>
          <a:prstGeom prst="rect">
            <a:avLst/>
          </a:prstGeom>
        </p:spPr>
      </p:pic>
      <p:pic>
        <p:nvPicPr>
          <p:cNvPr id="14" name="Picture 21">
            <a:extLst>
              <a:ext uri="{FF2B5EF4-FFF2-40B4-BE49-F238E27FC236}">
                <a16:creationId xmlns:a16="http://schemas.microsoft.com/office/drawing/2014/main" id="{2ED4D15A-DF9D-9549-869B-F9044B9E41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1223" y="3720985"/>
            <a:ext cx="514587" cy="741354"/>
          </a:xfrm>
          <a:prstGeom prst="rect">
            <a:avLst/>
          </a:prstGeom>
        </p:spPr>
      </p:pic>
      <p:sp>
        <p:nvSpPr>
          <p:cNvPr id="15" name="文本框 14">
            <a:extLst>
              <a:ext uri="{FF2B5EF4-FFF2-40B4-BE49-F238E27FC236}">
                <a16:creationId xmlns:a16="http://schemas.microsoft.com/office/drawing/2014/main" id="{7BD0BE41-3093-9742-8E15-1CCA9B6E7F72}"/>
              </a:ext>
            </a:extLst>
          </p:cNvPr>
          <p:cNvSpPr txBox="1"/>
          <p:nvPr/>
        </p:nvSpPr>
        <p:spPr>
          <a:xfrm>
            <a:off x="589572" y="4426170"/>
            <a:ext cx="966931" cy="261610"/>
          </a:xfrm>
          <a:prstGeom prst="rect">
            <a:avLst/>
          </a:prstGeom>
          <a:noFill/>
        </p:spPr>
        <p:txBody>
          <a:bodyPr wrap="square" rtlCol="0">
            <a:spAutoFit/>
          </a:bodyPr>
          <a:lstStyle/>
          <a:p>
            <a:r>
              <a:rPr kumimoji="1" lang="zh-CN" altLang="en-US" sz="1050" dirty="0">
                <a:latin typeface="Alibaba PuHuiTi R" pitchFamily="18" charset="-122"/>
                <a:ea typeface="Alibaba PuHuiTi R" pitchFamily="18" charset="-122"/>
                <a:cs typeface="Alibaba PuHuiTi R" pitchFamily="18" charset="-122"/>
              </a:rPr>
              <a:t>话务服务器</a:t>
            </a:r>
          </a:p>
        </p:txBody>
      </p:sp>
      <p:sp>
        <p:nvSpPr>
          <p:cNvPr id="16" name="文本框 15">
            <a:extLst>
              <a:ext uri="{FF2B5EF4-FFF2-40B4-BE49-F238E27FC236}">
                <a16:creationId xmlns:a16="http://schemas.microsoft.com/office/drawing/2014/main" id="{FB8688EF-0F36-7145-9983-E90143319857}"/>
              </a:ext>
            </a:extLst>
          </p:cNvPr>
          <p:cNvSpPr txBox="1"/>
          <p:nvPr/>
        </p:nvSpPr>
        <p:spPr>
          <a:xfrm>
            <a:off x="1565683" y="4426170"/>
            <a:ext cx="966931" cy="261610"/>
          </a:xfrm>
          <a:prstGeom prst="rect">
            <a:avLst/>
          </a:prstGeom>
          <a:noFill/>
        </p:spPr>
        <p:txBody>
          <a:bodyPr wrap="square" rtlCol="0">
            <a:spAutoFit/>
          </a:bodyPr>
          <a:lstStyle/>
          <a:p>
            <a:r>
              <a:rPr kumimoji="1" lang="en-US" altLang="zh-CN" sz="1050" dirty="0">
                <a:latin typeface="Alibaba PuHuiTi R" pitchFamily="18" charset="-122"/>
                <a:ea typeface="Alibaba PuHuiTi R" pitchFamily="18" charset="-122"/>
                <a:cs typeface="Alibaba PuHuiTi R" pitchFamily="18" charset="-122"/>
              </a:rPr>
              <a:t>CC</a:t>
            </a:r>
            <a:r>
              <a:rPr kumimoji="1" lang="zh-CN" altLang="en-US" sz="1050" dirty="0">
                <a:latin typeface="Alibaba PuHuiTi R" pitchFamily="18" charset="-122"/>
                <a:ea typeface="Alibaba PuHuiTi R" pitchFamily="18" charset="-122"/>
                <a:cs typeface="Alibaba PuHuiTi R" pitchFamily="18" charset="-122"/>
              </a:rPr>
              <a:t>服务器</a:t>
            </a:r>
          </a:p>
        </p:txBody>
      </p:sp>
      <p:sp>
        <p:nvSpPr>
          <p:cNvPr id="17" name="圆角矩形 16">
            <a:extLst>
              <a:ext uri="{FF2B5EF4-FFF2-40B4-BE49-F238E27FC236}">
                <a16:creationId xmlns:a16="http://schemas.microsoft.com/office/drawing/2014/main" id="{93ADB526-12C8-F74B-97AC-049CE832B84C}"/>
              </a:ext>
            </a:extLst>
          </p:cNvPr>
          <p:cNvSpPr/>
          <p:nvPr/>
        </p:nvSpPr>
        <p:spPr>
          <a:xfrm>
            <a:off x="448841" y="3506543"/>
            <a:ext cx="1902338" cy="1146581"/>
          </a:xfrm>
          <a:prstGeom prst="roundRect">
            <a:avLst/>
          </a:prstGeom>
          <a:noFill/>
          <a:ln>
            <a:solidFill>
              <a:schemeClr val="accent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l" defTabSz="430213">
              <a:spcAft>
                <a:spcPts val="400"/>
              </a:spcAft>
              <a:buSzPct val="100000"/>
            </a:pPr>
            <a:endParaRPr kumimoji="1" lang="zh-CN" altLang="en-US" sz="1050" dirty="0">
              <a:solidFill>
                <a:srgbClr val="000000"/>
              </a:solidFill>
              <a:latin typeface="Alibaba PuHuiTi L" pitchFamily="18" charset="-122"/>
              <a:ea typeface="Alibaba PuHuiTi L" pitchFamily="18" charset="-122"/>
              <a:cs typeface="Alibaba PuHuiTi L" pitchFamily="18" charset="-122"/>
            </a:endParaRPr>
          </a:p>
        </p:txBody>
      </p:sp>
      <p:pic>
        <p:nvPicPr>
          <p:cNvPr id="19" name="Picture 26" descr="C:\Users\ecoffey\AppData\Local\Temp\Rar$DRa0.787\30099_Device_voice_gateway_unreachable_256.png">
            <a:extLst>
              <a:ext uri="{FF2B5EF4-FFF2-40B4-BE49-F238E27FC236}">
                <a16:creationId xmlns:a16="http://schemas.microsoft.com/office/drawing/2014/main" id="{9C78BCC9-8997-3641-9897-AFBF225A92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027" y="2820465"/>
            <a:ext cx="560728" cy="483538"/>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直线连接符 25">
            <a:extLst>
              <a:ext uri="{FF2B5EF4-FFF2-40B4-BE49-F238E27FC236}">
                <a16:creationId xmlns:a16="http://schemas.microsoft.com/office/drawing/2014/main" id="{BFB43CC5-CF3A-E04E-892C-40B1C5128807}"/>
              </a:ext>
            </a:extLst>
          </p:cNvPr>
          <p:cNvCxnSpPr>
            <a:cxnSpLocks/>
          </p:cNvCxnSpPr>
          <p:nvPr/>
        </p:nvCxnSpPr>
        <p:spPr>
          <a:xfrm>
            <a:off x="1364814" y="4657912"/>
            <a:ext cx="0" cy="360767"/>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pic>
        <p:nvPicPr>
          <p:cNvPr id="27" name="Picture 8" descr="C:\Users\ecoffey\AppData\Local\Temp\Rar$DRa0.189\Cisco Icons November\30060_Device_phone_3025\Png_256\30060_Device_phone_3025_warning_256.png">
            <a:extLst>
              <a:ext uri="{FF2B5EF4-FFF2-40B4-BE49-F238E27FC236}">
                <a16:creationId xmlns:a16="http://schemas.microsoft.com/office/drawing/2014/main" id="{05229E94-BC97-9E47-A1C3-985EF2813A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750" y="5107363"/>
            <a:ext cx="602991" cy="46166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C:\Users\ecoffey\AppData\Local\Temp\Rar$DRa0.189\Cisco Icons November\30060_Device_phone_3025\Png_256\30060_Device_phone_3025_admindown_256.png">
            <a:extLst>
              <a:ext uri="{FF2B5EF4-FFF2-40B4-BE49-F238E27FC236}">
                <a16:creationId xmlns:a16="http://schemas.microsoft.com/office/drawing/2014/main" id="{90ACAD48-81F9-D14A-8033-F6C030F4BF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8918" y="5109278"/>
            <a:ext cx="602991" cy="461665"/>
          </a:xfrm>
          <a:prstGeom prst="rect">
            <a:avLst/>
          </a:prstGeom>
          <a:noFill/>
          <a:extLst>
            <a:ext uri="{909E8E84-426E-40DD-AFC4-6F175D3DCCD1}">
              <a14:hiddenFill xmlns:a14="http://schemas.microsoft.com/office/drawing/2010/main">
                <a:solidFill>
                  <a:srgbClr val="FFFFFF"/>
                </a:solidFill>
              </a14:hiddenFill>
            </a:ext>
          </a:extLst>
        </p:spPr>
      </p:pic>
      <p:sp>
        <p:nvSpPr>
          <p:cNvPr id="25" name="文本框 24">
            <a:extLst>
              <a:ext uri="{FF2B5EF4-FFF2-40B4-BE49-F238E27FC236}">
                <a16:creationId xmlns:a16="http://schemas.microsoft.com/office/drawing/2014/main" id="{A58045A7-2ABE-694D-9BEE-0D8657E6DA1E}"/>
              </a:ext>
            </a:extLst>
          </p:cNvPr>
          <p:cNvSpPr txBox="1"/>
          <p:nvPr/>
        </p:nvSpPr>
        <p:spPr>
          <a:xfrm>
            <a:off x="870981" y="5614775"/>
            <a:ext cx="1170924" cy="246221"/>
          </a:xfrm>
          <a:prstGeom prst="rect">
            <a:avLst/>
          </a:prstGeom>
          <a:noFill/>
        </p:spPr>
        <p:txBody>
          <a:bodyPr wrap="square" rtlCol="0">
            <a:spAutoFit/>
          </a:bodyPr>
          <a:lstStyle/>
          <a:p>
            <a:r>
              <a:rPr lang="zh-CN" altLang="en-US" sz="1000" dirty="0">
                <a:solidFill>
                  <a:srgbClr val="FF0000"/>
                </a:solidFill>
                <a:latin typeface="Alibaba PuHuiTi R" pitchFamily="18" charset="-122"/>
                <a:ea typeface="Alibaba PuHuiTi R" pitchFamily="18" charset="-122"/>
                <a:cs typeface="Alibaba PuHuiTi R" pitchFamily="18" charset="-122"/>
              </a:rPr>
              <a:t>桌面各型号话机</a:t>
            </a:r>
          </a:p>
        </p:txBody>
      </p:sp>
      <p:sp>
        <p:nvSpPr>
          <p:cNvPr id="23" name="圆角矩形 22">
            <a:extLst>
              <a:ext uri="{FF2B5EF4-FFF2-40B4-BE49-F238E27FC236}">
                <a16:creationId xmlns:a16="http://schemas.microsoft.com/office/drawing/2014/main" id="{09A19C12-9BBF-1B4C-9915-16EF989ACE00}"/>
              </a:ext>
            </a:extLst>
          </p:cNvPr>
          <p:cNvSpPr/>
          <p:nvPr/>
        </p:nvSpPr>
        <p:spPr>
          <a:xfrm>
            <a:off x="621846" y="5015124"/>
            <a:ext cx="1496974" cy="887836"/>
          </a:xfrm>
          <a:prstGeom prst="roundRect">
            <a:avLst/>
          </a:prstGeom>
          <a:noFill/>
          <a:ln cmpd="sng">
            <a:solidFill>
              <a:schemeClr val="accent1">
                <a:lumMod val="75000"/>
              </a:schemeClr>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l" defTabSz="430213">
              <a:spcAft>
                <a:spcPts val="400"/>
              </a:spcAft>
              <a:buSzPct val="100000"/>
            </a:pPr>
            <a:endParaRPr kumimoji="1" lang="zh-CN" altLang="en-US" sz="1050" dirty="0">
              <a:solidFill>
                <a:srgbClr val="000000"/>
              </a:solidFill>
              <a:latin typeface="Alibaba PuHuiTi L" pitchFamily="18" charset="-122"/>
              <a:ea typeface="Alibaba PuHuiTi L" pitchFamily="18" charset="-122"/>
              <a:cs typeface="Alibaba PuHuiTi L" pitchFamily="18" charset="-122"/>
            </a:endParaRPr>
          </a:p>
        </p:txBody>
      </p:sp>
      <p:pic>
        <p:nvPicPr>
          <p:cNvPr id="42" name="Picture 10" descr="C:\Users\ecoffey\AppData\Local\Temp\Rar$DRa0.138\30008_Device_call_manager_default_256.png">
            <a:extLst>
              <a:ext uri="{FF2B5EF4-FFF2-40B4-BE49-F238E27FC236}">
                <a16:creationId xmlns:a16="http://schemas.microsoft.com/office/drawing/2014/main" id="{CF05E778-F3E7-F945-9B42-EBAEDF6C52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3864" y="3575785"/>
            <a:ext cx="813377" cy="813377"/>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0" descr="C:\Users\ecoffey\AppData\Local\Temp\Rar$DRa0.138\30008_Device_call_manager_default_256.png">
            <a:extLst>
              <a:ext uri="{FF2B5EF4-FFF2-40B4-BE49-F238E27FC236}">
                <a16:creationId xmlns:a16="http://schemas.microsoft.com/office/drawing/2014/main" id="{C4FF2989-8896-144F-A088-A048308E21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985" y="3731107"/>
            <a:ext cx="813377" cy="81337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38" descr="C:\Users\ecoffey\AppData\Local\Temp\Rar$DRa0.851\Cisco Prime Collaboration\Png_256\Cisco Prime Collaboration_unknown_256.png">
            <a:extLst>
              <a:ext uri="{FF2B5EF4-FFF2-40B4-BE49-F238E27FC236}">
                <a16:creationId xmlns:a16="http://schemas.microsoft.com/office/drawing/2014/main" id="{F4FFD5FA-3013-E041-857E-1FF14BCF91D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83027" y="3485494"/>
            <a:ext cx="649064" cy="669079"/>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38" descr="C:\Users\ecoffey\AppData\Local\Temp\Rar$DRa0.851\Cisco Prime Collaboration\Png_256\Cisco Prime Collaboration_unknown_256.png">
            <a:extLst>
              <a:ext uri="{FF2B5EF4-FFF2-40B4-BE49-F238E27FC236}">
                <a16:creationId xmlns:a16="http://schemas.microsoft.com/office/drawing/2014/main" id="{DD824CA4-7290-9745-853D-3AFA2CD9E50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26787" y="3642459"/>
            <a:ext cx="649065" cy="669080"/>
          </a:xfrm>
          <a:prstGeom prst="rect">
            <a:avLst/>
          </a:prstGeom>
          <a:noFill/>
          <a:extLst>
            <a:ext uri="{909E8E84-426E-40DD-AFC4-6F175D3DCCD1}">
              <a14:hiddenFill xmlns:a14="http://schemas.microsoft.com/office/drawing/2010/main">
                <a:solidFill>
                  <a:srgbClr val="FFFFFF"/>
                </a:solidFill>
              </a14:hiddenFill>
            </a:ext>
          </a:extLst>
        </p:spPr>
      </p:pic>
      <p:sp>
        <p:nvSpPr>
          <p:cNvPr id="46" name="圆角矩形 45">
            <a:extLst>
              <a:ext uri="{FF2B5EF4-FFF2-40B4-BE49-F238E27FC236}">
                <a16:creationId xmlns:a16="http://schemas.microsoft.com/office/drawing/2014/main" id="{702428C3-606D-D046-9C02-8F3DB61E388B}"/>
              </a:ext>
            </a:extLst>
          </p:cNvPr>
          <p:cNvSpPr/>
          <p:nvPr/>
        </p:nvSpPr>
        <p:spPr>
          <a:xfrm>
            <a:off x="3129515" y="3400444"/>
            <a:ext cx="2332563" cy="1757499"/>
          </a:xfrm>
          <a:prstGeom prst="roundRect">
            <a:avLst/>
          </a:prstGeom>
          <a:noFill/>
          <a:ln>
            <a:solidFill>
              <a:schemeClr val="accent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l" defTabSz="430213">
              <a:spcAft>
                <a:spcPts val="400"/>
              </a:spcAft>
              <a:buSzPct val="100000"/>
            </a:pPr>
            <a:endParaRPr kumimoji="1" lang="zh-CN" altLang="en-US" sz="1050" dirty="0">
              <a:solidFill>
                <a:srgbClr val="000000"/>
              </a:solidFill>
              <a:latin typeface="Alibaba PuHuiTi L" pitchFamily="18" charset="-122"/>
              <a:ea typeface="Alibaba PuHuiTi L" pitchFamily="18" charset="-122"/>
              <a:cs typeface="Alibaba PuHuiTi L" pitchFamily="18" charset="-122"/>
            </a:endParaRPr>
          </a:p>
        </p:txBody>
      </p:sp>
      <p:sp>
        <p:nvSpPr>
          <p:cNvPr id="47" name="矩形 46">
            <a:extLst>
              <a:ext uri="{FF2B5EF4-FFF2-40B4-BE49-F238E27FC236}">
                <a16:creationId xmlns:a16="http://schemas.microsoft.com/office/drawing/2014/main" id="{4F995233-1CE1-9A48-BD72-8DE8B1997FF5}"/>
              </a:ext>
            </a:extLst>
          </p:cNvPr>
          <p:cNvSpPr/>
          <p:nvPr/>
        </p:nvSpPr>
        <p:spPr>
          <a:xfrm>
            <a:off x="3614921" y="4861235"/>
            <a:ext cx="1508746" cy="307777"/>
          </a:xfrm>
          <a:prstGeom prst="rect">
            <a:avLst/>
          </a:prstGeom>
        </p:spPr>
        <p:txBody>
          <a:bodyPr wrap="none">
            <a:spAutoFit/>
          </a:bodyPr>
          <a:lstStyle/>
          <a:p>
            <a:r>
              <a:rPr kumimoji="1" lang="zh-CN" altLang="en-US" sz="1400" dirty="0">
                <a:latin typeface="Alibaba PuHuiTi R" pitchFamily="18" charset="-122"/>
                <a:ea typeface="Alibaba PuHuiTi R" pitchFamily="18" charset="-122"/>
                <a:cs typeface="Alibaba PuHuiTi R" pitchFamily="18" charset="-122"/>
              </a:rPr>
              <a:t>大模型</a:t>
            </a:r>
            <a:r>
              <a:rPr kumimoji="1" lang="en-US" altLang="zh-CN" sz="1400" dirty="0">
                <a:latin typeface="Alibaba PuHuiTi R" pitchFamily="18" charset="-122"/>
                <a:ea typeface="Alibaba PuHuiTi R" pitchFamily="18" charset="-122"/>
                <a:cs typeface="Alibaba PuHuiTi R" pitchFamily="18" charset="-122"/>
              </a:rPr>
              <a:t>/</a:t>
            </a:r>
            <a:r>
              <a:rPr kumimoji="1" lang="zh-CN" altLang="en-US" sz="1400" dirty="0">
                <a:latin typeface="Alibaba PuHuiTi R" pitchFamily="18" charset="-122"/>
                <a:ea typeface="Alibaba PuHuiTi R" pitchFamily="18" charset="-122"/>
                <a:cs typeface="Alibaba PuHuiTi R" pitchFamily="18" charset="-122"/>
              </a:rPr>
              <a:t>智能模块</a:t>
            </a:r>
            <a:endParaRPr lang="zh-CN" altLang="en-US" sz="1400" dirty="0"/>
          </a:p>
        </p:txBody>
      </p:sp>
      <p:pic>
        <p:nvPicPr>
          <p:cNvPr id="49" name="Picture 10" descr="C:\Users\ecoffey\AppData\Local\Temp\Rar$DRa0.870\30098_Device_voice_ATM_switch_default_256.png">
            <a:extLst>
              <a:ext uri="{FF2B5EF4-FFF2-40B4-BE49-F238E27FC236}">
                <a16:creationId xmlns:a16="http://schemas.microsoft.com/office/drawing/2014/main" id="{E2F206DC-AAD4-2C44-A95A-57C4A7F88DF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80969" y="3464143"/>
            <a:ext cx="724646" cy="724646"/>
          </a:xfrm>
          <a:prstGeom prst="rect">
            <a:avLst/>
          </a:prstGeom>
          <a:noFill/>
          <a:extLst>
            <a:ext uri="{909E8E84-426E-40DD-AFC4-6F175D3DCCD1}">
              <a14:hiddenFill xmlns:a14="http://schemas.microsoft.com/office/drawing/2010/main">
                <a:solidFill>
                  <a:srgbClr val="FFFFFF"/>
                </a:solidFill>
              </a14:hiddenFill>
            </a:ext>
          </a:extLst>
        </p:spPr>
      </p:pic>
      <p:sp>
        <p:nvSpPr>
          <p:cNvPr id="51" name="文本框 50">
            <a:extLst>
              <a:ext uri="{FF2B5EF4-FFF2-40B4-BE49-F238E27FC236}">
                <a16:creationId xmlns:a16="http://schemas.microsoft.com/office/drawing/2014/main" id="{2B17DC4E-E34B-C64B-A67B-DB5B2DA0E33E}"/>
              </a:ext>
            </a:extLst>
          </p:cNvPr>
          <p:cNvSpPr txBox="1"/>
          <p:nvPr/>
        </p:nvSpPr>
        <p:spPr>
          <a:xfrm>
            <a:off x="3131493" y="4316906"/>
            <a:ext cx="1306623" cy="577081"/>
          </a:xfrm>
          <a:prstGeom prst="rect">
            <a:avLst/>
          </a:prstGeom>
          <a:noFill/>
        </p:spPr>
        <p:txBody>
          <a:bodyPr wrap="square" rtlCol="0">
            <a:spAutoFit/>
          </a:bodyPr>
          <a:lstStyle/>
          <a:p>
            <a:pPr algn="ctr"/>
            <a:r>
              <a:rPr kumimoji="1" lang="en-US" altLang="zh-CN" sz="1050" dirty="0">
                <a:latin typeface="Alibaba PuHuiTi R" pitchFamily="18" charset="-122"/>
                <a:ea typeface="Alibaba PuHuiTi R" pitchFamily="18" charset="-122"/>
                <a:cs typeface="Alibaba PuHuiTi R" pitchFamily="18" charset="-122"/>
              </a:rPr>
              <a:t>Voice</a:t>
            </a:r>
            <a:r>
              <a:rPr kumimoji="1" lang="zh-CN" altLang="en-US" sz="1050" dirty="0">
                <a:latin typeface="Alibaba PuHuiTi R" pitchFamily="18" charset="-122"/>
                <a:ea typeface="Alibaba PuHuiTi R" pitchFamily="18" charset="-122"/>
                <a:cs typeface="Alibaba PuHuiTi R" pitchFamily="18" charset="-122"/>
              </a:rPr>
              <a:t> </a:t>
            </a:r>
            <a:r>
              <a:rPr kumimoji="1" lang="en-US" altLang="zh-CN" sz="1050" dirty="0">
                <a:latin typeface="Alibaba PuHuiTi R" pitchFamily="18" charset="-122"/>
                <a:ea typeface="Alibaba PuHuiTi R" pitchFamily="18" charset="-122"/>
                <a:cs typeface="Alibaba PuHuiTi R" pitchFamily="18" charset="-122"/>
              </a:rPr>
              <a:t>TTS/ASR</a:t>
            </a:r>
          </a:p>
          <a:p>
            <a:pPr algn="ctr"/>
            <a:r>
              <a:rPr kumimoji="1" lang="zh-CN" altLang="en-US" sz="1050" dirty="0">
                <a:latin typeface="Alibaba PuHuiTi R" pitchFamily="18" charset="-122"/>
                <a:ea typeface="Alibaba PuHuiTi R" pitchFamily="18" charset="-122"/>
                <a:cs typeface="Alibaba PuHuiTi R" pitchFamily="18" charset="-122"/>
              </a:rPr>
              <a:t>或</a:t>
            </a:r>
            <a:endParaRPr kumimoji="1" lang="en-US" altLang="zh-CN" sz="1050" dirty="0">
              <a:latin typeface="Alibaba PuHuiTi R" pitchFamily="18" charset="-122"/>
              <a:ea typeface="Alibaba PuHuiTi R" pitchFamily="18" charset="-122"/>
              <a:cs typeface="Alibaba PuHuiTi R" pitchFamily="18" charset="-122"/>
            </a:endParaRPr>
          </a:p>
          <a:p>
            <a:pPr algn="ctr"/>
            <a:r>
              <a:rPr kumimoji="1" lang="zh-CN" altLang="en-US" sz="1050" dirty="0">
                <a:latin typeface="Alibaba PuHuiTi R" pitchFamily="18" charset="-122"/>
                <a:ea typeface="Alibaba PuHuiTi R" pitchFamily="18" charset="-122"/>
                <a:cs typeface="Alibaba PuHuiTi R" pitchFamily="18" charset="-122"/>
              </a:rPr>
              <a:t>多模态流进流出</a:t>
            </a:r>
          </a:p>
        </p:txBody>
      </p:sp>
      <p:sp>
        <p:nvSpPr>
          <p:cNvPr id="52" name="文本框 51">
            <a:extLst>
              <a:ext uri="{FF2B5EF4-FFF2-40B4-BE49-F238E27FC236}">
                <a16:creationId xmlns:a16="http://schemas.microsoft.com/office/drawing/2014/main" id="{7EB4BCEE-E1EE-CE4D-B73B-CB468E62CAD9}"/>
              </a:ext>
            </a:extLst>
          </p:cNvPr>
          <p:cNvSpPr txBox="1"/>
          <p:nvPr/>
        </p:nvSpPr>
        <p:spPr>
          <a:xfrm>
            <a:off x="4532796" y="4316906"/>
            <a:ext cx="944056" cy="577081"/>
          </a:xfrm>
          <a:prstGeom prst="rect">
            <a:avLst/>
          </a:prstGeom>
          <a:noFill/>
        </p:spPr>
        <p:txBody>
          <a:bodyPr wrap="square" rtlCol="0">
            <a:spAutoFit/>
          </a:bodyPr>
          <a:lstStyle/>
          <a:p>
            <a:r>
              <a:rPr kumimoji="1" lang="zh-CN" altLang="en-US" sz="1050" dirty="0">
                <a:latin typeface="Alibaba PuHuiTi R" pitchFamily="18" charset="-122"/>
                <a:ea typeface="Alibaba PuHuiTi R" pitchFamily="18" charset="-122"/>
                <a:cs typeface="Alibaba PuHuiTi R" pitchFamily="18" charset="-122"/>
              </a:rPr>
              <a:t>与知识库进行信息多轮交互存储</a:t>
            </a:r>
          </a:p>
        </p:txBody>
      </p:sp>
      <p:sp>
        <p:nvSpPr>
          <p:cNvPr id="55" name="矩形 54">
            <a:extLst>
              <a:ext uri="{FF2B5EF4-FFF2-40B4-BE49-F238E27FC236}">
                <a16:creationId xmlns:a16="http://schemas.microsoft.com/office/drawing/2014/main" id="{263C1792-9893-8F4B-8827-862D1294102D}"/>
              </a:ext>
            </a:extLst>
          </p:cNvPr>
          <p:cNvSpPr/>
          <p:nvPr/>
        </p:nvSpPr>
        <p:spPr>
          <a:xfrm>
            <a:off x="6444876" y="4681875"/>
            <a:ext cx="1242648" cy="307777"/>
          </a:xfrm>
          <a:prstGeom prst="rect">
            <a:avLst/>
          </a:prstGeom>
        </p:spPr>
        <p:txBody>
          <a:bodyPr wrap="none">
            <a:spAutoFit/>
          </a:bodyPr>
          <a:lstStyle/>
          <a:p>
            <a:r>
              <a:rPr kumimoji="1" lang="zh-CN" altLang="en-US" sz="1400" dirty="0">
                <a:latin typeface="Alibaba PuHuiTi R" pitchFamily="18" charset="-122"/>
                <a:ea typeface="Alibaba PuHuiTi R" pitchFamily="18" charset="-122"/>
                <a:cs typeface="Alibaba PuHuiTi R" pitchFamily="18" charset="-122"/>
              </a:rPr>
              <a:t>甲方工单系统</a:t>
            </a:r>
            <a:endParaRPr lang="zh-CN" altLang="en-US" sz="1400" dirty="0"/>
          </a:p>
        </p:txBody>
      </p:sp>
      <p:pic>
        <p:nvPicPr>
          <p:cNvPr id="56" name="Picture 32" descr="C:\Users\ecoffey\AppData\Local\Temp\Rar$DRa1.267\Cisco Instant Message and Presence\Png_256\Cisco Instant Message and Presence_admindown_256.png">
            <a:extLst>
              <a:ext uri="{FF2B5EF4-FFF2-40B4-BE49-F238E27FC236}">
                <a16:creationId xmlns:a16="http://schemas.microsoft.com/office/drawing/2014/main" id="{17849B94-38B4-B145-8738-30536F3DA17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13788" y="3495573"/>
            <a:ext cx="871146" cy="943037"/>
          </a:xfrm>
          <a:prstGeom prst="rect">
            <a:avLst/>
          </a:prstGeom>
          <a:noFill/>
          <a:extLst>
            <a:ext uri="{909E8E84-426E-40DD-AFC4-6F175D3DCCD1}">
              <a14:hiddenFill xmlns:a14="http://schemas.microsoft.com/office/drawing/2010/main">
                <a:solidFill>
                  <a:srgbClr val="FFFFFF"/>
                </a:solidFill>
              </a14:hiddenFill>
            </a:ext>
          </a:extLst>
        </p:spPr>
      </p:pic>
      <p:cxnSp>
        <p:nvCxnSpPr>
          <p:cNvPr id="58" name="直线连接符 57">
            <a:extLst>
              <a:ext uri="{FF2B5EF4-FFF2-40B4-BE49-F238E27FC236}">
                <a16:creationId xmlns:a16="http://schemas.microsoft.com/office/drawing/2014/main" id="{FA2FAFE8-724A-F741-A61F-3C92CBD71E66}"/>
              </a:ext>
            </a:extLst>
          </p:cNvPr>
          <p:cNvCxnSpPr>
            <a:cxnSpLocks/>
          </p:cNvCxnSpPr>
          <p:nvPr/>
        </p:nvCxnSpPr>
        <p:spPr>
          <a:xfrm flipH="1" flipV="1">
            <a:off x="4256401" y="3030272"/>
            <a:ext cx="0" cy="375064"/>
          </a:xfrm>
          <a:prstGeom prst="line">
            <a:avLst/>
          </a:prstGeom>
          <a:ln w="25400">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圆角矩形 58">
            <a:extLst>
              <a:ext uri="{FF2B5EF4-FFF2-40B4-BE49-F238E27FC236}">
                <a16:creationId xmlns:a16="http://schemas.microsoft.com/office/drawing/2014/main" id="{25F552B2-28F0-D446-AD9D-35B2CF0319EC}"/>
              </a:ext>
            </a:extLst>
          </p:cNvPr>
          <p:cNvSpPr/>
          <p:nvPr/>
        </p:nvSpPr>
        <p:spPr>
          <a:xfrm>
            <a:off x="6247150" y="3400444"/>
            <a:ext cx="1638101" cy="1556228"/>
          </a:xfrm>
          <a:prstGeom prst="roundRect">
            <a:avLst/>
          </a:prstGeom>
          <a:noFill/>
          <a:ln>
            <a:solidFill>
              <a:schemeClr val="accent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l" defTabSz="430213">
              <a:spcAft>
                <a:spcPts val="400"/>
              </a:spcAft>
              <a:buSzPct val="100000"/>
            </a:pPr>
            <a:endParaRPr kumimoji="1" lang="zh-CN" altLang="en-US" sz="1050" dirty="0">
              <a:solidFill>
                <a:srgbClr val="000000"/>
              </a:solidFill>
              <a:latin typeface="Alibaba PuHuiTi L" pitchFamily="18" charset="-122"/>
              <a:ea typeface="Alibaba PuHuiTi L" pitchFamily="18" charset="-122"/>
              <a:cs typeface="Alibaba PuHuiTi L" pitchFamily="18" charset="-122"/>
            </a:endParaRPr>
          </a:p>
        </p:txBody>
      </p:sp>
      <p:sp>
        <p:nvSpPr>
          <p:cNvPr id="60" name="文本框 59">
            <a:extLst>
              <a:ext uri="{FF2B5EF4-FFF2-40B4-BE49-F238E27FC236}">
                <a16:creationId xmlns:a16="http://schemas.microsoft.com/office/drawing/2014/main" id="{E8FB0BF6-3E13-674B-B2EF-0C4AF9242DAA}"/>
              </a:ext>
            </a:extLst>
          </p:cNvPr>
          <p:cNvSpPr txBox="1"/>
          <p:nvPr/>
        </p:nvSpPr>
        <p:spPr>
          <a:xfrm>
            <a:off x="8080254" y="1282400"/>
            <a:ext cx="3489897" cy="4620560"/>
          </a:xfrm>
          <a:prstGeom prst="rect">
            <a:avLst/>
          </a:prstGeom>
          <a:noFill/>
        </p:spPr>
        <p:txBody>
          <a:bodyPr wrap="square" rtlCol="0">
            <a:spAutoFit/>
          </a:bodyPr>
          <a:lstStyle/>
          <a:p>
            <a:pPr marL="342900" indent="-342900" algn="just">
              <a:lnSpc>
                <a:spcPct val="150000"/>
              </a:lnSpc>
              <a:buFont typeface="+mj-lt"/>
              <a:buAutoNum type="arabicPeriod"/>
            </a:pPr>
            <a:r>
              <a:rPr kumimoji="1" lang="zh-CN" altLang="en-US" dirty="0"/>
              <a:t>用户来电呼入到呼叫中心系统后，</a:t>
            </a:r>
            <a:r>
              <a:rPr kumimoji="1" lang="en-US" altLang="zh-CN" dirty="0"/>
              <a:t>IVR</a:t>
            </a:r>
            <a:r>
              <a:rPr kumimoji="1" lang="zh-CN" altLang="en-US" dirty="0"/>
              <a:t>提供进入自助问题解决选项，用户选择该选项；</a:t>
            </a:r>
            <a:endParaRPr kumimoji="1" lang="en-US" altLang="zh-CN" dirty="0"/>
          </a:p>
          <a:p>
            <a:pPr marL="342900" indent="-342900" algn="just">
              <a:lnSpc>
                <a:spcPct val="150000"/>
              </a:lnSpc>
              <a:buFont typeface="+mj-lt"/>
              <a:buAutoNum type="arabicPeriod"/>
            </a:pPr>
            <a:r>
              <a:rPr kumimoji="1" lang="zh-CN" altLang="en-US" dirty="0"/>
              <a:t>呼叫中心系统与自助问题解决系统，通过大模型系统交互，自助解决问题，如了解某产品、解决一些问题等；</a:t>
            </a:r>
            <a:endParaRPr kumimoji="1" lang="en-US" altLang="zh-CN" dirty="0"/>
          </a:p>
          <a:p>
            <a:pPr marL="342900" indent="-342900" algn="just">
              <a:lnSpc>
                <a:spcPct val="150000"/>
              </a:lnSpc>
              <a:buFont typeface="+mj-lt"/>
              <a:buAutoNum type="arabicPeriod"/>
            </a:pPr>
            <a:r>
              <a:rPr kumimoji="1" lang="zh-CN" altLang="en-US" dirty="0"/>
              <a:t>解决问题后，将本次处理的文本结果、录音推送给工单系统，并发短信与用户确认满意度。</a:t>
            </a:r>
          </a:p>
        </p:txBody>
      </p:sp>
      <p:pic>
        <p:nvPicPr>
          <p:cNvPr id="61" name="Picture 10" descr="C:\Users\ecoffey\AppData\Local\Temp\Rar$DRa0.870\30098_Device_voice_ATM_switch_default_256.png">
            <a:extLst>
              <a:ext uri="{FF2B5EF4-FFF2-40B4-BE49-F238E27FC236}">
                <a16:creationId xmlns:a16="http://schemas.microsoft.com/office/drawing/2014/main" id="{1CC9F283-EC17-AD41-8689-1604FF7B14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7466" y="3633577"/>
            <a:ext cx="724646" cy="724646"/>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32" descr="C:\Users\ecoffey\AppData\Local\Temp\Rar$DRa1.267\Cisco Instant Message and Presence\Png_256\Cisco Instant Message and Presence_admindown_256.png">
            <a:extLst>
              <a:ext uri="{FF2B5EF4-FFF2-40B4-BE49-F238E27FC236}">
                <a16:creationId xmlns:a16="http://schemas.microsoft.com/office/drawing/2014/main" id="{A6B16D68-9B5E-3C4F-B97E-0113BE9EAB3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06519" y="3647796"/>
            <a:ext cx="871146" cy="943037"/>
          </a:xfrm>
          <a:prstGeom prst="rect">
            <a:avLst/>
          </a:prstGeom>
          <a:noFill/>
          <a:extLst>
            <a:ext uri="{909E8E84-426E-40DD-AFC4-6F175D3DCCD1}">
              <a14:hiddenFill xmlns:a14="http://schemas.microsoft.com/office/drawing/2010/main">
                <a:solidFill>
                  <a:srgbClr val="FFFFFF"/>
                </a:solidFill>
              </a14:hiddenFill>
            </a:ext>
          </a:extLst>
        </p:spPr>
      </p:pic>
      <p:sp>
        <p:nvSpPr>
          <p:cNvPr id="3" name="Freeform 19">
            <a:extLst>
              <a:ext uri="{FF2B5EF4-FFF2-40B4-BE49-F238E27FC236}">
                <a16:creationId xmlns:a16="http://schemas.microsoft.com/office/drawing/2014/main" id="{86B56E6B-5DB2-B84F-8B7A-8CEF13DD6573}"/>
              </a:ext>
            </a:extLst>
          </p:cNvPr>
          <p:cNvSpPr>
            <a:spLocks/>
          </p:cNvSpPr>
          <p:nvPr/>
        </p:nvSpPr>
        <p:spPr bwMode="auto">
          <a:xfrm flipH="1">
            <a:off x="576731" y="1637630"/>
            <a:ext cx="1638101" cy="718047"/>
          </a:xfrm>
          <a:custGeom>
            <a:avLst/>
            <a:gdLst>
              <a:gd name="T0" fmla="*/ 877 w 1097"/>
              <a:gd name="T1" fmla="*/ 661 h 661"/>
              <a:gd name="T2" fmla="*/ 1097 w 1097"/>
              <a:gd name="T3" fmla="*/ 465 h 661"/>
              <a:gd name="T4" fmla="*/ 921 w 1097"/>
              <a:gd name="T5" fmla="*/ 285 h 661"/>
              <a:gd name="T6" fmla="*/ 651 w 1097"/>
              <a:gd name="T7" fmla="*/ 0 h 661"/>
              <a:gd name="T8" fmla="*/ 409 w 1097"/>
              <a:gd name="T9" fmla="*/ 139 h 661"/>
              <a:gd name="T10" fmla="*/ 321 w 1097"/>
              <a:gd name="T11" fmla="*/ 106 h 661"/>
              <a:gd name="T12" fmla="*/ 185 w 1097"/>
              <a:gd name="T13" fmla="*/ 233 h 661"/>
              <a:gd name="T14" fmla="*/ 188 w 1097"/>
              <a:gd name="T15" fmla="*/ 259 h 661"/>
              <a:gd name="T16" fmla="*/ 0 w 1097"/>
              <a:gd name="T17" fmla="*/ 465 h 661"/>
              <a:gd name="T18" fmla="*/ 220 w 1097"/>
              <a:gd name="T19" fmla="*/ 661 h 661"/>
              <a:gd name="T20" fmla="*/ 877 w 1097"/>
              <a:gd name="T21" fmla="*/ 661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7" h="661">
                <a:moveTo>
                  <a:pt x="877" y="661"/>
                </a:moveTo>
                <a:cubicBezTo>
                  <a:pt x="999" y="661"/>
                  <a:pt x="1097" y="586"/>
                  <a:pt x="1097" y="465"/>
                </a:cubicBezTo>
                <a:cubicBezTo>
                  <a:pt x="1097" y="358"/>
                  <a:pt x="1042" y="289"/>
                  <a:pt x="921" y="285"/>
                </a:cubicBezTo>
                <a:cubicBezTo>
                  <a:pt x="921" y="135"/>
                  <a:pt x="801" y="0"/>
                  <a:pt x="651" y="0"/>
                </a:cubicBezTo>
                <a:cubicBezTo>
                  <a:pt x="545" y="0"/>
                  <a:pt x="453" y="49"/>
                  <a:pt x="409" y="139"/>
                </a:cubicBezTo>
                <a:cubicBezTo>
                  <a:pt x="385" y="118"/>
                  <a:pt x="354" y="106"/>
                  <a:pt x="321" y="106"/>
                </a:cubicBezTo>
                <a:cubicBezTo>
                  <a:pt x="246" y="106"/>
                  <a:pt x="185" y="159"/>
                  <a:pt x="185" y="233"/>
                </a:cubicBezTo>
                <a:cubicBezTo>
                  <a:pt x="185" y="242"/>
                  <a:pt x="186" y="251"/>
                  <a:pt x="188" y="259"/>
                </a:cubicBezTo>
                <a:cubicBezTo>
                  <a:pt x="82" y="275"/>
                  <a:pt x="0" y="354"/>
                  <a:pt x="0" y="465"/>
                </a:cubicBezTo>
                <a:cubicBezTo>
                  <a:pt x="0" y="586"/>
                  <a:pt x="99" y="661"/>
                  <a:pt x="220" y="661"/>
                </a:cubicBezTo>
                <a:lnTo>
                  <a:pt x="877" y="661"/>
                </a:lnTo>
                <a:close/>
              </a:path>
            </a:pathLst>
          </a:custGeom>
          <a:gradFill flip="none" rotWithShape="1">
            <a:gsLst>
              <a:gs pos="100000">
                <a:srgbClr val="CFCFCF">
                  <a:lumMod val="79000"/>
                  <a:lumOff val="21000"/>
                </a:srgbClr>
              </a:gs>
              <a:gs pos="0">
                <a:srgbClr val="E6E6E6">
                  <a:shade val="100000"/>
                  <a:satMod val="115000"/>
                  <a:lumMod val="0"/>
                  <a:lumOff val="100000"/>
                </a:srgbClr>
              </a:gs>
            </a:gsLst>
            <a:path path="circle">
              <a:fillToRect l="50000" t="50000" r="50000" b="50000"/>
            </a:path>
            <a:tileRect/>
          </a:gradFill>
          <a:ln w="38100">
            <a:gradFill>
              <a:gsLst>
                <a:gs pos="0">
                  <a:schemeClr val="bg1">
                    <a:lumMod val="88000"/>
                  </a:schemeClr>
                </a:gs>
                <a:gs pos="100000">
                  <a:schemeClr val="bg1">
                    <a:lumMod val="69000"/>
                  </a:schemeClr>
                </a:gs>
              </a:gsLst>
              <a:lin ang="5400000" scaled="0"/>
            </a:gradFill>
            <a:miter lim="800000"/>
          </a:ln>
        </p:spPr>
        <p:txBody>
          <a:bodyPr lIns="68550" tIns="137102" rIns="68550" bIns="34275" anchor="ctr"/>
          <a:lstStyle/>
          <a:p>
            <a:pPr marL="3571" indent="-3571" algn="ctr" defTabSz="456231" fontAlgn="auto">
              <a:lnSpc>
                <a:spcPct val="80000"/>
              </a:lnSpc>
              <a:spcBef>
                <a:spcPts val="0"/>
              </a:spcBef>
              <a:spcAft>
                <a:spcPts val="0"/>
              </a:spcAft>
              <a:buClr>
                <a:srgbClr val="EC7023"/>
              </a:buClr>
              <a:defRPr/>
            </a:pPr>
            <a:r>
              <a:rPr lang="en-US" altLang="zh-CN" dirty="0">
                <a:solidFill>
                  <a:srgbClr val="08252E"/>
                </a:solidFill>
                <a:latin typeface="Alibaba PuHuiTi M" pitchFamily="18" charset="-122"/>
                <a:ea typeface="Alibaba PuHuiTi M" pitchFamily="18" charset="-122"/>
                <a:cs typeface="Alibaba PuHuiTi M" pitchFamily="18" charset="-122"/>
              </a:rPr>
              <a:t>PSTN</a:t>
            </a:r>
            <a:endParaRPr lang="en-US" dirty="0">
              <a:solidFill>
                <a:srgbClr val="08252E"/>
              </a:solidFill>
              <a:latin typeface="Alibaba PuHuiTi M" pitchFamily="18" charset="-122"/>
              <a:ea typeface="Alibaba PuHuiTi M" pitchFamily="18" charset="-122"/>
              <a:cs typeface="Alibaba PuHuiTi M" pitchFamily="18" charset="-122"/>
            </a:endParaRPr>
          </a:p>
        </p:txBody>
      </p:sp>
      <p:pic>
        <p:nvPicPr>
          <p:cNvPr id="35" name="Picture 33" descr="C:\Users\ecoffey\AppData\Local\Temp\Rar$DRa0.739\Catalyst 4500E Unified Access\Png_256\Catalyst 4500E Unified Access_256_critical.png">
            <a:extLst>
              <a:ext uri="{FF2B5EF4-FFF2-40B4-BE49-F238E27FC236}">
                <a16:creationId xmlns:a16="http://schemas.microsoft.com/office/drawing/2014/main" id="{A3C3C6E4-32FC-184A-9F10-AB149D14AC0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60138" y="1822178"/>
            <a:ext cx="665483" cy="961731"/>
          </a:xfrm>
          <a:prstGeom prst="rect">
            <a:avLst/>
          </a:prstGeom>
          <a:noFill/>
          <a:extLst>
            <a:ext uri="{909E8E84-426E-40DD-AFC4-6F175D3DCCD1}">
              <a14:hiddenFill xmlns:a14="http://schemas.microsoft.com/office/drawing/2010/main">
                <a:solidFill>
                  <a:srgbClr val="FFFFFF"/>
                </a:solidFill>
              </a14:hiddenFill>
            </a:ext>
          </a:extLst>
        </p:spPr>
      </p:pic>
      <p:sp>
        <p:nvSpPr>
          <p:cNvPr id="38" name="圆角矩形 37">
            <a:extLst>
              <a:ext uri="{FF2B5EF4-FFF2-40B4-BE49-F238E27FC236}">
                <a16:creationId xmlns:a16="http://schemas.microsoft.com/office/drawing/2014/main" id="{9C0D49B5-5632-DC4B-AC67-8BFC5E3A0D5F}"/>
              </a:ext>
            </a:extLst>
          </p:cNvPr>
          <p:cNvSpPr/>
          <p:nvPr/>
        </p:nvSpPr>
        <p:spPr>
          <a:xfrm>
            <a:off x="3129515" y="1700052"/>
            <a:ext cx="2321141" cy="1327638"/>
          </a:xfrm>
          <a:prstGeom prst="roundRect">
            <a:avLst/>
          </a:prstGeom>
          <a:noFill/>
          <a:ln>
            <a:solidFill>
              <a:schemeClr val="accent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l" defTabSz="430213">
              <a:spcAft>
                <a:spcPts val="400"/>
              </a:spcAft>
              <a:buSzPct val="100000"/>
            </a:pPr>
            <a:endParaRPr kumimoji="1" lang="zh-CN" altLang="en-US" sz="1050" dirty="0">
              <a:solidFill>
                <a:srgbClr val="000000"/>
              </a:solidFill>
              <a:latin typeface="Alibaba PuHuiTi L" pitchFamily="18" charset="-122"/>
              <a:ea typeface="Alibaba PuHuiTi L" pitchFamily="18" charset="-122"/>
              <a:cs typeface="Alibaba PuHuiTi L" pitchFamily="18" charset="-122"/>
            </a:endParaRPr>
          </a:p>
        </p:txBody>
      </p:sp>
      <p:sp>
        <p:nvSpPr>
          <p:cNvPr id="40" name="矩形 39">
            <a:extLst>
              <a:ext uri="{FF2B5EF4-FFF2-40B4-BE49-F238E27FC236}">
                <a16:creationId xmlns:a16="http://schemas.microsoft.com/office/drawing/2014/main" id="{64800611-CE29-4043-B210-2AEA8EC08828}"/>
              </a:ext>
            </a:extLst>
          </p:cNvPr>
          <p:cNvSpPr/>
          <p:nvPr/>
        </p:nvSpPr>
        <p:spPr>
          <a:xfrm>
            <a:off x="3650590" y="2754581"/>
            <a:ext cx="1418978" cy="307777"/>
          </a:xfrm>
          <a:prstGeom prst="rect">
            <a:avLst/>
          </a:prstGeom>
        </p:spPr>
        <p:txBody>
          <a:bodyPr wrap="none">
            <a:spAutoFit/>
          </a:bodyPr>
          <a:lstStyle/>
          <a:p>
            <a:r>
              <a:rPr kumimoji="1" lang="zh-CN" altLang="en-US" sz="1400" dirty="0">
                <a:latin typeface="Alibaba PuHuiTi R" pitchFamily="18" charset="-122"/>
                <a:ea typeface="Alibaba PuHuiTi R" pitchFamily="18" charset="-122"/>
                <a:cs typeface="Alibaba PuHuiTi R" pitchFamily="18" charset="-122"/>
              </a:rPr>
              <a:t>企业私有大模型</a:t>
            </a:r>
            <a:endParaRPr lang="zh-CN" altLang="en-US" sz="1400" dirty="0"/>
          </a:p>
        </p:txBody>
      </p:sp>
      <p:cxnSp>
        <p:nvCxnSpPr>
          <p:cNvPr id="41" name="直线连接符 40">
            <a:extLst>
              <a:ext uri="{FF2B5EF4-FFF2-40B4-BE49-F238E27FC236}">
                <a16:creationId xmlns:a16="http://schemas.microsoft.com/office/drawing/2014/main" id="{E2E82D77-EDE4-1F4D-B274-65DBD6F46DFA}"/>
              </a:ext>
            </a:extLst>
          </p:cNvPr>
          <p:cNvCxnSpPr>
            <a:cxnSpLocks/>
          </p:cNvCxnSpPr>
          <p:nvPr/>
        </p:nvCxnSpPr>
        <p:spPr>
          <a:xfrm>
            <a:off x="5491626" y="4190511"/>
            <a:ext cx="748788" cy="0"/>
          </a:xfrm>
          <a:prstGeom prst="line">
            <a:avLst/>
          </a:prstGeom>
          <a:ln w="25400">
            <a:prstDash val="sysDot"/>
            <a:tailEnd type="triangle"/>
          </a:ln>
        </p:spPr>
        <p:style>
          <a:lnRef idx="1">
            <a:schemeClr val="accent1"/>
          </a:lnRef>
          <a:fillRef idx="0">
            <a:schemeClr val="accent1"/>
          </a:fillRef>
          <a:effectRef idx="0">
            <a:schemeClr val="accent1"/>
          </a:effectRef>
          <a:fontRef idx="minor">
            <a:schemeClr val="tx1"/>
          </a:fontRef>
        </p:style>
      </p:cxnSp>
      <p:pic>
        <p:nvPicPr>
          <p:cNvPr id="48" name="Picture 33" descr="C:\Users\ecoffey\AppData\Local\Temp\Rar$DRa0.739\Catalyst 4500E Unified Access\Png_256\Catalyst 4500E Unified Access_256_critical.png">
            <a:extLst>
              <a:ext uri="{FF2B5EF4-FFF2-40B4-BE49-F238E27FC236}">
                <a16:creationId xmlns:a16="http://schemas.microsoft.com/office/drawing/2014/main" id="{A1B281DB-F099-0849-BD25-7146D1255A9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37832" y="1820594"/>
            <a:ext cx="665483" cy="961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3819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线连接符 32">
            <a:extLst>
              <a:ext uri="{FF2B5EF4-FFF2-40B4-BE49-F238E27FC236}">
                <a16:creationId xmlns:a16="http://schemas.microsoft.com/office/drawing/2014/main" id="{745E9CFC-E1D6-604D-BBED-8194E5884EFE}"/>
              </a:ext>
            </a:extLst>
          </p:cNvPr>
          <p:cNvCxnSpPr>
            <a:cxnSpLocks/>
            <a:stCxn id="17" idx="3"/>
          </p:cNvCxnSpPr>
          <p:nvPr/>
        </p:nvCxnSpPr>
        <p:spPr>
          <a:xfrm>
            <a:off x="2351179" y="4040579"/>
            <a:ext cx="778336" cy="0"/>
          </a:xfrm>
          <a:prstGeom prst="line">
            <a:avLst/>
          </a:prstGeom>
          <a:ln w="25400">
            <a:prstDash val="sysDot"/>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1B0067BF-3BA1-3146-896C-B6E5EE9EFBCA}"/>
              </a:ext>
            </a:extLst>
          </p:cNvPr>
          <p:cNvSpPr>
            <a:spLocks noGrp="1"/>
          </p:cNvSpPr>
          <p:nvPr>
            <p:ph type="title"/>
          </p:nvPr>
        </p:nvSpPr>
        <p:spPr>
          <a:xfrm>
            <a:off x="448841" y="445479"/>
            <a:ext cx="10911886" cy="453091"/>
          </a:xfrm>
        </p:spPr>
        <p:txBody>
          <a:bodyPr/>
          <a:lstStyle/>
          <a:p>
            <a:r>
              <a:rPr kumimoji="1" lang="en" altLang="zh-CN" dirty="0"/>
              <a:t>Overview of the architecture of the LLM</a:t>
            </a:r>
            <a:r>
              <a:rPr kumimoji="1" lang="zh-CN" altLang="en-US" dirty="0"/>
              <a:t> </a:t>
            </a:r>
            <a:r>
              <a:rPr kumimoji="1" lang="en-US" altLang="zh-CN" dirty="0"/>
              <a:t>Call</a:t>
            </a:r>
            <a:r>
              <a:rPr kumimoji="1" lang="zh-CN" altLang="en-US" dirty="0"/>
              <a:t> </a:t>
            </a:r>
            <a:r>
              <a:rPr kumimoji="1" lang="en-US" altLang="zh-CN" dirty="0"/>
              <a:t>Center</a:t>
            </a:r>
            <a:endParaRPr kumimoji="1" lang="zh-CN" altLang="en-US" dirty="0"/>
          </a:p>
        </p:txBody>
      </p:sp>
      <p:cxnSp>
        <p:nvCxnSpPr>
          <p:cNvPr id="4" name="直线连接符 3">
            <a:extLst>
              <a:ext uri="{FF2B5EF4-FFF2-40B4-BE49-F238E27FC236}">
                <a16:creationId xmlns:a16="http://schemas.microsoft.com/office/drawing/2014/main" id="{4830A291-2276-DD4A-AE5F-671BF636ADAF}"/>
              </a:ext>
            </a:extLst>
          </p:cNvPr>
          <p:cNvCxnSpPr>
            <a:cxnSpLocks/>
          </p:cNvCxnSpPr>
          <p:nvPr/>
        </p:nvCxnSpPr>
        <p:spPr>
          <a:xfrm>
            <a:off x="1390737" y="2316422"/>
            <a:ext cx="0" cy="1150866"/>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0D40208A-1ECF-334C-B489-2AB625278817}"/>
              </a:ext>
            </a:extLst>
          </p:cNvPr>
          <p:cNvSpPr txBox="1"/>
          <p:nvPr/>
        </p:nvSpPr>
        <p:spPr>
          <a:xfrm>
            <a:off x="1347706" y="2378464"/>
            <a:ext cx="1042647" cy="253916"/>
          </a:xfrm>
          <a:prstGeom prst="rect">
            <a:avLst/>
          </a:prstGeom>
          <a:noFill/>
        </p:spPr>
        <p:txBody>
          <a:bodyPr wrap="square" rtlCol="0">
            <a:spAutoFit/>
          </a:bodyPr>
          <a:lstStyle/>
          <a:p>
            <a:r>
              <a:rPr kumimoji="1" lang="en-US" altLang="zh-CN" sz="1050" dirty="0">
                <a:latin typeface="Alibaba PuHuiTi R" pitchFamily="18" charset="-122"/>
                <a:ea typeface="Alibaba PuHuiTi R" pitchFamily="18" charset="-122"/>
                <a:cs typeface="Alibaba PuHuiTi R" pitchFamily="18" charset="-122"/>
              </a:rPr>
              <a:t>T1</a:t>
            </a:r>
            <a:r>
              <a:rPr kumimoji="1" lang="zh-CN" altLang="en-US" sz="1050" dirty="0">
                <a:latin typeface="Alibaba PuHuiTi R" pitchFamily="18" charset="-122"/>
                <a:ea typeface="Alibaba PuHuiTi R" pitchFamily="18" charset="-122"/>
                <a:cs typeface="Alibaba PuHuiTi R" pitchFamily="18" charset="-122"/>
              </a:rPr>
              <a:t> </a:t>
            </a:r>
            <a:r>
              <a:rPr kumimoji="1" lang="en-US" altLang="zh-CN" sz="1050" dirty="0">
                <a:latin typeface="Alibaba PuHuiTi R" pitchFamily="18" charset="-122"/>
                <a:ea typeface="Alibaba PuHuiTi R" pitchFamily="18" charset="-122"/>
                <a:cs typeface="Alibaba PuHuiTi R" pitchFamily="18" charset="-122"/>
              </a:rPr>
              <a:t>or</a:t>
            </a:r>
            <a:r>
              <a:rPr kumimoji="1" lang="zh-CN" altLang="en-US" sz="1050" dirty="0">
                <a:latin typeface="Alibaba PuHuiTi R" pitchFamily="18" charset="-122"/>
                <a:ea typeface="Alibaba PuHuiTi R" pitchFamily="18" charset="-122"/>
                <a:cs typeface="Alibaba PuHuiTi R" pitchFamily="18" charset="-122"/>
              </a:rPr>
              <a:t> </a:t>
            </a:r>
            <a:r>
              <a:rPr kumimoji="1" lang="en-US" altLang="zh-CN" sz="1050" dirty="0">
                <a:latin typeface="Alibaba PuHuiTi R" pitchFamily="18" charset="-122"/>
                <a:ea typeface="Alibaba PuHuiTi R" pitchFamily="18" charset="-122"/>
                <a:cs typeface="Alibaba PuHuiTi R" pitchFamily="18" charset="-122"/>
              </a:rPr>
              <a:t>sip</a:t>
            </a:r>
            <a:endParaRPr kumimoji="1" lang="zh-CN" altLang="en-US" sz="1050" dirty="0">
              <a:latin typeface="Alibaba PuHuiTi R" pitchFamily="18" charset="-122"/>
              <a:ea typeface="Alibaba PuHuiTi R" pitchFamily="18" charset="-122"/>
              <a:cs typeface="Alibaba PuHuiTi R" pitchFamily="18" charset="-122"/>
            </a:endParaRPr>
          </a:p>
        </p:txBody>
      </p:sp>
      <p:pic>
        <p:nvPicPr>
          <p:cNvPr id="7" name="Picture 26" descr="C:\Users\ecoffey\AppData\Local\Temp\Rar$DRa0.787\30099_Device_voice_gateway_unreachable_256.png">
            <a:extLst>
              <a:ext uri="{FF2B5EF4-FFF2-40B4-BE49-F238E27FC236}">
                <a16:creationId xmlns:a16="http://schemas.microsoft.com/office/drawing/2014/main" id="{6AD78F35-19C2-D84D-B928-FB611503DE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627" y="2628810"/>
            <a:ext cx="560728" cy="48353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1">
            <a:extLst>
              <a:ext uri="{FF2B5EF4-FFF2-40B4-BE49-F238E27FC236}">
                <a16:creationId xmlns:a16="http://schemas.microsoft.com/office/drawing/2014/main" id="{2909FC82-63C7-E241-95AF-AA4FAC88B4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8823" y="3529330"/>
            <a:ext cx="514587" cy="741354"/>
          </a:xfrm>
          <a:prstGeom prst="rect">
            <a:avLst/>
          </a:prstGeom>
        </p:spPr>
      </p:pic>
      <p:pic>
        <p:nvPicPr>
          <p:cNvPr id="14" name="Picture 21">
            <a:extLst>
              <a:ext uri="{FF2B5EF4-FFF2-40B4-BE49-F238E27FC236}">
                <a16:creationId xmlns:a16="http://schemas.microsoft.com/office/drawing/2014/main" id="{2ED4D15A-DF9D-9549-869B-F9044B9E41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1223" y="3681730"/>
            <a:ext cx="514587" cy="741354"/>
          </a:xfrm>
          <a:prstGeom prst="rect">
            <a:avLst/>
          </a:prstGeom>
        </p:spPr>
      </p:pic>
      <p:sp>
        <p:nvSpPr>
          <p:cNvPr id="15" name="文本框 14">
            <a:extLst>
              <a:ext uri="{FF2B5EF4-FFF2-40B4-BE49-F238E27FC236}">
                <a16:creationId xmlns:a16="http://schemas.microsoft.com/office/drawing/2014/main" id="{7BD0BE41-3093-9742-8E15-1CCA9B6E7F72}"/>
              </a:ext>
            </a:extLst>
          </p:cNvPr>
          <p:cNvSpPr txBox="1"/>
          <p:nvPr/>
        </p:nvSpPr>
        <p:spPr>
          <a:xfrm>
            <a:off x="604542" y="4377474"/>
            <a:ext cx="1137210" cy="253916"/>
          </a:xfrm>
          <a:prstGeom prst="rect">
            <a:avLst/>
          </a:prstGeom>
          <a:noFill/>
        </p:spPr>
        <p:txBody>
          <a:bodyPr wrap="square" rtlCol="0">
            <a:spAutoFit/>
          </a:bodyPr>
          <a:lstStyle/>
          <a:p>
            <a:r>
              <a:rPr kumimoji="1" lang="en-US" altLang="zh-CN" sz="1050" dirty="0">
                <a:latin typeface="Alibaba PuHuiTi R" pitchFamily="18" charset="-122"/>
                <a:ea typeface="Alibaba PuHuiTi R" pitchFamily="18" charset="-122"/>
                <a:cs typeface="Alibaba PuHuiTi R" pitchFamily="18" charset="-122"/>
              </a:rPr>
              <a:t>Call</a:t>
            </a:r>
            <a:r>
              <a:rPr kumimoji="1" lang="zh-CN" altLang="en-US" sz="1050" dirty="0">
                <a:latin typeface="Alibaba PuHuiTi R" pitchFamily="18" charset="-122"/>
                <a:ea typeface="Alibaba PuHuiTi R" pitchFamily="18" charset="-122"/>
                <a:cs typeface="Alibaba PuHuiTi R" pitchFamily="18" charset="-122"/>
              </a:rPr>
              <a:t> </a:t>
            </a:r>
            <a:r>
              <a:rPr kumimoji="1" lang="en-US" altLang="zh-CN" sz="1050" dirty="0">
                <a:latin typeface="Alibaba PuHuiTi R" pitchFamily="18" charset="-122"/>
                <a:ea typeface="Alibaba PuHuiTi R" pitchFamily="18" charset="-122"/>
                <a:cs typeface="Alibaba PuHuiTi R" pitchFamily="18" charset="-122"/>
              </a:rPr>
              <a:t>Server</a:t>
            </a:r>
            <a:endParaRPr kumimoji="1" lang="zh-CN" altLang="en-US" sz="1050" dirty="0">
              <a:latin typeface="Alibaba PuHuiTi R" pitchFamily="18" charset="-122"/>
              <a:ea typeface="Alibaba PuHuiTi R" pitchFamily="18" charset="-122"/>
              <a:cs typeface="Alibaba PuHuiTi R" pitchFamily="18" charset="-122"/>
            </a:endParaRPr>
          </a:p>
        </p:txBody>
      </p:sp>
      <p:sp>
        <p:nvSpPr>
          <p:cNvPr id="16" name="文本框 15">
            <a:extLst>
              <a:ext uri="{FF2B5EF4-FFF2-40B4-BE49-F238E27FC236}">
                <a16:creationId xmlns:a16="http://schemas.microsoft.com/office/drawing/2014/main" id="{FB8688EF-0F36-7145-9983-E90143319857}"/>
              </a:ext>
            </a:extLst>
          </p:cNvPr>
          <p:cNvSpPr txBox="1"/>
          <p:nvPr/>
        </p:nvSpPr>
        <p:spPr>
          <a:xfrm>
            <a:off x="1565683" y="4386915"/>
            <a:ext cx="966931" cy="261610"/>
          </a:xfrm>
          <a:prstGeom prst="rect">
            <a:avLst/>
          </a:prstGeom>
          <a:noFill/>
        </p:spPr>
        <p:txBody>
          <a:bodyPr wrap="square" rtlCol="0">
            <a:spAutoFit/>
          </a:bodyPr>
          <a:lstStyle/>
          <a:p>
            <a:r>
              <a:rPr kumimoji="1" lang="en-US" altLang="zh-CN" sz="1050" dirty="0">
                <a:latin typeface="Alibaba PuHuiTi R" pitchFamily="18" charset="-122"/>
                <a:ea typeface="Alibaba PuHuiTi R" pitchFamily="18" charset="-122"/>
                <a:cs typeface="Alibaba PuHuiTi R" pitchFamily="18" charset="-122"/>
              </a:rPr>
              <a:t>CC</a:t>
            </a:r>
            <a:r>
              <a:rPr kumimoji="1" lang="zh-CN" altLang="en-US" sz="1050" dirty="0">
                <a:latin typeface="Alibaba PuHuiTi R" pitchFamily="18" charset="-122"/>
                <a:ea typeface="Alibaba PuHuiTi R" pitchFamily="18" charset="-122"/>
                <a:cs typeface="Alibaba PuHuiTi R" pitchFamily="18" charset="-122"/>
              </a:rPr>
              <a:t> </a:t>
            </a:r>
            <a:r>
              <a:rPr kumimoji="1" lang="en-US" altLang="zh-CN" sz="1050" dirty="0">
                <a:latin typeface="Alibaba PuHuiTi R" pitchFamily="18" charset="-122"/>
                <a:ea typeface="Alibaba PuHuiTi R" pitchFamily="18" charset="-122"/>
                <a:cs typeface="Alibaba PuHuiTi R" pitchFamily="18" charset="-122"/>
              </a:rPr>
              <a:t>Server</a:t>
            </a:r>
            <a:endParaRPr kumimoji="1" lang="zh-CN" altLang="en-US" sz="1050" dirty="0">
              <a:latin typeface="Alibaba PuHuiTi R" pitchFamily="18" charset="-122"/>
              <a:ea typeface="Alibaba PuHuiTi R" pitchFamily="18" charset="-122"/>
              <a:cs typeface="Alibaba PuHuiTi R" pitchFamily="18" charset="-122"/>
            </a:endParaRPr>
          </a:p>
        </p:txBody>
      </p:sp>
      <p:sp>
        <p:nvSpPr>
          <p:cNvPr id="17" name="圆角矩形 16">
            <a:extLst>
              <a:ext uri="{FF2B5EF4-FFF2-40B4-BE49-F238E27FC236}">
                <a16:creationId xmlns:a16="http://schemas.microsoft.com/office/drawing/2014/main" id="{93ADB526-12C8-F74B-97AC-049CE832B84C}"/>
              </a:ext>
            </a:extLst>
          </p:cNvPr>
          <p:cNvSpPr/>
          <p:nvPr/>
        </p:nvSpPr>
        <p:spPr>
          <a:xfrm>
            <a:off x="448841" y="3467288"/>
            <a:ext cx="1902338" cy="1146581"/>
          </a:xfrm>
          <a:prstGeom prst="roundRect">
            <a:avLst/>
          </a:prstGeom>
          <a:noFill/>
          <a:ln>
            <a:solidFill>
              <a:schemeClr val="accent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l" defTabSz="430213">
              <a:spcAft>
                <a:spcPts val="400"/>
              </a:spcAft>
              <a:buSzPct val="100000"/>
            </a:pPr>
            <a:endParaRPr kumimoji="1" lang="zh-CN" altLang="en-US" sz="1050" dirty="0">
              <a:solidFill>
                <a:srgbClr val="000000"/>
              </a:solidFill>
              <a:latin typeface="Alibaba PuHuiTi L" pitchFamily="18" charset="-122"/>
              <a:ea typeface="Alibaba PuHuiTi L" pitchFamily="18" charset="-122"/>
              <a:cs typeface="Alibaba PuHuiTi L" pitchFamily="18" charset="-122"/>
            </a:endParaRPr>
          </a:p>
        </p:txBody>
      </p:sp>
      <p:pic>
        <p:nvPicPr>
          <p:cNvPr id="19" name="Picture 26" descr="C:\Users\ecoffey\AppData\Local\Temp\Rar$DRa0.787\30099_Device_voice_gateway_unreachable_256.png">
            <a:extLst>
              <a:ext uri="{FF2B5EF4-FFF2-40B4-BE49-F238E27FC236}">
                <a16:creationId xmlns:a16="http://schemas.microsoft.com/office/drawing/2014/main" id="{9C78BCC9-8997-3641-9897-AFBF225A92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027" y="2781210"/>
            <a:ext cx="560728" cy="483538"/>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直线连接符 25">
            <a:extLst>
              <a:ext uri="{FF2B5EF4-FFF2-40B4-BE49-F238E27FC236}">
                <a16:creationId xmlns:a16="http://schemas.microsoft.com/office/drawing/2014/main" id="{BFB43CC5-CF3A-E04E-892C-40B1C5128807}"/>
              </a:ext>
            </a:extLst>
          </p:cNvPr>
          <p:cNvCxnSpPr>
            <a:cxnSpLocks/>
          </p:cNvCxnSpPr>
          <p:nvPr/>
        </p:nvCxnSpPr>
        <p:spPr>
          <a:xfrm>
            <a:off x="1364814" y="4618657"/>
            <a:ext cx="0" cy="360767"/>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pic>
        <p:nvPicPr>
          <p:cNvPr id="27" name="Picture 8" descr="C:\Users\ecoffey\AppData\Local\Temp\Rar$DRa0.189\Cisco Icons November\30060_Device_phone_3025\Png_256\30060_Device_phone_3025_warning_256.png">
            <a:extLst>
              <a:ext uri="{FF2B5EF4-FFF2-40B4-BE49-F238E27FC236}">
                <a16:creationId xmlns:a16="http://schemas.microsoft.com/office/drawing/2014/main" id="{05229E94-BC97-9E47-A1C3-985EF2813A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750" y="5068108"/>
            <a:ext cx="602991" cy="46166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C:\Users\ecoffey\AppData\Local\Temp\Rar$DRa0.189\Cisco Icons November\30060_Device_phone_3025\Png_256\30060_Device_phone_3025_admindown_256.png">
            <a:extLst>
              <a:ext uri="{FF2B5EF4-FFF2-40B4-BE49-F238E27FC236}">
                <a16:creationId xmlns:a16="http://schemas.microsoft.com/office/drawing/2014/main" id="{90ACAD48-81F9-D14A-8033-F6C030F4BF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8918" y="5070023"/>
            <a:ext cx="602991" cy="461665"/>
          </a:xfrm>
          <a:prstGeom prst="rect">
            <a:avLst/>
          </a:prstGeom>
          <a:noFill/>
          <a:extLst>
            <a:ext uri="{909E8E84-426E-40DD-AFC4-6F175D3DCCD1}">
              <a14:hiddenFill xmlns:a14="http://schemas.microsoft.com/office/drawing/2010/main">
                <a:solidFill>
                  <a:srgbClr val="FFFFFF"/>
                </a:solidFill>
              </a14:hiddenFill>
            </a:ext>
          </a:extLst>
        </p:spPr>
      </p:pic>
      <p:sp>
        <p:nvSpPr>
          <p:cNvPr id="25" name="文本框 24">
            <a:extLst>
              <a:ext uri="{FF2B5EF4-FFF2-40B4-BE49-F238E27FC236}">
                <a16:creationId xmlns:a16="http://schemas.microsoft.com/office/drawing/2014/main" id="{A58045A7-2ABE-694D-9BEE-0D8657E6DA1E}"/>
              </a:ext>
            </a:extLst>
          </p:cNvPr>
          <p:cNvSpPr txBox="1"/>
          <p:nvPr/>
        </p:nvSpPr>
        <p:spPr>
          <a:xfrm>
            <a:off x="870981" y="5575520"/>
            <a:ext cx="1170924" cy="246221"/>
          </a:xfrm>
          <a:prstGeom prst="rect">
            <a:avLst/>
          </a:prstGeom>
          <a:noFill/>
        </p:spPr>
        <p:txBody>
          <a:bodyPr wrap="square" rtlCol="0">
            <a:spAutoFit/>
          </a:bodyPr>
          <a:lstStyle/>
          <a:p>
            <a:r>
              <a:rPr lang="en" altLang="zh-CN" sz="1000" dirty="0">
                <a:solidFill>
                  <a:srgbClr val="FF0000"/>
                </a:solidFill>
                <a:latin typeface="Alibaba PuHuiTi R" pitchFamily="18" charset="-122"/>
                <a:ea typeface="Alibaba PuHuiTi R" pitchFamily="18" charset="-122"/>
                <a:cs typeface="Alibaba PuHuiTi R" pitchFamily="18" charset="-122"/>
              </a:rPr>
              <a:t>Desktop Phones</a:t>
            </a:r>
            <a:endParaRPr lang="zh-CN" altLang="en-US" sz="1000" dirty="0">
              <a:solidFill>
                <a:srgbClr val="FF0000"/>
              </a:solidFill>
              <a:latin typeface="Alibaba PuHuiTi R" pitchFamily="18" charset="-122"/>
              <a:ea typeface="Alibaba PuHuiTi R" pitchFamily="18" charset="-122"/>
              <a:cs typeface="Alibaba PuHuiTi R" pitchFamily="18" charset="-122"/>
            </a:endParaRPr>
          </a:p>
        </p:txBody>
      </p:sp>
      <p:sp>
        <p:nvSpPr>
          <p:cNvPr id="23" name="圆角矩形 22">
            <a:extLst>
              <a:ext uri="{FF2B5EF4-FFF2-40B4-BE49-F238E27FC236}">
                <a16:creationId xmlns:a16="http://schemas.microsoft.com/office/drawing/2014/main" id="{09A19C12-9BBF-1B4C-9915-16EF989ACE00}"/>
              </a:ext>
            </a:extLst>
          </p:cNvPr>
          <p:cNvSpPr/>
          <p:nvPr/>
        </p:nvSpPr>
        <p:spPr>
          <a:xfrm>
            <a:off x="621846" y="4975869"/>
            <a:ext cx="1496974" cy="887836"/>
          </a:xfrm>
          <a:prstGeom prst="roundRect">
            <a:avLst/>
          </a:prstGeom>
          <a:noFill/>
          <a:ln cmpd="sng">
            <a:solidFill>
              <a:schemeClr val="accent1">
                <a:lumMod val="75000"/>
              </a:schemeClr>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l" defTabSz="430213">
              <a:spcAft>
                <a:spcPts val="400"/>
              </a:spcAft>
              <a:buSzPct val="100000"/>
            </a:pPr>
            <a:endParaRPr kumimoji="1" lang="zh-CN" altLang="en-US" sz="1050" dirty="0">
              <a:solidFill>
                <a:srgbClr val="000000"/>
              </a:solidFill>
              <a:latin typeface="Alibaba PuHuiTi L" pitchFamily="18" charset="-122"/>
              <a:ea typeface="Alibaba PuHuiTi L" pitchFamily="18" charset="-122"/>
              <a:cs typeface="Alibaba PuHuiTi L" pitchFamily="18" charset="-122"/>
            </a:endParaRPr>
          </a:p>
        </p:txBody>
      </p:sp>
      <p:pic>
        <p:nvPicPr>
          <p:cNvPr id="42" name="Picture 10" descr="C:\Users\ecoffey\AppData\Local\Temp\Rar$DRa0.138\30008_Device_call_manager_default_256.png">
            <a:extLst>
              <a:ext uri="{FF2B5EF4-FFF2-40B4-BE49-F238E27FC236}">
                <a16:creationId xmlns:a16="http://schemas.microsoft.com/office/drawing/2014/main" id="{CF05E778-F3E7-F945-9B42-EBAEDF6C52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3864" y="3536530"/>
            <a:ext cx="813377" cy="813377"/>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0" descr="C:\Users\ecoffey\AppData\Local\Temp\Rar$DRa0.138\30008_Device_call_manager_default_256.png">
            <a:extLst>
              <a:ext uri="{FF2B5EF4-FFF2-40B4-BE49-F238E27FC236}">
                <a16:creationId xmlns:a16="http://schemas.microsoft.com/office/drawing/2014/main" id="{C4FF2989-8896-144F-A088-A048308E21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985" y="3691852"/>
            <a:ext cx="813377" cy="813377"/>
          </a:xfrm>
          <a:prstGeom prst="rect">
            <a:avLst/>
          </a:prstGeom>
          <a:noFill/>
          <a:extLst>
            <a:ext uri="{909E8E84-426E-40DD-AFC4-6F175D3DCCD1}">
              <a14:hiddenFill xmlns:a14="http://schemas.microsoft.com/office/drawing/2010/main">
                <a:solidFill>
                  <a:srgbClr val="FFFFFF"/>
                </a:solidFill>
              </a14:hiddenFill>
            </a:ext>
          </a:extLst>
        </p:spPr>
      </p:pic>
      <p:sp>
        <p:nvSpPr>
          <p:cNvPr id="46" name="圆角矩形 45">
            <a:extLst>
              <a:ext uri="{FF2B5EF4-FFF2-40B4-BE49-F238E27FC236}">
                <a16:creationId xmlns:a16="http://schemas.microsoft.com/office/drawing/2014/main" id="{702428C3-606D-D046-9C02-8F3DB61E388B}"/>
              </a:ext>
            </a:extLst>
          </p:cNvPr>
          <p:cNvSpPr/>
          <p:nvPr/>
        </p:nvSpPr>
        <p:spPr>
          <a:xfrm>
            <a:off x="3129515" y="3361190"/>
            <a:ext cx="2428086" cy="1883729"/>
          </a:xfrm>
          <a:prstGeom prst="roundRect">
            <a:avLst/>
          </a:prstGeom>
          <a:noFill/>
          <a:ln>
            <a:solidFill>
              <a:schemeClr val="accent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l" defTabSz="430213">
              <a:spcAft>
                <a:spcPts val="400"/>
              </a:spcAft>
              <a:buSzPct val="100000"/>
            </a:pPr>
            <a:endParaRPr kumimoji="1" lang="zh-CN" altLang="en-US" sz="1050" dirty="0">
              <a:solidFill>
                <a:srgbClr val="000000"/>
              </a:solidFill>
              <a:latin typeface="Alibaba PuHuiTi L" pitchFamily="18" charset="-122"/>
              <a:ea typeface="Alibaba PuHuiTi L" pitchFamily="18" charset="-122"/>
              <a:cs typeface="Alibaba PuHuiTi L" pitchFamily="18" charset="-122"/>
            </a:endParaRPr>
          </a:p>
        </p:txBody>
      </p:sp>
      <p:sp>
        <p:nvSpPr>
          <p:cNvPr id="47" name="矩形 46">
            <a:extLst>
              <a:ext uri="{FF2B5EF4-FFF2-40B4-BE49-F238E27FC236}">
                <a16:creationId xmlns:a16="http://schemas.microsoft.com/office/drawing/2014/main" id="{4F995233-1CE1-9A48-BD72-8DE8B1997FF5}"/>
              </a:ext>
            </a:extLst>
          </p:cNvPr>
          <p:cNvSpPr/>
          <p:nvPr/>
        </p:nvSpPr>
        <p:spPr>
          <a:xfrm>
            <a:off x="3584072" y="4949204"/>
            <a:ext cx="1707519" cy="307777"/>
          </a:xfrm>
          <a:prstGeom prst="rect">
            <a:avLst/>
          </a:prstGeom>
        </p:spPr>
        <p:txBody>
          <a:bodyPr wrap="none">
            <a:spAutoFit/>
          </a:bodyPr>
          <a:lstStyle/>
          <a:p>
            <a:r>
              <a:rPr kumimoji="1" lang="en-US" altLang="zh-CN" sz="1400" dirty="0" err="1">
                <a:latin typeface="Alibaba PuHuiTi R" pitchFamily="18" charset="-122"/>
                <a:ea typeface="Alibaba PuHuiTi R" pitchFamily="18" charset="-122"/>
                <a:cs typeface="Alibaba PuHuiTi R" pitchFamily="18" charset="-122"/>
              </a:rPr>
              <a:t>AutoSolve</a:t>
            </a:r>
            <a:r>
              <a:rPr kumimoji="1" lang="zh-CN" altLang="en-US" sz="1400" dirty="0">
                <a:latin typeface="Alibaba PuHuiTi R" pitchFamily="18" charset="-122"/>
                <a:ea typeface="Alibaba PuHuiTi R" pitchFamily="18" charset="-122"/>
                <a:cs typeface="Alibaba PuHuiTi R" pitchFamily="18" charset="-122"/>
              </a:rPr>
              <a:t> </a:t>
            </a:r>
            <a:r>
              <a:rPr kumimoji="1" lang="en-US" altLang="zh-CN" sz="1400" dirty="0">
                <a:latin typeface="Alibaba PuHuiTi R" pitchFamily="18" charset="-122"/>
                <a:ea typeface="Alibaba PuHuiTi R" pitchFamily="18" charset="-122"/>
                <a:cs typeface="Alibaba PuHuiTi R" pitchFamily="18" charset="-122"/>
              </a:rPr>
              <a:t>System</a:t>
            </a:r>
            <a:endParaRPr lang="zh-CN" altLang="en-US" sz="1400" dirty="0"/>
          </a:p>
        </p:txBody>
      </p:sp>
      <p:pic>
        <p:nvPicPr>
          <p:cNvPr id="49" name="Picture 10" descr="C:\Users\ecoffey\AppData\Local\Temp\Rar$DRa0.870\30098_Device_voice_ATM_switch_default_256.png">
            <a:extLst>
              <a:ext uri="{FF2B5EF4-FFF2-40B4-BE49-F238E27FC236}">
                <a16:creationId xmlns:a16="http://schemas.microsoft.com/office/drawing/2014/main" id="{E2F206DC-AAD4-2C44-A95A-57C4A7F88D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93075" y="3441393"/>
            <a:ext cx="724646" cy="724646"/>
          </a:xfrm>
          <a:prstGeom prst="rect">
            <a:avLst/>
          </a:prstGeom>
          <a:noFill/>
          <a:extLst>
            <a:ext uri="{909E8E84-426E-40DD-AFC4-6F175D3DCCD1}">
              <a14:hiddenFill xmlns:a14="http://schemas.microsoft.com/office/drawing/2010/main">
                <a:solidFill>
                  <a:srgbClr val="FFFFFF"/>
                </a:solidFill>
              </a14:hiddenFill>
            </a:ext>
          </a:extLst>
        </p:spPr>
      </p:pic>
      <p:sp>
        <p:nvSpPr>
          <p:cNvPr id="51" name="文本框 50">
            <a:extLst>
              <a:ext uri="{FF2B5EF4-FFF2-40B4-BE49-F238E27FC236}">
                <a16:creationId xmlns:a16="http://schemas.microsoft.com/office/drawing/2014/main" id="{2B17DC4E-E34B-C64B-A67B-DB5B2DA0E33E}"/>
              </a:ext>
            </a:extLst>
          </p:cNvPr>
          <p:cNvSpPr txBox="1"/>
          <p:nvPr/>
        </p:nvSpPr>
        <p:spPr>
          <a:xfrm>
            <a:off x="2822832" y="4218620"/>
            <a:ext cx="1902375" cy="738664"/>
          </a:xfrm>
          <a:prstGeom prst="rect">
            <a:avLst/>
          </a:prstGeom>
          <a:noFill/>
        </p:spPr>
        <p:txBody>
          <a:bodyPr wrap="square" rtlCol="0">
            <a:spAutoFit/>
          </a:bodyPr>
          <a:lstStyle/>
          <a:p>
            <a:pPr algn="ctr"/>
            <a:r>
              <a:rPr kumimoji="1" lang="en-US" altLang="zh-CN" sz="1050" dirty="0">
                <a:latin typeface="Alibaba PuHuiTi R" pitchFamily="18" charset="-122"/>
                <a:ea typeface="Alibaba PuHuiTi R" pitchFamily="18" charset="-122"/>
                <a:cs typeface="Alibaba PuHuiTi R" pitchFamily="18" charset="-122"/>
              </a:rPr>
              <a:t>Voice</a:t>
            </a:r>
            <a:r>
              <a:rPr kumimoji="1" lang="zh-CN" altLang="en-US" sz="1050" dirty="0">
                <a:latin typeface="Alibaba PuHuiTi R" pitchFamily="18" charset="-122"/>
                <a:ea typeface="Alibaba PuHuiTi R" pitchFamily="18" charset="-122"/>
                <a:cs typeface="Alibaba PuHuiTi R" pitchFamily="18" charset="-122"/>
              </a:rPr>
              <a:t> </a:t>
            </a:r>
            <a:r>
              <a:rPr kumimoji="1" lang="en-US" altLang="zh-CN" sz="1050" dirty="0">
                <a:latin typeface="Alibaba PuHuiTi R" pitchFamily="18" charset="-122"/>
                <a:ea typeface="Alibaba PuHuiTi R" pitchFamily="18" charset="-122"/>
                <a:cs typeface="Alibaba PuHuiTi R" pitchFamily="18" charset="-122"/>
              </a:rPr>
              <a:t>TTS/ASR</a:t>
            </a:r>
          </a:p>
          <a:p>
            <a:pPr algn="ctr"/>
            <a:r>
              <a:rPr kumimoji="1" lang="en-US" altLang="zh-CN" sz="1050" dirty="0">
                <a:latin typeface="Alibaba PuHuiTi R" pitchFamily="18" charset="-122"/>
                <a:ea typeface="Alibaba PuHuiTi R" pitchFamily="18" charset="-122"/>
                <a:cs typeface="Alibaba PuHuiTi R" pitchFamily="18" charset="-122"/>
              </a:rPr>
              <a:t>Or</a:t>
            </a:r>
          </a:p>
          <a:p>
            <a:pPr algn="ctr"/>
            <a:r>
              <a:rPr kumimoji="1" lang="en" altLang="zh-CN" sz="1050" dirty="0">
                <a:latin typeface="Alibaba PuHuiTi R" pitchFamily="18" charset="-122"/>
                <a:ea typeface="Alibaba PuHuiTi R" pitchFamily="18" charset="-122"/>
                <a:cs typeface="Alibaba PuHuiTi R" pitchFamily="18" charset="-122"/>
              </a:rPr>
              <a:t>Multimodal Large Language Models</a:t>
            </a:r>
            <a:endParaRPr kumimoji="1" lang="zh-CN" altLang="en-US" sz="1050" dirty="0">
              <a:latin typeface="Alibaba PuHuiTi R" pitchFamily="18" charset="-122"/>
              <a:ea typeface="Alibaba PuHuiTi R" pitchFamily="18" charset="-122"/>
              <a:cs typeface="Alibaba PuHuiTi R" pitchFamily="18" charset="-122"/>
            </a:endParaRPr>
          </a:p>
        </p:txBody>
      </p:sp>
      <p:sp>
        <p:nvSpPr>
          <p:cNvPr id="55" name="矩形 54">
            <a:extLst>
              <a:ext uri="{FF2B5EF4-FFF2-40B4-BE49-F238E27FC236}">
                <a16:creationId xmlns:a16="http://schemas.microsoft.com/office/drawing/2014/main" id="{263C1792-9893-8F4B-8827-862D1294102D}"/>
              </a:ext>
            </a:extLst>
          </p:cNvPr>
          <p:cNvSpPr/>
          <p:nvPr/>
        </p:nvSpPr>
        <p:spPr>
          <a:xfrm>
            <a:off x="6444876" y="4545677"/>
            <a:ext cx="1334020" cy="307777"/>
          </a:xfrm>
          <a:prstGeom prst="rect">
            <a:avLst/>
          </a:prstGeom>
        </p:spPr>
        <p:txBody>
          <a:bodyPr wrap="none">
            <a:spAutoFit/>
          </a:bodyPr>
          <a:lstStyle/>
          <a:p>
            <a:r>
              <a:rPr kumimoji="1" lang="en-US" altLang="zh-CN" sz="1400" dirty="0">
                <a:latin typeface="Alibaba PuHuiTi R" pitchFamily="18" charset="-122"/>
                <a:ea typeface="Alibaba PuHuiTi R" pitchFamily="18" charset="-122"/>
                <a:cs typeface="Alibaba PuHuiTi R" pitchFamily="18" charset="-122"/>
              </a:rPr>
              <a:t>Ticket</a:t>
            </a:r>
            <a:r>
              <a:rPr kumimoji="1" lang="zh-CN" altLang="en-US" sz="1400" dirty="0">
                <a:latin typeface="Alibaba PuHuiTi R" pitchFamily="18" charset="-122"/>
                <a:ea typeface="Alibaba PuHuiTi R" pitchFamily="18" charset="-122"/>
                <a:cs typeface="Alibaba PuHuiTi R" pitchFamily="18" charset="-122"/>
              </a:rPr>
              <a:t> </a:t>
            </a:r>
            <a:r>
              <a:rPr kumimoji="1" lang="en-US" altLang="zh-CN" sz="1400" dirty="0">
                <a:latin typeface="Alibaba PuHuiTi R" pitchFamily="18" charset="-122"/>
                <a:ea typeface="Alibaba PuHuiTi R" pitchFamily="18" charset="-122"/>
                <a:cs typeface="Alibaba PuHuiTi R" pitchFamily="18" charset="-122"/>
              </a:rPr>
              <a:t>System</a:t>
            </a:r>
            <a:endParaRPr lang="zh-CN" altLang="en-US" sz="1400" dirty="0"/>
          </a:p>
        </p:txBody>
      </p:sp>
      <p:pic>
        <p:nvPicPr>
          <p:cNvPr id="56" name="Picture 32" descr="C:\Users\ecoffey\AppData\Local\Temp\Rar$DRa1.267\Cisco Instant Message and Presence\Png_256\Cisco Instant Message and Presence_admindown_256.png">
            <a:extLst>
              <a:ext uri="{FF2B5EF4-FFF2-40B4-BE49-F238E27FC236}">
                <a16:creationId xmlns:a16="http://schemas.microsoft.com/office/drawing/2014/main" id="{17849B94-38B4-B145-8738-30536F3DA17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13788" y="3410138"/>
            <a:ext cx="871146" cy="943037"/>
          </a:xfrm>
          <a:prstGeom prst="rect">
            <a:avLst/>
          </a:prstGeom>
          <a:noFill/>
          <a:extLst>
            <a:ext uri="{909E8E84-426E-40DD-AFC4-6F175D3DCCD1}">
              <a14:hiddenFill xmlns:a14="http://schemas.microsoft.com/office/drawing/2010/main">
                <a:solidFill>
                  <a:srgbClr val="FFFFFF"/>
                </a:solidFill>
              </a14:hiddenFill>
            </a:ext>
          </a:extLst>
        </p:spPr>
      </p:pic>
      <p:cxnSp>
        <p:nvCxnSpPr>
          <p:cNvPr id="58" name="直线连接符 57">
            <a:extLst>
              <a:ext uri="{FF2B5EF4-FFF2-40B4-BE49-F238E27FC236}">
                <a16:creationId xmlns:a16="http://schemas.microsoft.com/office/drawing/2014/main" id="{FA2FAFE8-724A-F741-A61F-3C92CBD71E66}"/>
              </a:ext>
            </a:extLst>
          </p:cNvPr>
          <p:cNvCxnSpPr>
            <a:cxnSpLocks/>
          </p:cNvCxnSpPr>
          <p:nvPr/>
        </p:nvCxnSpPr>
        <p:spPr>
          <a:xfrm flipH="1" flipV="1">
            <a:off x="4256401" y="2991017"/>
            <a:ext cx="0" cy="375064"/>
          </a:xfrm>
          <a:prstGeom prst="line">
            <a:avLst/>
          </a:prstGeom>
          <a:ln w="25400">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圆角矩形 58">
            <a:extLst>
              <a:ext uri="{FF2B5EF4-FFF2-40B4-BE49-F238E27FC236}">
                <a16:creationId xmlns:a16="http://schemas.microsoft.com/office/drawing/2014/main" id="{25F552B2-28F0-D446-AD9D-35B2CF0319EC}"/>
              </a:ext>
            </a:extLst>
          </p:cNvPr>
          <p:cNvSpPr/>
          <p:nvPr/>
        </p:nvSpPr>
        <p:spPr>
          <a:xfrm>
            <a:off x="6247150" y="3279059"/>
            <a:ext cx="1638101" cy="1556235"/>
          </a:xfrm>
          <a:prstGeom prst="roundRect">
            <a:avLst/>
          </a:prstGeom>
          <a:noFill/>
          <a:ln>
            <a:solidFill>
              <a:schemeClr val="accent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l" defTabSz="430213">
              <a:spcAft>
                <a:spcPts val="400"/>
              </a:spcAft>
              <a:buSzPct val="100000"/>
            </a:pPr>
            <a:endParaRPr kumimoji="1" lang="zh-CN" altLang="en-US" sz="1050" dirty="0">
              <a:solidFill>
                <a:srgbClr val="000000"/>
              </a:solidFill>
              <a:latin typeface="Alibaba PuHuiTi L" pitchFamily="18" charset="-122"/>
              <a:ea typeface="Alibaba PuHuiTi L" pitchFamily="18" charset="-122"/>
              <a:cs typeface="Alibaba PuHuiTi L" pitchFamily="18" charset="-122"/>
            </a:endParaRPr>
          </a:p>
        </p:txBody>
      </p:sp>
      <p:sp>
        <p:nvSpPr>
          <p:cNvPr id="60" name="文本框 59">
            <a:extLst>
              <a:ext uri="{FF2B5EF4-FFF2-40B4-BE49-F238E27FC236}">
                <a16:creationId xmlns:a16="http://schemas.microsoft.com/office/drawing/2014/main" id="{E8FB0BF6-3E13-674B-B2EF-0C4AF9242DAA}"/>
              </a:ext>
            </a:extLst>
          </p:cNvPr>
          <p:cNvSpPr txBox="1"/>
          <p:nvPr/>
        </p:nvSpPr>
        <p:spPr>
          <a:xfrm>
            <a:off x="8151683" y="1588594"/>
            <a:ext cx="3063150" cy="4496167"/>
          </a:xfrm>
          <a:prstGeom prst="rect">
            <a:avLst/>
          </a:prstGeom>
          <a:noFill/>
        </p:spPr>
        <p:txBody>
          <a:bodyPr wrap="square" rtlCol="0">
            <a:spAutoFit/>
          </a:bodyPr>
          <a:lstStyle/>
          <a:p>
            <a:pPr marL="342900" indent="-342900" algn="just">
              <a:lnSpc>
                <a:spcPct val="150000"/>
              </a:lnSpc>
              <a:buFont typeface="+mj-lt"/>
              <a:buAutoNum type="arabicPeriod"/>
            </a:pPr>
            <a:r>
              <a:rPr kumimoji="1" lang="en" altLang="zh-CN" sz="1200" dirty="0"/>
              <a:t>After a user calls into the call center system, the IVR provides an option to enter the self-service problem solving system, and the user selects this option;</a:t>
            </a:r>
          </a:p>
          <a:p>
            <a:pPr marL="342900" indent="-342900" algn="just">
              <a:lnSpc>
                <a:spcPct val="150000"/>
              </a:lnSpc>
              <a:buFont typeface="+mj-lt"/>
              <a:buAutoNum type="arabicPeriod"/>
            </a:pPr>
            <a:r>
              <a:rPr kumimoji="1" lang="en" altLang="zh-CN" sz="1200" dirty="0"/>
              <a:t>The call center system interacts with the self-service problem solving system through a large model system to solve problems by themselves, such as understanding a product, solving some problems, etc.;</a:t>
            </a:r>
          </a:p>
          <a:p>
            <a:pPr marL="342900" indent="-342900" algn="just">
              <a:lnSpc>
                <a:spcPct val="150000"/>
              </a:lnSpc>
              <a:buFont typeface="+mj-lt"/>
              <a:buAutoNum type="arabicPeriod"/>
            </a:pPr>
            <a:r>
              <a:rPr kumimoji="1" lang="en" altLang="zh-CN" sz="1200" dirty="0"/>
              <a:t>After solving the problem, the text results and recordings of this processing are pushed to the work order system, and a text message is sent to confirm the user's satisfaction.</a:t>
            </a:r>
            <a:endParaRPr kumimoji="1" lang="zh-CN" altLang="en-US" sz="1200" dirty="0"/>
          </a:p>
        </p:txBody>
      </p:sp>
      <p:pic>
        <p:nvPicPr>
          <p:cNvPr id="61" name="Picture 10" descr="C:\Users\ecoffey\AppData\Local\Temp\Rar$DRa0.870\30098_Device_voice_ATM_switch_default_256.png">
            <a:extLst>
              <a:ext uri="{FF2B5EF4-FFF2-40B4-BE49-F238E27FC236}">
                <a16:creationId xmlns:a16="http://schemas.microsoft.com/office/drawing/2014/main" id="{1CC9F283-EC17-AD41-8689-1604FF7B14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47110" y="3580717"/>
            <a:ext cx="724646" cy="724646"/>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32" descr="C:\Users\ecoffey\AppData\Local\Temp\Rar$DRa1.267\Cisco Instant Message and Presence\Png_256\Cisco Instant Message and Presence_admindown_256.png">
            <a:extLst>
              <a:ext uri="{FF2B5EF4-FFF2-40B4-BE49-F238E27FC236}">
                <a16:creationId xmlns:a16="http://schemas.microsoft.com/office/drawing/2014/main" id="{A6B16D68-9B5E-3C4F-B97E-0113BE9EAB3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06519" y="3562361"/>
            <a:ext cx="871146" cy="943037"/>
          </a:xfrm>
          <a:prstGeom prst="rect">
            <a:avLst/>
          </a:prstGeom>
          <a:noFill/>
          <a:extLst>
            <a:ext uri="{909E8E84-426E-40DD-AFC4-6F175D3DCCD1}">
              <a14:hiddenFill xmlns:a14="http://schemas.microsoft.com/office/drawing/2010/main">
                <a:solidFill>
                  <a:srgbClr val="FFFFFF"/>
                </a:solidFill>
              </a14:hiddenFill>
            </a:ext>
          </a:extLst>
        </p:spPr>
      </p:pic>
      <p:sp>
        <p:nvSpPr>
          <p:cNvPr id="3" name="Freeform 19">
            <a:extLst>
              <a:ext uri="{FF2B5EF4-FFF2-40B4-BE49-F238E27FC236}">
                <a16:creationId xmlns:a16="http://schemas.microsoft.com/office/drawing/2014/main" id="{86B56E6B-5DB2-B84F-8B7A-8CEF13DD6573}"/>
              </a:ext>
            </a:extLst>
          </p:cNvPr>
          <p:cNvSpPr>
            <a:spLocks/>
          </p:cNvSpPr>
          <p:nvPr/>
        </p:nvSpPr>
        <p:spPr bwMode="auto">
          <a:xfrm flipH="1">
            <a:off x="576731" y="1598375"/>
            <a:ext cx="1638101" cy="718047"/>
          </a:xfrm>
          <a:custGeom>
            <a:avLst/>
            <a:gdLst>
              <a:gd name="T0" fmla="*/ 877 w 1097"/>
              <a:gd name="T1" fmla="*/ 661 h 661"/>
              <a:gd name="T2" fmla="*/ 1097 w 1097"/>
              <a:gd name="T3" fmla="*/ 465 h 661"/>
              <a:gd name="T4" fmla="*/ 921 w 1097"/>
              <a:gd name="T5" fmla="*/ 285 h 661"/>
              <a:gd name="T6" fmla="*/ 651 w 1097"/>
              <a:gd name="T7" fmla="*/ 0 h 661"/>
              <a:gd name="T8" fmla="*/ 409 w 1097"/>
              <a:gd name="T9" fmla="*/ 139 h 661"/>
              <a:gd name="T10" fmla="*/ 321 w 1097"/>
              <a:gd name="T11" fmla="*/ 106 h 661"/>
              <a:gd name="T12" fmla="*/ 185 w 1097"/>
              <a:gd name="T13" fmla="*/ 233 h 661"/>
              <a:gd name="T14" fmla="*/ 188 w 1097"/>
              <a:gd name="T15" fmla="*/ 259 h 661"/>
              <a:gd name="T16" fmla="*/ 0 w 1097"/>
              <a:gd name="T17" fmla="*/ 465 h 661"/>
              <a:gd name="T18" fmla="*/ 220 w 1097"/>
              <a:gd name="T19" fmla="*/ 661 h 661"/>
              <a:gd name="T20" fmla="*/ 877 w 1097"/>
              <a:gd name="T21" fmla="*/ 661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7" h="661">
                <a:moveTo>
                  <a:pt x="877" y="661"/>
                </a:moveTo>
                <a:cubicBezTo>
                  <a:pt x="999" y="661"/>
                  <a:pt x="1097" y="586"/>
                  <a:pt x="1097" y="465"/>
                </a:cubicBezTo>
                <a:cubicBezTo>
                  <a:pt x="1097" y="358"/>
                  <a:pt x="1042" y="289"/>
                  <a:pt x="921" y="285"/>
                </a:cubicBezTo>
                <a:cubicBezTo>
                  <a:pt x="921" y="135"/>
                  <a:pt x="801" y="0"/>
                  <a:pt x="651" y="0"/>
                </a:cubicBezTo>
                <a:cubicBezTo>
                  <a:pt x="545" y="0"/>
                  <a:pt x="453" y="49"/>
                  <a:pt x="409" y="139"/>
                </a:cubicBezTo>
                <a:cubicBezTo>
                  <a:pt x="385" y="118"/>
                  <a:pt x="354" y="106"/>
                  <a:pt x="321" y="106"/>
                </a:cubicBezTo>
                <a:cubicBezTo>
                  <a:pt x="246" y="106"/>
                  <a:pt x="185" y="159"/>
                  <a:pt x="185" y="233"/>
                </a:cubicBezTo>
                <a:cubicBezTo>
                  <a:pt x="185" y="242"/>
                  <a:pt x="186" y="251"/>
                  <a:pt x="188" y="259"/>
                </a:cubicBezTo>
                <a:cubicBezTo>
                  <a:pt x="82" y="275"/>
                  <a:pt x="0" y="354"/>
                  <a:pt x="0" y="465"/>
                </a:cubicBezTo>
                <a:cubicBezTo>
                  <a:pt x="0" y="586"/>
                  <a:pt x="99" y="661"/>
                  <a:pt x="220" y="661"/>
                </a:cubicBezTo>
                <a:lnTo>
                  <a:pt x="877" y="661"/>
                </a:lnTo>
                <a:close/>
              </a:path>
            </a:pathLst>
          </a:custGeom>
          <a:gradFill flip="none" rotWithShape="1">
            <a:gsLst>
              <a:gs pos="100000">
                <a:srgbClr val="CFCFCF">
                  <a:lumMod val="79000"/>
                  <a:lumOff val="21000"/>
                </a:srgbClr>
              </a:gs>
              <a:gs pos="0">
                <a:srgbClr val="E6E6E6">
                  <a:shade val="100000"/>
                  <a:satMod val="115000"/>
                  <a:lumMod val="0"/>
                  <a:lumOff val="100000"/>
                </a:srgbClr>
              </a:gs>
            </a:gsLst>
            <a:path path="circle">
              <a:fillToRect l="50000" t="50000" r="50000" b="50000"/>
            </a:path>
            <a:tileRect/>
          </a:gradFill>
          <a:ln w="38100">
            <a:gradFill>
              <a:gsLst>
                <a:gs pos="0">
                  <a:schemeClr val="bg1">
                    <a:lumMod val="88000"/>
                  </a:schemeClr>
                </a:gs>
                <a:gs pos="100000">
                  <a:schemeClr val="bg1">
                    <a:lumMod val="69000"/>
                  </a:schemeClr>
                </a:gs>
              </a:gsLst>
              <a:lin ang="5400000" scaled="0"/>
            </a:gradFill>
            <a:miter lim="800000"/>
          </a:ln>
        </p:spPr>
        <p:txBody>
          <a:bodyPr lIns="68550" tIns="137102" rIns="68550" bIns="34275" anchor="ctr"/>
          <a:lstStyle/>
          <a:p>
            <a:pPr marL="3571" indent="-3571" algn="ctr" defTabSz="456231" fontAlgn="auto">
              <a:lnSpc>
                <a:spcPct val="80000"/>
              </a:lnSpc>
              <a:spcBef>
                <a:spcPts val="0"/>
              </a:spcBef>
              <a:spcAft>
                <a:spcPts val="0"/>
              </a:spcAft>
              <a:buClr>
                <a:srgbClr val="EC7023"/>
              </a:buClr>
              <a:defRPr/>
            </a:pPr>
            <a:r>
              <a:rPr lang="en-US" altLang="zh-CN" dirty="0">
                <a:solidFill>
                  <a:srgbClr val="08252E"/>
                </a:solidFill>
                <a:latin typeface="Alibaba PuHuiTi M" pitchFamily="18" charset="-122"/>
                <a:ea typeface="Alibaba PuHuiTi M" pitchFamily="18" charset="-122"/>
                <a:cs typeface="Alibaba PuHuiTi M" pitchFamily="18" charset="-122"/>
              </a:rPr>
              <a:t>PSTN</a:t>
            </a:r>
            <a:endParaRPr lang="en-US" dirty="0">
              <a:solidFill>
                <a:srgbClr val="08252E"/>
              </a:solidFill>
              <a:latin typeface="Alibaba PuHuiTi M" pitchFamily="18" charset="-122"/>
              <a:ea typeface="Alibaba PuHuiTi M" pitchFamily="18" charset="-122"/>
              <a:cs typeface="Alibaba PuHuiTi M" pitchFamily="18" charset="-122"/>
            </a:endParaRPr>
          </a:p>
        </p:txBody>
      </p:sp>
      <p:pic>
        <p:nvPicPr>
          <p:cNvPr id="35" name="Picture 33" descr="C:\Users\ecoffey\AppData\Local\Temp\Rar$DRa0.739\Catalyst 4500E Unified Access\Png_256\Catalyst 4500E Unified Access_256_critical.png">
            <a:extLst>
              <a:ext uri="{FF2B5EF4-FFF2-40B4-BE49-F238E27FC236}">
                <a16:creationId xmlns:a16="http://schemas.microsoft.com/office/drawing/2014/main" id="{A3C3C6E4-32FC-184A-9F10-AB149D14AC0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60138" y="1782923"/>
            <a:ext cx="665483" cy="961731"/>
          </a:xfrm>
          <a:prstGeom prst="rect">
            <a:avLst/>
          </a:prstGeom>
          <a:noFill/>
          <a:extLst>
            <a:ext uri="{909E8E84-426E-40DD-AFC4-6F175D3DCCD1}">
              <a14:hiddenFill xmlns:a14="http://schemas.microsoft.com/office/drawing/2010/main">
                <a:solidFill>
                  <a:srgbClr val="FFFFFF"/>
                </a:solidFill>
              </a14:hiddenFill>
            </a:ext>
          </a:extLst>
        </p:spPr>
      </p:pic>
      <p:sp>
        <p:nvSpPr>
          <p:cNvPr id="38" name="圆角矩形 37">
            <a:extLst>
              <a:ext uri="{FF2B5EF4-FFF2-40B4-BE49-F238E27FC236}">
                <a16:creationId xmlns:a16="http://schemas.microsoft.com/office/drawing/2014/main" id="{9C0D49B5-5632-DC4B-AC67-8BFC5E3A0D5F}"/>
              </a:ext>
            </a:extLst>
          </p:cNvPr>
          <p:cNvSpPr/>
          <p:nvPr/>
        </p:nvSpPr>
        <p:spPr>
          <a:xfrm>
            <a:off x="3129515" y="1660797"/>
            <a:ext cx="2321141" cy="1327638"/>
          </a:xfrm>
          <a:prstGeom prst="roundRect">
            <a:avLst/>
          </a:prstGeom>
          <a:noFill/>
          <a:ln>
            <a:solidFill>
              <a:schemeClr val="accent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l" defTabSz="430213">
              <a:spcAft>
                <a:spcPts val="400"/>
              </a:spcAft>
              <a:buSzPct val="100000"/>
            </a:pPr>
            <a:endParaRPr kumimoji="1" lang="zh-CN" altLang="en-US" sz="1050" dirty="0">
              <a:solidFill>
                <a:srgbClr val="000000"/>
              </a:solidFill>
              <a:latin typeface="Alibaba PuHuiTi L" pitchFamily="18" charset="-122"/>
              <a:ea typeface="Alibaba PuHuiTi L" pitchFamily="18" charset="-122"/>
              <a:cs typeface="Alibaba PuHuiTi L" pitchFamily="18" charset="-122"/>
            </a:endParaRPr>
          </a:p>
        </p:txBody>
      </p:sp>
      <p:sp>
        <p:nvSpPr>
          <p:cNvPr id="40" name="矩形 39">
            <a:extLst>
              <a:ext uri="{FF2B5EF4-FFF2-40B4-BE49-F238E27FC236}">
                <a16:creationId xmlns:a16="http://schemas.microsoft.com/office/drawing/2014/main" id="{64800611-CE29-4043-B210-2AEA8EC08828}"/>
              </a:ext>
            </a:extLst>
          </p:cNvPr>
          <p:cNvSpPr/>
          <p:nvPr/>
        </p:nvSpPr>
        <p:spPr>
          <a:xfrm>
            <a:off x="3423009" y="2724456"/>
            <a:ext cx="1863011" cy="307777"/>
          </a:xfrm>
          <a:prstGeom prst="rect">
            <a:avLst/>
          </a:prstGeom>
        </p:spPr>
        <p:txBody>
          <a:bodyPr wrap="none">
            <a:spAutoFit/>
          </a:bodyPr>
          <a:lstStyle/>
          <a:p>
            <a:r>
              <a:rPr kumimoji="1" lang="en-US" altLang="zh-CN" sz="1400" dirty="0">
                <a:latin typeface="Alibaba PuHuiTi R" pitchFamily="18" charset="-122"/>
                <a:ea typeface="Alibaba PuHuiTi R" pitchFamily="18" charset="-122"/>
                <a:cs typeface="Alibaba PuHuiTi R" pitchFamily="18" charset="-122"/>
              </a:rPr>
              <a:t>P</a:t>
            </a:r>
            <a:r>
              <a:rPr kumimoji="1" lang="en" altLang="zh-CN" sz="1400" dirty="0" err="1">
                <a:latin typeface="Alibaba PuHuiTi R" pitchFamily="18" charset="-122"/>
                <a:ea typeface="Alibaba PuHuiTi R" pitchFamily="18" charset="-122"/>
                <a:cs typeface="Alibaba PuHuiTi R" pitchFamily="18" charset="-122"/>
              </a:rPr>
              <a:t>rivate</a:t>
            </a:r>
            <a:r>
              <a:rPr kumimoji="1" lang="en" altLang="zh-CN" sz="1400" dirty="0">
                <a:latin typeface="Alibaba PuHuiTi R" pitchFamily="18" charset="-122"/>
                <a:ea typeface="Alibaba PuHuiTi R" pitchFamily="18" charset="-122"/>
                <a:cs typeface="Alibaba PuHuiTi R" pitchFamily="18" charset="-122"/>
              </a:rPr>
              <a:t> large model</a:t>
            </a:r>
            <a:endParaRPr lang="zh-CN" altLang="en-US" sz="1400" dirty="0"/>
          </a:p>
        </p:txBody>
      </p:sp>
      <p:cxnSp>
        <p:nvCxnSpPr>
          <p:cNvPr id="41" name="直线连接符 40">
            <a:extLst>
              <a:ext uri="{FF2B5EF4-FFF2-40B4-BE49-F238E27FC236}">
                <a16:creationId xmlns:a16="http://schemas.microsoft.com/office/drawing/2014/main" id="{E2E82D77-EDE4-1F4D-B274-65DBD6F46DFA}"/>
              </a:ext>
            </a:extLst>
          </p:cNvPr>
          <p:cNvCxnSpPr>
            <a:cxnSpLocks/>
          </p:cNvCxnSpPr>
          <p:nvPr/>
        </p:nvCxnSpPr>
        <p:spPr>
          <a:xfrm>
            <a:off x="5557601" y="4151256"/>
            <a:ext cx="682813" cy="0"/>
          </a:xfrm>
          <a:prstGeom prst="line">
            <a:avLst/>
          </a:prstGeom>
          <a:ln w="25400">
            <a:prstDash val="sysDot"/>
            <a:tailEnd type="triangle"/>
          </a:ln>
        </p:spPr>
        <p:style>
          <a:lnRef idx="1">
            <a:schemeClr val="accent1"/>
          </a:lnRef>
          <a:fillRef idx="0">
            <a:schemeClr val="accent1"/>
          </a:fillRef>
          <a:effectRef idx="0">
            <a:schemeClr val="accent1"/>
          </a:effectRef>
          <a:fontRef idx="minor">
            <a:schemeClr val="tx1"/>
          </a:fontRef>
        </p:style>
      </p:cxnSp>
      <p:pic>
        <p:nvPicPr>
          <p:cNvPr id="48" name="Picture 33" descr="C:\Users\ecoffey\AppData\Local\Temp\Rar$DRa0.739\Catalyst 4500E Unified Access\Png_256\Catalyst 4500E Unified Access_256_critical.png">
            <a:extLst>
              <a:ext uri="{FF2B5EF4-FFF2-40B4-BE49-F238E27FC236}">
                <a16:creationId xmlns:a16="http://schemas.microsoft.com/office/drawing/2014/main" id="{A1B281DB-F099-0849-BD25-7146D1255A9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37832" y="1781339"/>
            <a:ext cx="665483" cy="961731"/>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8" descr="C:\Users\ecoffey\AppData\Local\Temp\Rar$DRa0.851\Cisco Prime Collaboration\Png_256\Cisco Prime Collaboration_unknown_256.png">
            <a:extLst>
              <a:ext uri="{FF2B5EF4-FFF2-40B4-BE49-F238E27FC236}">
                <a16:creationId xmlns:a16="http://schemas.microsoft.com/office/drawing/2014/main" id="{10509A82-2ABE-994D-97CA-A654B0D87B4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53394" y="3502139"/>
            <a:ext cx="649064" cy="669079"/>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C:\Users\ecoffey\AppData\Local\Temp\Rar$DRa0.851\Cisco Prime Collaboration\Png_256\Cisco Prime Collaboration_unknown_256.png">
            <a:extLst>
              <a:ext uri="{FF2B5EF4-FFF2-40B4-BE49-F238E27FC236}">
                <a16:creationId xmlns:a16="http://schemas.microsoft.com/office/drawing/2014/main" id="{BA353D5A-A6D0-5A41-9FA3-78BCF108E5C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18511" y="3614553"/>
            <a:ext cx="649065" cy="669080"/>
          </a:xfrm>
          <a:prstGeom prst="rect">
            <a:avLst/>
          </a:prstGeom>
          <a:noFill/>
          <a:extLst>
            <a:ext uri="{909E8E84-426E-40DD-AFC4-6F175D3DCCD1}">
              <a14:hiddenFill xmlns:a14="http://schemas.microsoft.com/office/drawing/2010/main">
                <a:solidFill>
                  <a:srgbClr val="FFFFFF"/>
                </a:solidFill>
              </a14:hiddenFill>
            </a:ext>
          </a:extLst>
        </p:spPr>
      </p:pic>
      <p:sp>
        <p:nvSpPr>
          <p:cNvPr id="44" name="文本框 43">
            <a:extLst>
              <a:ext uri="{FF2B5EF4-FFF2-40B4-BE49-F238E27FC236}">
                <a16:creationId xmlns:a16="http://schemas.microsoft.com/office/drawing/2014/main" id="{0BE5376C-4354-4E4A-8D11-3E29739CAD02}"/>
              </a:ext>
            </a:extLst>
          </p:cNvPr>
          <p:cNvSpPr txBox="1"/>
          <p:nvPr/>
        </p:nvSpPr>
        <p:spPr>
          <a:xfrm>
            <a:off x="4017721" y="4289548"/>
            <a:ext cx="1902375" cy="577081"/>
          </a:xfrm>
          <a:prstGeom prst="rect">
            <a:avLst/>
          </a:prstGeom>
          <a:noFill/>
        </p:spPr>
        <p:txBody>
          <a:bodyPr wrap="square" rtlCol="0">
            <a:spAutoFit/>
          </a:bodyPr>
          <a:lstStyle/>
          <a:p>
            <a:pPr algn="ctr"/>
            <a:r>
              <a:rPr kumimoji="1" lang="en-US" altLang="zh-CN" sz="1050" dirty="0">
                <a:latin typeface="Alibaba PuHuiTi R" pitchFamily="18" charset="-122"/>
                <a:ea typeface="Alibaba PuHuiTi R" pitchFamily="18" charset="-122"/>
                <a:cs typeface="Alibaba PuHuiTi R" pitchFamily="18" charset="-122"/>
              </a:rPr>
              <a:t>RAG</a:t>
            </a:r>
            <a:r>
              <a:rPr kumimoji="1" lang="zh-CN" altLang="en-US" sz="1050" dirty="0">
                <a:latin typeface="Alibaba PuHuiTi R" pitchFamily="18" charset="-122"/>
                <a:ea typeface="Alibaba PuHuiTi R" pitchFamily="18" charset="-122"/>
                <a:cs typeface="Alibaba PuHuiTi R" pitchFamily="18" charset="-122"/>
              </a:rPr>
              <a:t> </a:t>
            </a:r>
            <a:endParaRPr kumimoji="1" lang="en-US" altLang="zh-CN" sz="1050" dirty="0">
              <a:latin typeface="Alibaba PuHuiTi R" pitchFamily="18" charset="-122"/>
              <a:ea typeface="Alibaba PuHuiTi R" pitchFamily="18" charset="-122"/>
              <a:cs typeface="Alibaba PuHuiTi R" pitchFamily="18" charset="-122"/>
            </a:endParaRPr>
          </a:p>
          <a:p>
            <a:pPr algn="ctr"/>
            <a:r>
              <a:rPr kumimoji="1" lang="en-US" altLang="zh-CN" sz="1050" dirty="0">
                <a:latin typeface="Alibaba PuHuiTi R" pitchFamily="18" charset="-122"/>
                <a:ea typeface="Alibaba PuHuiTi R" pitchFamily="18" charset="-122"/>
                <a:cs typeface="Alibaba PuHuiTi R" pitchFamily="18" charset="-122"/>
              </a:rPr>
              <a:t>or</a:t>
            </a:r>
          </a:p>
          <a:p>
            <a:pPr algn="ctr"/>
            <a:r>
              <a:rPr kumimoji="1" lang="en-US" altLang="zh-CN" sz="1050" dirty="0">
                <a:latin typeface="Alibaba PuHuiTi R" pitchFamily="18" charset="-122"/>
                <a:ea typeface="Alibaba PuHuiTi R" pitchFamily="18" charset="-122"/>
                <a:cs typeface="Alibaba PuHuiTi R" pitchFamily="18" charset="-122"/>
              </a:rPr>
              <a:t>knowledgebase</a:t>
            </a:r>
          </a:p>
        </p:txBody>
      </p:sp>
    </p:spTree>
    <p:extLst>
      <p:ext uri="{BB962C8B-B14F-4D97-AF65-F5344CB8AC3E}">
        <p14:creationId xmlns:p14="http://schemas.microsoft.com/office/powerpoint/2010/main" val="1648255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线连接符 32">
            <a:extLst>
              <a:ext uri="{FF2B5EF4-FFF2-40B4-BE49-F238E27FC236}">
                <a16:creationId xmlns:a16="http://schemas.microsoft.com/office/drawing/2014/main" id="{745E9CFC-E1D6-604D-BBED-8194E5884EFE}"/>
              </a:ext>
            </a:extLst>
          </p:cNvPr>
          <p:cNvCxnSpPr>
            <a:cxnSpLocks/>
            <a:stCxn id="17" idx="3"/>
          </p:cNvCxnSpPr>
          <p:nvPr/>
        </p:nvCxnSpPr>
        <p:spPr>
          <a:xfrm>
            <a:off x="2351179" y="4090345"/>
            <a:ext cx="778336" cy="0"/>
          </a:xfrm>
          <a:prstGeom prst="line">
            <a:avLst/>
          </a:prstGeom>
          <a:ln w="25400">
            <a:prstDash val="sysDot"/>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1B0067BF-3BA1-3146-896C-B6E5EE9EFBCA}"/>
              </a:ext>
            </a:extLst>
          </p:cNvPr>
          <p:cNvSpPr>
            <a:spLocks noGrp="1"/>
          </p:cNvSpPr>
          <p:nvPr>
            <p:ph type="title"/>
          </p:nvPr>
        </p:nvSpPr>
        <p:spPr>
          <a:xfrm>
            <a:off x="448841" y="445479"/>
            <a:ext cx="10911886" cy="453091"/>
          </a:xfrm>
        </p:spPr>
        <p:txBody>
          <a:bodyPr/>
          <a:lstStyle/>
          <a:p>
            <a:r>
              <a:rPr kumimoji="1" lang="az-Cyrl-AZ" altLang="zh-CN" dirty="0"/>
              <a:t>Обзор архитектуры колл-центра </a:t>
            </a:r>
            <a:r>
              <a:rPr kumimoji="1" lang="en" altLang="zh-CN" dirty="0"/>
              <a:t>LLM</a:t>
            </a:r>
            <a:endParaRPr kumimoji="1" lang="zh-CN" altLang="en-US" dirty="0"/>
          </a:p>
        </p:txBody>
      </p:sp>
      <p:cxnSp>
        <p:nvCxnSpPr>
          <p:cNvPr id="4" name="直线连接符 3">
            <a:extLst>
              <a:ext uri="{FF2B5EF4-FFF2-40B4-BE49-F238E27FC236}">
                <a16:creationId xmlns:a16="http://schemas.microsoft.com/office/drawing/2014/main" id="{4830A291-2276-DD4A-AE5F-671BF636ADAF}"/>
              </a:ext>
            </a:extLst>
          </p:cNvPr>
          <p:cNvCxnSpPr>
            <a:cxnSpLocks/>
          </p:cNvCxnSpPr>
          <p:nvPr/>
        </p:nvCxnSpPr>
        <p:spPr>
          <a:xfrm>
            <a:off x="1390737" y="2316422"/>
            <a:ext cx="0" cy="1150866"/>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pic>
        <p:nvPicPr>
          <p:cNvPr id="7" name="Picture 26" descr="C:\Users\ecoffey\AppData\Local\Temp\Rar$DRa0.787\30099_Device_voice_gateway_unreachable_256.png">
            <a:extLst>
              <a:ext uri="{FF2B5EF4-FFF2-40B4-BE49-F238E27FC236}">
                <a16:creationId xmlns:a16="http://schemas.microsoft.com/office/drawing/2014/main" id="{6AD78F35-19C2-D84D-B928-FB611503DE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627" y="2628810"/>
            <a:ext cx="560728" cy="48353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1">
            <a:extLst>
              <a:ext uri="{FF2B5EF4-FFF2-40B4-BE49-F238E27FC236}">
                <a16:creationId xmlns:a16="http://schemas.microsoft.com/office/drawing/2014/main" id="{2909FC82-63C7-E241-95AF-AA4FAC88B4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8823" y="3529330"/>
            <a:ext cx="514587" cy="741354"/>
          </a:xfrm>
          <a:prstGeom prst="rect">
            <a:avLst/>
          </a:prstGeom>
        </p:spPr>
      </p:pic>
      <p:pic>
        <p:nvPicPr>
          <p:cNvPr id="14" name="Picture 21">
            <a:extLst>
              <a:ext uri="{FF2B5EF4-FFF2-40B4-BE49-F238E27FC236}">
                <a16:creationId xmlns:a16="http://schemas.microsoft.com/office/drawing/2014/main" id="{2ED4D15A-DF9D-9549-869B-F9044B9E41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1223" y="3681730"/>
            <a:ext cx="514587" cy="741354"/>
          </a:xfrm>
          <a:prstGeom prst="rect">
            <a:avLst/>
          </a:prstGeom>
        </p:spPr>
      </p:pic>
      <p:sp>
        <p:nvSpPr>
          <p:cNvPr id="15" name="文本框 14">
            <a:extLst>
              <a:ext uri="{FF2B5EF4-FFF2-40B4-BE49-F238E27FC236}">
                <a16:creationId xmlns:a16="http://schemas.microsoft.com/office/drawing/2014/main" id="{7BD0BE41-3093-9742-8E15-1CCA9B6E7F72}"/>
              </a:ext>
            </a:extLst>
          </p:cNvPr>
          <p:cNvSpPr txBox="1"/>
          <p:nvPr/>
        </p:nvSpPr>
        <p:spPr>
          <a:xfrm>
            <a:off x="473864" y="4377474"/>
            <a:ext cx="1267888" cy="230832"/>
          </a:xfrm>
          <a:prstGeom prst="rect">
            <a:avLst/>
          </a:prstGeom>
          <a:noFill/>
        </p:spPr>
        <p:txBody>
          <a:bodyPr wrap="square" rtlCol="0">
            <a:spAutoFit/>
          </a:bodyPr>
          <a:lstStyle/>
          <a:p>
            <a:r>
              <a:rPr kumimoji="1" lang="az-Cyrl-AZ" altLang="zh-CN" sz="900" dirty="0">
                <a:latin typeface="Alibaba PuHuiTi R" pitchFamily="18" charset="-122"/>
                <a:ea typeface="Alibaba PuHuiTi R" pitchFamily="18" charset="-122"/>
                <a:cs typeface="Alibaba PuHuiTi R" pitchFamily="18" charset="-122"/>
              </a:rPr>
              <a:t>Сервер вызовов</a:t>
            </a:r>
            <a:endParaRPr kumimoji="1" lang="zh-CN" altLang="en-US" sz="900" dirty="0">
              <a:latin typeface="Alibaba PuHuiTi R" pitchFamily="18" charset="-122"/>
              <a:ea typeface="Alibaba PuHuiTi R" pitchFamily="18" charset="-122"/>
              <a:cs typeface="Alibaba PuHuiTi R" pitchFamily="18" charset="-122"/>
            </a:endParaRPr>
          </a:p>
        </p:txBody>
      </p:sp>
      <p:sp>
        <p:nvSpPr>
          <p:cNvPr id="16" name="文本框 15">
            <a:extLst>
              <a:ext uri="{FF2B5EF4-FFF2-40B4-BE49-F238E27FC236}">
                <a16:creationId xmlns:a16="http://schemas.microsoft.com/office/drawing/2014/main" id="{FB8688EF-0F36-7145-9983-E90143319857}"/>
              </a:ext>
            </a:extLst>
          </p:cNvPr>
          <p:cNvSpPr txBox="1"/>
          <p:nvPr/>
        </p:nvSpPr>
        <p:spPr>
          <a:xfrm>
            <a:off x="1462652" y="4383123"/>
            <a:ext cx="966931" cy="369332"/>
          </a:xfrm>
          <a:prstGeom prst="rect">
            <a:avLst/>
          </a:prstGeom>
          <a:noFill/>
        </p:spPr>
        <p:txBody>
          <a:bodyPr wrap="square" rtlCol="0">
            <a:spAutoFit/>
          </a:bodyPr>
          <a:lstStyle/>
          <a:p>
            <a:r>
              <a:rPr kumimoji="1" lang="az-Cyrl-AZ" altLang="zh-CN" sz="900" dirty="0">
                <a:latin typeface="Alibaba PuHuiTi R" pitchFamily="18" charset="-122"/>
                <a:ea typeface="Alibaba PuHuiTi R" pitchFamily="18" charset="-122"/>
                <a:cs typeface="Alibaba PuHuiTi R" pitchFamily="18" charset="-122"/>
              </a:rPr>
              <a:t>Сервер колл-центра</a:t>
            </a:r>
            <a:endParaRPr kumimoji="1" lang="zh-CN" altLang="en-US" sz="900" dirty="0">
              <a:latin typeface="Alibaba PuHuiTi R" pitchFamily="18" charset="-122"/>
              <a:ea typeface="Alibaba PuHuiTi R" pitchFamily="18" charset="-122"/>
              <a:cs typeface="Alibaba PuHuiTi R" pitchFamily="18" charset="-122"/>
            </a:endParaRPr>
          </a:p>
        </p:txBody>
      </p:sp>
      <p:sp>
        <p:nvSpPr>
          <p:cNvPr id="17" name="圆角矩形 16">
            <a:extLst>
              <a:ext uri="{FF2B5EF4-FFF2-40B4-BE49-F238E27FC236}">
                <a16:creationId xmlns:a16="http://schemas.microsoft.com/office/drawing/2014/main" id="{93ADB526-12C8-F74B-97AC-049CE832B84C}"/>
              </a:ext>
            </a:extLst>
          </p:cNvPr>
          <p:cNvSpPr/>
          <p:nvPr/>
        </p:nvSpPr>
        <p:spPr>
          <a:xfrm>
            <a:off x="448841" y="3467288"/>
            <a:ext cx="1902338" cy="1246114"/>
          </a:xfrm>
          <a:prstGeom prst="roundRect">
            <a:avLst/>
          </a:prstGeom>
          <a:noFill/>
          <a:ln>
            <a:solidFill>
              <a:schemeClr val="accent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l" defTabSz="430213">
              <a:spcAft>
                <a:spcPts val="400"/>
              </a:spcAft>
              <a:buSzPct val="100000"/>
            </a:pPr>
            <a:endParaRPr kumimoji="1" lang="zh-CN" altLang="en-US" sz="1050" dirty="0">
              <a:solidFill>
                <a:srgbClr val="000000"/>
              </a:solidFill>
              <a:latin typeface="Alibaba PuHuiTi L" pitchFamily="18" charset="-122"/>
              <a:ea typeface="Alibaba PuHuiTi L" pitchFamily="18" charset="-122"/>
              <a:cs typeface="Alibaba PuHuiTi L" pitchFamily="18" charset="-122"/>
            </a:endParaRPr>
          </a:p>
        </p:txBody>
      </p:sp>
      <p:pic>
        <p:nvPicPr>
          <p:cNvPr id="19" name="Picture 26" descr="C:\Users\ecoffey\AppData\Local\Temp\Rar$DRa0.787\30099_Device_voice_gateway_unreachable_256.png">
            <a:extLst>
              <a:ext uri="{FF2B5EF4-FFF2-40B4-BE49-F238E27FC236}">
                <a16:creationId xmlns:a16="http://schemas.microsoft.com/office/drawing/2014/main" id="{9C78BCC9-8997-3641-9897-AFBF225A92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027" y="2781210"/>
            <a:ext cx="560728" cy="483538"/>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直线连接符 25">
            <a:extLst>
              <a:ext uri="{FF2B5EF4-FFF2-40B4-BE49-F238E27FC236}">
                <a16:creationId xmlns:a16="http://schemas.microsoft.com/office/drawing/2014/main" id="{BFB43CC5-CF3A-E04E-892C-40B1C5128807}"/>
              </a:ext>
            </a:extLst>
          </p:cNvPr>
          <p:cNvCxnSpPr>
            <a:cxnSpLocks/>
          </p:cNvCxnSpPr>
          <p:nvPr/>
        </p:nvCxnSpPr>
        <p:spPr>
          <a:xfrm>
            <a:off x="1364814" y="4618657"/>
            <a:ext cx="0" cy="360767"/>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pic>
        <p:nvPicPr>
          <p:cNvPr id="27" name="Picture 8" descr="C:\Users\ecoffey\AppData\Local\Temp\Rar$DRa0.189\Cisco Icons November\30060_Device_phone_3025\Png_256\30060_Device_phone_3025_warning_256.png">
            <a:extLst>
              <a:ext uri="{FF2B5EF4-FFF2-40B4-BE49-F238E27FC236}">
                <a16:creationId xmlns:a16="http://schemas.microsoft.com/office/drawing/2014/main" id="{05229E94-BC97-9E47-A1C3-985EF2813A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750" y="5068108"/>
            <a:ext cx="602991" cy="46166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C:\Users\ecoffey\AppData\Local\Temp\Rar$DRa0.189\Cisco Icons November\30060_Device_phone_3025\Png_256\30060_Device_phone_3025_admindown_256.png">
            <a:extLst>
              <a:ext uri="{FF2B5EF4-FFF2-40B4-BE49-F238E27FC236}">
                <a16:creationId xmlns:a16="http://schemas.microsoft.com/office/drawing/2014/main" id="{90ACAD48-81F9-D14A-8033-F6C030F4BF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8918" y="5070023"/>
            <a:ext cx="602991" cy="461665"/>
          </a:xfrm>
          <a:prstGeom prst="rect">
            <a:avLst/>
          </a:prstGeom>
          <a:noFill/>
          <a:extLst>
            <a:ext uri="{909E8E84-426E-40DD-AFC4-6F175D3DCCD1}">
              <a14:hiddenFill xmlns:a14="http://schemas.microsoft.com/office/drawing/2010/main">
                <a:solidFill>
                  <a:srgbClr val="FFFFFF"/>
                </a:solidFill>
              </a14:hiddenFill>
            </a:ext>
          </a:extLst>
        </p:spPr>
      </p:pic>
      <p:sp>
        <p:nvSpPr>
          <p:cNvPr id="25" name="文本框 24">
            <a:extLst>
              <a:ext uri="{FF2B5EF4-FFF2-40B4-BE49-F238E27FC236}">
                <a16:creationId xmlns:a16="http://schemas.microsoft.com/office/drawing/2014/main" id="{A58045A7-2ABE-694D-9BEE-0D8657E6DA1E}"/>
              </a:ext>
            </a:extLst>
          </p:cNvPr>
          <p:cNvSpPr txBox="1"/>
          <p:nvPr/>
        </p:nvSpPr>
        <p:spPr>
          <a:xfrm>
            <a:off x="545916" y="5568152"/>
            <a:ext cx="1708188" cy="246221"/>
          </a:xfrm>
          <a:prstGeom prst="rect">
            <a:avLst/>
          </a:prstGeom>
          <a:noFill/>
        </p:spPr>
        <p:txBody>
          <a:bodyPr wrap="square" rtlCol="0">
            <a:spAutoFit/>
          </a:bodyPr>
          <a:lstStyle/>
          <a:p>
            <a:r>
              <a:rPr lang="az-Cyrl-AZ" altLang="zh-CN" sz="1000" dirty="0">
                <a:solidFill>
                  <a:srgbClr val="FF0000"/>
                </a:solidFill>
                <a:latin typeface="Alibaba PuHuiTi R" pitchFamily="18" charset="-122"/>
                <a:ea typeface="Alibaba PuHuiTi R" pitchFamily="18" charset="-122"/>
                <a:cs typeface="Alibaba PuHuiTi R" pitchFamily="18" charset="-122"/>
              </a:rPr>
              <a:t>Настольные телефоны</a:t>
            </a:r>
            <a:endParaRPr lang="zh-CN" altLang="en-US" sz="1000" dirty="0">
              <a:solidFill>
                <a:srgbClr val="FF0000"/>
              </a:solidFill>
              <a:latin typeface="Alibaba PuHuiTi R" pitchFamily="18" charset="-122"/>
              <a:ea typeface="Alibaba PuHuiTi R" pitchFamily="18" charset="-122"/>
              <a:cs typeface="Alibaba PuHuiTi R" pitchFamily="18" charset="-122"/>
            </a:endParaRPr>
          </a:p>
        </p:txBody>
      </p:sp>
      <p:sp>
        <p:nvSpPr>
          <p:cNvPr id="23" name="圆角矩形 22">
            <a:extLst>
              <a:ext uri="{FF2B5EF4-FFF2-40B4-BE49-F238E27FC236}">
                <a16:creationId xmlns:a16="http://schemas.microsoft.com/office/drawing/2014/main" id="{09A19C12-9BBF-1B4C-9915-16EF989ACE00}"/>
              </a:ext>
            </a:extLst>
          </p:cNvPr>
          <p:cNvSpPr/>
          <p:nvPr/>
        </p:nvSpPr>
        <p:spPr>
          <a:xfrm>
            <a:off x="621846" y="4975869"/>
            <a:ext cx="1496974" cy="887836"/>
          </a:xfrm>
          <a:prstGeom prst="roundRect">
            <a:avLst/>
          </a:prstGeom>
          <a:noFill/>
          <a:ln cmpd="sng">
            <a:solidFill>
              <a:schemeClr val="accent1">
                <a:lumMod val="75000"/>
              </a:schemeClr>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l" defTabSz="430213">
              <a:spcAft>
                <a:spcPts val="400"/>
              </a:spcAft>
              <a:buSzPct val="100000"/>
            </a:pPr>
            <a:endParaRPr kumimoji="1" lang="zh-CN" altLang="en-US" sz="1050" dirty="0">
              <a:solidFill>
                <a:srgbClr val="000000"/>
              </a:solidFill>
              <a:latin typeface="Alibaba PuHuiTi L" pitchFamily="18" charset="-122"/>
              <a:ea typeface="Alibaba PuHuiTi L" pitchFamily="18" charset="-122"/>
              <a:cs typeface="Alibaba PuHuiTi L" pitchFamily="18" charset="-122"/>
            </a:endParaRPr>
          </a:p>
        </p:txBody>
      </p:sp>
      <p:pic>
        <p:nvPicPr>
          <p:cNvPr id="42" name="Picture 10" descr="C:\Users\ecoffey\AppData\Local\Temp\Rar$DRa0.138\30008_Device_call_manager_default_256.png">
            <a:extLst>
              <a:ext uri="{FF2B5EF4-FFF2-40B4-BE49-F238E27FC236}">
                <a16:creationId xmlns:a16="http://schemas.microsoft.com/office/drawing/2014/main" id="{CF05E778-F3E7-F945-9B42-EBAEDF6C52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3864" y="3536530"/>
            <a:ext cx="813377" cy="813377"/>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0" descr="C:\Users\ecoffey\AppData\Local\Temp\Rar$DRa0.138\30008_Device_call_manager_default_256.png">
            <a:extLst>
              <a:ext uri="{FF2B5EF4-FFF2-40B4-BE49-F238E27FC236}">
                <a16:creationId xmlns:a16="http://schemas.microsoft.com/office/drawing/2014/main" id="{C4FF2989-8896-144F-A088-A048308E21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985" y="3691852"/>
            <a:ext cx="813377" cy="813377"/>
          </a:xfrm>
          <a:prstGeom prst="rect">
            <a:avLst/>
          </a:prstGeom>
          <a:noFill/>
          <a:extLst>
            <a:ext uri="{909E8E84-426E-40DD-AFC4-6F175D3DCCD1}">
              <a14:hiddenFill xmlns:a14="http://schemas.microsoft.com/office/drawing/2010/main">
                <a:solidFill>
                  <a:srgbClr val="FFFFFF"/>
                </a:solidFill>
              </a14:hiddenFill>
            </a:ext>
          </a:extLst>
        </p:spPr>
      </p:pic>
      <p:sp>
        <p:nvSpPr>
          <p:cNvPr id="46" name="圆角矩形 45">
            <a:extLst>
              <a:ext uri="{FF2B5EF4-FFF2-40B4-BE49-F238E27FC236}">
                <a16:creationId xmlns:a16="http://schemas.microsoft.com/office/drawing/2014/main" id="{702428C3-606D-D046-9C02-8F3DB61E388B}"/>
              </a:ext>
            </a:extLst>
          </p:cNvPr>
          <p:cNvSpPr/>
          <p:nvPr/>
        </p:nvSpPr>
        <p:spPr>
          <a:xfrm>
            <a:off x="3129515" y="3361190"/>
            <a:ext cx="2428086" cy="1883729"/>
          </a:xfrm>
          <a:prstGeom prst="roundRect">
            <a:avLst/>
          </a:prstGeom>
          <a:noFill/>
          <a:ln>
            <a:solidFill>
              <a:schemeClr val="accent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l" defTabSz="430213">
              <a:spcAft>
                <a:spcPts val="400"/>
              </a:spcAft>
              <a:buSzPct val="100000"/>
            </a:pPr>
            <a:endParaRPr kumimoji="1" lang="zh-CN" altLang="en-US" sz="1050" dirty="0">
              <a:solidFill>
                <a:srgbClr val="000000"/>
              </a:solidFill>
              <a:latin typeface="Alibaba PuHuiTi L" pitchFamily="18" charset="-122"/>
              <a:ea typeface="Alibaba PuHuiTi L" pitchFamily="18" charset="-122"/>
              <a:cs typeface="Alibaba PuHuiTi L" pitchFamily="18" charset="-122"/>
            </a:endParaRPr>
          </a:p>
        </p:txBody>
      </p:sp>
      <p:sp>
        <p:nvSpPr>
          <p:cNvPr id="47" name="矩形 46">
            <a:extLst>
              <a:ext uri="{FF2B5EF4-FFF2-40B4-BE49-F238E27FC236}">
                <a16:creationId xmlns:a16="http://schemas.microsoft.com/office/drawing/2014/main" id="{4F995233-1CE1-9A48-BD72-8DE8B1997FF5}"/>
              </a:ext>
            </a:extLst>
          </p:cNvPr>
          <p:cNvSpPr/>
          <p:nvPr/>
        </p:nvSpPr>
        <p:spPr>
          <a:xfrm>
            <a:off x="3116692" y="4862224"/>
            <a:ext cx="2979308" cy="261610"/>
          </a:xfrm>
          <a:prstGeom prst="rect">
            <a:avLst/>
          </a:prstGeom>
        </p:spPr>
        <p:txBody>
          <a:bodyPr wrap="square">
            <a:spAutoFit/>
          </a:bodyPr>
          <a:lstStyle/>
          <a:p>
            <a:r>
              <a:rPr kumimoji="1" lang="az-Cyrl-AZ" altLang="zh-CN" sz="1050" dirty="0">
                <a:latin typeface="Alibaba PuHuiTi R" pitchFamily="18" charset="-122"/>
                <a:ea typeface="Alibaba PuHuiTi R" pitchFamily="18" charset="-122"/>
                <a:cs typeface="Alibaba PuHuiTi R" pitchFamily="18" charset="-122"/>
              </a:rPr>
              <a:t>Система автоматического решения</a:t>
            </a:r>
            <a:endParaRPr lang="zh-CN" altLang="en-US" sz="1050" dirty="0"/>
          </a:p>
        </p:txBody>
      </p:sp>
      <p:pic>
        <p:nvPicPr>
          <p:cNvPr id="49" name="Picture 10" descr="C:\Users\ecoffey\AppData\Local\Temp\Rar$DRa0.870\30098_Device_voice_ATM_switch_default_256.png">
            <a:extLst>
              <a:ext uri="{FF2B5EF4-FFF2-40B4-BE49-F238E27FC236}">
                <a16:creationId xmlns:a16="http://schemas.microsoft.com/office/drawing/2014/main" id="{E2F206DC-AAD4-2C44-A95A-57C4A7F88D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93075" y="3441393"/>
            <a:ext cx="724646" cy="724646"/>
          </a:xfrm>
          <a:prstGeom prst="rect">
            <a:avLst/>
          </a:prstGeom>
          <a:noFill/>
          <a:extLst>
            <a:ext uri="{909E8E84-426E-40DD-AFC4-6F175D3DCCD1}">
              <a14:hiddenFill xmlns:a14="http://schemas.microsoft.com/office/drawing/2010/main">
                <a:solidFill>
                  <a:srgbClr val="FFFFFF"/>
                </a:solidFill>
              </a14:hiddenFill>
            </a:ext>
          </a:extLst>
        </p:spPr>
      </p:pic>
      <p:sp>
        <p:nvSpPr>
          <p:cNvPr id="51" name="文本框 50">
            <a:extLst>
              <a:ext uri="{FF2B5EF4-FFF2-40B4-BE49-F238E27FC236}">
                <a16:creationId xmlns:a16="http://schemas.microsoft.com/office/drawing/2014/main" id="{2B17DC4E-E34B-C64B-A67B-DB5B2DA0E33E}"/>
              </a:ext>
            </a:extLst>
          </p:cNvPr>
          <p:cNvSpPr txBox="1"/>
          <p:nvPr/>
        </p:nvSpPr>
        <p:spPr>
          <a:xfrm>
            <a:off x="3051111" y="4218620"/>
            <a:ext cx="1646380" cy="738664"/>
          </a:xfrm>
          <a:prstGeom prst="rect">
            <a:avLst/>
          </a:prstGeom>
          <a:noFill/>
        </p:spPr>
        <p:txBody>
          <a:bodyPr wrap="square" rtlCol="0">
            <a:spAutoFit/>
          </a:bodyPr>
          <a:lstStyle/>
          <a:p>
            <a:pPr algn="ctr"/>
            <a:r>
              <a:rPr kumimoji="1" lang="ru" altLang="zh-CN" sz="1050" dirty="0">
                <a:latin typeface="Alibaba PuHuiTi R" pitchFamily="18" charset="-122"/>
                <a:ea typeface="Alibaba PuHuiTi R" pitchFamily="18" charset="-122"/>
                <a:cs typeface="Alibaba PuHuiTi R" pitchFamily="18" charset="-122"/>
              </a:rPr>
              <a:t>голосовой TTS/A SR или многомодальные большие языковые модели</a:t>
            </a:r>
            <a:endParaRPr kumimoji="1" lang="zh-CN" altLang="en-US" sz="1050" dirty="0">
              <a:latin typeface="Alibaba PuHuiTi R" pitchFamily="18" charset="-122"/>
              <a:ea typeface="Alibaba PuHuiTi R" pitchFamily="18" charset="-122"/>
              <a:cs typeface="Alibaba PuHuiTi R" pitchFamily="18" charset="-122"/>
            </a:endParaRPr>
          </a:p>
        </p:txBody>
      </p:sp>
      <p:sp>
        <p:nvSpPr>
          <p:cNvPr id="55" name="矩形 54">
            <a:extLst>
              <a:ext uri="{FF2B5EF4-FFF2-40B4-BE49-F238E27FC236}">
                <a16:creationId xmlns:a16="http://schemas.microsoft.com/office/drawing/2014/main" id="{263C1792-9893-8F4B-8827-862D1294102D}"/>
              </a:ext>
            </a:extLst>
          </p:cNvPr>
          <p:cNvSpPr/>
          <p:nvPr/>
        </p:nvSpPr>
        <p:spPr>
          <a:xfrm>
            <a:off x="6304791" y="4470291"/>
            <a:ext cx="1638101" cy="400110"/>
          </a:xfrm>
          <a:prstGeom prst="rect">
            <a:avLst/>
          </a:prstGeom>
        </p:spPr>
        <p:txBody>
          <a:bodyPr wrap="square">
            <a:spAutoFit/>
          </a:bodyPr>
          <a:lstStyle/>
          <a:p>
            <a:r>
              <a:rPr kumimoji="1" lang="az-Cyrl-AZ" altLang="zh-CN" sz="1000" dirty="0">
                <a:latin typeface="Alibaba PuHuiTi R" pitchFamily="18" charset="-122"/>
                <a:ea typeface="Alibaba PuHuiTi R" pitchFamily="18" charset="-122"/>
                <a:cs typeface="Alibaba PuHuiTi R" pitchFamily="18" charset="-122"/>
              </a:rPr>
              <a:t>Система заказов на работу</a:t>
            </a:r>
            <a:endParaRPr lang="zh-CN" altLang="en-US" sz="1000" dirty="0"/>
          </a:p>
        </p:txBody>
      </p:sp>
      <p:pic>
        <p:nvPicPr>
          <p:cNvPr id="56" name="Picture 32" descr="C:\Users\ecoffey\AppData\Local\Temp\Rar$DRa1.267\Cisco Instant Message and Presence\Png_256\Cisco Instant Message and Presence_admindown_256.png">
            <a:extLst>
              <a:ext uri="{FF2B5EF4-FFF2-40B4-BE49-F238E27FC236}">
                <a16:creationId xmlns:a16="http://schemas.microsoft.com/office/drawing/2014/main" id="{17849B94-38B4-B145-8738-30536F3DA17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13788" y="3410138"/>
            <a:ext cx="871146" cy="943037"/>
          </a:xfrm>
          <a:prstGeom prst="rect">
            <a:avLst/>
          </a:prstGeom>
          <a:noFill/>
          <a:extLst>
            <a:ext uri="{909E8E84-426E-40DD-AFC4-6F175D3DCCD1}">
              <a14:hiddenFill xmlns:a14="http://schemas.microsoft.com/office/drawing/2010/main">
                <a:solidFill>
                  <a:srgbClr val="FFFFFF"/>
                </a:solidFill>
              </a14:hiddenFill>
            </a:ext>
          </a:extLst>
        </p:spPr>
      </p:pic>
      <p:cxnSp>
        <p:nvCxnSpPr>
          <p:cNvPr id="58" name="直线连接符 57">
            <a:extLst>
              <a:ext uri="{FF2B5EF4-FFF2-40B4-BE49-F238E27FC236}">
                <a16:creationId xmlns:a16="http://schemas.microsoft.com/office/drawing/2014/main" id="{FA2FAFE8-724A-F741-A61F-3C92CBD71E66}"/>
              </a:ext>
            </a:extLst>
          </p:cNvPr>
          <p:cNvCxnSpPr>
            <a:cxnSpLocks/>
          </p:cNvCxnSpPr>
          <p:nvPr/>
        </p:nvCxnSpPr>
        <p:spPr>
          <a:xfrm flipH="1" flipV="1">
            <a:off x="4256401" y="2991017"/>
            <a:ext cx="0" cy="375064"/>
          </a:xfrm>
          <a:prstGeom prst="line">
            <a:avLst/>
          </a:prstGeom>
          <a:ln w="25400">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圆角矩形 58">
            <a:extLst>
              <a:ext uri="{FF2B5EF4-FFF2-40B4-BE49-F238E27FC236}">
                <a16:creationId xmlns:a16="http://schemas.microsoft.com/office/drawing/2014/main" id="{25F552B2-28F0-D446-AD9D-35B2CF0319EC}"/>
              </a:ext>
            </a:extLst>
          </p:cNvPr>
          <p:cNvSpPr/>
          <p:nvPr/>
        </p:nvSpPr>
        <p:spPr>
          <a:xfrm>
            <a:off x="6247150" y="3279059"/>
            <a:ext cx="1638101" cy="1556235"/>
          </a:xfrm>
          <a:prstGeom prst="roundRect">
            <a:avLst/>
          </a:prstGeom>
          <a:noFill/>
          <a:ln>
            <a:solidFill>
              <a:schemeClr val="accent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l" defTabSz="430213">
              <a:spcAft>
                <a:spcPts val="400"/>
              </a:spcAft>
              <a:buSzPct val="100000"/>
            </a:pPr>
            <a:endParaRPr kumimoji="1" lang="zh-CN" altLang="en-US" sz="1050" dirty="0">
              <a:solidFill>
                <a:srgbClr val="000000"/>
              </a:solidFill>
              <a:latin typeface="Alibaba PuHuiTi L" pitchFamily="18" charset="-122"/>
              <a:ea typeface="Alibaba PuHuiTi L" pitchFamily="18" charset="-122"/>
              <a:cs typeface="Alibaba PuHuiTi L" pitchFamily="18" charset="-122"/>
            </a:endParaRPr>
          </a:p>
        </p:txBody>
      </p:sp>
      <p:sp>
        <p:nvSpPr>
          <p:cNvPr id="60" name="文本框 59">
            <a:extLst>
              <a:ext uri="{FF2B5EF4-FFF2-40B4-BE49-F238E27FC236}">
                <a16:creationId xmlns:a16="http://schemas.microsoft.com/office/drawing/2014/main" id="{E8FB0BF6-3E13-674B-B2EF-0C4AF9242DAA}"/>
              </a:ext>
            </a:extLst>
          </p:cNvPr>
          <p:cNvSpPr txBox="1"/>
          <p:nvPr/>
        </p:nvSpPr>
        <p:spPr>
          <a:xfrm>
            <a:off x="7994103" y="1018148"/>
            <a:ext cx="3763791" cy="5327164"/>
          </a:xfrm>
          <a:prstGeom prst="rect">
            <a:avLst/>
          </a:prstGeom>
          <a:noFill/>
        </p:spPr>
        <p:txBody>
          <a:bodyPr wrap="square" rtlCol="0">
            <a:spAutoFit/>
          </a:bodyPr>
          <a:lstStyle/>
          <a:p>
            <a:pPr marL="342900" indent="-342900" algn="just">
              <a:lnSpc>
                <a:spcPct val="150000"/>
              </a:lnSpc>
              <a:buFont typeface="+mj-lt"/>
              <a:buAutoNum type="arabicPeriod"/>
            </a:pPr>
            <a:r>
              <a:rPr kumimoji="1" lang="ru" altLang="zh-CN" sz="1200" dirty="0"/>
              <a:t>После того, как пользователь звонит в систему колл-центра, IVR предоставляет возможность войти в систему самостоятельного решения проблем, и пользователь выбирает эту возможность;</a:t>
            </a:r>
          </a:p>
          <a:p>
            <a:pPr marL="342900" indent="-342900" algn="just">
              <a:lnSpc>
                <a:spcPct val="150000"/>
              </a:lnSpc>
              <a:buFont typeface="+mj-lt"/>
              <a:buAutoNum type="arabicPeriod"/>
            </a:pPr>
            <a:endParaRPr kumimoji="1" lang="ru" altLang="zh-CN" sz="1200" dirty="0"/>
          </a:p>
          <a:p>
            <a:pPr marL="342900" indent="-342900" algn="just">
              <a:lnSpc>
                <a:spcPct val="150000"/>
              </a:lnSpc>
              <a:buFont typeface="+mj-lt"/>
              <a:buAutoNum type="arabicPeriod"/>
            </a:pPr>
            <a:r>
              <a:rPr kumimoji="1" lang="ru" altLang="zh-CN" sz="1200" dirty="0"/>
              <a:t>Система колл-центра взаимодействует с системой самостоятельного решения проблем посредством большой модельной системы для самостоятельного решения проблем, таких как понимание продукта, решение некоторых проблем и т. д.;</a:t>
            </a:r>
          </a:p>
          <a:p>
            <a:pPr marL="342900" indent="-342900" algn="just">
              <a:lnSpc>
                <a:spcPct val="150000"/>
              </a:lnSpc>
              <a:buFont typeface="+mj-lt"/>
              <a:buAutoNum type="arabicPeriod"/>
            </a:pPr>
            <a:endParaRPr kumimoji="1" lang="ru" altLang="zh-CN" sz="1200" dirty="0"/>
          </a:p>
          <a:p>
            <a:pPr marL="342900" indent="-342900" algn="just">
              <a:lnSpc>
                <a:spcPct val="150000"/>
              </a:lnSpc>
              <a:buFont typeface="+mj-lt"/>
              <a:buAutoNum type="arabicPeriod"/>
            </a:pPr>
            <a:r>
              <a:rPr kumimoji="1" lang="ru" altLang="zh-CN" sz="1200" dirty="0"/>
              <a:t>После решения проблемы текстовые результаты и записи этой обработки передаются в систему заказов на работу, а также отправляется текстовое сообщение для подтверждения удовлетворенности пользователя.</a:t>
            </a:r>
            <a:endParaRPr kumimoji="1" lang="zh-CN" altLang="en-US" sz="1200" dirty="0"/>
          </a:p>
        </p:txBody>
      </p:sp>
      <p:pic>
        <p:nvPicPr>
          <p:cNvPr id="61" name="Picture 10" descr="C:\Users\ecoffey\AppData\Local\Temp\Rar$DRa0.870\30098_Device_voice_ATM_switch_default_256.png">
            <a:extLst>
              <a:ext uri="{FF2B5EF4-FFF2-40B4-BE49-F238E27FC236}">
                <a16:creationId xmlns:a16="http://schemas.microsoft.com/office/drawing/2014/main" id="{1CC9F283-EC17-AD41-8689-1604FF7B14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47110" y="3580717"/>
            <a:ext cx="724646" cy="724646"/>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32" descr="C:\Users\ecoffey\AppData\Local\Temp\Rar$DRa1.267\Cisco Instant Message and Presence\Png_256\Cisco Instant Message and Presence_admindown_256.png">
            <a:extLst>
              <a:ext uri="{FF2B5EF4-FFF2-40B4-BE49-F238E27FC236}">
                <a16:creationId xmlns:a16="http://schemas.microsoft.com/office/drawing/2014/main" id="{A6B16D68-9B5E-3C4F-B97E-0113BE9EAB3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06519" y="3562361"/>
            <a:ext cx="871146" cy="943037"/>
          </a:xfrm>
          <a:prstGeom prst="rect">
            <a:avLst/>
          </a:prstGeom>
          <a:noFill/>
          <a:extLst>
            <a:ext uri="{909E8E84-426E-40DD-AFC4-6F175D3DCCD1}">
              <a14:hiddenFill xmlns:a14="http://schemas.microsoft.com/office/drawing/2010/main">
                <a:solidFill>
                  <a:srgbClr val="FFFFFF"/>
                </a:solidFill>
              </a14:hiddenFill>
            </a:ext>
          </a:extLst>
        </p:spPr>
      </p:pic>
      <p:sp>
        <p:nvSpPr>
          <p:cNvPr id="3" name="Freeform 19">
            <a:extLst>
              <a:ext uri="{FF2B5EF4-FFF2-40B4-BE49-F238E27FC236}">
                <a16:creationId xmlns:a16="http://schemas.microsoft.com/office/drawing/2014/main" id="{86B56E6B-5DB2-B84F-8B7A-8CEF13DD6573}"/>
              </a:ext>
            </a:extLst>
          </p:cNvPr>
          <p:cNvSpPr>
            <a:spLocks/>
          </p:cNvSpPr>
          <p:nvPr/>
        </p:nvSpPr>
        <p:spPr bwMode="auto">
          <a:xfrm flipH="1">
            <a:off x="611768" y="1598375"/>
            <a:ext cx="1638101" cy="718047"/>
          </a:xfrm>
          <a:custGeom>
            <a:avLst/>
            <a:gdLst>
              <a:gd name="T0" fmla="*/ 877 w 1097"/>
              <a:gd name="T1" fmla="*/ 661 h 661"/>
              <a:gd name="T2" fmla="*/ 1097 w 1097"/>
              <a:gd name="T3" fmla="*/ 465 h 661"/>
              <a:gd name="T4" fmla="*/ 921 w 1097"/>
              <a:gd name="T5" fmla="*/ 285 h 661"/>
              <a:gd name="T6" fmla="*/ 651 w 1097"/>
              <a:gd name="T7" fmla="*/ 0 h 661"/>
              <a:gd name="T8" fmla="*/ 409 w 1097"/>
              <a:gd name="T9" fmla="*/ 139 h 661"/>
              <a:gd name="T10" fmla="*/ 321 w 1097"/>
              <a:gd name="T11" fmla="*/ 106 h 661"/>
              <a:gd name="T12" fmla="*/ 185 w 1097"/>
              <a:gd name="T13" fmla="*/ 233 h 661"/>
              <a:gd name="T14" fmla="*/ 188 w 1097"/>
              <a:gd name="T15" fmla="*/ 259 h 661"/>
              <a:gd name="T16" fmla="*/ 0 w 1097"/>
              <a:gd name="T17" fmla="*/ 465 h 661"/>
              <a:gd name="T18" fmla="*/ 220 w 1097"/>
              <a:gd name="T19" fmla="*/ 661 h 661"/>
              <a:gd name="T20" fmla="*/ 877 w 1097"/>
              <a:gd name="T21" fmla="*/ 661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7" h="661">
                <a:moveTo>
                  <a:pt x="877" y="661"/>
                </a:moveTo>
                <a:cubicBezTo>
                  <a:pt x="999" y="661"/>
                  <a:pt x="1097" y="586"/>
                  <a:pt x="1097" y="465"/>
                </a:cubicBezTo>
                <a:cubicBezTo>
                  <a:pt x="1097" y="358"/>
                  <a:pt x="1042" y="289"/>
                  <a:pt x="921" y="285"/>
                </a:cubicBezTo>
                <a:cubicBezTo>
                  <a:pt x="921" y="135"/>
                  <a:pt x="801" y="0"/>
                  <a:pt x="651" y="0"/>
                </a:cubicBezTo>
                <a:cubicBezTo>
                  <a:pt x="545" y="0"/>
                  <a:pt x="453" y="49"/>
                  <a:pt x="409" y="139"/>
                </a:cubicBezTo>
                <a:cubicBezTo>
                  <a:pt x="385" y="118"/>
                  <a:pt x="354" y="106"/>
                  <a:pt x="321" y="106"/>
                </a:cubicBezTo>
                <a:cubicBezTo>
                  <a:pt x="246" y="106"/>
                  <a:pt x="185" y="159"/>
                  <a:pt x="185" y="233"/>
                </a:cubicBezTo>
                <a:cubicBezTo>
                  <a:pt x="185" y="242"/>
                  <a:pt x="186" y="251"/>
                  <a:pt x="188" y="259"/>
                </a:cubicBezTo>
                <a:cubicBezTo>
                  <a:pt x="82" y="275"/>
                  <a:pt x="0" y="354"/>
                  <a:pt x="0" y="465"/>
                </a:cubicBezTo>
                <a:cubicBezTo>
                  <a:pt x="0" y="586"/>
                  <a:pt x="99" y="661"/>
                  <a:pt x="220" y="661"/>
                </a:cubicBezTo>
                <a:lnTo>
                  <a:pt x="877" y="661"/>
                </a:lnTo>
                <a:close/>
              </a:path>
            </a:pathLst>
          </a:custGeom>
          <a:gradFill flip="none" rotWithShape="1">
            <a:gsLst>
              <a:gs pos="100000">
                <a:srgbClr val="CFCFCF">
                  <a:lumMod val="79000"/>
                  <a:lumOff val="21000"/>
                </a:srgbClr>
              </a:gs>
              <a:gs pos="0">
                <a:srgbClr val="E6E6E6">
                  <a:shade val="100000"/>
                  <a:satMod val="115000"/>
                  <a:lumMod val="0"/>
                  <a:lumOff val="100000"/>
                </a:srgbClr>
              </a:gs>
            </a:gsLst>
            <a:path path="circle">
              <a:fillToRect l="50000" t="50000" r="50000" b="50000"/>
            </a:path>
            <a:tileRect/>
          </a:gradFill>
          <a:ln w="38100">
            <a:gradFill>
              <a:gsLst>
                <a:gs pos="0">
                  <a:schemeClr val="bg1">
                    <a:lumMod val="88000"/>
                  </a:schemeClr>
                </a:gs>
                <a:gs pos="100000">
                  <a:schemeClr val="bg1">
                    <a:lumMod val="69000"/>
                  </a:schemeClr>
                </a:gs>
              </a:gsLst>
              <a:lin ang="5400000" scaled="0"/>
            </a:gradFill>
            <a:miter lim="800000"/>
          </a:ln>
        </p:spPr>
        <p:txBody>
          <a:bodyPr lIns="68550" tIns="137102" rIns="68550" bIns="34275" anchor="ctr"/>
          <a:lstStyle/>
          <a:p>
            <a:pPr marL="3571" indent="-3571" algn="ctr" defTabSz="456231" fontAlgn="auto">
              <a:lnSpc>
                <a:spcPct val="80000"/>
              </a:lnSpc>
              <a:spcBef>
                <a:spcPts val="0"/>
              </a:spcBef>
              <a:spcAft>
                <a:spcPts val="0"/>
              </a:spcAft>
              <a:buClr>
                <a:srgbClr val="EC7023"/>
              </a:buClr>
              <a:defRPr/>
            </a:pPr>
            <a:r>
              <a:rPr lang="az-Cyrl-AZ" altLang="zh-CN" sz="1600" dirty="0">
                <a:solidFill>
                  <a:srgbClr val="08252E"/>
                </a:solidFill>
                <a:latin typeface="Alibaba PuHuiTi M" pitchFamily="18" charset="-122"/>
                <a:ea typeface="Alibaba PuHuiTi M" pitchFamily="18" charset="-122"/>
                <a:cs typeface="Alibaba PuHuiTi M" pitchFamily="18" charset="-122"/>
              </a:rPr>
              <a:t>Телефонный оператор</a:t>
            </a:r>
            <a:endParaRPr lang="en-US" sz="1600" dirty="0">
              <a:solidFill>
                <a:srgbClr val="08252E"/>
              </a:solidFill>
              <a:latin typeface="Alibaba PuHuiTi M" pitchFamily="18" charset="-122"/>
              <a:ea typeface="Alibaba PuHuiTi M" pitchFamily="18" charset="-122"/>
              <a:cs typeface="Alibaba PuHuiTi M" pitchFamily="18" charset="-122"/>
            </a:endParaRPr>
          </a:p>
        </p:txBody>
      </p:sp>
      <p:pic>
        <p:nvPicPr>
          <p:cNvPr id="35" name="Picture 33" descr="C:\Users\ecoffey\AppData\Local\Temp\Rar$DRa0.739\Catalyst 4500E Unified Access\Png_256\Catalyst 4500E Unified Access_256_critical.png">
            <a:extLst>
              <a:ext uri="{FF2B5EF4-FFF2-40B4-BE49-F238E27FC236}">
                <a16:creationId xmlns:a16="http://schemas.microsoft.com/office/drawing/2014/main" id="{A3C3C6E4-32FC-184A-9F10-AB149D14AC0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69780" y="1729057"/>
            <a:ext cx="665483" cy="961731"/>
          </a:xfrm>
          <a:prstGeom prst="rect">
            <a:avLst/>
          </a:prstGeom>
          <a:noFill/>
          <a:extLst>
            <a:ext uri="{909E8E84-426E-40DD-AFC4-6F175D3DCCD1}">
              <a14:hiddenFill xmlns:a14="http://schemas.microsoft.com/office/drawing/2010/main">
                <a:solidFill>
                  <a:srgbClr val="FFFFFF"/>
                </a:solidFill>
              </a14:hiddenFill>
            </a:ext>
          </a:extLst>
        </p:spPr>
      </p:pic>
      <p:sp>
        <p:nvSpPr>
          <p:cNvPr id="38" name="圆角矩形 37">
            <a:extLst>
              <a:ext uri="{FF2B5EF4-FFF2-40B4-BE49-F238E27FC236}">
                <a16:creationId xmlns:a16="http://schemas.microsoft.com/office/drawing/2014/main" id="{9C0D49B5-5632-DC4B-AC67-8BFC5E3A0D5F}"/>
              </a:ext>
            </a:extLst>
          </p:cNvPr>
          <p:cNvSpPr/>
          <p:nvPr/>
        </p:nvSpPr>
        <p:spPr>
          <a:xfrm>
            <a:off x="3129515" y="1660797"/>
            <a:ext cx="2321141" cy="1327638"/>
          </a:xfrm>
          <a:prstGeom prst="roundRect">
            <a:avLst/>
          </a:prstGeom>
          <a:noFill/>
          <a:ln>
            <a:solidFill>
              <a:schemeClr val="accent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l" defTabSz="430213">
              <a:spcAft>
                <a:spcPts val="400"/>
              </a:spcAft>
              <a:buSzPct val="100000"/>
            </a:pPr>
            <a:endParaRPr kumimoji="1" lang="zh-CN" altLang="en-US" sz="1050" dirty="0">
              <a:solidFill>
                <a:srgbClr val="000000"/>
              </a:solidFill>
              <a:latin typeface="Alibaba PuHuiTi L" pitchFamily="18" charset="-122"/>
              <a:ea typeface="Alibaba PuHuiTi L" pitchFamily="18" charset="-122"/>
              <a:cs typeface="Alibaba PuHuiTi L" pitchFamily="18" charset="-122"/>
            </a:endParaRPr>
          </a:p>
        </p:txBody>
      </p:sp>
      <p:sp>
        <p:nvSpPr>
          <p:cNvPr id="40" name="矩形 39">
            <a:extLst>
              <a:ext uri="{FF2B5EF4-FFF2-40B4-BE49-F238E27FC236}">
                <a16:creationId xmlns:a16="http://schemas.microsoft.com/office/drawing/2014/main" id="{64800611-CE29-4043-B210-2AEA8EC08828}"/>
              </a:ext>
            </a:extLst>
          </p:cNvPr>
          <p:cNvSpPr/>
          <p:nvPr/>
        </p:nvSpPr>
        <p:spPr>
          <a:xfrm>
            <a:off x="3443422" y="2647909"/>
            <a:ext cx="1955214" cy="400110"/>
          </a:xfrm>
          <a:prstGeom prst="rect">
            <a:avLst/>
          </a:prstGeom>
        </p:spPr>
        <p:txBody>
          <a:bodyPr wrap="square">
            <a:spAutoFit/>
          </a:bodyPr>
          <a:lstStyle/>
          <a:p>
            <a:r>
              <a:rPr kumimoji="1" lang="ru" altLang="zh-CN" sz="1000" dirty="0">
                <a:latin typeface="Alibaba PuHuiTi R" pitchFamily="18" charset="-122"/>
                <a:ea typeface="Alibaba PuHuiTi R" pitchFamily="18" charset="-122"/>
                <a:cs typeface="Alibaba PuHuiTi R" pitchFamily="18" charset="-122"/>
              </a:rPr>
              <a:t>LLM Приватизация Большая языковая модель</a:t>
            </a:r>
            <a:endParaRPr lang="zh-CN" altLang="en-US" sz="1000" dirty="0"/>
          </a:p>
        </p:txBody>
      </p:sp>
      <p:cxnSp>
        <p:nvCxnSpPr>
          <p:cNvPr id="41" name="直线连接符 40">
            <a:extLst>
              <a:ext uri="{FF2B5EF4-FFF2-40B4-BE49-F238E27FC236}">
                <a16:creationId xmlns:a16="http://schemas.microsoft.com/office/drawing/2014/main" id="{E2E82D77-EDE4-1F4D-B274-65DBD6F46DFA}"/>
              </a:ext>
            </a:extLst>
          </p:cNvPr>
          <p:cNvCxnSpPr>
            <a:cxnSpLocks/>
          </p:cNvCxnSpPr>
          <p:nvPr/>
        </p:nvCxnSpPr>
        <p:spPr>
          <a:xfrm>
            <a:off x="5557601" y="4151256"/>
            <a:ext cx="682813" cy="0"/>
          </a:xfrm>
          <a:prstGeom prst="line">
            <a:avLst/>
          </a:prstGeom>
          <a:ln w="25400">
            <a:prstDash val="sysDot"/>
            <a:tailEnd type="triangle"/>
          </a:ln>
        </p:spPr>
        <p:style>
          <a:lnRef idx="1">
            <a:schemeClr val="accent1"/>
          </a:lnRef>
          <a:fillRef idx="0">
            <a:schemeClr val="accent1"/>
          </a:fillRef>
          <a:effectRef idx="0">
            <a:schemeClr val="accent1"/>
          </a:effectRef>
          <a:fontRef idx="minor">
            <a:schemeClr val="tx1"/>
          </a:fontRef>
        </p:style>
      </p:cxnSp>
      <p:pic>
        <p:nvPicPr>
          <p:cNvPr id="48" name="Picture 33" descr="C:\Users\ecoffey\AppData\Local\Temp\Rar$DRa0.739\Catalyst 4500E Unified Access\Png_256\Catalyst 4500E Unified Access_256_critical.png">
            <a:extLst>
              <a:ext uri="{FF2B5EF4-FFF2-40B4-BE49-F238E27FC236}">
                <a16:creationId xmlns:a16="http://schemas.microsoft.com/office/drawing/2014/main" id="{A1B281DB-F099-0849-BD25-7146D1255A9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61621" y="1733688"/>
            <a:ext cx="665483" cy="961731"/>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8" descr="C:\Users\ecoffey\AppData\Local\Temp\Rar$DRa0.851\Cisco Prime Collaboration\Png_256\Cisco Prime Collaboration_unknown_256.png">
            <a:extLst>
              <a:ext uri="{FF2B5EF4-FFF2-40B4-BE49-F238E27FC236}">
                <a16:creationId xmlns:a16="http://schemas.microsoft.com/office/drawing/2014/main" id="{10509A82-2ABE-994D-97CA-A654B0D87B4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34347" y="3482177"/>
            <a:ext cx="649064" cy="669079"/>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C:\Users\ecoffey\AppData\Local\Temp\Rar$DRa0.851\Cisco Prime Collaboration\Png_256\Cisco Prime Collaboration_unknown_256.png">
            <a:extLst>
              <a:ext uri="{FF2B5EF4-FFF2-40B4-BE49-F238E27FC236}">
                <a16:creationId xmlns:a16="http://schemas.microsoft.com/office/drawing/2014/main" id="{BA353D5A-A6D0-5A41-9FA3-78BCF108E5C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65696" y="3610450"/>
            <a:ext cx="649065" cy="669080"/>
          </a:xfrm>
          <a:prstGeom prst="rect">
            <a:avLst/>
          </a:prstGeom>
          <a:noFill/>
          <a:extLst>
            <a:ext uri="{909E8E84-426E-40DD-AFC4-6F175D3DCCD1}">
              <a14:hiddenFill xmlns:a14="http://schemas.microsoft.com/office/drawing/2010/main">
                <a:solidFill>
                  <a:srgbClr val="FFFFFF"/>
                </a:solidFill>
              </a14:hiddenFill>
            </a:ext>
          </a:extLst>
        </p:spPr>
      </p:pic>
      <p:sp>
        <p:nvSpPr>
          <p:cNvPr id="44" name="文本框 43">
            <a:extLst>
              <a:ext uri="{FF2B5EF4-FFF2-40B4-BE49-F238E27FC236}">
                <a16:creationId xmlns:a16="http://schemas.microsoft.com/office/drawing/2014/main" id="{0BE5376C-4354-4E4A-8D11-3E29739CAD02}"/>
              </a:ext>
            </a:extLst>
          </p:cNvPr>
          <p:cNvSpPr txBox="1"/>
          <p:nvPr/>
        </p:nvSpPr>
        <p:spPr>
          <a:xfrm>
            <a:off x="4435654" y="4362745"/>
            <a:ext cx="1193550" cy="369332"/>
          </a:xfrm>
          <a:prstGeom prst="rect">
            <a:avLst/>
          </a:prstGeom>
          <a:noFill/>
        </p:spPr>
        <p:txBody>
          <a:bodyPr wrap="square" rtlCol="0">
            <a:spAutoFit/>
          </a:bodyPr>
          <a:lstStyle/>
          <a:p>
            <a:pPr algn="ctr"/>
            <a:r>
              <a:rPr kumimoji="1" lang="ru" altLang="zh-CN" sz="900" dirty="0">
                <a:latin typeface="Alibaba PuHuiTi R" pitchFamily="18" charset="-122"/>
                <a:ea typeface="Alibaba PuHuiTi R" pitchFamily="18" charset="-122"/>
                <a:cs typeface="Alibaba PuHuiTi R" pitchFamily="18" charset="-122"/>
              </a:rPr>
              <a:t>RAG или база знаний</a:t>
            </a:r>
            <a:endParaRPr kumimoji="1" lang="en-US" altLang="zh-CN" sz="900" dirty="0">
              <a:latin typeface="Alibaba PuHuiTi R" pitchFamily="18" charset="-122"/>
              <a:ea typeface="Alibaba PuHuiTi R" pitchFamily="18" charset="-122"/>
              <a:cs typeface="Alibaba PuHuiTi R" pitchFamily="18" charset="-122"/>
            </a:endParaRPr>
          </a:p>
        </p:txBody>
      </p:sp>
    </p:spTree>
    <p:extLst>
      <p:ext uri="{BB962C8B-B14F-4D97-AF65-F5344CB8AC3E}">
        <p14:creationId xmlns:p14="http://schemas.microsoft.com/office/powerpoint/2010/main" val="1184734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线连接符 32">
            <a:extLst>
              <a:ext uri="{FF2B5EF4-FFF2-40B4-BE49-F238E27FC236}">
                <a16:creationId xmlns:a16="http://schemas.microsoft.com/office/drawing/2014/main" id="{745E9CFC-E1D6-604D-BBED-8194E5884EFE}"/>
              </a:ext>
            </a:extLst>
          </p:cNvPr>
          <p:cNvCxnSpPr>
            <a:cxnSpLocks/>
            <a:stCxn id="17" idx="3"/>
          </p:cNvCxnSpPr>
          <p:nvPr/>
        </p:nvCxnSpPr>
        <p:spPr>
          <a:xfrm>
            <a:off x="2351179" y="4040579"/>
            <a:ext cx="778336" cy="0"/>
          </a:xfrm>
          <a:prstGeom prst="line">
            <a:avLst/>
          </a:prstGeom>
          <a:ln w="25400">
            <a:prstDash val="sysDot"/>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1B0067BF-3BA1-3146-896C-B6E5EE9EFBCA}"/>
              </a:ext>
            </a:extLst>
          </p:cNvPr>
          <p:cNvSpPr>
            <a:spLocks noGrp="1"/>
          </p:cNvSpPr>
          <p:nvPr>
            <p:ph type="title"/>
          </p:nvPr>
        </p:nvSpPr>
        <p:spPr>
          <a:xfrm>
            <a:off x="448841" y="445479"/>
            <a:ext cx="10911886" cy="453091"/>
          </a:xfrm>
        </p:spPr>
        <p:txBody>
          <a:bodyPr/>
          <a:lstStyle/>
          <a:p>
            <a:r>
              <a:rPr kumimoji="1" lang="ar-AE" altLang="zh-CN" dirty="0"/>
              <a:t>نظرة عامة على بنية مركز الاتصال </a:t>
            </a:r>
            <a:r>
              <a:rPr kumimoji="1" lang="en" altLang="zh-CN" dirty="0"/>
              <a:t>LLM</a:t>
            </a:r>
            <a:endParaRPr kumimoji="1" lang="zh-CN" altLang="en-US" dirty="0"/>
          </a:p>
        </p:txBody>
      </p:sp>
      <p:cxnSp>
        <p:nvCxnSpPr>
          <p:cNvPr id="4" name="直线连接符 3">
            <a:extLst>
              <a:ext uri="{FF2B5EF4-FFF2-40B4-BE49-F238E27FC236}">
                <a16:creationId xmlns:a16="http://schemas.microsoft.com/office/drawing/2014/main" id="{4830A291-2276-DD4A-AE5F-671BF636ADAF}"/>
              </a:ext>
            </a:extLst>
          </p:cNvPr>
          <p:cNvCxnSpPr>
            <a:cxnSpLocks/>
          </p:cNvCxnSpPr>
          <p:nvPr/>
        </p:nvCxnSpPr>
        <p:spPr>
          <a:xfrm>
            <a:off x="1390737" y="2316422"/>
            <a:ext cx="0" cy="1150866"/>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pic>
        <p:nvPicPr>
          <p:cNvPr id="7" name="Picture 26" descr="C:\Users\ecoffey\AppData\Local\Temp\Rar$DRa0.787\30099_Device_voice_gateway_unreachable_256.png">
            <a:extLst>
              <a:ext uri="{FF2B5EF4-FFF2-40B4-BE49-F238E27FC236}">
                <a16:creationId xmlns:a16="http://schemas.microsoft.com/office/drawing/2014/main" id="{6AD78F35-19C2-D84D-B928-FB611503DE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627" y="2628810"/>
            <a:ext cx="560728" cy="48353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1">
            <a:extLst>
              <a:ext uri="{FF2B5EF4-FFF2-40B4-BE49-F238E27FC236}">
                <a16:creationId xmlns:a16="http://schemas.microsoft.com/office/drawing/2014/main" id="{2909FC82-63C7-E241-95AF-AA4FAC88B4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8823" y="3529330"/>
            <a:ext cx="514587" cy="741354"/>
          </a:xfrm>
          <a:prstGeom prst="rect">
            <a:avLst/>
          </a:prstGeom>
        </p:spPr>
      </p:pic>
      <p:pic>
        <p:nvPicPr>
          <p:cNvPr id="14" name="Picture 21">
            <a:extLst>
              <a:ext uri="{FF2B5EF4-FFF2-40B4-BE49-F238E27FC236}">
                <a16:creationId xmlns:a16="http://schemas.microsoft.com/office/drawing/2014/main" id="{2ED4D15A-DF9D-9549-869B-F9044B9E41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1223" y="3681730"/>
            <a:ext cx="514587" cy="741354"/>
          </a:xfrm>
          <a:prstGeom prst="rect">
            <a:avLst/>
          </a:prstGeom>
        </p:spPr>
      </p:pic>
      <p:sp>
        <p:nvSpPr>
          <p:cNvPr id="15" name="文本框 14">
            <a:extLst>
              <a:ext uri="{FF2B5EF4-FFF2-40B4-BE49-F238E27FC236}">
                <a16:creationId xmlns:a16="http://schemas.microsoft.com/office/drawing/2014/main" id="{7BD0BE41-3093-9742-8E15-1CCA9B6E7F72}"/>
              </a:ext>
            </a:extLst>
          </p:cNvPr>
          <p:cNvSpPr txBox="1"/>
          <p:nvPr/>
        </p:nvSpPr>
        <p:spPr>
          <a:xfrm>
            <a:off x="604542" y="4377474"/>
            <a:ext cx="1137210" cy="253916"/>
          </a:xfrm>
          <a:prstGeom prst="rect">
            <a:avLst/>
          </a:prstGeom>
          <a:noFill/>
        </p:spPr>
        <p:txBody>
          <a:bodyPr wrap="square" rtlCol="0">
            <a:spAutoFit/>
          </a:bodyPr>
          <a:lstStyle/>
          <a:p>
            <a:r>
              <a:rPr kumimoji="1" lang="ar-AE" altLang="zh-CN" sz="1050" dirty="0">
                <a:latin typeface="Alibaba PuHuiTi R" pitchFamily="18" charset="-122"/>
                <a:ea typeface="Alibaba PuHuiTi R" pitchFamily="18" charset="-122"/>
                <a:cs typeface="Alibaba PuHuiTi R" pitchFamily="18" charset="-122"/>
              </a:rPr>
              <a:t>خادم الاتصال</a:t>
            </a:r>
            <a:endParaRPr kumimoji="1" lang="zh-CN" altLang="en-US" sz="1050" dirty="0">
              <a:latin typeface="Alibaba PuHuiTi R" pitchFamily="18" charset="-122"/>
              <a:ea typeface="Alibaba PuHuiTi R" pitchFamily="18" charset="-122"/>
              <a:cs typeface="Alibaba PuHuiTi R" pitchFamily="18" charset="-122"/>
            </a:endParaRPr>
          </a:p>
        </p:txBody>
      </p:sp>
      <p:sp>
        <p:nvSpPr>
          <p:cNvPr id="16" name="文本框 15">
            <a:extLst>
              <a:ext uri="{FF2B5EF4-FFF2-40B4-BE49-F238E27FC236}">
                <a16:creationId xmlns:a16="http://schemas.microsoft.com/office/drawing/2014/main" id="{FB8688EF-0F36-7145-9983-E90143319857}"/>
              </a:ext>
            </a:extLst>
          </p:cNvPr>
          <p:cNvSpPr txBox="1"/>
          <p:nvPr/>
        </p:nvSpPr>
        <p:spPr>
          <a:xfrm>
            <a:off x="1364815" y="4386915"/>
            <a:ext cx="1167800" cy="253916"/>
          </a:xfrm>
          <a:prstGeom prst="rect">
            <a:avLst/>
          </a:prstGeom>
          <a:noFill/>
        </p:spPr>
        <p:txBody>
          <a:bodyPr wrap="square" rtlCol="0">
            <a:spAutoFit/>
          </a:bodyPr>
          <a:lstStyle/>
          <a:p>
            <a:r>
              <a:rPr kumimoji="1" lang="ar-AE" altLang="zh-CN" sz="1050" dirty="0">
                <a:latin typeface="Alibaba PuHuiTi R" pitchFamily="18" charset="-122"/>
                <a:ea typeface="Alibaba PuHuiTi R" pitchFamily="18" charset="-122"/>
                <a:cs typeface="Alibaba PuHuiTi R" pitchFamily="18" charset="-122"/>
              </a:rPr>
              <a:t>خادم مركز الاتصال</a:t>
            </a:r>
            <a:endParaRPr kumimoji="1" lang="zh-CN" altLang="en-US" sz="1050" dirty="0">
              <a:latin typeface="Alibaba PuHuiTi R" pitchFamily="18" charset="-122"/>
              <a:ea typeface="Alibaba PuHuiTi R" pitchFamily="18" charset="-122"/>
              <a:cs typeface="Alibaba PuHuiTi R" pitchFamily="18" charset="-122"/>
            </a:endParaRPr>
          </a:p>
        </p:txBody>
      </p:sp>
      <p:sp>
        <p:nvSpPr>
          <p:cNvPr id="17" name="圆角矩形 16">
            <a:extLst>
              <a:ext uri="{FF2B5EF4-FFF2-40B4-BE49-F238E27FC236}">
                <a16:creationId xmlns:a16="http://schemas.microsoft.com/office/drawing/2014/main" id="{93ADB526-12C8-F74B-97AC-049CE832B84C}"/>
              </a:ext>
            </a:extLst>
          </p:cNvPr>
          <p:cNvSpPr/>
          <p:nvPr/>
        </p:nvSpPr>
        <p:spPr>
          <a:xfrm>
            <a:off x="448841" y="3467288"/>
            <a:ext cx="1902338" cy="1146581"/>
          </a:xfrm>
          <a:prstGeom prst="roundRect">
            <a:avLst/>
          </a:prstGeom>
          <a:noFill/>
          <a:ln>
            <a:solidFill>
              <a:schemeClr val="accent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l" defTabSz="430213">
              <a:spcAft>
                <a:spcPts val="400"/>
              </a:spcAft>
              <a:buSzPct val="100000"/>
            </a:pPr>
            <a:endParaRPr kumimoji="1" lang="zh-CN" altLang="en-US" sz="1050" dirty="0">
              <a:solidFill>
                <a:srgbClr val="000000"/>
              </a:solidFill>
              <a:latin typeface="Alibaba PuHuiTi L" pitchFamily="18" charset="-122"/>
              <a:ea typeface="Alibaba PuHuiTi L" pitchFamily="18" charset="-122"/>
              <a:cs typeface="Alibaba PuHuiTi L" pitchFamily="18" charset="-122"/>
            </a:endParaRPr>
          </a:p>
        </p:txBody>
      </p:sp>
      <p:pic>
        <p:nvPicPr>
          <p:cNvPr id="19" name="Picture 26" descr="C:\Users\ecoffey\AppData\Local\Temp\Rar$DRa0.787\30099_Device_voice_gateway_unreachable_256.png">
            <a:extLst>
              <a:ext uri="{FF2B5EF4-FFF2-40B4-BE49-F238E27FC236}">
                <a16:creationId xmlns:a16="http://schemas.microsoft.com/office/drawing/2014/main" id="{9C78BCC9-8997-3641-9897-AFBF225A92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027" y="2781210"/>
            <a:ext cx="560728" cy="483538"/>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直线连接符 25">
            <a:extLst>
              <a:ext uri="{FF2B5EF4-FFF2-40B4-BE49-F238E27FC236}">
                <a16:creationId xmlns:a16="http://schemas.microsoft.com/office/drawing/2014/main" id="{BFB43CC5-CF3A-E04E-892C-40B1C5128807}"/>
              </a:ext>
            </a:extLst>
          </p:cNvPr>
          <p:cNvCxnSpPr>
            <a:cxnSpLocks/>
          </p:cNvCxnSpPr>
          <p:nvPr/>
        </p:nvCxnSpPr>
        <p:spPr>
          <a:xfrm>
            <a:off x="1364814" y="4618657"/>
            <a:ext cx="0" cy="360767"/>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pic>
        <p:nvPicPr>
          <p:cNvPr id="27" name="Picture 8" descr="C:\Users\ecoffey\AppData\Local\Temp\Rar$DRa0.189\Cisco Icons November\30060_Device_phone_3025\Png_256\30060_Device_phone_3025_warning_256.png">
            <a:extLst>
              <a:ext uri="{FF2B5EF4-FFF2-40B4-BE49-F238E27FC236}">
                <a16:creationId xmlns:a16="http://schemas.microsoft.com/office/drawing/2014/main" id="{05229E94-BC97-9E47-A1C3-985EF2813A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750" y="5068108"/>
            <a:ext cx="602991" cy="46166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C:\Users\ecoffey\AppData\Local\Temp\Rar$DRa0.189\Cisco Icons November\30060_Device_phone_3025\Png_256\30060_Device_phone_3025_admindown_256.png">
            <a:extLst>
              <a:ext uri="{FF2B5EF4-FFF2-40B4-BE49-F238E27FC236}">
                <a16:creationId xmlns:a16="http://schemas.microsoft.com/office/drawing/2014/main" id="{90ACAD48-81F9-D14A-8033-F6C030F4BF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8918" y="5070023"/>
            <a:ext cx="602991" cy="461665"/>
          </a:xfrm>
          <a:prstGeom prst="rect">
            <a:avLst/>
          </a:prstGeom>
          <a:noFill/>
          <a:extLst>
            <a:ext uri="{909E8E84-426E-40DD-AFC4-6F175D3DCCD1}">
              <a14:hiddenFill xmlns:a14="http://schemas.microsoft.com/office/drawing/2010/main">
                <a:solidFill>
                  <a:srgbClr val="FFFFFF"/>
                </a:solidFill>
              </a14:hiddenFill>
            </a:ext>
          </a:extLst>
        </p:spPr>
      </p:pic>
      <p:sp>
        <p:nvSpPr>
          <p:cNvPr id="25" name="文本框 24">
            <a:extLst>
              <a:ext uri="{FF2B5EF4-FFF2-40B4-BE49-F238E27FC236}">
                <a16:creationId xmlns:a16="http://schemas.microsoft.com/office/drawing/2014/main" id="{A58045A7-2ABE-694D-9BEE-0D8657E6DA1E}"/>
              </a:ext>
            </a:extLst>
          </p:cNvPr>
          <p:cNvSpPr txBox="1"/>
          <p:nvPr/>
        </p:nvSpPr>
        <p:spPr>
          <a:xfrm>
            <a:off x="1095027" y="5585874"/>
            <a:ext cx="1170924" cy="246221"/>
          </a:xfrm>
          <a:prstGeom prst="rect">
            <a:avLst/>
          </a:prstGeom>
          <a:noFill/>
        </p:spPr>
        <p:txBody>
          <a:bodyPr wrap="square" rtlCol="0">
            <a:spAutoFit/>
          </a:bodyPr>
          <a:lstStyle/>
          <a:p>
            <a:r>
              <a:rPr lang="ar-AE" altLang="zh-CN" sz="1000" dirty="0">
                <a:solidFill>
                  <a:srgbClr val="FF0000"/>
                </a:solidFill>
                <a:latin typeface="Alibaba PuHuiTi R" pitchFamily="18" charset="-122"/>
                <a:ea typeface="Alibaba PuHuiTi R" pitchFamily="18" charset="-122"/>
                <a:cs typeface="Alibaba PuHuiTi R" pitchFamily="18" charset="-122"/>
              </a:rPr>
              <a:t>هاتف مكتبي</a:t>
            </a:r>
            <a:endParaRPr lang="zh-CN" altLang="en-US" sz="1000" dirty="0">
              <a:solidFill>
                <a:srgbClr val="FF0000"/>
              </a:solidFill>
              <a:latin typeface="Alibaba PuHuiTi R" pitchFamily="18" charset="-122"/>
              <a:ea typeface="Alibaba PuHuiTi R" pitchFamily="18" charset="-122"/>
              <a:cs typeface="Alibaba PuHuiTi R" pitchFamily="18" charset="-122"/>
            </a:endParaRPr>
          </a:p>
        </p:txBody>
      </p:sp>
      <p:sp>
        <p:nvSpPr>
          <p:cNvPr id="23" name="圆角矩形 22">
            <a:extLst>
              <a:ext uri="{FF2B5EF4-FFF2-40B4-BE49-F238E27FC236}">
                <a16:creationId xmlns:a16="http://schemas.microsoft.com/office/drawing/2014/main" id="{09A19C12-9BBF-1B4C-9915-16EF989ACE00}"/>
              </a:ext>
            </a:extLst>
          </p:cNvPr>
          <p:cNvSpPr/>
          <p:nvPr/>
        </p:nvSpPr>
        <p:spPr>
          <a:xfrm>
            <a:off x="621846" y="4975869"/>
            <a:ext cx="1496974" cy="887836"/>
          </a:xfrm>
          <a:prstGeom prst="roundRect">
            <a:avLst/>
          </a:prstGeom>
          <a:noFill/>
          <a:ln cmpd="sng">
            <a:solidFill>
              <a:schemeClr val="accent1">
                <a:lumMod val="75000"/>
              </a:schemeClr>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l" defTabSz="430213">
              <a:spcAft>
                <a:spcPts val="400"/>
              </a:spcAft>
              <a:buSzPct val="100000"/>
            </a:pPr>
            <a:endParaRPr kumimoji="1" lang="zh-CN" altLang="en-US" sz="1050" dirty="0">
              <a:solidFill>
                <a:srgbClr val="000000"/>
              </a:solidFill>
              <a:latin typeface="Alibaba PuHuiTi L" pitchFamily="18" charset="-122"/>
              <a:ea typeface="Alibaba PuHuiTi L" pitchFamily="18" charset="-122"/>
              <a:cs typeface="Alibaba PuHuiTi L" pitchFamily="18" charset="-122"/>
            </a:endParaRPr>
          </a:p>
        </p:txBody>
      </p:sp>
      <p:pic>
        <p:nvPicPr>
          <p:cNvPr id="42" name="Picture 10" descr="C:\Users\ecoffey\AppData\Local\Temp\Rar$DRa0.138\30008_Device_call_manager_default_256.png">
            <a:extLst>
              <a:ext uri="{FF2B5EF4-FFF2-40B4-BE49-F238E27FC236}">
                <a16:creationId xmlns:a16="http://schemas.microsoft.com/office/drawing/2014/main" id="{CF05E778-F3E7-F945-9B42-EBAEDF6C52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3864" y="3536530"/>
            <a:ext cx="813377" cy="813377"/>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0" descr="C:\Users\ecoffey\AppData\Local\Temp\Rar$DRa0.138\30008_Device_call_manager_default_256.png">
            <a:extLst>
              <a:ext uri="{FF2B5EF4-FFF2-40B4-BE49-F238E27FC236}">
                <a16:creationId xmlns:a16="http://schemas.microsoft.com/office/drawing/2014/main" id="{C4FF2989-8896-144F-A088-A048308E21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985" y="3691852"/>
            <a:ext cx="813377" cy="813377"/>
          </a:xfrm>
          <a:prstGeom prst="rect">
            <a:avLst/>
          </a:prstGeom>
          <a:noFill/>
          <a:extLst>
            <a:ext uri="{909E8E84-426E-40DD-AFC4-6F175D3DCCD1}">
              <a14:hiddenFill xmlns:a14="http://schemas.microsoft.com/office/drawing/2010/main">
                <a:solidFill>
                  <a:srgbClr val="FFFFFF"/>
                </a:solidFill>
              </a14:hiddenFill>
            </a:ext>
          </a:extLst>
        </p:spPr>
      </p:pic>
      <p:sp>
        <p:nvSpPr>
          <p:cNvPr id="46" name="圆角矩形 45">
            <a:extLst>
              <a:ext uri="{FF2B5EF4-FFF2-40B4-BE49-F238E27FC236}">
                <a16:creationId xmlns:a16="http://schemas.microsoft.com/office/drawing/2014/main" id="{702428C3-606D-D046-9C02-8F3DB61E388B}"/>
              </a:ext>
            </a:extLst>
          </p:cNvPr>
          <p:cNvSpPr/>
          <p:nvPr/>
        </p:nvSpPr>
        <p:spPr>
          <a:xfrm>
            <a:off x="3129515" y="3361190"/>
            <a:ext cx="2428086" cy="1883729"/>
          </a:xfrm>
          <a:prstGeom prst="roundRect">
            <a:avLst/>
          </a:prstGeom>
          <a:noFill/>
          <a:ln>
            <a:solidFill>
              <a:schemeClr val="accent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l" defTabSz="430213">
              <a:spcAft>
                <a:spcPts val="400"/>
              </a:spcAft>
              <a:buSzPct val="100000"/>
            </a:pPr>
            <a:endParaRPr kumimoji="1" lang="zh-CN" altLang="en-US" sz="1050" dirty="0">
              <a:solidFill>
                <a:srgbClr val="000000"/>
              </a:solidFill>
              <a:latin typeface="Alibaba PuHuiTi L" pitchFamily="18" charset="-122"/>
              <a:ea typeface="Alibaba PuHuiTi L" pitchFamily="18" charset="-122"/>
              <a:cs typeface="Alibaba PuHuiTi L" pitchFamily="18" charset="-122"/>
            </a:endParaRPr>
          </a:p>
        </p:txBody>
      </p:sp>
      <p:sp>
        <p:nvSpPr>
          <p:cNvPr id="47" name="矩形 46">
            <a:extLst>
              <a:ext uri="{FF2B5EF4-FFF2-40B4-BE49-F238E27FC236}">
                <a16:creationId xmlns:a16="http://schemas.microsoft.com/office/drawing/2014/main" id="{4F995233-1CE1-9A48-BD72-8DE8B1997FF5}"/>
              </a:ext>
            </a:extLst>
          </p:cNvPr>
          <p:cNvSpPr/>
          <p:nvPr/>
        </p:nvSpPr>
        <p:spPr>
          <a:xfrm>
            <a:off x="3792879" y="4930302"/>
            <a:ext cx="1178528" cy="307777"/>
          </a:xfrm>
          <a:prstGeom prst="rect">
            <a:avLst/>
          </a:prstGeom>
        </p:spPr>
        <p:txBody>
          <a:bodyPr wrap="none">
            <a:spAutoFit/>
          </a:bodyPr>
          <a:lstStyle/>
          <a:p>
            <a:r>
              <a:rPr kumimoji="1" lang="ar-AE" altLang="zh-CN" sz="1400" dirty="0">
                <a:latin typeface="Alibaba PuHuiTi R" pitchFamily="18" charset="-122"/>
                <a:ea typeface="Alibaba PuHuiTi R" pitchFamily="18" charset="-122"/>
                <a:cs typeface="Alibaba PuHuiTi R" pitchFamily="18" charset="-122"/>
              </a:rPr>
              <a:t>نظام الحل التلقائي</a:t>
            </a:r>
            <a:endParaRPr lang="zh-CN" altLang="en-US" sz="1400" dirty="0"/>
          </a:p>
        </p:txBody>
      </p:sp>
      <p:pic>
        <p:nvPicPr>
          <p:cNvPr id="49" name="Picture 10" descr="C:\Users\ecoffey\AppData\Local\Temp\Rar$DRa0.870\30098_Device_voice_ATM_switch_default_256.png">
            <a:extLst>
              <a:ext uri="{FF2B5EF4-FFF2-40B4-BE49-F238E27FC236}">
                <a16:creationId xmlns:a16="http://schemas.microsoft.com/office/drawing/2014/main" id="{E2F206DC-AAD4-2C44-A95A-57C4A7F88D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93075" y="3441393"/>
            <a:ext cx="724646" cy="724646"/>
          </a:xfrm>
          <a:prstGeom prst="rect">
            <a:avLst/>
          </a:prstGeom>
          <a:noFill/>
          <a:extLst>
            <a:ext uri="{909E8E84-426E-40DD-AFC4-6F175D3DCCD1}">
              <a14:hiddenFill xmlns:a14="http://schemas.microsoft.com/office/drawing/2010/main">
                <a:solidFill>
                  <a:srgbClr val="FFFFFF"/>
                </a:solidFill>
              </a14:hiddenFill>
            </a:ext>
          </a:extLst>
        </p:spPr>
      </p:pic>
      <p:sp>
        <p:nvSpPr>
          <p:cNvPr id="51" name="文本框 50">
            <a:extLst>
              <a:ext uri="{FF2B5EF4-FFF2-40B4-BE49-F238E27FC236}">
                <a16:creationId xmlns:a16="http://schemas.microsoft.com/office/drawing/2014/main" id="{2B17DC4E-E34B-C64B-A67B-DB5B2DA0E33E}"/>
              </a:ext>
            </a:extLst>
          </p:cNvPr>
          <p:cNvSpPr txBox="1"/>
          <p:nvPr/>
        </p:nvSpPr>
        <p:spPr>
          <a:xfrm>
            <a:off x="2979370" y="4263471"/>
            <a:ext cx="1588092" cy="577081"/>
          </a:xfrm>
          <a:prstGeom prst="rect">
            <a:avLst/>
          </a:prstGeom>
          <a:noFill/>
        </p:spPr>
        <p:txBody>
          <a:bodyPr wrap="square" rtlCol="0">
            <a:spAutoFit/>
          </a:bodyPr>
          <a:lstStyle/>
          <a:p>
            <a:pPr algn="ctr"/>
            <a:r>
              <a:rPr kumimoji="1" lang="ar-AE" altLang="zh-CN" sz="1050" dirty="0">
                <a:latin typeface="Alibaba PuHuiTi R" pitchFamily="18" charset="-122"/>
                <a:ea typeface="Alibaba PuHuiTi R" pitchFamily="18" charset="-122"/>
                <a:cs typeface="Alibaba PuHuiTi R" pitchFamily="18" charset="-122"/>
              </a:rPr>
              <a:t>نماذج اللغة الكبيرة متعددة الوسائط أو </a:t>
            </a:r>
            <a:r>
              <a:rPr kumimoji="1" lang="en-US" altLang="zh-CN" sz="1050" dirty="0">
                <a:latin typeface="Alibaba PuHuiTi R" pitchFamily="18" charset="-122"/>
                <a:ea typeface="Alibaba PuHuiTi R" pitchFamily="18" charset="-122"/>
                <a:cs typeface="Alibaba PuHuiTi R" pitchFamily="18" charset="-122"/>
              </a:rPr>
              <a:t>TTS/A SR </a:t>
            </a:r>
            <a:r>
              <a:rPr kumimoji="1" lang="ar-AE" altLang="zh-CN" sz="1050" dirty="0">
                <a:latin typeface="Alibaba PuHuiTi R" pitchFamily="18" charset="-122"/>
                <a:ea typeface="Alibaba PuHuiTi R" pitchFamily="18" charset="-122"/>
                <a:cs typeface="Alibaba PuHuiTi R" pitchFamily="18" charset="-122"/>
              </a:rPr>
              <a:t>الصوتية</a:t>
            </a:r>
            <a:endParaRPr kumimoji="1" lang="zh-CN" altLang="en-US" sz="1050" dirty="0">
              <a:latin typeface="Alibaba PuHuiTi R" pitchFamily="18" charset="-122"/>
              <a:ea typeface="Alibaba PuHuiTi R" pitchFamily="18" charset="-122"/>
              <a:cs typeface="Alibaba PuHuiTi R" pitchFamily="18" charset="-122"/>
            </a:endParaRPr>
          </a:p>
        </p:txBody>
      </p:sp>
      <p:sp>
        <p:nvSpPr>
          <p:cNvPr id="55" name="矩形 54">
            <a:extLst>
              <a:ext uri="{FF2B5EF4-FFF2-40B4-BE49-F238E27FC236}">
                <a16:creationId xmlns:a16="http://schemas.microsoft.com/office/drawing/2014/main" id="{263C1792-9893-8F4B-8827-862D1294102D}"/>
              </a:ext>
            </a:extLst>
          </p:cNvPr>
          <p:cNvSpPr/>
          <p:nvPr/>
        </p:nvSpPr>
        <p:spPr>
          <a:xfrm>
            <a:off x="6534403" y="4513873"/>
            <a:ext cx="1143262" cy="307777"/>
          </a:xfrm>
          <a:prstGeom prst="rect">
            <a:avLst/>
          </a:prstGeom>
        </p:spPr>
        <p:txBody>
          <a:bodyPr wrap="none">
            <a:spAutoFit/>
          </a:bodyPr>
          <a:lstStyle/>
          <a:p>
            <a:r>
              <a:rPr kumimoji="1" lang="ar-AE" altLang="zh-CN" sz="1400" dirty="0">
                <a:latin typeface="Alibaba PuHuiTi R" pitchFamily="18" charset="-122"/>
                <a:ea typeface="Alibaba PuHuiTi R" pitchFamily="18" charset="-122"/>
                <a:cs typeface="Alibaba PuHuiTi R" pitchFamily="18" charset="-122"/>
              </a:rPr>
              <a:t>نظام أوامر العمل</a:t>
            </a:r>
            <a:endParaRPr lang="zh-CN" altLang="en-US" sz="1400" dirty="0"/>
          </a:p>
        </p:txBody>
      </p:sp>
      <p:pic>
        <p:nvPicPr>
          <p:cNvPr id="56" name="Picture 32" descr="C:\Users\ecoffey\AppData\Local\Temp\Rar$DRa1.267\Cisco Instant Message and Presence\Png_256\Cisco Instant Message and Presence_admindown_256.png">
            <a:extLst>
              <a:ext uri="{FF2B5EF4-FFF2-40B4-BE49-F238E27FC236}">
                <a16:creationId xmlns:a16="http://schemas.microsoft.com/office/drawing/2014/main" id="{17849B94-38B4-B145-8738-30536F3DA17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13788" y="3410138"/>
            <a:ext cx="871146" cy="943037"/>
          </a:xfrm>
          <a:prstGeom prst="rect">
            <a:avLst/>
          </a:prstGeom>
          <a:noFill/>
          <a:extLst>
            <a:ext uri="{909E8E84-426E-40DD-AFC4-6F175D3DCCD1}">
              <a14:hiddenFill xmlns:a14="http://schemas.microsoft.com/office/drawing/2010/main">
                <a:solidFill>
                  <a:srgbClr val="FFFFFF"/>
                </a:solidFill>
              </a14:hiddenFill>
            </a:ext>
          </a:extLst>
        </p:spPr>
      </p:pic>
      <p:cxnSp>
        <p:nvCxnSpPr>
          <p:cNvPr id="58" name="直线连接符 57">
            <a:extLst>
              <a:ext uri="{FF2B5EF4-FFF2-40B4-BE49-F238E27FC236}">
                <a16:creationId xmlns:a16="http://schemas.microsoft.com/office/drawing/2014/main" id="{FA2FAFE8-724A-F741-A61F-3C92CBD71E66}"/>
              </a:ext>
            </a:extLst>
          </p:cNvPr>
          <p:cNvCxnSpPr>
            <a:cxnSpLocks/>
          </p:cNvCxnSpPr>
          <p:nvPr/>
        </p:nvCxnSpPr>
        <p:spPr>
          <a:xfrm flipH="1" flipV="1">
            <a:off x="4256401" y="2991017"/>
            <a:ext cx="0" cy="375064"/>
          </a:xfrm>
          <a:prstGeom prst="line">
            <a:avLst/>
          </a:prstGeom>
          <a:ln w="25400">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圆角矩形 58">
            <a:extLst>
              <a:ext uri="{FF2B5EF4-FFF2-40B4-BE49-F238E27FC236}">
                <a16:creationId xmlns:a16="http://schemas.microsoft.com/office/drawing/2014/main" id="{25F552B2-28F0-D446-AD9D-35B2CF0319EC}"/>
              </a:ext>
            </a:extLst>
          </p:cNvPr>
          <p:cNvSpPr/>
          <p:nvPr/>
        </p:nvSpPr>
        <p:spPr>
          <a:xfrm>
            <a:off x="6247150" y="3279059"/>
            <a:ext cx="1638101" cy="1556235"/>
          </a:xfrm>
          <a:prstGeom prst="roundRect">
            <a:avLst/>
          </a:prstGeom>
          <a:noFill/>
          <a:ln>
            <a:solidFill>
              <a:schemeClr val="accent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l" defTabSz="430213">
              <a:spcAft>
                <a:spcPts val="400"/>
              </a:spcAft>
              <a:buSzPct val="100000"/>
            </a:pPr>
            <a:endParaRPr kumimoji="1" lang="zh-CN" altLang="en-US" sz="1050" dirty="0">
              <a:solidFill>
                <a:srgbClr val="000000"/>
              </a:solidFill>
              <a:latin typeface="Alibaba PuHuiTi L" pitchFamily="18" charset="-122"/>
              <a:ea typeface="Alibaba PuHuiTi L" pitchFamily="18" charset="-122"/>
              <a:cs typeface="Alibaba PuHuiTi L" pitchFamily="18" charset="-122"/>
            </a:endParaRPr>
          </a:p>
        </p:txBody>
      </p:sp>
      <p:sp>
        <p:nvSpPr>
          <p:cNvPr id="60" name="文本框 59">
            <a:extLst>
              <a:ext uri="{FF2B5EF4-FFF2-40B4-BE49-F238E27FC236}">
                <a16:creationId xmlns:a16="http://schemas.microsoft.com/office/drawing/2014/main" id="{E8FB0BF6-3E13-674B-B2EF-0C4AF9242DAA}"/>
              </a:ext>
            </a:extLst>
          </p:cNvPr>
          <p:cNvSpPr txBox="1"/>
          <p:nvPr/>
        </p:nvSpPr>
        <p:spPr>
          <a:xfrm>
            <a:off x="8151683" y="1588594"/>
            <a:ext cx="3063150" cy="3663888"/>
          </a:xfrm>
          <a:prstGeom prst="rect">
            <a:avLst/>
          </a:prstGeom>
          <a:noFill/>
        </p:spPr>
        <p:txBody>
          <a:bodyPr wrap="square" rtlCol="0">
            <a:spAutoFit/>
          </a:bodyPr>
          <a:lstStyle/>
          <a:p>
            <a:pPr marL="342900" indent="-342900" algn="just">
              <a:lnSpc>
                <a:spcPct val="150000"/>
              </a:lnSpc>
              <a:buFont typeface="+mj-lt"/>
              <a:buAutoNum type="arabicPeriod"/>
            </a:pPr>
            <a:r>
              <a:rPr kumimoji="1" lang="ar-AE" altLang="zh-CN" sz="1200" dirty="0"/>
              <a:t>بعد أن يتصل المستخدم بنظام مركز الاتصال، يوفر نظام الرد الصوتي التفاعلي خيارًا للدخول إلى نظام حل المشكلات ذات الخدمة الذاتية، ويختار المستخدم هذا الخيار؛</a:t>
            </a:r>
          </a:p>
          <a:p>
            <a:pPr marL="342900" indent="-342900" algn="just">
              <a:lnSpc>
                <a:spcPct val="150000"/>
              </a:lnSpc>
              <a:buFont typeface="+mj-lt"/>
              <a:buAutoNum type="arabicPeriod"/>
            </a:pPr>
            <a:endParaRPr kumimoji="1" lang="ar-AE" altLang="zh-CN" sz="1200" dirty="0"/>
          </a:p>
          <a:p>
            <a:pPr marL="342900" indent="-342900" algn="just">
              <a:lnSpc>
                <a:spcPct val="150000"/>
              </a:lnSpc>
              <a:buFont typeface="+mj-lt"/>
              <a:buAutoNum type="arabicPeriod"/>
            </a:pPr>
            <a:r>
              <a:rPr kumimoji="1" lang="ar-AE" altLang="zh-CN" sz="1200" dirty="0"/>
              <a:t>يتفاعل نظام مركز الاتصال مع نظام حل المشكلات الخدمية الذاتية من خلال نظام نموذجي كبير لحل المشكلات بأنفسهم، مثل فهم المنتج، وحل بعض المشكلات، وما إلى ذلك؛</a:t>
            </a:r>
          </a:p>
          <a:p>
            <a:pPr marL="342900" indent="-342900" algn="just">
              <a:lnSpc>
                <a:spcPct val="150000"/>
              </a:lnSpc>
              <a:buFont typeface="+mj-lt"/>
              <a:buAutoNum type="arabicPeriod"/>
            </a:pPr>
            <a:endParaRPr kumimoji="1" lang="ar-AE" altLang="zh-CN" sz="1200" dirty="0"/>
          </a:p>
          <a:p>
            <a:pPr marL="342900" indent="-342900" algn="just">
              <a:lnSpc>
                <a:spcPct val="150000"/>
              </a:lnSpc>
              <a:buFont typeface="+mj-lt"/>
              <a:buAutoNum type="arabicPeriod"/>
            </a:pPr>
            <a:r>
              <a:rPr kumimoji="1" lang="ar-AE" altLang="zh-CN" sz="1200" dirty="0"/>
              <a:t>بعد حل المشكلة، يتم دفع نتائج النصوص وتسجيلات هذه المعالجة إلى نظام أوامر العمل، ويتم إرسال رسالة نصية لتأكيد رضا المستخدم.</a:t>
            </a:r>
            <a:endParaRPr kumimoji="1" lang="zh-CN" altLang="en-US" sz="1200" dirty="0"/>
          </a:p>
        </p:txBody>
      </p:sp>
      <p:pic>
        <p:nvPicPr>
          <p:cNvPr id="61" name="Picture 10" descr="C:\Users\ecoffey\AppData\Local\Temp\Rar$DRa0.870\30098_Device_voice_ATM_switch_default_256.png">
            <a:extLst>
              <a:ext uri="{FF2B5EF4-FFF2-40B4-BE49-F238E27FC236}">
                <a16:creationId xmlns:a16="http://schemas.microsoft.com/office/drawing/2014/main" id="{1CC9F283-EC17-AD41-8689-1604FF7B14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47110" y="3580717"/>
            <a:ext cx="724646" cy="724646"/>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32" descr="C:\Users\ecoffey\AppData\Local\Temp\Rar$DRa1.267\Cisco Instant Message and Presence\Png_256\Cisco Instant Message and Presence_admindown_256.png">
            <a:extLst>
              <a:ext uri="{FF2B5EF4-FFF2-40B4-BE49-F238E27FC236}">
                <a16:creationId xmlns:a16="http://schemas.microsoft.com/office/drawing/2014/main" id="{A6B16D68-9B5E-3C4F-B97E-0113BE9EAB3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06519" y="3562361"/>
            <a:ext cx="871146" cy="943037"/>
          </a:xfrm>
          <a:prstGeom prst="rect">
            <a:avLst/>
          </a:prstGeom>
          <a:noFill/>
          <a:extLst>
            <a:ext uri="{909E8E84-426E-40DD-AFC4-6F175D3DCCD1}">
              <a14:hiddenFill xmlns:a14="http://schemas.microsoft.com/office/drawing/2010/main">
                <a:solidFill>
                  <a:srgbClr val="FFFFFF"/>
                </a:solidFill>
              </a14:hiddenFill>
            </a:ext>
          </a:extLst>
        </p:spPr>
      </p:pic>
      <p:sp>
        <p:nvSpPr>
          <p:cNvPr id="3" name="Freeform 19">
            <a:extLst>
              <a:ext uri="{FF2B5EF4-FFF2-40B4-BE49-F238E27FC236}">
                <a16:creationId xmlns:a16="http://schemas.microsoft.com/office/drawing/2014/main" id="{86B56E6B-5DB2-B84F-8B7A-8CEF13DD6573}"/>
              </a:ext>
            </a:extLst>
          </p:cNvPr>
          <p:cNvSpPr>
            <a:spLocks/>
          </p:cNvSpPr>
          <p:nvPr/>
        </p:nvSpPr>
        <p:spPr bwMode="auto">
          <a:xfrm flipH="1">
            <a:off x="576731" y="1598375"/>
            <a:ext cx="1638101" cy="718047"/>
          </a:xfrm>
          <a:custGeom>
            <a:avLst/>
            <a:gdLst>
              <a:gd name="T0" fmla="*/ 877 w 1097"/>
              <a:gd name="T1" fmla="*/ 661 h 661"/>
              <a:gd name="T2" fmla="*/ 1097 w 1097"/>
              <a:gd name="T3" fmla="*/ 465 h 661"/>
              <a:gd name="T4" fmla="*/ 921 w 1097"/>
              <a:gd name="T5" fmla="*/ 285 h 661"/>
              <a:gd name="T6" fmla="*/ 651 w 1097"/>
              <a:gd name="T7" fmla="*/ 0 h 661"/>
              <a:gd name="T8" fmla="*/ 409 w 1097"/>
              <a:gd name="T9" fmla="*/ 139 h 661"/>
              <a:gd name="T10" fmla="*/ 321 w 1097"/>
              <a:gd name="T11" fmla="*/ 106 h 661"/>
              <a:gd name="T12" fmla="*/ 185 w 1097"/>
              <a:gd name="T13" fmla="*/ 233 h 661"/>
              <a:gd name="T14" fmla="*/ 188 w 1097"/>
              <a:gd name="T15" fmla="*/ 259 h 661"/>
              <a:gd name="T16" fmla="*/ 0 w 1097"/>
              <a:gd name="T17" fmla="*/ 465 h 661"/>
              <a:gd name="T18" fmla="*/ 220 w 1097"/>
              <a:gd name="T19" fmla="*/ 661 h 661"/>
              <a:gd name="T20" fmla="*/ 877 w 1097"/>
              <a:gd name="T21" fmla="*/ 661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7" h="661">
                <a:moveTo>
                  <a:pt x="877" y="661"/>
                </a:moveTo>
                <a:cubicBezTo>
                  <a:pt x="999" y="661"/>
                  <a:pt x="1097" y="586"/>
                  <a:pt x="1097" y="465"/>
                </a:cubicBezTo>
                <a:cubicBezTo>
                  <a:pt x="1097" y="358"/>
                  <a:pt x="1042" y="289"/>
                  <a:pt x="921" y="285"/>
                </a:cubicBezTo>
                <a:cubicBezTo>
                  <a:pt x="921" y="135"/>
                  <a:pt x="801" y="0"/>
                  <a:pt x="651" y="0"/>
                </a:cubicBezTo>
                <a:cubicBezTo>
                  <a:pt x="545" y="0"/>
                  <a:pt x="453" y="49"/>
                  <a:pt x="409" y="139"/>
                </a:cubicBezTo>
                <a:cubicBezTo>
                  <a:pt x="385" y="118"/>
                  <a:pt x="354" y="106"/>
                  <a:pt x="321" y="106"/>
                </a:cubicBezTo>
                <a:cubicBezTo>
                  <a:pt x="246" y="106"/>
                  <a:pt x="185" y="159"/>
                  <a:pt x="185" y="233"/>
                </a:cubicBezTo>
                <a:cubicBezTo>
                  <a:pt x="185" y="242"/>
                  <a:pt x="186" y="251"/>
                  <a:pt x="188" y="259"/>
                </a:cubicBezTo>
                <a:cubicBezTo>
                  <a:pt x="82" y="275"/>
                  <a:pt x="0" y="354"/>
                  <a:pt x="0" y="465"/>
                </a:cubicBezTo>
                <a:cubicBezTo>
                  <a:pt x="0" y="586"/>
                  <a:pt x="99" y="661"/>
                  <a:pt x="220" y="661"/>
                </a:cubicBezTo>
                <a:lnTo>
                  <a:pt x="877" y="661"/>
                </a:lnTo>
                <a:close/>
              </a:path>
            </a:pathLst>
          </a:custGeom>
          <a:gradFill flip="none" rotWithShape="1">
            <a:gsLst>
              <a:gs pos="100000">
                <a:srgbClr val="CFCFCF">
                  <a:lumMod val="79000"/>
                  <a:lumOff val="21000"/>
                </a:srgbClr>
              </a:gs>
              <a:gs pos="0">
                <a:srgbClr val="E6E6E6">
                  <a:shade val="100000"/>
                  <a:satMod val="115000"/>
                  <a:lumMod val="0"/>
                  <a:lumOff val="100000"/>
                </a:srgbClr>
              </a:gs>
            </a:gsLst>
            <a:path path="circle">
              <a:fillToRect l="50000" t="50000" r="50000" b="50000"/>
            </a:path>
            <a:tileRect/>
          </a:gradFill>
          <a:ln w="38100">
            <a:gradFill>
              <a:gsLst>
                <a:gs pos="0">
                  <a:schemeClr val="bg1">
                    <a:lumMod val="88000"/>
                  </a:schemeClr>
                </a:gs>
                <a:gs pos="100000">
                  <a:schemeClr val="bg1">
                    <a:lumMod val="69000"/>
                  </a:schemeClr>
                </a:gs>
              </a:gsLst>
              <a:lin ang="5400000" scaled="0"/>
            </a:gradFill>
            <a:miter lim="800000"/>
          </a:ln>
        </p:spPr>
        <p:txBody>
          <a:bodyPr lIns="68550" tIns="137102" rIns="68550" bIns="34275" anchor="ctr"/>
          <a:lstStyle/>
          <a:p>
            <a:pPr marL="3571" indent="-3571" algn="ctr" defTabSz="456231" fontAlgn="auto">
              <a:lnSpc>
                <a:spcPct val="80000"/>
              </a:lnSpc>
              <a:spcBef>
                <a:spcPts val="0"/>
              </a:spcBef>
              <a:spcAft>
                <a:spcPts val="0"/>
              </a:spcAft>
              <a:buClr>
                <a:srgbClr val="EC7023"/>
              </a:buClr>
              <a:defRPr/>
            </a:pPr>
            <a:r>
              <a:rPr lang="ar-AE" altLang="zh-CN" dirty="0">
                <a:solidFill>
                  <a:srgbClr val="08252E"/>
                </a:solidFill>
                <a:latin typeface="Alibaba PuHuiTi M" pitchFamily="18" charset="-122"/>
                <a:ea typeface="Alibaba PuHuiTi M" pitchFamily="18" charset="-122"/>
                <a:cs typeface="Alibaba PuHuiTi M" pitchFamily="18" charset="-122"/>
              </a:rPr>
              <a:t>عامل الهاتف</a:t>
            </a:r>
            <a:endParaRPr lang="en-US" dirty="0">
              <a:solidFill>
                <a:srgbClr val="08252E"/>
              </a:solidFill>
              <a:latin typeface="Alibaba PuHuiTi M" pitchFamily="18" charset="-122"/>
              <a:ea typeface="Alibaba PuHuiTi M" pitchFamily="18" charset="-122"/>
              <a:cs typeface="Alibaba PuHuiTi M" pitchFamily="18" charset="-122"/>
            </a:endParaRPr>
          </a:p>
        </p:txBody>
      </p:sp>
      <p:pic>
        <p:nvPicPr>
          <p:cNvPr id="35" name="Picture 33" descr="C:\Users\ecoffey\AppData\Local\Temp\Rar$DRa0.739\Catalyst 4500E Unified Access\Png_256\Catalyst 4500E Unified Access_256_critical.png">
            <a:extLst>
              <a:ext uri="{FF2B5EF4-FFF2-40B4-BE49-F238E27FC236}">
                <a16:creationId xmlns:a16="http://schemas.microsoft.com/office/drawing/2014/main" id="{A3C3C6E4-32FC-184A-9F10-AB149D14AC0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60138" y="1782923"/>
            <a:ext cx="665483" cy="961731"/>
          </a:xfrm>
          <a:prstGeom prst="rect">
            <a:avLst/>
          </a:prstGeom>
          <a:noFill/>
          <a:extLst>
            <a:ext uri="{909E8E84-426E-40DD-AFC4-6F175D3DCCD1}">
              <a14:hiddenFill xmlns:a14="http://schemas.microsoft.com/office/drawing/2010/main">
                <a:solidFill>
                  <a:srgbClr val="FFFFFF"/>
                </a:solidFill>
              </a14:hiddenFill>
            </a:ext>
          </a:extLst>
        </p:spPr>
      </p:pic>
      <p:sp>
        <p:nvSpPr>
          <p:cNvPr id="38" name="圆角矩形 37">
            <a:extLst>
              <a:ext uri="{FF2B5EF4-FFF2-40B4-BE49-F238E27FC236}">
                <a16:creationId xmlns:a16="http://schemas.microsoft.com/office/drawing/2014/main" id="{9C0D49B5-5632-DC4B-AC67-8BFC5E3A0D5F}"/>
              </a:ext>
            </a:extLst>
          </p:cNvPr>
          <p:cNvSpPr/>
          <p:nvPr/>
        </p:nvSpPr>
        <p:spPr>
          <a:xfrm>
            <a:off x="3129515" y="1660797"/>
            <a:ext cx="2321141" cy="1327638"/>
          </a:xfrm>
          <a:prstGeom prst="roundRect">
            <a:avLst/>
          </a:prstGeom>
          <a:noFill/>
          <a:ln>
            <a:solidFill>
              <a:schemeClr val="accent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l" defTabSz="430213">
              <a:spcAft>
                <a:spcPts val="400"/>
              </a:spcAft>
              <a:buSzPct val="100000"/>
            </a:pPr>
            <a:endParaRPr kumimoji="1" lang="zh-CN" altLang="en-US" sz="1050" dirty="0">
              <a:solidFill>
                <a:srgbClr val="000000"/>
              </a:solidFill>
              <a:latin typeface="Alibaba PuHuiTi L" pitchFamily="18" charset="-122"/>
              <a:ea typeface="Alibaba PuHuiTi L" pitchFamily="18" charset="-122"/>
              <a:cs typeface="Alibaba PuHuiTi L" pitchFamily="18" charset="-122"/>
            </a:endParaRPr>
          </a:p>
        </p:txBody>
      </p:sp>
      <p:sp>
        <p:nvSpPr>
          <p:cNvPr id="40" name="矩形 39">
            <a:extLst>
              <a:ext uri="{FF2B5EF4-FFF2-40B4-BE49-F238E27FC236}">
                <a16:creationId xmlns:a16="http://schemas.microsoft.com/office/drawing/2014/main" id="{64800611-CE29-4043-B210-2AEA8EC08828}"/>
              </a:ext>
            </a:extLst>
          </p:cNvPr>
          <p:cNvSpPr/>
          <p:nvPr/>
        </p:nvSpPr>
        <p:spPr>
          <a:xfrm>
            <a:off x="3734058" y="2696329"/>
            <a:ext cx="1208985" cy="307777"/>
          </a:xfrm>
          <a:prstGeom prst="rect">
            <a:avLst/>
          </a:prstGeom>
        </p:spPr>
        <p:txBody>
          <a:bodyPr wrap="none">
            <a:spAutoFit/>
          </a:bodyPr>
          <a:lstStyle/>
          <a:p>
            <a:r>
              <a:rPr kumimoji="1" lang="ar-AE" altLang="zh-CN" sz="1400" dirty="0">
                <a:latin typeface="Alibaba PuHuiTi R" pitchFamily="18" charset="-122"/>
                <a:ea typeface="Alibaba PuHuiTi R" pitchFamily="18" charset="-122"/>
                <a:cs typeface="Alibaba PuHuiTi R" pitchFamily="18" charset="-122"/>
              </a:rPr>
              <a:t>نموذج كبير خاص</a:t>
            </a:r>
            <a:endParaRPr lang="zh-CN" altLang="en-US" sz="1400" dirty="0"/>
          </a:p>
        </p:txBody>
      </p:sp>
      <p:cxnSp>
        <p:nvCxnSpPr>
          <p:cNvPr id="41" name="直线连接符 40">
            <a:extLst>
              <a:ext uri="{FF2B5EF4-FFF2-40B4-BE49-F238E27FC236}">
                <a16:creationId xmlns:a16="http://schemas.microsoft.com/office/drawing/2014/main" id="{E2E82D77-EDE4-1F4D-B274-65DBD6F46DFA}"/>
              </a:ext>
            </a:extLst>
          </p:cNvPr>
          <p:cNvCxnSpPr>
            <a:cxnSpLocks/>
          </p:cNvCxnSpPr>
          <p:nvPr/>
        </p:nvCxnSpPr>
        <p:spPr>
          <a:xfrm>
            <a:off x="5557601" y="4151256"/>
            <a:ext cx="682813" cy="0"/>
          </a:xfrm>
          <a:prstGeom prst="line">
            <a:avLst/>
          </a:prstGeom>
          <a:ln w="25400">
            <a:prstDash val="sysDot"/>
            <a:tailEnd type="triangle"/>
          </a:ln>
        </p:spPr>
        <p:style>
          <a:lnRef idx="1">
            <a:schemeClr val="accent1"/>
          </a:lnRef>
          <a:fillRef idx="0">
            <a:schemeClr val="accent1"/>
          </a:fillRef>
          <a:effectRef idx="0">
            <a:schemeClr val="accent1"/>
          </a:effectRef>
          <a:fontRef idx="minor">
            <a:schemeClr val="tx1"/>
          </a:fontRef>
        </p:style>
      </p:cxnSp>
      <p:pic>
        <p:nvPicPr>
          <p:cNvPr id="48" name="Picture 33" descr="C:\Users\ecoffey\AppData\Local\Temp\Rar$DRa0.739\Catalyst 4500E Unified Access\Png_256\Catalyst 4500E Unified Access_256_critical.png">
            <a:extLst>
              <a:ext uri="{FF2B5EF4-FFF2-40B4-BE49-F238E27FC236}">
                <a16:creationId xmlns:a16="http://schemas.microsoft.com/office/drawing/2014/main" id="{A1B281DB-F099-0849-BD25-7146D1255A9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37832" y="1781339"/>
            <a:ext cx="665483" cy="961731"/>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8" descr="C:\Users\ecoffey\AppData\Local\Temp\Rar$DRa0.851\Cisco Prime Collaboration\Png_256\Cisco Prime Collaboration_unknown_256.png">
            <a:extLst>
              <a:ext uri="{FF2B5EF4-FFF2-40B4-BE49-F238E27FC236}">
                <a16:creationId xmlns:a16="http://schemas.microsoft.com/office/drawing/2014/main" id="{10509A82-2ABE-994D-97CA-A654B0D87B4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53394" y="3502139"/>
            <a:ext cx="649064" cy="669079"/>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C:\Users\ecoffey\AppData\Local\Temp\Rar$DRa0.851\Cisco Prime Collaboration\Png_256\Cisco Prime Collaboration_unknown_256.png">
            <a:extLst>
              <a:ext uri="{FF2B5EF4-FFF2-40B4-BE49-F238E27FC236}">
                <a16:creationId xmlns:a16="http://schemas.microsoft.com/office/drawing/2014/main" id="{BA353D5A-A6D0-5A41-9FA3-78BCF108E5C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18511" y="3614553"/>
            <a:ext cx="649065" cy="669080"/>
          </a:xfrm>
          <a:prstGeom prst="rect">
            <a:avLst/>
          </a:prstGeom>
          <a:noFill/>
          <a:extLst>
            <a:ext uri="{909E8E84-426E-40DD-AFC4-6F175D3DCCD1}">
              <a14:hiddenFill xmlns:a14="http://schemas.microsoft.com/office/drawing/2010/main">
                <a:solidFill>
                  <a:srgbClr val="FFFFFF"/>
                </a:solidFill>
              </a14:hiddenFill>
            </a:ext>
          </a:extLst>
        </p:spPr>
      </p:pic>
      <p:sp>
        <p:nvSpPr>
          <p:cNvPr id="44" name="文本框 43">
            <a:extLst>
              <a:ext uri="{FF2B5EF4-FFF2-40B4-BE49-F238E27FC236}">
                <a16:creationId xmlns:a16="http://schemas.microsoft.com/office/drawing/2014/main" id="{0BE5376C-4354-4E4A-8D11-3E29739CAD02}"/>
              </a:ext>
            </a:extLst>
          </p:cNvPr>
          <p:cNvSpPr txBox="1"/>
          <p:nvPr/>
        </p:nvSpPr>
        <p:spPr>
          <a:xfrm>
            <a:off x="4319902" y="4337175"/>
            <a:ext cx="1273870" cy="253916"/>
          </a:xfrm>
          <a:prstGeom prst="rect">
            <a:avLst/>
          </a:prstGeom>
          <a:noFill/>
        </p:spPr>
        <p:txBody>
          <a:bodyPr wrap="square" rtlCol="0">
            <a:spAutoFit/>
          </a:bodyPr>
          <a:lstStyle/>
          <a:p>
            <a:pPr algn="ctr"/>
            <a:r>
              <a:rPr kumimoji="1" lang="en-US" altLang="zh-CN" sz="1050" dirty="0">
                <a:latin typeface="Alibaba PuHuiTi R" pitchFamily="18" charset="-122"/>
                <a:ea typeface="Alibaba PuHuiTi R" pitchFamily="18" charset="-122"/>
                <a:cs typeface="Alibaba PuHuiTi R" pitchFamily="18" charset="-122"/>
              </a:rPr>
              <a:t>RA G </a:t>
            </a:r>
            <a:r>
              <a:rPr kumimoji="1" lang="ar-AE" altLang="zh-CN" sz="1050" dirty="0">
                <a:latin typeface="Alibaba PuHuiTi R" pitchFamily="18" charset="-122"/>
                <a:ea typeface="Alibaba PuHuiTi R" pitchFamily="18" charset="-122"/>
                <a:cs typeface="Alibaba PuHuiTi R" pitchFamily="18" charset="-122"/>
              </a:rPr>
              <a:t>أو قاعدة المعرفة</a:t>
            </a:r>
            <a:endParaRPr kumimoji="1" lang="en-US" altLang="zh-CN" sz="1050" dirty="0">
              <a:latin typeface="Alibaba PuHuiTi R" pitchFamily="18" charset="-122"/>
              <a:ea typeface="Alibaba PuHuiTi R" pitchFamily="18" charset="-122"/>
              <a:cs typeface="Alibaba PuHuiTi R" pitchFamily="18" charset="-122"/>
            </a:endParaRPr>
          </a:p>
        </p:txBody>
      </p:sp>
    </p:spTree>
    <p:extLst>
      <p:ext uri="{BB962C8B-B14F-4D97-AF65-F5344CB8AC3E}">
        <p14:creationId xmlns:p14="http://schemas.microsoft.com/office/powerpoint/2010/main" val="17752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线连接符 32">
            <a:extLst>
              <a:ext uri="{FF2B5EF4-FFF2-40B4-BE49-F238E27FC236}">
                <a16:creationId xmlns:a16="http://schemas.microsoft.com/office/drawing/2014/main" id="{745E9CFC-E1D6-604D-BBED-8194E5884EFE}"/>
              </a:ext>
            </a:extLst>
          </p:cNvPr>
          <p:cNvCxnSpPr>
            <a:cxnSpLocks/>
            <a:stCxn id="17" idx="3"/>
          </p:cNvCxnSpPr>
          <p:nvPr/>
        </p:nvCxnSpPr>
        <p:spPr>
          <a:xfrm>
            <a:off x="2351179" y="4040579"/>
            <a:ext cx="778336" cy="0"/>
          </a:xfrm>
          <a:prstGeom prst="line">
            <a:avLst/>
          </a:prstGeom>
          <a:ln w="25400">
            <a:prstDash val="sysDot"/>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1B0067BF-3BA1-3146-896C-B6E5EE9EFBCA}"/>
              </a:ext>
            </a:extLst>
          </p:cNvPr>
          <p:cNvSpPr>
            <a:spLocks noGrp="1"/>
          </p:cNvSpPr>
          <p:nvPr>
            <p:ph type="title"/>
          </p:nvPr>
        </p:nvSpPr>
        <p:spPr>
          <a:xfrm>
            <a:off x="448840" y="445479"/>
            <a:ext cx="11743159" cy="453091"/>
          </a:xfrm>
        </p:spPr>
        <p:txBody>
          <a:bodyPr/>
          <a:lstStyle/>
          <a:p>
            <a:r>
              <a:rPr kumimoji="1" lang="de" altLang="zh-CN" dirty="0"/>
              <a:t>Überblick über die Architektur des LLM Call Centers</a:t>
            </a:r>
            <a:endParaRPr kumimoji="1" lang="zh-CN" altLang="en-US" dirty="0"/>
          </a:p>
        </p:txBody>
      </p:sp>
      <p:cxnSp>
        <p:nvCxnSpPr>
          <p:cNvPr id="4" name="直线连接符 3">
            <a:extLst>
              <a:ext uri="{FF2B5EF4-FFF2-40B4-BE49-F238E27FC236}">
                <a16:creationId xmlns:a16="http://schemas.microsoft.com/office/drawing/2014/main" id="{4830A291-2276-DD4A-AE5F-671BF636ADAF}"/>
              </a:ext>
            </a:extLst>
          </p:cNvPr>
          <p:cNvCxnSpPr>
            <a:cxnSpLocks/>
          </p:cNvCxnSpPr>
          <p:nvPr/>
        </p:nvCxnSpPr>
        <p:spPr>
          <a:xfrm>
            <a:off x="1390737" y="2316422"/>
            <a:ext cx="0" cy="1150866"/>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pic>
        <p:nvPicPr>
          <p:cNvPr id="7" name="Picture 26" descr="C:\Users\ecoffey\AppData\Local\Temp\Rar$DRa0.787\30099_Device_voice_gateway_unreachable_256.png">
            <a:extLst>
              <a:ext uri="{FF2B5EF4-FFF2-40B4-BE49-F238E27FC236}">
                <a16:creationId xmlns:a16="http://schemas.microsoft.com/office/drawing/2014/main" id="{6AD78F35-19C2-D84D-B928-FB611503DE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627" y="2628810"/>
            <a:ext cx="560728" cy="48353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1">
            <a:extLst>
              <a:ext uri="{FF2B5EF4-FFF2-40B4-BE49-F238E27FC236}">
                <a16:creationId xmlns:a16="http://schemas.microsoft.com/office/drawing/2014/main" id="{2909FC82-63C7-E241-95AF-AA4FAC88B4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8823" y="3529330"/>
            <a:ext cx="514587" cy="741354"/>
          </a:xfrm>
          <a:prstGeom prst="rect">
            <a:avLst/>
          </a:prstGeom>
        </p:spPr>
      </p:pic>
      <p:pic>
        <p:nvPicPr>
          <p:cNvPr id="14" name="Picture 21">
            <a:extLst>
              <a:ext uri="{FF2B5EF4-FFF2-40B4-BE49-F238E27FC236}">
                <a16:creationId xmlns:a16="http://schemas.microsoft.com/office/drawing/2014/main" id="{2ED4D15A-DF9D-9549-869B-F9044B9E41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1223" y="3681730"/>
            <a:ext cx="514587" cy="741354"/>
          </a:xfrm>
          <a:prstGeom prst="rect">
            <a:avLst/>
          </a:prstGeom>
        </p:spPr>
      </p:pic>
      <p:sp>
        <p:nvSpPr>
          <p:cNvPr id="15" name="文本框 14">
            <a:extLst>
              <a:ext uri="{FF2B5EF4-FFF2-40B4-BE49-F238E27FC236}">
                <a16:creationId xmlns:a16="http://schemas.microsoft.com/office/drawing/2014/main" id="{7BD0BE41-3093-9742-8E15-1CCA9B6E7F72}"/>
              </a:ext>
            </a:extLst>
          </p:cNvPr>
          <p:cNvSpPr txBox="1"/>
          <p:nvPr/>
        </p:nvSpPr>
        <p:spPr>
          <a:xfrm>
            <a:off x="489805" y="4377431"/>
            <a:ext cx="1137210" cy="253916"/>
          </a:xfrm>
          <a:prstGeom prst="rect">
            <a:avLst/>
          </a:prstGeom>
          <a:noFill/>
        </p:spPr>
        <p:txBody>
          <a:bodyPr wrap="square" rtlCol="0">
            <a:spAutoFit/>
          </a:bodyPr>
          <a:lstStyle/>
          <a:p>
            <a:r>
              <a:rPr kumimoji="1" lang="en-US" altLang="zh-CN" sz="1050" dirty="0" err="1">
                <a:latin typeface="Alibaba PuHuiTi R" pitchFamily="18" charset="-122"/>
                <a:ea typeface="Alibaba PuHuiTi R" pitchFamily="18" charset="-122"/>
                <a:cs typeface="Alibaba PuHuiTi R" pitchFamily="18" charset="-122"/>
              </a:rPr>
              <a:t>Anrufserver</a:t>
            </a:r>
            <a:endParaRPr kumimoji="1" lang="zh-CN" altLang="en-US" sz="1050" dirty="0">
              <a:latin typeface="Alibaba PuHuiTi R" pitchFamily="18" charset="-122"/>
              <a:ea typeface="Alibaba PuHuiTi R" pitchFamily="18" charset="-122"/>
              <a:cs typeface="Alibaba PuHuiTi R" pitchFamily="18" charset="-122"/>
            </a:endParaRPr>
          </a:p>
        </p:txBody>
      </p:sp>
      <p:sp>
        <p:nvSpPr>
          <p:cNvPr id="16" name="文本框 15">
            <a:extLst>
              <a:ext uri="{FF2B5EF4-FFF2-40B4-BE49-F238E27FC236}">
                <a16:creationId xmlns:a16="http://schemas.microsoft.com/office/drawing/2014/main" id="{FB8688EF-0F36-7145-9983-E90143319857}"/>
              </a:ext>
            </a:extLst>
          </p:cNvPr>
          <p:cNvSpPr txBox="1"/>
          <p:nvPr/>
        </p:nvSpPr>
        <p:spPr>
          <a:xfrm>
            <a:off x="1333674" y="4406455"/>
            <a:ext cx="1313528" cy="230832"/>
          </a:xfrm>
          <a:prstGeom prst="rect">
            <a:avLst/>
          </a:prstGeom>
          <a:noFill/>
        </p:spPr>
        <p:txBody>
          <a:bodyPr wrap="square" rtlCol="0">
            <a:spAutoFit/>
          </a:bodyPr>
          <a:lstStyle/>
          <a:p>
            <a:r>
              <a:rPr kumimoji="1" lang="en-US" altLang="zh-CN" sz="900" dirty="0" err="1">
                <a:latin typeface="Alibaba PuHuiTi R" pitchFamily="18" charset="-122"/>
                <a:ea typeface="Alibaba PuHuiTi R" pitchFamily="18" charset="-122"/>
                <a:cs typeface="Alibaba PuHuiTi R" pitchFamily="18" charset="-122"/>
              </a:rPr>
              <a:t>Callcenter</a:t>
            </a:r>
            <a:r>
              <a:rPr kumimoji="1" lang="en-US" altLang="zh-CN" sz="900" dirty="0">
                <a:latin typeface="Alibaba PuHuiTi R" pitchFamily="18" charset="-122"/>
                <a:ea typeface="Alibaba PuHuiTi R" pitchFamily="18" charset="-122"/>
                <a:cs typeface="Alibaba PuHuiTi R" pitchFamily="18" charset="-122"/>
              </a:rPr>
              <a:t>-Server</a:t>
            </a:r>
            <a:endParaRPr kumimoji="1" lang="zh-CN" altLang="en-US" sz="900" dirty="0">
              <a:latin typeface="Alibaba PuHuiTi R" pitchFamily="18" charset="-122"/>
              <a:ea typeface="Alibaba PuHuiTi R" pitchFamily="18" charset="-122"/>
              <a:cs typeface="Alibaba PuHuiTi R" pitchFamily="18" charset="-122"/>
            </a:endParaRPr>
          </a:p>
        </p:txBody>
      </p:sp>
      <p:sp>
        <p:nvSpPr>
          <p:cNvPr id="17" name="圆角矩形 16">
            <a:extLst>
              <a:ext uri="{FF2B5EF4-FFF2-40B4-BE49-F238E27FC236}">
                <a16:creationId xmlns:a16="http://schemas.microsoft.com/office/drawing/2014/main" id="{93ADB526-12C8-F74B-97AC-049CE832B84C}"/>
              </a:ext>
            </a:extLst>
          </p:cNvPr>
          <p:cNvSpPr/>
          <p:nvPr/>
        </p:nvSpPr>
        <p:spPr>
          <a:xfrm>
            <a:off x="448841" y="3467288"/>
            <a:ext cx="1902338" cy="1146581"/>
          </a:xfrm>
          <a:prstGeom prst="roundRect">
            <a:avLst/>
          </a:prstGeom>
          <a:noFill/>
          <a:ln>
            <a:solidFill>
              <a:schemeClr val="accent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l" defTabSz="430213">
              <a:spcAft>
                <a:spcPts val="400"/>
              </a:spcAft>
              <a:buSzPct val="100000"/>
            </a:pPr>
            <a:endParaRPr kumimoji="1" lang="zh-CN" altLang="en-US" sz="1050" dirty="0">
              <a:solidFill>
                <a:srgbClr val="000000"/>
              </a:solidFill>
              <a:latin typeface="Alibaba PuHuiTi L" pitchFamily="18" charset="-122"/>
              <a:ea typeface="Alibaba PuHuiTi L" pitchFamily="18" charset="-122"/>
              <a:cs typeface="Alibaba PuHuiTi L" pitchFamily="18" charset="-122"/>
            </a:endParaRPr>
          </a:p>
        </p:txBody>
      </p:sp>
      <p:pic>
        <p:nvPicPr>
          <p:cNvPr id="19" name="Picture 26" descr="C:\Users\ecoffey\AppData\Local\Temp\Rar$DRa0.787\30099_Device_voice_gateway_unreachable_256.png">
            <a:extLst>
              <a:ext uri="{FF2B5EF4-FFF2-40B4-BE49-F238E27FC236}">
                <a16:creationId xmlns:a16="http://schemas.microsoft.com/office/drawing/2014/main" id="{9C78BCC9-8997-3641-9897-AFBF225A92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027" y="2781210"/>
            <a:ext cx="560728" cy="483538"/>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直线连接符 25">
            <a:extLst>
              <a:ext uri="{FF2B5EF4-FFF2-40B4-BE49-F238E27FC236}">
                <a16:creationId xmlns:a16="http://schemas.microsoft.com/office/drawing/2014/main" id="{BFB43CC5-CF3A-E04E-892C-40B1C5128807}"/>
              </a:ext>
            </a:extLst>
          </p:cNvPr>
          <p:cNvCxnSpPr>
            <a:cxnSpLocks/>
          </p:cNvCxnSpPr>
          <p:nvPr/>
        </p:nvCxnSpPr>
        <p:spPr>
          <a:xfrm>
            <a:off x="1364814" y="4618657"/>
            <a:ext cx="0" cy="360767"/>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pic>
        <p:nvPicPr>
          <p:cNvPr id="27" name="Picture 8" descr="C:\Users\ecoffey\AppData\Local\Temp\Rar$DRa0.189\Cisco Icons November\30060_Device_phone_3025\Png_256\30060_Device_phone_3025_warning_256.png">
            <a:extLst>
              <a:ext uri="{FF2B5EF4-FFF2-40B4-BE49-F238E27FC236}">
                <a16:creationId xmlns:a16="http://schemas.microsoft.com/office/drawing/2014/main" id="{05229E94-BC97-9E47-A1C3-985EF2813A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750" y="5068108"/>
            <a:ext cx="602991" cy="46166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C:\Users\ecoffey\AppData\Local\Temp\Rar$DRa0.189\Cisco Icons November\30060_Device_phone_3025\Png_256\30060_Device_phone_3025_admindown_256.png">
            <a:extLst>
              <a:ext uri="{FF2B5EF4-FFF2-40B4-BE49-F238E27FC236}">
                <a16:creationId xmlns:a16="http://schemas.microsoft.com/office/drawing/2014/main" id="{90ACAD48-81F9-D14A-8033-F6C030F4BF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8918" y="5070023"/>
            <a:ext cx="602991" cy="461665"/>
          </a:xfrm>
          <a:prstGeom prst="rect">
            <a:avLst/>
          </a:prstGeom>
          <a:noFill/>
          <a:extLst>
            <a:ext uri="{909E8E84-426E-40DD-AFC4-6F175D3DCCD1}">
              <a14:hiddenFill xmlns:a14="http://schemas.microsoft.com/office/drawing/2010/main">
                <a:solidFill>
                  <a:srgbClr val="FFFFFF"/>
                </a:solidFill>
              </a14:hiddenFill>
            </a:ext>
          </a:extLst>
        </p:spPr>
      </p:pic>
      <p:sp>
        <p:nvSpPr>
          <p:cNvPr id="25" name="文本框 24">
            <a:extLst>
              <a:ext uri="{FF2B5EF4-FFF2-40B4-BE49-F238E27FC236}">
                <a16:creationId xmlns:a16="http://schemas.microsoft.com/office/drawing/2014/main" id="{A58045A7-2ABE-694D-9BEE-0D8657E6DA1E}"/>
              </a:ext>
            </a:extLst>
          </p:cNvPr>
          <p:cNvSpPr txBox="1"/>
          <p:nvPr/>
        </p:nvSpPr>
        <p:spPr>
          <a:xfrm>
            <a:off x="870981" y="5575520"/>
            <a:ext cx="1170924" cy="246221"/>
          </a:xfrm>
          <a:prstGeom prst="rect">
            <a:avLst/>
          </a:prstGeom>
          <a:noFill/>
        </p:spPr>
        <p:txBody>
          <a:bodyPr wrap="square" rtlCol="0">
            <a:spAutoFit/>
          </a:bodyPr>
          <a:lstStyle/>
          <a:p>
            <a:r>
              <a:rPr lang="en" altLang="zh-CN" sz="1000" dirty="0" err="1">
                <a:solidFill>
                  <a:srgbClr val="FF0000"/>
                </a:solidFill>
                <a:latin typeface="Alibaba PuHuiTi R" pitchFamily="18" charset="-122"/>
                <a:ea typeface="Alibaba PuHuiTi R" pitchFamily="18" charset="-122"/>
                <a:cs typeface="Alibaba PuHuiTi R" pitchFamily="18" charset="-122"/>
              </a:rPr>
              <a:t>Tischtelefone</a:t>
            </a:r>
            <a:endParaRPr lang="zh-CN" altLang="en-US" sz="1000" dirty="0">
              <a:solidFill>
                <a:srgbClr val="FF0000"/>
              </a:solidFill>
              <a:latin typeface="Alibaba PuHuiTi R" pitchFamily="18" charset="-122"/>
              <a:ea typeface="Alibaba PuHuiTi R" pitchFamily="18" charset="-122"/>
              <a:cs typeface="Alibaba PuHuiTi R" pitchFamily="18" charset="-122"/>
            </a:endParaRPr>
          </a:p>
        </p:txBody>
      </p:sp>
      <p:sp>
        <p:nvSpPr>
          <p:cNvPr id="23" name="圆角矩形 22">
            <a:extLst>
              <a:ext uri="{FF2B5EF4-FFF2-40B4-BE49-F238E27FC236}">
                <a16:creationId xmlns:a16="http://schemas.microsoft.com/office/drawing/2014/main" id="{09A19C12-9BBF-1B4C-9915-16EF989ACE00}"/>
              </a:ext>
            </a:extLst>
          </p:cNvPr>
          <p:cNvSpPr/>
          <p:nvPr/>
        </p:nvSpPr>
        <p:spPr>
          <a:xfrm>
            <a:off x="621846" y="4975869"/>
            <a:ext cx="1496974" cy="887836"/>
          </a:xfrm>
          <a:prstGeom prst="roundRect">
            <a:avLst/>
          </a:prstGeom>
          <a:noFill/>
          <a:ln cmpd="sng">
            <a:solidFill>
              <a:schemeClr val="accent1">
                <a:lumMod val="75000"/>
              </a:schemeClr>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l" defTabSz="430213">
              <a:spcAft>
                <a:spcPts val="400"/>
              </a:spcAft>
              <a:buSzPct val="100000"/>
            </a:pPr>
            <a:endParaRPr kumimoji="1" lang="zh-CN" altLang="en-US" sz="1050" dirty="0">
              <a:solidFill>
                <a:srgbClr val="000000"/>
              </a:solidFill>
              <a:latin typeface="Alibaba PuHuiTi L" pitchFamily="18" charset="-122"/>
              <a:ea typeface="Alibaba PuHuiTi L" pitchFamily="18" charset="-122"/>
              <a:cs typeface="Alibaba PuHuiTi L" pitchFamily="18" charset="-122"/>
            </a:endParaRPr>
          </a:p>
        </p:txBody>
      </p:sp>
      <p:pic>
        <p:nvPicPr>
          <p:cNvPr id="42" name="Picture 10" descr="C:\Users\ecoffey\AppData\Local\Temp\Rar$DRa0.138\30008_Device_call_manager_default_256.png">
            <a:extLst>
              <a:ext uri="{FF2B5EF4-FFF2-40B4-BE49-F238E27FC236}">
                <a16:creationId xmlns:a16="http://schemas.microsoft.com/office/drawing/2014/main" id="{CF05E778-F3E7-F945-9B42-EBAEDF6C52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3864" y="3536530"/>
            <a:ext cx="813377" cy="813377"/>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0" descr="C:\Users\ecoffey\AppData\Local\Temp\Rar$DRa0.138\30008_Device_call_manager_default_256.png">
            <a:extLst>
              <a:ext uri="{FF2B5EF4-FFF2-40B4-BE49-F238E27FC236}">
                <a16:creationId xmlns:a16="http://schemas.microsoft.com/office/drawing/2014/main" id="{C4FF2989-8896-144F-A088-A048308E21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985" y="3691852"/>
            <a:ext cx="813377" cy="813377"/>
          </a:xfrm>
          <a:prstGeom prst="rect">
            <a:avLst/>
          </a:prstGeom>
          <a:noFill/>
          <a:extLst>
            <a:ext uri="{909E8E84-426E-40DD-AFC4-6F175D3DCCD1}">
              <a14:hiddenFill xmlns:a14="http://schemas.microsoft.com/office/drawing/2010/main">
                <a:solidFill>
                  <a:srgbClr val="FFFFFF"/>
                </a:solidFill>
              </a14:hiddenFill>
            </a:ext>
          </a:extLst>
        </p:spPr>
      </p:pic>
      <p:sp>
        <p:nvSpPr>
          <p:cNvPr id="46" name="圆角矩形 45">
            <a:extLst>
              <a:ext uri="{FF2B5EF4-FFF2-40B4-BE49-F238E27FC236}">
                <a16:creationId xmlns:a16="http://schemas.microsoft.com/office/drawing/2014/main" id="{702428C3-606D-D046-9C02-8F3DB61E388B}"/>
              </a:ext>
            </a:extLst>
          </p:cNvPr>
          <p:cNvSpPr/>
          <p:nvPr/>
        </p:nvSpPr>
        <p:spPr>
          <a:xfrm>
            <a:off x="3129515" y="3361190"/>
            <a:ext cx="2428086" cy="1883729"/>
          </a:xfrm>
          <a:prstGeom prst="roundRect">
            <a:avLst/>
          </a:prstGeom>
          <a:noFill/>
          <a:ln>
            <a:solidFill>
              <a:schemeClr val="accent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l" defTabSz="430213">
              <a:spcAft>
                <a:spcPts val="400"/>
              </a:spcAft>
              <a:buSzPct val="100000"/>
            </a:pPr>
            <a:endParaRPr kumimoji="1" lang="zh-CN" altLang="en-US" sz="1050" dirty="0">
              <a:solidFill>
                <a:srgbClr val="000000"/>
              </a:solidFill>
              <a:latin typeface="Alibaba PuHuiTi L" pitchFamily="18" charset="-122"/>
              <a:ea typeface="Alibaba PuHuiTi L" pitchFamily="18" charset="-122"/>
              <a:cs typeface="Alibaba PuHuiTi L" pitchFamily="18" charset="-122"/>
            </a:endParaRPr>
          </a:p>
        </p:txBody>
      </p:sp>
      <p:sp>
        <p:nvSpPr>
          <p:cNvPr id="47" name="矩形 46">
            <a:extLst>
              <a:ext uri="{FF2B5EF4-FFF2-40B4-BE49-F238E27FC236}">
                <a16:creationId xmlns:a16="http://schemas.microsoft.com/office/drawing/2014/main" id="{4F995233-1CE1-9A48-BD72-8DE8B1997FF5}"/>
              </a:ext>
            </a:extLst>
          </p:cNvPr>
          <p:cNvSpPr/>
          <p:nvPr/>
        </p:nvSpPr>
        <p:spPr>
          <a:xfrm>
            <a:off x="3224501" y="4967936"/>
            <a:ext cx="2238113" cy="261610"/>
          </a:xfrm>
          <a:prstGeom prst="rect">
            <a:avLst/>
          </a:prstGeom>
        </p:spPr>
        <p:txBody>
          <a:bodyPr wrap="none">
            <a:spAutoFit/>
          </a:bodyPr>
          <a:lstStyle/>
          <a:p>
            <a:r>
              <a:rPr kumimoji="1" lang="en-US" altLang="zh-CN" sz="1100" dirty="0" err="1">
                <a:latin typeface="Alibaba PuHuiTi R" pitchFamily="18" charset="-122"/>
                <a:ea typeface="Alibaba PuHuiTi R" pitchFamily="18" charset="-122"/>
                <a:cs typeface="Alibaba PuHuiTi R" pitchFamily="18" charset="-122"/>
              </a:rPr>
              <a:t>Automatisches</a:t>
            </a:r>
            <a:r>
              <a:rPr kumimoji="1" lang="en-US" altLang="zh-CN" sz="1100" dirty="0">
                <a:latin typeface="Alibaba PuHuiTi R" pitchFamily="18" charset="-122"/>
                <a:ea typeface="Alibaba PuHuiTi R" pitchFamily="18" charset="-122"/>
                <a:cs typeface="Alibaba PuHuiTi R" pitchFamily="18" charset="-122"/>
              </a:rPr>
              <a:t> </a:t>
            </a:r>
            <a:r>
              <a:rPr kumimoji="1" lang="en-US" altLang="zh-CN" sz="1100" dirty="0" err="1">
                <a:latin typeface="Alibaba PuHuiTi R" pitchFamily="18" charset="-122"/>
                <a:ea typeface="Alibaba PuHuiTi R" pitchFamily="18" charset="-122"/>
                <a:cs typeface="Alibaba PuHuiTi R" pitchFamily="18" charset="-122"/>
              </a:rPr>
              <a:t>Lösungssystem</a:t>
            </a:r>
            <a:endParaRPr lang="zh-CN" altLang="en-US" sz="1100" dirty="0"/>
          </a:p>
        </p:txBody>
      </p:sp>
      <p:pic>
        <p:nvPicPr>
          <p:cNvPr id="49" name="Picture 10" descr="C:\Users\ecoffey\AppData\Local\Temp\Rar$DRa0.870\30098_Device_voice_ATM_switch_default_256.png">
            <a:extLst>
              <a:ext uri="{FF2B5EF4-FFF2-40B4-BE49-F238E27FC236}">
                <a16:creationId xmlns:a16="http://schemas.microsoft.com/office/drawing/2014/main" id="{E2F206DC-AAD4-2C44-A95A-57C4A7F88D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93075" y="3441393"/>
            <a:ext cx="724646" cy="724646"/>
          </a:xfrm>
          <a:prstGeom prst="rect">
            <a:avLst/>
          </a:prstGeom>
          <a:noFill/>
          <a:extLst>
            <a:ext uri="{909E8E84-426E-40DD-AFC4-6F175D3DCCD1}">
              <a14:hiddenFill xmlns:a14="http://schemas.microsoft.com/office/drawing/2010/main">
                <a:solidFill>
                  <a:srgbClr val="FFFFFF"/>
                </a:solidFill>
              </a14:hiddenFill>
            </a:ext>
          </a:extLst>
        </p:spPr>
      </p:pic>
      <p:sp>
        <p:nvSpPr>
          <p:cNvPr id="51" name="文本框 50">
            <a:extLst>
              <a:ext uri="{FF2B5EF4-FFF2-40B4-BE49-F238E27FC236}">
                <a16:creationId xmlns:a16="http://schemas.microsoft.com/office/drawing/2014/main" id="{2B17DC4E-E34B-C64B-A67B-DB5B2DA0E33E}"/>
              </a:ext>
            </a:extLst>
          </p:cNvPr>
          <p:cNvSpPr txBox="1"/>
          <p:nvPr/>
        </p:nvSpPr>
        <p:spPr>
          <a:xfrm>
            <a:off x="2993432" y="4389577"/>
            <a:ext cx="1689324" cy="577081"/>
          </a:xfrm>
          <a:prstGeom prst="rect">
            <a:avLst/>
          </a:prstGeom>
          <a:noFill/>
        </p:spPr>
        <p:txBody>
          <a:bodyPr wrap="square" rtlCol="0">
            <a:spAutoFit/>
          </a:bodyPr>
          <a:lstStyle/>
          <a:p>
            <a:pPr algn="ctr"/>
            <a:r>
              <a:rPr kumimoji="1" lang="de" altLang="zh-CN" sz="1050" dirty="0">
                <a:latin typeface="Alibaba PuHuiTi R" pitchFamily="18" charset="-122"/>
                <a:ea typeface="Alibaba PuHuiTi R" pitchFamily="18" charset="-122"/>
                <a:cs typeface="Alibaba PuHuiTi R" pitchFamily="18" charset="-122"/>
              </a:rPr>
              <a:t>Sprach-TTS/A SR oder multimodale große Sprachmodelle</a:t>
            </a:r>
            <a:endParaRPr kumimoji="1" lang="zh-CN" altLang="en-US" sz="1050" dirty="0">
              <a:latin typeface="Alibaba PuHuiTi R" pitchFamily="18" charset="-122"/>
              <a:ea typeface="Alibaba PuHuiTi R" pitchFamily="18" charset="-122"/>
              <a:cs typeface="Alibaba PuHuiTi R" pitchFamily="18" charset="-122"/>
            </a:endParaRPr>
          </a:p>
        </p:txBody>
      </p:sp>
      <p:sp>
        <p:nvSpPr>
          <p:cNvPr id="55" name="矩形 54">
            <a:extLst>
              <a:ext uri="{FF2B5EF4-FFF2-40B4-BE49-F238E27FC236}">
                <a16:creationId xmlns:a16="http://schemas.microsoft.com/office/drawing/2014/main" id="{263C1792-9893-8F4B-8827-862D1294102D}"/>
              </a:ext>
            </a:extLst>
          </p:cNvPr>
          <p:cNvSpPr/>
          <p:nvPr/>
        </p:nvSpPr>
        <p:spPr>
          <a:xfrm>
            <a:off x="6247150" y="4541749"/>
            <a:ext cx="1693092" cy="261610"/>
          </a:xfrm>
          <a:prstGeom prst="rect">
            <a:avLst/>
          </a:prstGeom>
        </p:spPr>
        <p:txBody>
          <a:bodyPr wrap="none">
            <a:spAutoFit/>
          </a:bodyPr>
          <a:lstStyle/>
          <a:p>
            <a:r>
              <a:rPr kumimoji="1" lang="en-US" altLang="zh-CN" sz="1100" dirty="0" err="1">
                <a:latin typeface="Alibaba PuHuiTi R" pitchFamily="18" charset="-122"/>
                <a:ea typeface="Alibaba PuHuiTi R" pitchFamily="18" charset="-122"/>
                <a:cs typeface="Alibaba PuHuiTi R" pitchFamily="18" charset="-122"/>
              </a:rPr>
              <a:t>Arbeitsauftragssystem</a:t>
            </a:r>
            <a:endParaRPr lang="zh-CN" altLang="en-US" sz="1100" dirty="0"/>
          </a:p>
        </p:txBody>
      </p:sp>
      <p:pic>
        <p:nvPicPr>
          <p:cNvPr id="56" name="Picture 32" descr="C:\Users\ecoffey\AppData\Local\Temp\Rar$DRa1.267\Cisco Instant Message and Presence\Png_256\Cisco Instant Message and Presence_admindown_256.png">
            <a:extLst>
              <a:ext uri="{FF2B5EF4-FFF2-40B4-BE49-F238E27FC236}">
                <a16:creationId xmlns:a16="http://schemas.microsoft.com/office/drawing/2014/main" id="{17849B94-38B4-B145-8738-30536F3DA17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13788" y="3410138"/>
            <a:ext cx="871146" cy="943037"/>
          </a:xfrm>
          <a:prstGeom prst="rect">
            <a:avLst/>
          </a:prstGeom>
          <a:noFill/>
          <a:extLst>
            <a:ext uri="{909E8E84-426E-40DD-AFC4-6F175D3DCCD1}">
              <a14:hiddenFill xmlns:a14="http://schemas.microsoft.com/office/drawing/2010/main">
                <a:solidFill>
                  <a:srgbClr val="FFFFFF"/>
                </a:solidFill>
              </a14:hiddenFill>
            </a:ext>
          </a:extLst>
        </p:spPr>
      </p:pic>
      <p:cxnSp>
        <p:nvCxnSpPr>
          <p:cNvPr id="58" name="直线连接符 57">
            <a:extLst>
              <a:ext uri="{FF2B5EF4-FFF2-40B4-BE49-F238E27FC236}">
                <a16:creationId xmlns:a16="http://schemas.microsoft.com/office/drawing/2014/main" id="{FA2FAFE8-724A-F741-A61F-3C92CBD71E66}"/>
              </a:ext>
            </a:extLst>
          </p:cNvPr>
          <p:cNvCxnSpPr>
            <a:cxnSpLocks/>
          </p:cNvCxnSpPr>
          <p:nvPr/>
        </p:nvCxnSpPr>
        <p:spPr>
          <a:xfrm flipH="1" flipV="1">
            <a:off x="4256401" y="2991017"/>
            <a:ext cx="0" cy="375064"/>
          </a:xfrm>
          <a:prstGeom prst="line">
            <a:avLst/>
          </a:prstGeom>
          <a:ln w="25400">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圆角矩形 58">
            <a:extLst>
              <a:ext uri="{FF2B5EF4-FFF2-40B4-BE49-F238E27FC236}">
                <a16:creationId xmlns:a16="http://schemas.microsoft.com/office/drawing/2014/main" id="{25F552B2-28F0-D446-AD9D-35B2CF0319EC}"/>
              </a:ext>
            </a:extLst>
          </p:cNvPr>
          <p:cNvSpPr/>
          <p:nvPr/>
        </p:nvSpPr>
        <p:spPr>
          <a:xfrm>
            <a:off x="6247150" y="3279059"/>
            <a:ext cx="1638101" cy="1556235"/>
          </a:xfrm>
          <a:prstGeom prst="roundRect">
            <a:avLst/>
          </a:prstGeom>
          <a:noFill/>
          <a:ln>
            <a:solidFill>
              <a:schemeClr val="accent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l" defTabSz="430213">
              <a:spcAft>
                <a:spcPts val="400"/>
              </a:spcAft>
              <a:buSzPct val="100000"/>
            </a:pPr>
            <a:endParaRPr kumimoji="1" lang="zh-CN" altLang="en-US" sz="1050" dirty="0">
              <a:solidFill>
                <a:srgbClr val="000000"/>
              </a:solidFill>
              <a:latin typeface="Alibaba PuHuiTi L" pitchFamily="18" charset="-122"/>
              <a:ea typeface="Alibaba PuHuiTi L" pitchFamily="18" charset="-122"/>
              <a:cs typeface="Alibaba PuHuiTi L" pitchFamily="18" charset="-122"/>
            </a:endParaRPr>
          </a:p>
        </p:txBody>
      </p:sp>
      <p:sp>
        <p:nvSpPr>
          <p:cNvPr id="60" name="文本框 59">
            <a:extLst>
              <a:ext uri="{FF2B5EF4-FFF2-40B4-BE49-F238E27FC236}">
                <a16:creationId xmlns:a16="http://schemas.microsoft.com/office/drawing/2014/main" id="{E8FB0BF6-3E13-674B-B2EF-0C4AF9242DAA}"/>
              </a:ext>
            </a:extLst>
          </p:cNvPr>
          <p:cNvSpPr txBox="1"/>
          <p:nvPr/>
        </p:nvSpPr>
        <p:spPr>
          <a:xfrm>
            <a:off x="8019643" y="1386455"/>
            <a:ext cx="3550511" cy="5050165"/>
          </a:xfrm>
          <a:prstGeom prst="rect">
            <a:avLst/>
          </a:prstGeom>
          <a:noFill/>
        </p:spPr>
        <p:txBody>
          <a:bodyPr wrap="square" rtlCol="0">
            <a:spAutoFit/>
          </a:bodyPr>
          <a:lstStyle/>
          <a:p>
            <a:pPr marL="342900" indent="-342900" algn="just">
              <a:lnSpc>
                <a:spcPct val="150000"/>
              </a:lnSpc>
              <a:buFont typeface="+mj-lt"/>
              <a:buAutoNum type="arabicPeriod"/>
            </a:pPr>
            <a:r>
              <a:rPr kumimoji="1" lang="de" altLang="zh-CN" sz="1200" dirty="0"/>
              <a:t>Nachdem ein Benutzer das Callcenter-System angerufen hat, bietet das IVR die Möglichkeit, das </a:t>
            </a:r>
            <a:r>
              <a:rPr kumimoji="1" lang="de" altLang="zh-CN" sz="1200" dirty="0" err="1"/>
              <a:t>Self</a:t>
            </a:r>
            <a:r>
              <a:rPr kumimoji="1" lang="de" altLang="zh-CN" sz="1200" dirty="0"/>
              <a:t>-Service-Problemlösungssystem aufzurufen, und der Benutzer wählt diese Option aus.</a:t>
            </a:r>
          </a:p>
          <a:p>
            <a:pPr marL="342900" indent="-342900" algn="just">
              <a:lnSpc>
                <a:spcPct val="150000"/>
              </a:lnSpc>
              <a:buFont typeface="+mj-lt"/>
              <a:buAutoNum type="arabicPeriod"/>
            </a:pPr>
            <a:endParaRPr kumimoji="1" lang="de" altLang="zh-CN" sz="1200" dirty="0"/>
          </a:p>
          <a:p>
            <a:pPr marL="342900" indent="-342900" algn="just">
              <a:lnSpc>
                <a:spcPct val="150000"/>
              </a:lnSpc>
              <a:buFont typeface="+mj-lt"/>
              <a:buAutoNum type="arabicPeriod"/>
            </a:pPr>
            <a:r>
              <a:rPr kumimoji="1" lang="de" altLang="zh-CN" sz="1200" dirty="0"/>
              <a:t>Das Callcenter-System interagiert über ein großes Modellsystem mit dem </a:t>
            </a:r>
            <a:r>
              <a:rPr kumimoji="1" lang="de" altLang="zh-CN" sz="1200" dirty="0" err="1"/>
              <a:t>Self</a:t>
            </a:r>
            <a:r>
              <a:rPr kumimoji="1" lang="de" altLang="zh-CN" sz="1200" dirty="0"/>
              <a:t>-Service-Problemlösungssystem, um Probleme selbst zu lösen, z. B. ein Produkt zu verstehen, einige Probleme zu lösen usw.;</a:t>
            </a:r>
          </a:p>
          <a:p>
            <a:pPr marL="342900" indent="-342900" algn="just">
              <a:lnSpc>
                <a:spcPct val="150000"/>
              </a:lnSpc>
              <a:buFont typeface="+mj-lt"/>
              <a:buAutoNum type="arabicPeriod"/>
            </a:pPr>
            <a:endParaRPr kumimoji="1" lang="de" altLang="zh-CN" sz="1200" dirty="0"/>
          </a:p>
          <a:p>
            <a:pPr marL="342900" indent="-342900" algn="just">
              <a:lnSpc>
                <a:spcPct val="150000"/>
              </a:lnSpc>
              <a:buFont typeface="+mj-lt"/>
              <a:buAutoNum type="arabicPeriod"/>
            </a:pPr>
            <a:r>
              <a:rPr kumimoji="1" lang="de" altLang="zh-CN" sz="1200" dirty="0"/>
              <a:t>Nach der Lösung des Problems werden die Textergebnisse und Aufzeichnungen dieser Verarbeitung an das Arbeitsauftragssystem weitergeleitet und eine Textnachricht gesendet, um die Zufriedenheit des Benutzers zu bestätigen.</a:t>
            </a:r>
            <a:endParaRPr kumimoji="1" lang="zh-CN" altLang="en-US" sz="1200" dirty="0"/>
          </a:p>
        </p:txBody>
      </p:sp>
      <p:pic>
        <p:nvPicPr>
          <p:cNvPr id="61" name="Picture 10" descr="C:\Users\ecoffey\AppData\Local\Temp\Rar$DRa0.870\30098_Device_voice_ATM_switch_default_256.png">
            <a:extLst>
              <a:ext uri="{FF2B5EF4-FFF2-40B4-BE49-F238E27FC236}">
                <a16:creationId xmlns:a16="http://schemas.microsoft.com/office/drawing/2014/main" id="{1CC9F283-EC17-AD41-8689-1604FF7B14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47110" y="3580717"/>
            <a:ext cx="724646" cy="724646"/>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32" descr="C:\Users\ecoffey\AppData\Local\Temp\Rar$DRa1.267\Cisco Instant Message and Presence\Png_256\Cisco Instant Message and Presence_admindown_256.png">
            <a:extLst>
              <a:ext uri="{FF2B5EF4-FFF2-40B4-BE49-F238E27FC236}">
                <a16:creationId xmlns:a16="http://schemas.microsoft.com/office/drawing/2014/main" id="{A6B16D68-9B5E-3C4F-B97E-0113BE9EAB3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06519" y="3562361"/>
            <a:ext cx="871146" cy="943037"/>
          </a:xfrm>
          <a:prstGeom prst="rect">
            <a:avLst/>
          </a:prstGeom>
          <a:noFill/>
          <a:extLst>
            <a:ext uri="{909E8E84-426E-40DD-AFC4-6F175D3DCCD1}">
              <a14:hiddenFill xmlns:a14="http://schemas.microsoft.com/office/drawing/2010/main">
                <a:solidFill>
                  <a:srgbClr val="FFFFFF"/>
                </a:solidFill>
              </a14:hiddenFill>
            </a:ext>
          </a:extLst>
        </p:spPr>
      </p:pic>
      <p:sp>
        <p:nvSpPr>
          <p:cNvPr id="3" name="Freeform 19">
            <a:extLst>
              <a:ext uri="{FF2B5EF4-FFF2-40B4-BE49-F238E27FC236}">
                <a16:creationId xmlns:a16="http://schemas.microsoft.com/office/drawing/2014/main" id="{86B56E6B-5DB2-B84F-8B7A-8CEF13DD6573}"/>
              </a:ext>
            </a:extLst>
          </p:cNvPr>
          <p:cNvSpPr>
            <a:spLocks/>
          </p:cNvSpPr>
          <p:nvPr/>
        </p:nvSpPr>
        <p:spPr bwMode="auto">
          <a:xfrm flipH="1">
            <a:off x="576731" y="1598375"/>
            <a:ext cx="1638101" cy="718047"/>
          </a:xfrm>
          <a:custGeom>
            <a:avLst/>
            <a:gdLst>
              <a:gd name="T0" fmla="*/ 877 w 1097"/>
              <a:gd name="T1" fmla="*/ 661 h 661"/>
              <a:gd name="T2" fmla="*/ 1097 w 1097"/>
              <a:gd name="T3" fmla="*/ 465 h 661"/>
              <a:gd name="T4" fmla="*/ 921 w 1097"/>
              <a:gd name="T5" fmla="*/ 285 h 661"/>
              <a:gd name="T6" fmla="*/ 651 w 1097"/>
              <a:gd name="T7" fmla="*/ 0 h 661"/>
              <a:gd name="T8" fmla="*/ 409 w 1097"/>
              <a:gd name="T9" fmla="*/ 139 h 661"/>
              <a:gd name="T10" fmla="*/ 321 w 1097"/>
              <a:gd name="T11" fmla="*/ 106 h 661"/>
              <a:gd name="T12" fmla="*/ 185 w 1097"/>
              <a:gd name="T13" fmla="*/ 233 h 661"/>
              <a:gd name="T14" fmla="*/ 188 w 1097"/>
              <a:gd name="T15" fmla="*/ 259 h 661"/>
              <a:gd name="T16" fmla="*/ 0 w 1097"/>
              <a:gd name="T17" fmla="*/ 465 h 661"/>
              <a:gd name="T18" fmla="*/ 220 w 1097"/>
              <a:gd name="T19" fmla="*/ 661 h 661"/>
              <a:gd name="T20" fmla="*/ 877 w 1097"/>
              <a:gd name="T21" fmla="*/ 661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7" h="661">
                <a:moveTo>
                  <a:pt x="877" y="661"/>
                </a:moveTo>
                <a:cubicBezTo>
                  <a:pt x="999" y="661"/>
                  <a:pt x="1097" y="586"/>
                  <a:pt x="1097" y="465"/>
                </a:cubicBezTo>
                <a:cubicBezTo>
                  <a:pt x="1097" y="358"/>
                  <a:pt x="1042" y="289"/>
                  <a:pt x="921" y="285"/>
                </a:cubicBezTo>
                <a:cubicBezTo>
                  <a:pt x="921" y="135"/>
                  <a:pt x="801" y="0"/>
                  <a:pt x="651" y="0"/>
                </a:cubicBezTo>
                <a:cubicBezTo>
                  <a:pt x="545" y="0"/>
                  <a:pt x="453" y="49"/>
                  <a:pt x="409" y="139"/>
                </a:cubicBezTo>
                <a:cubicBezTo>
                  <a:pt x="385" y="118"/>
                  <a:pt x="354" y="106"/>
                  <a:pt x="321" y="106"/>
                </a:cubicBezTo>
                <a:cubicBezTo>
                  <a:pt x="246" y="106"/>
                  <a:pt x="185" y="159"/>
                  <a:pt x="185" y="233"/>
                </a:cubicBezTo>
                <a:cubicBezTo>
                  <a:pt x="185" y="242"/>
                  <a:pt x="186" y="251"/>
                  <a:pt x="188" y="259"/>
                </a:cubicBezTo>
                <a:cubicBezTo>
                  <a:pt x="82" y="275"/>
                  <a:pt x="0" y="354"/>
                  <a:pt x="0" y="465"/>
                </a:cubicBezTo>
                <a:cubicBezTo>
                  <a:pt x="0" y="586"/>
                  <a:pt x="99" y="661"/>
                  <a:pt x="220" y="661"/>
                </a:cubicBezTo>
                <a:lnTo>
                  <a:pt x="877" y="661"/>
                </a:lnTo>
                <a:close/>
              </a:path>
            </a:pathLst>
          </a:custGeom>
          <a:gradFill flip="none" rotWithShape="1">
            <a:gsLst>
              <a:gs pos="100000">
                <a:srgbClr val="CFCFCF">
                  <a:lumMod val="79000"/>
                  <a:lumOff val="21000"/>
                </a:srgbClr>
              </a:gs>
              <a:gs pos="0">
                <a:srgbClr val="E6E6E6">
                  <a:shade val="100000"/>
                  <a:satMod val="115000"/>
                  <a:lumMod val="0"/>
                  <a:lumOff val="100000"/>
                </a:srgbClr>
              </a:gs>
            </a:gsLst>
            <a:path path="circle">
              <a:fillToRect l="50000" t="50000" r="50000" b="50000"/>
            </a:path>
            <a:tileRect/>
          </a:gradFill>
          <a:ln w="38100">
            <a:gradFill>
              <a:gsLst>
                <a:gs pos="0">
                  <a:schemeClr val="bg1">
                    <a:lumMod val="88000"/>
                  </a:schemeClr>
                </a:gs>
                <a:gs pos="100000">
                  <a:schemeClr val="bg1">
                    <a:lumMod val="69000"/>
                  </a:schemeClr>
                </a:gs>
              </a:gsLst>
              <a:lin ang="5400000" scaled="0"/>
            </a:gradFill>
            <a:miter lim="800000"/>
          </a:ln>
        </p:spPr>
        <p:txBody>
          <a:bodyPr lIns="68550" tIns="137102" rIns="68550" bIns="34275" anchor="ctr"/>
          <a:lstStyle/>
          <a:p>
            <a:pPr marL="3571" indent="-3571" algn="ctr" defTabSz="456231" fontAlgn="auto">
              <a:lnSpc>
                <a:spcPct val="80000"/>
              </a:lnSpc>
              <a:spcBef>
                <a:spcPts val="0"/>
              </a:spcBef>
              <a:spcAft>
                <a:spcPts val="0"/>
              </a:spcAft>
              <a:buClr>
                <a:srgbClr val="EC7023"/>
              </a:buClr>
              <a:defRPr/>
            </a:pPr>
            <a:r>
              <a:rPr lang="en" altLang="zh-CN" dirty="0" err="1">
                <a:solidFill>
                  <a:srgbClr val="08252E"/>
                </a:solidFill>
                <a:latin typeface="Alibaba PuHuiTi M" pitchFamily="18" charset="-122"/>
                <a:ea typeface="Alibaba PuHuiTi M" pitchFamily="18" charset="-122"/>
                <a:cs typeface="Alibaba PuHuiTi M" pitchFamily="18" charset="-122"/>
              </a:rPr>
              <a:t>Telefonist</a:t>
            </a:r>
            <a:endParaRPr lang="en-US" dirty="0">
              <a:solidFill>
                <a:srgbClr val="08252E"/>
              </a:solidFill>
              <a:latin typeface="Alibaba PuHuiTi M" pitchFamily="18" charset="-122"/>
              <a:ea typeface="Alibaba PuHuiTi M" pitchFamily="18" charset="-122"/>
              <a:cs typeface="Alibaba PuHuiTi M" pitchFamily="18" charset="-122"/>
            </a:endParaRPr>
          </a:p>
        </p:txBody>
      </p:sp>
      <p:pic>
        <p:nvPicPr>
          <p:cNvPr id="35" name="Picture 33" descr="C:\Users\ecoffey\AppData\Local\Temp\Rar$DRa0.739\Catalyst 4500E Unified Access\Png_256\Catalyst 4500E Unified Access_256_critical.png">
            <a:extLst>
              <a:ext uri="{FF2B5EF4-FFF2-40B4-BE49-F238E27FC236}">
                <a16:creationId xmlns:a16="http://schemas.microsoft.com/office/drawing/2014/main" id="{A3C3C6E4-32FC-184A-9F10-AB149D14AC0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60138" y="1782923"/>
            <a:ext cx="665483" cy="961731"/>
          </a:xfrm>
          <a:prstGeom prst="rect">
            <a:avLst/>
          </a:prstGeom>
          <a:noFill/>
          <a:extLst>
            <a:ext uri="{909E8E84-426E-40DD-AFC4-6F175D3DCCD1}">
              <a14:hiddenFill xmlns:a14="http://schemas.microsoft.com/office/drawing/2010/main">
                <a:solidFill>
                  <a:srgbClr val="FFFFFF"/>
                </a:solidFill>
              </a14:hiddenFill>
            </a:ext>
          </a:extLst>
        </p:spPr>
      </p:pic>
      <p:sp>
        <p:nvSpPr>
          <p:cNvPr id="38" name="圆角矩形 37">
            <a:extLst>
              <a:ext uri="{FF2B5EF4-FFF2-40B4-BE49-F238E27FC236}">
                <a16:creationId xmlns:a16="http://schemas.microsoft.com/office/drawing/2014/main" id="{9C0D49B5-5632-DC4B-AC67-8BFC5E3A0D5F}"/>
              </a:ext>
            </a:extLst>
          </p:cNvPr>
          <p:cNvSpPr/>
          <p:nvPr/>
        </p:nvSpPr>
        <p:spPr>
          <a:xfrm>
            <a:off x="3129515" y="1660797"/>
            <a:ext cx="2321141" cy="1327638"/>
          </a:xfrm>
          <a:prstGeom prst="roundRect">
            <a:avLst/>
          </a:prstGeom>
          <a:noFill/>
          <a:ln>
            <a:solidFill>
              <a:schemeClr val="accent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l" defTabSz="430213">
              <a:spcAft>
                <a:spcPts val="400"/>
              </a:spcAft>
              <a:buSzPct val="100000"/>
            </a:pPr>
            <a:endParaRPr kumimoji="1" lang="zh-CN" altLang="en-US" sz="1050" dirty="0">
              <a:solidFill>
                <a:srgbClr val="000000"/>
              </a:solidFill>
              <a:latin typeface="Alibaba PuHuiTi L" pitchFamily="18" charset="-122"/>
              <a:ea typeface="Alibaba PuHuiTi L" pitchFamily="18" charset="-122"/>
              <a:cs typeface="Alibaba PuHuiTi L" pitchFamily="18" charset="-122"/>
            </a:endParaRPr>
          </a:p>
        </p:txBody>
      </p:sp>
      <p:sp>
        <p:nvSpPr>
          <p:cNvPr id="40" name="矩形 39">
            <a:extLst>
              <a:ext uri="{FF2B5EF4-FFF2-40B4-BE49-F238E27FC236}">
                <a16:creationId xmlns:a16="http://schemas.microsoft.com/office/drawing/2014/main" id="{64800611-CE29-4043-B210-2AEA8EC08828}"/>
              </a:ext>
            </a:extLst>
          </p:cNvPr>
          <p:cNvSpPr/>
          <p:nvPr/>
        </p:nvSpPr>
        <p:spPr>
          <a:xfrm>
            <a:off x="3780347" y="2707674"/>
            <a:ext cx="1223412" cy="307777"/>
          </a:xfrm>
          <a:prstGeom prst="rect">
            <a:avLst/>
          </a:prstGeom>
        </p:spPr>
        <p:txBody>
          <a:bodyPr wrap="none">
            <a:spAutoFit/>
          </a:bodyPr>
          <a:lstStyle/>
          <a:p>
            <a:r>
              <a:rPr kumimoji="1" lang="en-US" altLang="zh-CN" sz="1400" dirty="0" err="1">
                <a:latin typeface="Alibaba PuHuiTi R" pitchFamily="18" charset="-122"/>
                <a:ea typeface="Alibaba PuHuiTi R" pitchFamily="18" charset="-122"/>
                <a:cs typeface="Alibaba PuHuiTi R" pitchFamily="18" charset="-122"/>
              </a:rPr>
              <a:t>Privater</a:t>
            </a:r>
            <a:r>
              <a:rPr kumimoji="1" lang="en-US" altLang="zh-CN" sz="1400" dirty="0">
                <a:latin typeface="Alibaba PuHuiTi R" pitchFamily="18" charset="-122"/>
                <a:ea typeface="Alibaba PuHuiTi R" pitchFamily="18" charset="-122"/>
                <a:cs typeface="Alibaba PuHuiTi R" pitchFamily="18" charset="-122"/>
              </a:rPr>
              <a:t> LLM</a:t>
            </a:r>
            <a:endParaRPr lang="zh-CN" altLang="en-US" sz="1400" dirty="0"/>
          </a:p>
        </p:txBody>
      </p:sp>
      <p:cxnSp>
        <p:nvCxnSpPr>
          <p:cNvPr id="41" name="直线连接符 40">
            <a:extLst>
              <a:ext uri="{FF2B5EF4-FFF2-40B4-BE49-F238E27FC236}">
                <a16:creationId xmlns:a16="http://schemas.microsoft.com/office/drawing/2014/main" id="{E2E82D77-EDE4-1F4D-B274-65DBD6F46DFA}"/>
              </a:ext>
            </a:extLst>
          </p:cNvPr>
          <p:cNvCxnSpPr>
            <a:cxnSpLocks/>
          </p:cNvCxnSpPr>
          <p:nvPr/>
        </p:nvCxnSpPr>
        <p:spPr>
          <a:xfrm>
            <a:off x="5557601" y="4151256"/>
            <a:ext cx="682813" cy="0"/>
          </a:xfrm>
          <a:prstGeom prst="line">
            <a:avLst/>
          </a:prstGeom>
          <a:ln w="25400">
            <a:prstDash val="sysDot"/>
            <a:tailEnd type="triangle"/>
          </a:ln>
        </p:spPr>
        <p:style>
          <a:lnRef idx="1">
            <a:schemeClr val="accent1"/>
          </a:lnRef>
          <a:fillRef idx="0">
            <a:schemeClr val="accent1"/>
          </a:fillRef>
          <a:effectRef idx="0">
            <a:schemeClr val="accent1"/>
          </a:effectRef>
          <a:fontRef idx="minor">
            <a:schemeClr val="tx1"/>
          </a:fontRef>
        </p:style>
      </p:cxnSp>
      <p:pic>
        <p:nvPicPr>
          <p:cNvPr id="48" name="Picture 33" descr="C:\Users\ecoffey\AppData\Local\Temp\Rar$DRa0.739\Catalyst 4500E Unified Access\Png_256\Catalyst 4500E Unified Access_256_critical.png">
            <a:extLst>
              <a:ext uri="{FF2B5EF4-FFF2-40B4-BE49-F238E27FC236}">
                <a16:creationId xmlns:a16="http://schemas.microsoft.com/office/drawing/2014/main" id="{A1B281DB-F099-0849-BD25-7146D1255A9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37832" y="1781339"/>
            <a:ext cx="665483" cy="961731"/>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8" descr="C:\Users\ecoffey\AppData\Local\Temp\Rar$DRa0.851\Cisco Prime Collaboration\Png_256\Cisco Prime Collaboration_unknown_256.png">
            <a:extLst>
              <a:ext uri="{FF2B5EF4-FFF2-40B4-BE49-F238E27FC236}">
                <a16:creationId xmlns:a16="http://schemas.microsoft.com/office/drawing/2014/main" id="{10509A82-2ABE-994D-97CA-A654B0D87B4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53394" y="3502139"/>
            <a:ext cx="649064" cy="669079"/>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C:\Users\ecoffey\AppData\Local\Temp\Rar$DRa0.851\Cisco Prime Collaboration\Png_256\Cisco Prime Collaboration_unknown_256.png">
            <a:extLst>
              <a:ext uri="{FF2B5EF4-FFF2-40B4-BE49-F238E27FC236}">
                <a16:creationId xmlns:a16="http://schemas.microsoft.com/office/drawing/2014/main" id="{BA353D5A-A6D0-5A41-9FA3-78BCF108E5C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18511" y="3614553"/>
            <a:ext cx="649065" cy="669080"/>
          </a:xfrm>
          <a:prstGeom prst="rect">
            <a:avLst/>
          </a:prstGeom>
          <a:noFill/>
          <a:extLst>
            <a:ext uri="{909E8E84-426E-40DD-AFC4-6F175D3DCCD1}">
              <a14:hiddenFill xmlns:a14="http://schemas.microsoft.com/office/drawing/2010/main">
                <a:solidFill>
                  <a:srgbClr val="FFFFFF"/>
                </a:solidFill>
              </a14:hiddenFill>
            </a:ext>
          </a:extLst>
        </p:spPr>
      </p:pic>
      <p:sp>
        <p:nvSpPr>
          <p:cNvPr id="44" name="文本框 43">
            <a:extLst>
              <a:ext uri="{FF2B5EF4-FFF2-40B4-BE49-F238E27FC236}">
                <a16:creationId xmlns:a16="http://schemas.microsoft.com/office/drawing/2014/main" id="{0BE5376C-4354-4E4A-8D11-3E29739CAD02}"/>
              </a:ext>
            </a:extLst>
          </p:cNvPr>
          <p:cNvSpPr txBox="1"/>
          <p:nvPr/>
        </p:nvSpPr>
        <p:spPr>
          <a:xfrm>
            <a:off x="4421843" y="4384014"/>
            <a:ext cx="1307288" cy="577081"/>
          </a:xfrm>
          <a:prstGeom prst="rect">
            <a:avLst/>
          </a:prstGeom>
          <a:noFill/>
        </p:spPr>
        <p:txBody>
          <a:bodyPr wrap="square" rtlCol="0">
            <a:spAutoFit/>
          </a:bodyPr>
          <a:lstStyle/>
          <a:p>
            <a:pPr algn="ctr"/>
            <a:r>
              <a:rPr kumimoji="1" lang="en-US" altLang="zh-CN" sz="1050" dirty="0">
                <a:latin typeface="Alibaba PuHuiTi R" pitchFamily="18" charset="-122"/>
                <a:ea typeface="Alibaba PuHuiTi R" pitchFamily="18" charset="-122"/>
                <a:cs typeface="Alibaba PuHuiTi R" pitchFamily="18" charset="-122"/>
              </a:rPr>
              <a:t>RA G </a:t>
            </a:r>
            <a:r>
              <a:rPr kumimoji="1" lang="en-US" altLang="zh-CN" sz="1050" dirty="0" err="1">
                <a:latin typeface="Alibaba PuHuiTi R" pitchFamily="18" charset="-122"/>
                <a:ea typeface="Alibaba PuHuiTi R" pitchFamily="18" charset="-122"/>
                <a:cs typeface="Alibaba PuHuiTi R" pitchFamily="18" charset="-122"/>
              </a:rPr>
              <a:t>oder</a:t>
            </a:r>
            <a:r>
              <a:rPr kumimoji="1" lang="en-US" altLang="zh-CN" sz="1050" dirty="0">
                <a:latin typeface="Alibaba PuHuiTi R" pitchFamily="18" charset="-122"/>
                <a:ea typeface="Alibaba PuHuiTi R" pitchFamily="18" charset="-122"/>
                <a:cs typeface="Alibaba PuHuiTi R" pitchFamily="18" charset="-122"/>
              </a:rPr>
              <a:t> </a:t>
            </a:r>
            <a:r>
              <a:rPr kumimoji="1" lang="en-US" altLang="zh-CN" sz="1050" dirty="0" err="1">
                <a:latin typeface="Alibaba PuHuiTi R" pitchFamily="18" charset="-122"/>
                <a:ea typeface="Alibaba PuHuiTi R" pitchFamily="18" charset="-122"/>
                <a:cs typeface="Alibaba PuHuiTi R" pitchFamily="18" charset="-122"/>
              </a:rPr>
              <a:t>Wissensdatenbank</a:t>
            </a:r>
            <a:endParaRPr kumimoji="1" lang="en-US" altLang="zh-CN" sz="1050" dirty="0">
              <a:latin typeface="Alibaba PuHuiTi R" pitchFamily="18" charset="-122"/>
              <a:ea typeface="Alibaba PuHuiTi R" pitchFamily="18" charset="-122"/>
              <a:cs typeface="Alibaba PuHuiTi R" pitchFamily="18" charset="-122"/>
            </a:endParaRPr>
          </a:p>
        </p:txBody>
      </p:sp>
    </p:spTree>
    <p:extLst>
      <p:ext uri="{BB962C8B-B14F-4D97-AF65-F5344CB8AC3E}">
        <p14:creationId xmlns:p14="http://schemas.microsoft.com/office/powerpoint/2010/main" val="524522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线连接符 32">
            <a:extLst>
              <a:ext uri="{FF2B5EF4-FFF2-40B4-BE49-F238E27FC236}">
                <a16:creationId xmlns:a16="http://schemas.microsoft.com/office/drawing/2014/main" id="{745E9CFC-E1D6-604D-BBED-8194E5884EFE}"/>
              </a:ext>
            </a:extLst>
          </p:cNvPr>
          <p:cNvCxnSpPr>
            <a:cxnSpLocks/>
          </p:cNvCxnSpPr>
          <p:nvPr/>
        </p:nvCxnSpPr>
        <p:spPr>
          <a:xfrm flipV="1">
            <a:off x="2351179" y="4166039"/>
            <a:ext cx="778336" cy="0"/>
          </a:xfrm>
          <a:prstGeom prst="line">
            <a:avLst/>
          </a:prstGeom>
          <a:ln w="25400">
            <a:prstDash val="sysDot"/>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1B0067BF-3BA1-3146-896C-B6E5EE9EFBCA}"/>
              </a:ext>
            </a:extLst>
          </p:cNvPr>
          <p:cNvSpPr>
            <a:spLocks noGrp="1"/>
          </p:cNvSpPr>
          <p:nvPr>
            <p:ph type="title"/>
          </p:nvPr>
        </p:nvSpPr>
        <p:spPr>
          <a:xfrm>
            <a:off x="448841" y="445479"/>
            <a:ext cx="10911886" cy="453091"/>
          </a:xfrm>
        </p:spPr>
        <p:txBody>
          <a:bodyPr/>
          <a:lstStyle/>
          <a:p>
            <a:r>
              <a:rPr kumimoji="1" lang="fr" altLang="zh-CN" dirty="0"/>
              <a:t>Aperçu de l'architecture du centre d'appels LLM</a:t>
            </a:r>
            <a:endParaRPr kumimoji="1" lang="zh-CN" altLang="en-US" dirty="0"/>
          </a:p>
        </p:txBody>
      </p:sp>
      <p:cxnSp>
        <p:nvCxnSpPr>
          <p:cNvPr id="4" name="直线连接符 3">
            <a:extLst>
              <a:ext uri="{FF2B5EF4-FFF2-40B4-BE49-F238E27FC236}">
                <a16:creationId xmlns:a16="http://schemas.microsoft.com/office/drawing/2014/main" id="{4830A291-2276-DD4A-AE5F-671BF636ADAF}"/>
              </a:ext>
            </a:extLst>
          </p:cNvPr>
          <p:cNvCxnSpPr>
            <a:cxnSpLocks/>
          </p:cNvCxnSpPr>
          <p:nvPr/>
        </p:nvCxnSpPr>
        <p:spPr>
          <a:xfrm>
            <a:off x="1390737" y="2316422"/>
            <a:ext cx="0" cy="1150866"/>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pic>
        <p:nvPicPr>
          <p:cNvPr id="7" name="Picture 26" descr="C:\Users\ecoffey\AppData\Local\Temp\Rar$DRa0.787\30099_Device_voice_gateway_unreachable_256.png">
            <a:extLst>
              <a:ext uri="{FF2B5EF4-FFF2-40B4-BE49-F238E27FC236}">
                <a16:creationId xmlns:a16="http://schemas.microsoft.com/office/drawing/2014/main" id="{6AD78F35-19C2-D84D-B928-FB611503DE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627" y="2628810"/>
            <a:ext cx="560728" cy="48353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1">
            <a:extLst>
              <a:ext uri="{FF2B5EF4-FFF2-40B4-BE49-F238E27FC236}">
                <a16:creationId xmlns:a16="http://schemas.microsoft.com/office/drawing/2014/main" id="{2909FC82-63C7-E241-95AF-AA4FAC88B4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1516" y="3529292"/>
            <a:ext cx="514587" cy="741354"/>
          </a:xfrm>
          <a:prstGeom prst="rect">
            <a:avLst/>
          </a:prstGeom>
        </p:spPr>
      </p:pic>
      <p:pic>
        <p:nvPicPr>
          <p:cNvPr id="14" name="Picture 21">
            <a:extLst>
              <a:ext uri="{FF2B5EF4-FFF2-40B4-BE49-F238E27FC236}">
                <a16:creationId xmlns:a16="http://schemas.microsoft.com/office/drawing/2014/main" id="{2ED4D15A-DF9D-9549-869B-F9044B9E41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0285" y="3645561"/>
            <a:ext cx="514587" cy="741354"/>
          </a:xfrm>
          <a:prstGeom prst="rect">
            <a:avLst/>
          </a:prstGeom>
        </p:spPr>
      </p:pic>
      <p:sp>
        <p:nvSpPr>
          <p:cNvPr id="15" name="文本框 14">
            <a:extLst>
              <a:ext uri="{FF2B5EF4-FFF2-40B4-BE49-F238E27FC236}">
                <a16:creationId xmlns:a16="http://schemas.microsoft.com/office/drawing/2014/main" id="{7BD0BE41-3093-9742-8E15-1CCA9B6E7F72}"/>
              </a:ext>
            </a:extLst>
          </p:cNvPr>
          <p:cNvSpPr txBox="1"/>
          <p:nvPr/>
        </p:nvSpPr>
        <p:spPr>
          <a:xfrm>
            <a:off x="594454" y="4243125"/>
            <a:ext cx="1137210" cy="415498"/>
          </a:xfrm>
          <a:prstGeom prst="rect">
            <a:avLst/>
          </a:prstGeom>
          <a:noFill/>
        </p:spPr>
        <p:txBody>
          <a:bodyPr wrap="square" rtlCol="0">
            <a:spAutoFit/>
          </a:bodyPr>
          <a:lstStyle/>
          <a:p>
            <a:r>
              <a:rPr kumimoji="1" lang="en-US" altLang="zh-CN" sz="1050" dirty="0" err="1">
                <a:latin typeface="Alibaba PuHuiTi R" pitchFamily="18" charset="-122"/>
                <a:ea typeface="Alibaba PuHuiTi R" pitchFamily="18" charset="-122"/>
                <a:cs typeface="Alibaba PuHuiTi R" pitchFamily="18" charset="-122"/>
              </a:rPr>
              <a:t>Serveur</a:t>
            </a:r>
            <a:r>
              <a:rPr kumimoji="1" lang="en-US" altLang="zh-CN" sz="1050" dirty="0">
                <a:latin typeface="Alibaba PuHuiTi R" pitchFamily="18" charset="-122"/>
                <a:ea typeface="Alibaba PuHuiTi R" pitchFamily="18" charset="-122"/>
                <a:cs typeface="Alibaba PuHuiTi R" pitchFamily="18" charset="-122"/>
              </a:rPr>
              <a:t> </a:t>
            </a:r>
            <a:r>
              <a:rPr kumimoji="1" lang="en-US" altLang="zh-CN" sz="1050" dirty="0" err="1">
                <a:latin typeface="Alibaba PuHuiTi R" pitchFamily="18" charset="-122"/>
                <a:ea typeface="Alibaba PuHuiTi R" pitchFamily="18" charset="-122"/>
                <a:cs typeface="Alibaba PuHuiTi R" pitchFamily="18" charset="-122"/>
              </a:rPr>
              <a:t>d'appels</a:t>
            </a:r>
            <a:endParaRPr kumimoji="1" lang="zh-CN" altLang="en-US" sz="1050" dirty="0">
              <a:latin typeface="Alibaba PuHuiTi R" pitchFamily="18" charset="-122"/>
              <a:ea typeface="Alibaba PuHuiTi R" pitchFamily="18" charset="-122"/>
              <a:cs typeface="Alibaba PuHuiTi R" pitchFamily="18" charset="-122"/>
            </a:endParaRPr>
          </a:p>
        </p:txBody>
      </p:sp>
      <p:sp>
        <p:nvSpPr>
          <p:cNvPr id="16" name="文本框 15">
            <a:extLst>
              <a:ext uri="{FF2B5EF4-FFF2-40B4-BE49-F238E27FC236}">
                <a16:creationId xmlns:a16="http://schemas.microsoft.com/office/drawing/2014/main" id="{FB8688EF-0F36-7145-9983-E90143319857}"/>
              </a:ext>
            </a:extLst>
          </p:cNvPr>
          <p:cNvSpPr txBox="1"/>
          <p:nvPr/>
        </p:nvSpPr>
        <p:spPr>
          <a:xfrm>
            <a:off x="1446972" y="4386915"/>
            <a:ext cx="1093696" cy="369332"/>
          </a:xfrm>
          <a:prstGeom prst="rect">
            <a:avLst/>
          </a:prstGeom>
          <a:noFill/>
        </p:spPr>
        <p:txBody>
          <a:bodyPr wrap="square" rtlCol="0">
            <a:spAutoFit/>
          </a:bodyPr>
          <a:lstStyle/>
          <a:p>
            <a:r>
              <a:rPr kumimoji="1" lang="en-US" altLang="zh-CN" sz="900" dirty="0" err="1">
                <a:latin typeface="Alibaba PuHuiTi R" pitchFamily="18" charset="-122"/>
                <a:ea typeface="Alibaba PuHuiTi R" pitchFamily="18" charset="-122"/>
                <a:cs typeface="Alibaba PuHuiTi R" pitchFamily="18" charset="-122"/>
              </a:rPr>
              <a:t>Serveur</a:t>
            </a:r>
            <a:r>
              <a:rPr kumimoji="1" lang="en-US" altLang="zh-CN" sz="900" dirty="0">
                <a:latin typeface="Alibaba PuHuiTi R" pitchFamily="18" charset="-122"/>
                <a:ea typeface="Alibaba PuHuiTi R" pitchFamily="18" charset="-122"/>
                <a:cs typeface="Alibaba PuHuiTi R" pitchFamily="18" charset="-122"/>
              </a:rPr>
              <a:t> du </a:t>
            </a:r>
            <a:r>
              <a:rPr kumimoji="1" lang="en-US" altLang="zh-CN" sz="900" dirty="0" err="1">
                <a:latin typeface="Alibaba PuHuiTi R" pitchFamily="18" charset="-122"/>
                <a:ea typeface="Alibaba PuHuiTi R" pitchFamily="18" charset="-122"/>
                <a:cs typeface="Alibaba PuHuiTi R" pitchFamily="18" charset="-122"/>
              </a:rPr>
              <a:t>centre</a:t>
            </a:r>
            <a:r>
              <a:rPr kumimoji="1" lang="en-US" altLang="zh-CN" sz="900" dirty="0">
                <a:latin typeface="Alibaba PuHuiTi R" pitchFamily="18" charset="-122"/>
                <a:ea typeface="Alibaba PuHuiTi R" pitchFamily="18" charset="-122"/>
                <a:cs typeface="Alibaba PuHuiTi R" pitchFamily="18" charset="-122"/>
              </a:rPr>
              <a:t> </a:t>
            </a:r>
            <a:r>
              <a:rPr kumimoji="1" lang="en-US" altLang="zh-CN" sz="900" dirty="0" err="1">
                <a:latin typeface="Alibaba PuHuiTi R" pitchFamily="18" charset="-122"/>
                <a:ea typeface="Alibaba PuHuiTi R" pitchFamily="18" charset="-122"/>
                <a:cs typeface="Alibaba PuHuiTi R" pitchFamily="18" charset="-122"/>
              </a:rPr>
              <a:t>d'appels</a:t>
            </a:r>
            <a:endParaRPr kumimoji="1" lang="zh-CN" altLang="en-US" sz="900" dirty="0">
              <a:latin typeface="Alibaba PuHuiTi R" pitchFamily="18" charset="-122"/>
              <a:ea typeface="Alibaba PuHuiTi R" pitchFamily="18" charset="-122"/>
              <a:cs typeface="Alibaba PuHuiTi R" pitchFamily="18" charset="-122"/>
            </a:endParaRPr>
          </a:p>
        </p:txBody>
      </p:sp>
      <p:sp>
        <p:nvSpPr>
          <p:cNvPr id="17" name="圆角矩形 16">
            <a:extLst>
              <a:ext uri="{FF2B5EF4-FFF2-40B4-BE49-F238E27FC236}">
                <a16:creationId xmlns:a16="http://schemas.microsoft.com/office/drawing/2014/main" id="{93ADB526-12C8-F74B-97AC-049CE832B84C}"/>
              </a:ext>
            </a:extLst>
          </p:cNvPr>
          <p:cNvSpPr/>
          <p:nvPr/>
        </p:nvSpPr>
        <p:spPr>
          <a:xfrm>
            <a:off x="448841" y="3467288"/>
            <a:ext cx="1902338" cy="1288959"/>
          </a:xfrm>
          <a:prstGeom prst="roundRect">
            <a:avLst/>
          </a:prstGeom>
          <a:noFill/>
          <a:ln>
            <a:solidFill>
              <a:schemeClr val="accent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l" defTabSz="430213">
              <a:spcAft>
                <a:spcPts val="400"/>
              </a:spcAft>
              <a:buSzPct val="100000"/>
            </a:pPr>
            <a:endParaRPr kumimoji="1" lang="zh-CN" altLang="en-US" sz="1050" dirty="0">
              <a:solidFill>
                <a:srgbClr val="000000"/>
              </a:solidFill>
              <a:latin typeface="Alibaba PuHuiTi L" pitchFamily="18" charset="-122"/>
              <a:ea typeface="Alibaba PuHuiTi L" pitchFamily="18" charset="-122"/>
              <a:cs typeface="Alibaba PuHuiTi L" pitchFamily="18" charset="-122"/>
            </a:endParaRPr>
          </a:p>
        </p:txBody>
      </p:sp>
      <p:pic>
        <p:nvPicPr>
          <p:cNvPr id="19" name="Picture 26" descr="C:\Users\ecoffey\AppData\Local\Temp\Rar$DRa0.787\30099_Device_voice_gateway_unreachable_256.png">
            <a:extLst>
              <a:ext uri="{FF2B5EF4-FFF2-40B4-BE49-F238E27FC236}">
                <a16:creationId xmlns:a16="http://schemas.microsoft.com/office/drawing/2014/main" id="{9C78BCC9-8997-3641-9897-AFBF225A92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027" y="2781210"/>
            <a:ext cx="560728" cy="483538"/>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直线连接符 25">
            <a:extLst>
              <a:ext uri="{FF2B5EF4-FFF2-40B4-BE49-F238E27FC236}">
                <a16:creationId xmlns:a16="http://schemas.microsoft.com/office/drawing/2014/main" id="{BFB43CC5-CF3A-E04E-892C-40B1C5128807}"/>
              </a:ext>
            </a:extLst>
          </p:cNvPr>
          <p:cNvCxnSpPr>
            <a:cxnSpLocks/>
            <a:stCxn id="17" idx="2"/>
          </p:cNvCxnSpPr>
          <p:nvPr/>
        </p:nvCxnSpPr>
        <p:spPr>
          <a:xfrm flipH="1">
            <a:off x="1364814" y="4756247"/>
            <a:ext cx="0" cy="223177"/>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pic>
        <p:nvPicPr>
          <p:cNvPr id="27" name="Picture 8" descr="C:\Users\ecoffey\AppData\Local\Temp\Rar$DRa0.189\Cisco Icons November\30060_Device_phone_3025\Png_256\30060_Device_phone_3025_warning_256.png">
            <a:extLst>
              <a:ext uri="{FF2B5EF4-FFF2-40B4-BE49-F238E27FC236}">
                <a16:creationId xmlns:a16="http://schemas.microsoft.com/office/drawing/2014/main" id="{05229E94-BC97-9E47-A1C3-985EF2813A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750" y="5068108"/>
            <a:ext cx="602991" cy="46166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C:\Users\ecoffey\AppData\Local\Temp\Rar$DRa0.189\Cisco Icons November\30060_Device_phone_3025\Png_256\30060_Device_phone_3025_admindown_256.png">
            <a:extLst>
              <a:ext uri="{FF2B5EF4-FFF2-40B4-BE49-F238E27FC236}">
                <a16:creationId xmlns:a16="http://schemas.microsoft.com/office/drawing/2014/main" id="{90ACAD48-81F9-D14A-8033-F6C030F4BF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8918" y="5070023"/>
            <a:ext cx="602991" cy="461665"/>
          </a:xfrm>
          <a:prstGeom prst="rect">
            <a:avLst/>
          </a:prstGeom>
          <a:noFill/>
          <a:extLst>
            <a:ext uri="{909E8E84-426E-40DD-AFC4-6F175D3DCCD1}">
              <a14:hiddenFill xmlns:a14="http://schemas.microsoft.com/office/drawing/2010/main">
                <a:solidFill>
                  <a:srgbClr val="FFFFFF"/>
                </a:solidFill>
              </a14:hiddenFill>
            </a:ext>
          </a:extLst>
        </p:spPr>
      </p:pic>
      <p:sp>
        <p:nvSpPr>
          <p:cNvPr id="25" name="文本框 24">
            <a:extLst>
              <a:ext uri="{FF2B5EF4-FFF2-40B4-BE49-F238E27FC236}">
                <a16:creationId xmlns:a16="http://schemas.microsoft.com/office/drawing/2014/main" id="{A58045A7-2ABE-694D-9BEE-0D8657E6DA1E}"/>
              </a:ext>
            </a:extLst>
          </p:cNvPr>
          <p:cNvSpPr txBox="1"/>
          <p:nvPr/>
        </p:nvSpPr>
        <p:spPr>
          <a:xfrm>
            <a:off x="594454" y="5590567"/>
            <a:ext cx="1570555" cy="246221"/>
          </a:xfrm>
          <a:prstGeom prst="rect">
            <a:avLst/>
          </a:prstGeom>
          <a:noFill/>
        </p:spPr>
        <p:txBody>
          <a:bodyPr wrap="square" rtlCol="0">
            <a:spAutoFit/>
          </a:bodyPr>
          <a:lstStyle/>
          <a:p>
            <a:r>
              <a:rPr lang="en" altLang="zh-CN" sz="1000" dirty="0" err="1">
                <a:solidFill>
                  <a:srgbClr val="FF0000"/>
                </a:solidFill>
                <a:latin typeface="Alibaba PuHuiTi R" pitchFamily="18" charset="-122"/>
                <a:ea typeface="Alibaba PuHuiTi R" pitchFamily="18" charset="-122"/>
                <a:cs typeface="Alibaba PuHuiTi R" pitchFamily="18" charset="-122"/>
              </a:rPr>
              <a:t>Téléphones</a:t>
            </a:r>
            <a:r>
              <a:rPr lang="en" altLang="zh-CN" sz="1000" dirty="0">
                <a:solidFill>
                  <a:srgbClr val="FF0000"/>
                </a:solidFill>
                <a:latin typeface="Alibaba PuHuiTi R" pitchFamily="18" charset="-122"/>
                <a:ea typeface="Alibaba PuHuiTi R" pitchFamily="18" charset="-122"/>
                <a:cs typeface="Alibaba PuHuiTi R" pitchFamily="18" charset="-122"/>
              </a:rPr>
              <a:t> de bureau</a:t>
            </a:r>
            <a:endParaRPr lang="zh-CN" altLang="en-US" sz="1000" dirty="0">
              <a:solidFill>
                <a:srgbClr val="FF0000"/>
              </a:solidFill>
              <a:latin typeface="Alibaba PuHuiTi R" pitchFamily="18" charset="-122"/>
              <a:ea typeface="Alibaba PuHuiTi R" pitchFamily="18" charset="-122"/>
              <a:cs typeface="Alibaba PuHuiTi R" pitchFamily="18" charset="-122"/>
            </a:endParaRPr>
          </a:p>
        </p:txBody>
      </p:sp>
      <p:sp>
        <p:nvSpPr>
          <p:cNvPr id="23" name="圆角矩形 22">
            <a:extLst>
              <a:ext uri="{FF2B5EF4-FFF2-40B4-BE49-F238E27FC236}">
                <a16:creationId xmlns:a16="http://schemas.microsoft.com/office/drawing/2014/main" id="{09A19C12-9BBF-1B4C-9915-16EF989ACE00}"/>
              </a:ext>
            </a:extLst>
          </p:cNvPr>
          <p:cNvSpPr/>
          <p:nvPr/>
        </p:nvSpPr>
        <p:spPr>
          <a:xfrm>
            <a:off x="621846" y="4975869"/>
            <a:ext cx="1496974" cy="887836"/>
          </a:xfrm>
          <a:prstGeom prst="roundRect">
            <a:avLst/>
          </a:prstGeom>
          <a:noFill/>
          <a:ln cmpd="sng">
            <a:solidFill>
              <a:schemeClr val="accent1">
                <a:lumMod val="75000"/>
              </a:schemeClr>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l" defTabSz="430213">
              <a:spcAft>
                <a:spcPts val="400"/>
              </a:spcAft>
              <a:buSzPct val="100000"/>
            </a:pPr>
            <a:endParaRPr kumimoji="1" lang="zh-CN" altLang="en-US" sz="1050" dirty="0">
              <a:solidFill>
                <a:srgbClr val="000000"/>
              </a:solidFill>
              <a:latin typeface="Alibaba PuHuiTi L" pitchFamily="18" charset="-122"/>
              <a:ea typeface="Alibaba PuHuiTi L" pitchFamily="18" charset="-122"/>
              <a:cs typeface="Alibaba PuHuiTi L" pitchFamily="18" charset="-122"/>
            </a:endParaRPr>
          </a:p>
        </p:txBody>
      </p:sp>
      <p:pic>
        <p:nvPicPr>
          <p:cNvPr id="42" name="Picture 10" descr="C:\Users\ecoffey\AppData\Local\Temp\Rar$DRa0.138\30008_Device_call_manager_default_256.png">
            <a:extLst>
              <a:ext uri="{FF2B5EF4-FFF2-40B4-BE49-F238E27FC236}">
                <a16:creationId xmlns:a16="http://schemas.microsoft.com/office/drawing/2014/main" id="{CF05E778-F3E7-F945-9B42-EBAEDF6C52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3246" y="3470256"/>
            <a:ext cx="813377" cy="813377"/>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0" descr="C:\Users\ecoffey\AppData\Local\Temp\Rar$DRa0.138\30008_Device_call_manager_default_256.png">
            <a:extLst>
              <a:ext uri="{FF2B5EF4-FFF2-40B4-BE49-F238E27FC236}">
                <a16:creationId xmlns:a16="http://schemas.microsoft.com/office/drawing/2014/main" id="{C4FF2989-8896-144F-A088-A048308E21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178" y="3612749"/>
            <a:ext cx="813377" cy="813377"/>
          </a:xfrm>
          <a:prstGeom prst="rect">
            <a:avLst/>
          </a:prstGeom>
          <a:noFill/>
          <a:extLst>
            <a:ext uri="{909E8E84-426E-40DD-AFC4-6F175D3DCCD1}">
              <a14:hiddenFill xmlns:a14="http://schemas.microsoft.com/office/drawing/2010/main">
                <a:solidFill>
                  <a:srgbClr val="FFFFFF"/>
                </a:solidFill>
              </a14:hiddenFill>
            </a:ext>
          </a:extLst>
        </p:spPr>
      </p:pic>
      <p:sp>
        <p:nvSpPr>
          <p:cNvPr id="46" name="圆角矩形 45">
            <a:extLst>
              <a:ext uri="{FF2B5EF4-FFF2-40B4-BE49-F238E27FC236}">
                <a16:creationId xmlns:a16="http://schemas.microsoft.com/office/drawing/2014/main" id="{702428C3-606D-D046-9C02-8F3DB61E388B}"/>
              </a:ext>
            </a:extLst>
          </p:cNvPr>
          <p:cNvSpPr/>
          <p:nvPr/>
        </p:nvSpPr>
        <p:spPr>
          <a:xfrm>
            <a:off x="3129515" y="3361190"/>
            <a:ext cx="2428086" cy="1883729"/>
          </a:xfrm>
          <a:prstGeom prst="roundRect">
            <a:avLst/>
          </a:prstGeom>
          <a:noFill/>
          <a:ln>
            <a:solidFill>
              <a:schemeClr val="accent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l" defTabSz="430213">
              <a:spcAft>
                <a:spcPts val="400"/>
              </a:spcAft>
              <a:buSzPct val="100000"/>
            </a:pPr>
            <a:endParaRPr kumimoji="1" lang="zh-CN" altLang="en-US" sz="1050" dirty="0">
              <a:solidFill>
                <a:srgbClr val="000000"/>
              </a:solidFill>
              <a:latin typeface="Alibaba PuHuiTi L" pitchFamily="18" charset="-122"/>
              <a:ea typeface="Alibaba PuHuiTi L" pitchFamily="18" charset="-122"/>
              <a:cs typeface="Alibaba PuHuiTi L" pitchFamily="18" charset="-122"/>
            </a:endParaRPr>
          </a:p>
        </p:txBody>
      </p:sp>
      <p:sp>
        <p:nvSpPr>
          <p:cNvPr id="47" name="矩形 46">
            <a:extLst>
              <a:ext uri="{FF2B5EF4-FFF2-40B4-BE49-F238E27FC236}">
                <a16:creationId xmlns:a16="http://schemas.microsoft.com/office/drawing/2014/main" id="{4F995233-1CE1-9A48-BD72-8DE8B1997FF5}"/>
              </a:ext>
            </a:extLst>
          </p:cNvPr>
          <p:cNvSpPr/>
          <p:nvPr/>
        </p:nvSpPr>
        <p:spPr>
          <a:xfrm>
            <a:off x="3047514" y="4957783"/>
            <a:ext cx="2573140" cy="261610"/>
          </a:xfrm>
          <a:prstGeom prst="rect">
            <a:avLst/>
          </a:prstGeom>
        </p:spPr>
        <p:txBody>
          <a:bodyPr wrap="none">
            <a:spAutoFit/>
          </a:bodyPr>
          <a:lstStyle/>
          <a:p>
            <a:r>
              <a:rPr kumimoji="1" lang="en-US" altLang="zh-CN" sz="1100" dirty="0" err="1">
                <a:latin typeface="Alibaba PuHuiTi R" pitchFamily="18" charset="-122"/>
                <a:ea typeface="Alibaba PuHuiTi R" pitchFamily="18" charset="-122"/>
                <a:cs typeface="Alibaba PuHuiTi R" pitchFamily="18" charset="-122"/>
              </a:rPr>
              <a:t>Système</a:t>
            </a:r>
            <a:r>
              <a:rPr kumimoji="1" lang="en-US" altLang="zh-CN" sz="1100" dirty="0">
                <a:latin typeface="Alibaba PuHuiTi R" pitchFamily="18" charset="-122"/>
                <a:ea typeface="Alibaba PuHuiTi R" pitchFamily="18" charset="-122"/>
                <a:cs typeface="Alibaba PuHuiTi R" pitchFamily="18" charset="-122"/>
              </a:rPr>
              <a:t> de </a:t>
            </a:r>
            <a:r>
              <a:rPr kumimoji="1" lang="en-US" altLang="zh-CN" sz="1100" dirty="0" err="1">
                <a:latin typeface="Alibaba PuHuiTi R" pitchFamily="18" charset="-122"/>
                <a:ea typeface="Alibaba PuHuiTi R" pitchFamily="18" charset="-122"/>
                <a:cs typeface="Alibaba PuHuiTi R" pitchFamily="18" charset="-122"/>
              </a:rPr>
              <a:t>résolution</a:t>
            </a:r>
            <a:r>
              <a:rPr kumimoji="1" lang="en-US" altLang="zh-CN" sz="1100" dirty="0">
                <a:latin typeface="Alibaba PuHuiTi R" pitchFamily="18" charset="-122"/>
                <a:ea typeface="Alibaba PuHuiTi R" pitchFamily="18" charset="-122"/>
                <a:cs typeface="Alibaba PuHuiTi R" pitchFamily="18" charset="-122"/>
              </a:rPr>
              <a:t> </a:t>
            </a:r>
            <a:r>
              <a:rPr kumimoji="1" lang="en-US" altLang="zh-CN" sz="1100" dirty="0" err="1">
                <a:latin typeface="Alibaba PuHuiTi R" pitchFamily="18" charset="-122"/>
                <a:ea typeface="Alibaba PuHuiTi R" pitchFamily="18" charset="-122"/>
                <a:cs typeface="Alibaba PuHuiTi R" pitchFamily="18" charset="-122"/>
              </a:rPr>
              <a:t>automatique</a:t>
            </a:r>
            <a:endParaRPr lang="zh-CN" altLang="en-US" sz="1100" dirty="0"/>
          </a:p>
        </p:txBody>
      </p:sp>
      <p:pic>
        <p:nvPicPr>
          <p:cNvPr id="49" name="Picture 10" descr="C:\Users\ecoffey\AppData\Local\Temp\Rar$DRa0.870\30098_Device_voice_ATM_switch_default_256.png">
            <a:extLst>
              <a:ext uri="{FF2B5EF4-FFF2-40B4-BE49-F238E27FC236}">
                <a16:creationId xmlns:a16="http://schemas.microsoft.com/office/drawing/2014/main" id="{E2F206DC-AAD4-2C44-A95A-57C4A7F88D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93075" y="3441393"/>
            <a:ext cx="724646" cy="724646"/>
          </a:xfrm>
          <a:prstGeom prst="rect">
            <a:avLst/>
          </a:prstGeom>
          <a:noFill/>
          <a:extLst>
            <a:ext uri="{909E8E84-426E-40DD-AFC4-6F175D3DCCD1}">
              <a14:hiddenFill xmlns:a14="http://schemas.microsoft.com/office/drawing/2010/main">
                <a:solidFill>
                  <a:srgbClr val="FFFFFF"/>
                </a:solidFill>
              </a14:hiddenFill>
            </a:ext>
          </a:extLst>
        </p:spPr>
      </p:pic>
      <p:sp>
        <p:nvSpPr>
          <p:cNvPr id="51" name="文本框 50">
            <a:extLst>
              <a:ext uri="{FF2B5EF4-FFF2-40B4-BE49-F238E27FC236}">
                <a16:creationId xmlns:a16="http://schemas.microsoft.com/office/drawing/2014/main" id="{2B17DC4E-E34B-C64B-A67B-DB5B2DA0E33E}"/>
              </a:ext>
            </a:extLst>
          </p:cNvPr>
          <p:cNvSpPr txBox="1"/>
          <p:nvPr/>
        </p:nvSpPr>
        <p:spPr>
          <a:xfrm>
            <a:off x="2902442" y="4270950"/>
            <a:ext cx="1726786" cy="784830"/>
          </a:xfrm>
          <a:prstGeom prst="rect">
            <a:avLst/>
          </a:prstGeom>
          <a:noFill/>
        </p:spPr>
        <p:txBody>
          <a:bodyPr wrap="square" rtlCol="0">
            <a:spAutoFit/>
          </a:bodyPr>
          <a:lstStyle/>
          <a:p>
            <a:pPr algn="ctr"/>
            <a:r>
              <a:rPr kumimoji="1" lang="fr" altLang="zh-CN" sz="900" dirty="0">
                <a:latin typeface="Alibaba PuHuiTi R" pitchFamily="18" charset="-122"/>
                <a:ea typeface="Alibaba PuHuiTi R" pitchFamily="18" charset="-122"/>
                <a:cs typeface="Alibaba PuHuiTi R" pitchFamily="18" charset="-122"/>
              </a:rPr>
              <a:t>Voix TTS/ASR</a:t>
            </a:r>
          </a:p>
          <a:p>
            <a:pPr algn="ctr"/>
            <a:r>
              <a:rPr kumimoji="1" lang="fr" altLang="zh-CN" sz="900" dirty="0">
                <a:latin typeface="Alibaba PuHuiTi R" pitchFamily="18" charset="-122"/>
                <a:ea typeface="Alibaba PuHuiTi R" pitchFamily="18" charset="-122"/>
                <a:cs typeface="Alibaba PuHuiTi R" pitchFamily="18" charset="-122"/>
              </a:rPr>
              <a:t>Ou</a:t>
            </a:r>
          </a:p>
          <a:p>
            <a:pPr algn="ctr"/>
            <a:r>
              <a:rPr kumimoji="1" lang="fr" altLang="zh-CN" sz="900" dirty="0">
                <a:latin typeface="Alibaba PuHuiTi R" pitchFamily="18" charset="-122"/>
                <a:ea typeface="Alibaba PuHuiTi R" pitchFamily="18" charset="-122"/>
                <a:cs typeface="Alibaba PuHuiTi R" pitchFamily="18" charset="-122"/>
              </a:rPr>
              <a:t>Modèles linguistiques multimodaux à grande échelle</a:t>
            </a:r>
            <a:endParaRPr kumimoji="1" lang="zh-CN" altLang="en-US" sz="900" dirty="0">
              <a:latin typeface="Alibaba PuHuiTi R" pitchFamily="18" charset="-122"/>
              <a:ea typeface="Alibaba PuHuiTi R" pitchFamily="18" charset="-122"/>
              <a:cs typeface="Alibaba PuHuiTi R" pitchFamily="18" charset="-122"/>
            </a:endParaRPr>
          </a:p>
        </p:txBody>
      </p:sp>
      <p:sp>
        <p:nvSpPr>
          <p:cNvPr id="55" name="矩形 54">
            <a:extLst>
              <a:ext uri="{FF2B5EF4-FFF2-40B4-BE49-F238E27FC236}">
                <a16:creationId xmlns:a16="http://schemas.microsoft.com/office/drawing/2014/main" id="{263C1792-9893-8F4B-8827-862D1294102D}"/>
              </a:ext>
            </a:extLst>
          </p:cNvPr>
          <p:cNvSpPr/>
          <p:nvPr/>
        </p:nvSpPr>
        <p:spPr>
          <a:xfrm>
            <a:off x="6185189" y="4530200"/>
            <a:ext cx="1762021" cy="253916"/>
          </a:xfrm>
          <a:prstGeom prst="rect">
            <a:avLst/>
          </a:prstGeom>
        </p:spPr>
        <p:txBody>
          <a:bodyPr wrap="none">
            <a:spAutoFit/>
          </a:bodyPr>
          <a:lstStyle/>
          <a:p>
            <a:r>
              <a:rPr kumimoji="1" lang="fr" altLang="zh-CN" sz="1050" dirty="0">
                <a:latin typeface="Alibaba PuHuiTi R" pitchFamily="18" charset="-122"/>
                <a:ea typeface="Alibaba PuHuiTi R" pitchFamily="18" charset="-122"/>
                <a:cs typeface="Alibaba PuHuiTi R" pitchFamily="18" charset="-122"/>
              </a:rPr>
              <a:t>Le monde de la musique</a:t>
            </a:r>
            <a:endParaRPr lang="zh-CN" altLang="en-US" sz="1050" dirty="0"/>
          </a:p>
        </p:txBody>
      </p:sp>
      <p:pic>
        <p:nvPicPr>
          <p:cNvPr id="56" name="Picture 32" descr="C:\Users\ecoffey\AppData\Local\Temp\Rar$DRa1.267\Cisco Instant Message and Presence\Png_256\Cisco Instant Message and Presence_admindown_256.png">
            <a:extLst>
              <a:ext uri="{FF2B5EF4-FFF2-40B4-BE49-F238E27FC236}">
                <a16:creationId xmlns:a16="http://schemas.microsoft.com/office/drawing/2014/main" id="{17849B94-38B4-B145-8738-30536F3DA17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13788" y="3410138"/>
            <a:ext cx="871146" cy="943037"/>
          </a:xfrm>
          <a:prstGeom prst="rect">
            <a:avLst/>
          </a:prstGeom>
          <a:noFill/>
          <a:extLst>
            <a:ext uri="{909E8E84-426E-40DD-AFC4-6F175D3DCCD1}">
              <a14:hiddenFill xmlns:a14="http://schemas.microsoft.com/office/drawing/2010/main">
                <a:solidFill>
                  <a:srgbClr val="FFFFFF"/>
                </a:solidFill>
              </a14:hiddenFill>
            </a:ext>
          </a:extLst>
        </p:spPr>
      </p:pic>
      <p:cxnSp>
        <p:nvCxnSpPr>
          <p:cNvPr id="58" name="直线连接符 57">
            <a:extLst>
              <a:ext uri="{FF2B5EF4-FFF2-40B4-BE49-F238E27FC236}">
                <a16:creationId xmlns:a16="http://schemas.microsoft.com/office/drawing/2014/main" id="{FA2FAFE8-724A-F741-A61F-3C92CBD71E66}"/>
              </a:ext>
            </a:extLst>
          </p:cNvPr>
          <p:cNvCxnSpPr>
            <a:cxnSpLocks/>
          </p:cNvCxnSpPr>
          <p:nvPr/>
        </p:nvCxnSpPr>
        <p:spPr>
          <a:xfrm flipH="1" flipV="1">
            <a:off x="4256401" y="2991017"/>
            <a:ext cx="0" cy="375064"/>
          </a:xfrm>
          <a:prstGeom prst="line">
            <a:avLst/>
          </a:prstGeom>
          <a:ln w="25400">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圆角矩形 58">
            <a:extLst>
              <a:ext uri="{FF2B5EF4-FFF2-40B4-BE49-F238E27FC236}">
                <a16:creationId xmlns:a16="http://schemas.microsoft.com/office/drawing/2014/main" id="{25F552B2-28F0-D446-AD9D-35B2CF0319EC}"/>
              </a:ext>
            </a:extLst>
          </p:cNvPr>
          <p:cNvSpPr/>
          <p:nvPr/>
        </p:nvSpPr>
        <p:spPr>
          <a:xfrm>
            <a:off x="6247150" y="3279059"/>
            <a:ext cx="1638101" cy="1556235"/>
          </a:xfrm>
          <a:prstGeom prst="roundRect">
            <a:avLst/>
          </a:prstGeom>
          <a:noFill/>
          <a:ln>
            <a:solidFill>
              <a:schemeClr val="accent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l" defTabSz="430213">
              <a:spcAft>
                <a:spcPts val="400"/>
              </a:spcAft>
              <a:buSzPct val="100000"/>
            </a:pPr>
            <a:endParaRPr kumimoji="1" lang="zh-CN" altLang="en-US" sz="1050" dirty="0">
              <a:solidFill>
                <a:srgbClr val="000000"/>
              </a:solidFill>
              <a:latin typeface="Alibaba PuHuiTi L" pitchFamily="18" charset="-122"/>
              <a:ea typeface="Alibaba PuHuiTi L" pitchFamily="18" charset="-122"/>
              <a:cs typeface="Alibaba PuHuiTi L" pitchFamily="18" charset="-122"/>
            </a:endParaRPr>
          </a:p>
        </p:txBody>
      </p:sp>
      <p:sp>
        <p:nvSpPr>
          <p:cNvPr id="60" name="文本框 59">
            <a:extLst>
              <a:ext uri="{FF2B5EF4-FFF2-40B4-BE49-F238E27FC236}">
                <a16:creationId xmlns:a16="http://schemas.microsoft.com/office/drawing/2014/main" id="{E8FB0BF6-3E13-674B-B2EF-0C4AF9242DAA}"/>
              </a:ext>
            </a:extLst>
          </p:cNvPr>
          <p:cNvSpPr txBox="1"/>
          <p:nvPr/>
        </p:nvSpPr>
        <p:spPr>
          <a:xfrm>
            <a:off x="8103939" y="1175778"/>
            <a:ext cx="3591465" cy="4773166"/>
          </a:xfrm>
          <a:prstGeom prst="rect">
            <a:avLst/>
          </a:prstGeom>
          <a:noFill/>
        </p:spPr>
        <p:txBody>
          <a:bodyPr wrap="square" rtlCol="0">
            <a:spAutoFit/>
          </a:bodyPr>
          <a:lstStyle/>
          <a:p>
            <a:pPr marL="342900" indent="-342900" algn="just">
              <a:lnSpc>
                <a:spcPct val="150000"/>
              </a:lnSpc>
              <a:buFont typeface="+mj-lt"/>
              <a:buAutoNum type="arabicPeriod"/>
            </a:pPr>
            <a:r>
              <a:rPr kumimoji="1" lang="fr" altLang="zh-CN" sz="1200" dirty="0"/>
              <a:t>Lorsqu'un utilisateur appelle le système du centre d'appels, le SVI propose une option permettant d'accéder au système de résolution de problèmes en libre-service. L'utilisateur sélectionne cette option.</a:t>
            </a:r>
          </a:p>
          <a:p>
            <a:pPr marL="342900" indent="-342900" algn="just">
              <a:lnSpc>
                <a:spcPct val="150000"/>
              </a:lnSpc>
              <a:buFont typeface="+mj-lt"/>
              <a:buAutoNum type="arabicPeriod"/>
            </a:pPr>
            <a:r>
              <a:rPr kumimoji="1" lang="fr" altLang="zh-CN" sz="1200" dirty="0"/>
              <a:t>Le système du centre d'appels interagit avec le système de résolution de problèmes en libre-service via un système de modélisation à grande échelle pour résoudre les problèmes par lui-même, comme la compréhension d'un produit, la résolution de problèmes, etc.</a:t>
            </a:r>
          </a:p>
          <a:p>
            <a:pPr marL="342900" indent="-342900" algn="just">
              <a:lnSpc>
                <a:spcPct val="150000"/>
              </a:lnSpc>
              <a:buFont typeface="+mj-lt"/>
              <a:buAutoNum type="arabicPeriod"/>
            </a:pPr>
            <a:r>
              <a:rPr kumimoji="1" lang="fr" altLang="zh-CN" sz="1200" dirty="0"/>
              <a:t>Une fois le problème résolu, les résultats textuels et les enregistrements de ce traitement sont transmis au système de gestion des ordres de travail, et un SMS est envoyé pour confirmer la satisfaction de l'utilisateur.</a:t>
            </a:r>
            <a:endParaRPr kumimoji="1" lang="zh-CN" altLang="en-US" sz="1200" dirty="0"/>
          </a:p>
        </p:txBody>
      </p:sp>
      <p:pic>
        <p:nvPicPr>
          <p:cNvPr id="61" name="Picture 10" descr="C:\Users\ecoffey\AppData\Local\Temp\Rar$DRa0.870\30098_Device_voice_ATM_switch_default_256.png">
            <a:extLst>
              <a:ext uri="{FF2B5EF4-FFF2-40B4-BE49-F238E27FC236}">
                <a16:creationId xmlns:a16="http://schemas.microsoft.com/office/drawing/2014/main" id="{1CC9F283-EC17-AD41-8689-1604FF7B14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47110" y="3580717"/>
            <a:ext cx="724646" cy="724646"/>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32" descr="C:\Users\ecoffey\AppData\Local\Temp\Rar$DRa1.267\Cisco Instant Message and Presence\Png_256\Cisco Instant Message and Presence_admindown_256.png">
            <a:extLst>
              <a:ext uri="{FF2B5EF4-FFF2-40B4-BE49-F238E27FC236}">
                <a16:creationId xmlns:a16="http://schemas.microsoft.com/office/drawing/2014/main" id="{A6B16D68-9B5E-3C4F-B97E-0113BE9EAB3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06519" y="3562361"/>
            <a:ext cx="871146" cy="943037"/>
          </a:xfrm>
          <a:prstGeom prst="rect">
            <a:avLst/>
          </a:prstGeom>
          <a:noFill/>
          <a:extLst>
            <a:ext uri="{909E8E84-426E-40DD-AFC4-6F175D3DCCD1}">
              <a14:hiddenFill xmlns:a14="http://schemas.microsoft.com/office/drawing/2010/main">
                <a:solidFill>
                  <a:srgbClr val="FFFFFF"/>
                </a:solidFill>
              </a14:hiddenFill>
            </a:ext>
          </a:extLst>
        </p:spPr>
      </p:pic>
      <p:sp>
        <p:nvSpPr>
          <p:cNvPr id="3" name="Freeform 19">
            <a:extLst>
              <a:ext uri="{FF2B5EF4-FFF2-40B4-BE49-F238E27FC236}">
                <a16:creationId xmlns:a16="http://schemas.microsoft.com/office/drawing/2014/main" id="{86B56E6B-5DB2-B84F-8B7A-8CEF13DD6573}"/>
              </a:ext>
            </a:extLst>
          </p:cNvPr>
          <p:cNvSpPr>
            <a:spLocks/>
          </p:cNvSpPr>
          <p:nvPr/>
        </p:nvSpPr>
        <p:spPr bwMode="auto">
          <a:xfrm flipH="1">
            <a:off x="576731" y="1598375"/>
            <a:ext cx="1638101" cy="718047"/>
          </a:xfrm>
          <a:custGeom>
            <a:avLst/>
            <a:gdLst>
              <a:gd name="T0" fmla="*/ 877 w 1097"/>
              <a:gd name="T1" fmla="*/ 661 h 661"/>
              <a:gd name="T2" fmla="*/ 1097 w 1097"/>
              <a:gd name="T3" fmla="*/ 465 h 661"/>
              <a:gd name="T4" fmla="*/ 921 w 1097"/>
              <a:gd name="T5" fmla="*/ 285 h 661"/>
              <a:gd name="T6" fmla="*/ 651 w 1097"/>
              <a:gd name="T7" fmla="*/ 0 h 661"/>
              <a:gd name="T8" fmla="*/ 409 w 1097"/>
              <a:gd name="T9" fmla="*/ 139 h 661"/>
              <a:gd name="T10" fmla="*/ 321 w 1097"/>
              <a:gd name="T11" fmla="*/ 106 h 661"/>
              <a:gd name="T12" fmla="*/ 185 w 1097"/>
              <a:gd name="T13" fmla="*/ 233 h 661"/>
              <a:gd name="T14" fmla="*/ 188 w 1097"/>
              <a:gd name="T15" fmla="*/ 259 h 661"/>
              <a:gd name="T16" fmla="*/ 0 w 1097"/>
              <a:gd name="T17" fmla="*/ 465 h 661"/>
              <a:gd name="T18" fmla="*/ 220 w 1097"/>
              <a:gd name="T19" fmla="*/ 661 h 661"/>
              <a:gd name="T20" fmla="*/ 877 w 1097"/>
              <a:gd name="T21" fmla="*/ 661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7" h="661">
                <a:moveTo>
                  <a:pt x="877" y="661"/>
                </a:moveTo>
                <a:cubicBezTo>
                  <a:pt x="999" y="661"/>
                  <a:pt x="1097" y="586"/>
                  <a:pt x="1097" y="465"/>
                </a:cubicBezTo>
                <a:cubicBezTo>
                  <a:pt x="1097" y="358"/>
                  <a:pt x="1042" y="289"/>
                  <a:pt x="921" y="285"/>
                </a:cubicBezTo>
                <a:cubicBezTo>
                  <a:pt x="921" y="135"/>
                  <a:pt x="801" y="0"/>
                  <a:pt x="651" y="0"/>
                </a:cubicBezTo>
                <a:cubicBezTo>
                  <a:pt x="545" y="0"/>
                  <a:pt x="453" y="49"/>
                  <a:pt x="409" y="139"/>
                </a:cubicBezTo>
                <a:cubicBezTo>
                  <a:pt x="385" y="118"/>
                  <a:pt x="354" y="106"/>
                  <a:pt x="321" y="106"/>
                </a:cubicBezTo>
                <a:cubicBezTo>
                  <a:pt x="246" y="106"/>
                  <a:pt x="185" y="159"/>
                  <a:pt x="185" y="233"/>
                </a:cubicBezTo>
                <a:cubicBezTo>
                  <a:pt x="185" y="242"/>
                  <a:pt x="186" y="251"/>
                  <a:pt x="188" y="259"/>
                </a:cubicBezTo>
                <a:cubicBezTo>
                  <a:pt x="82" y="275"/>
                  <a:pt x="0" y="354"/>
                  <a:pt x="0" y="465"/>
                </a:cubicBezTo>
                <a:cubicBezTo>
                  <a:pt x="0" y="586"/>
                  <a:pt x="99" y="661"/>
                  <a:pt x="220" y="661"/>
                </a:cubicBezTo>
                <a:lnTo>
                  <a:pt x="877" y="661"/>
                </a:lnTo>
                <a:close/>
              </a:path>
            </a:pathLst>
          </a:custGeom>
          <a:gradFill flip="none" rotWithShape="1">
            <a:gsLst>
              <a:gs pos="100000">
                <a:srgbClr val="CFCFCF">
                  <a:lumMod val="79000"/>
                  <a:lumOff val="21000"/>
                </a:srgbClr>
              </a:gs>
              <a:gs pos="0">
                <a:srgbClr val="E6E6E6">
                  <a:shade val="100000"/>
                  <a:satMod val="115000"/>
                  <a:lumMod val="0"/>
                  <a:lumOff val="100000"/>
                </a:srgbClr>
              </a:gs>
            </a:gsLst>
            <a:path path="circle">
              <a:fillToRect l="50000" t="50000" r="50000" b="50000"/>
            </a:path>
            <a:tileRect/>
          </a:gradFill>
          <a:ln w="38100">
            <a:gradFill>
              <a:gsLst>
                <a:gs pos="0">
                  <a:schemeClr val="bg1">
                    <a:lumMod val="88000"/>
                  </a:schemeClr>
                </a:gs>
                <a:gs pos="100000">
                  <a:schemeClr val="bg1">
                    <a:lumMod val="69000"/>
                  </a:schemeClr>
                </a:gs>
              </a:gsLst>
              <a:lin ang="5400000" scaled="0"/>
            </a:gradFill>
            <a:miter lim="800000"/>
          </a:ln>
        </p:spPr>
        <p:txBody>
          <a:bodyPr lIns="68550" tIns="137102" rIns="68550" bIns="34275" anchor="ctr"/>
          <a:lstStyle/>
          <a:p>
            <a:pPr marL="3571" indent="-3571" algn="ctr" defTabSz="456231" fontAlgn="auto">
              <a:lnSpc>
                <a:spcPct val="80000"/>
              </a:lnSpc>
              <a:spcBef>
                <a:spcPts val="0"/>
              </a:spcBef>
              <a:spcAft>
                <a:spcPts val="0"/>
              </a:spcAft>
              <a:buClr>
                <a:srgbClr val="EC7023"/>
              </a:buClr>
              <a:defRPr/>
            </a:pPr>
            <a:r>
              <a:rPr lang="en-US" altLang="zh-CN" dirty="0" err="1">
                <a:solidFill>
                  <a:srgbClr val="08252E"/>
                </a:solidFill>
                <a:latin typeface="Alibaba PuHuiTi M" pitchFamily="18" charset="-122"/>
                <a:ea typeface="Alibaba PuHuiTi M" pitchFamily="18" charset="-122"/>
                <a:cs typeface="Alibaba PuHuiTi M" pitchFamily="18" charset="-122"/>
              </a:rPr>
              <a:t>Téléphoniste</a:t>
            </a:r>
            <a:endParaRPr lang="en-US" dirty="0">
              <a:solidFill>
                <a:srgbClr val="08252E"/>
              </a:solidFill>
              <a:latin typeface="Alibaba PuHuiTi M" pitchFamily="18" charset="-122"/>
              <a:ea typeface="Alibaba PuHuiTi M" pitchFamily="18" charset="-122"/>
              <a:cs typeface="Alibaba PuHuiTi M" pitchFamily="18" charset="-122"/>
            </a:endParaRPr>
          </a:p>
        </p:txBody>
      </p:sp>
      <p:pic>
        <p:nvPicPr>
          <p:cNvPr id="35" name="Picture 33" descr="C:\Users\ecoffey\AppData\Local\Temp\Rar$DRa0.739\Catalyst 4500E Unified Access\Png_256\Catalyst 4500E Unified Access_256_critical.png">
            <a:extLst>
              <a:ext uri="{FF2B5EF4-FFF2-40B4-BE49-F238E27FC236}">
                <a16:creationId xmlns:a16="http://schemas.microsoft.com/office/drawing/2014/main" id="{A3C3C6E4-32FC-184A-9F10-AB149D14AC0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60138" y="1594383"/>
            <a:ext cx="665483" cy="961731"/>
          </a:xfrm>
          <a:prstGeom prst="rect">
            <a:avLst/>
          </a:prstGeom>
          <a:noFill/>
          <a:extLst>
            <a:ext uri="{909E8E84-426E-40DD-AFC4-6F175D3DCCD1}">
              <a14:hiddenFill xmlns:a14="http://schemas.microsoft.com/office/drawing/2010/main">
                <a:solidFill>
                  <a:srgbClr val="FFFFFF"/>
                </a:solidFill>
              </a14:hiddenFill>
            </a:ext>
          </a:extLst>
        </p:spPr>
      </p:pic>
      <p:sp>
        <p:nvSpPr>
          <p:cNvPr id="38" name="圆角矩形 37">
            <a:extLst>
              <a:ext uri="{FF2B5EF4-FFF2-40B4-BE49-F238E27FC236}">
                <a16:creationId xmlns:a16="http://schemas.microsoft.com/office/drawing/2014/main" id="{9C0D49B5-5632-DC4B-AC67-8BFC5E3A0D5F}"/>
              </a:ext>
            </a:extLst>
          </p:cNvPr>
          <p:cNvSpPr/>
          <p:nvPr/>
        </p:nvSpPr>
        <p:spPr>
          <a:xfrm>
            <a:off x="3129515" y="1536473"/>
            <a:ext cx="2321141" cy="1451962"/>
          </a:xfrm>
          <a:prstGeom prst="roundRect">
            <a:avLst/>
          </a:prstGeom>
          <a:noFill/>
          <a:ln>
            <a:solidFill>
              <a:schemeClr val="accent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l" defTabSz="430213">
              <a:spcAft>
                <a:spcPts val="400"/>
              </a:spcAft>
              <a:buSzPct val="100000"/>
            </a:pPr>
            <a:endParaRPr kumimoji="1" lang="zh-CN" altLang="en-US" sz="1050" dirty="0">
              <a:solidFill>
                <a:srgbClr val="000000"/>
              </a:solidFill>
              <a:latin typeface="Alibaba PuHuiTi L" pitchFamily="18" charset="-122"/>
              <a:ea typeface="Alibaba PuHuiTi L" pitchFamily="18" charset="-122"/>
              <a:cs typeface="Alibaba PuHuiTi L" pitchFamily="18" charset="-122"/>
            </a:endParaRPr>
          </a:p>
        </p:txBody>
      </p:sp>
      <p:sp>
        <p:nvSpPr>
          <p:cNvPr id="40" name="矩形 39">
            <a:extLst>
              <a:ext uri="{FF2B5EF4-FFF2-40B4-BE49-F238E27FC236}">
                <a16:creationId xmlns:a16="http://schemas.microsoft.com/office/drawing/2014/main" id="{64800611-CE29-4043-B210-2AEA8EC08828}"/>
              </a:ext>
            </a:extLst>
          </p:cNvPr>
          <p:cNvSpPr/>
          <p:nvPr/>
        </p:nvSpPr>
        <p:spPr>
          <a:xfrm>
            <a:off x="3175889" y="2546327"/>
            <a:ext cx="2428084" cy="430887"/>
          </a:xfrm>
          <a:prstGeom prst="rect">
            <a:avLst/>
          </a:prstGeom>
        </p:spPr>
        <p:txBody>
          <a:bodyPr wrap="square">
            <a:spAutoFit/>
          </a:bodyPr>
          <a:lstStyle/>
          <a:p>
            <a:r>
              <a:rPr kumimoji="1" lang="fr" altLang="zh-CN" sz="1100" dirty="0">
                <a:latin typeface="Alibaba PuHuiTi R" pitchFamily="18" charset="-122"/>
                <a:ea typeface="Alibaba PuHuiTi R" pitchFamily="18" charset="-122"/>
                <a:cs typeface="Alibaba PuHuiTi R" pitchFamily="18" charset="-122"/>
              </a:rPr>
              <a:t>Modèle de langage volumineux pour un déploiement privé</a:t>
            </a:r>
            <a:endParaRPr lang="zh-CN" altLang="en-US" sz="1100" dirty="0"/>
          </a:p>
        </p:txBody>
      </p:sp>
      <p:cxnSp>
        <p:nvCxnSpPr>
          <p:cNvPr id="41" name="直线连接符 40">
            <a:extLst>
              <a:ext uri="{FF2B5EF4-FFF2-40B4-BE49-F238E27FC236}">
                <a16:creationId xmlns:a16="http://schemas.microsoft.com/office/drawing/2014/main" id="{E2E82D77-EDE4-1F4D-B274-65DBD6F46DFA}"/>
              </a:ext>
            </a:extLst>
          </p:cNvPr>
          <p:cNvCxnSpPr>
            <a:cxnSpLocks/>
          </p:cNvCxnSpPr>
          <p:nvPr/>
        </p:nvCxnSpPr>
        <p:spPr>
          <a:xfrm>
            <a:off x="5557601" y="4151256"/>
            <a:ext cx="682813" cy="0"/>
          </a:xfrm>
          <a:prstGeom prst="line">
            <a:avLst/>
          </a:prstGeom>
          <a:ln w="25400">
            <a:prstDash val="sysDot"/>
            <a:tailEnd type="triangle"/>
          </a:ln>
        </p:spPr>
        <p:style>
          <a:lnRef idx="1">
            <a:schemeClr val="accent1"/>
          </a:lnRef>
          <a:fillRef idx="0">
            <a:schemeClr val="accent1"/>
          </a:fillRef>
          <a:effectRef idx="0">
            <a:schemeClr val="accent1"/>
          </a:effectRef>
          <a:fontRef idx="minor">
            <a:schemeClr val="tx1"/>
          </a:fontRef>
        </p:style>
      </p:cxnSp>
      <p:pic>
        <p:nvPicPr>
          <p:cNvPr id="48" name="Picture 33" descr="C:\Users\ecoffey\AppData\Local\Temp\Rar$DRa0.739\Catalyst 4500E Unified Access\Png_256\Catalyst 4500E Unified Access_256_critical.png">
            <a:extLst>
              <a:ext uri="{FF2B5EF4-FFF2-40B4-BE49-F238E27FC236}">
                <a16:creationId xmlns:a16="http://schemas.microsoft.com/office/drawing/2014/main" id="{A1B281DB-F099-0849-BD25-7146D1255A9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37832" y="1592799"/>
            <a:ext cx="665483" cy="961731"/>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8" descr="C:\Users\ecoffey\AppData\Local\Temp\Rar$DRa0.851\Cisco Prime Collaboration\Png_256\Cisco Prime Collaboration_unknown_256.png">
            <a:extLst>
              <a:ext uri="{FF2B5EF4-FFF2-40B4-BE49-F238E27FC236}">
                <a16:creationId xmlns:a16="http://schemas.microsoft.com/office/drawing/2014/main" id="{10509A82-2ABE-994D-97CA-A654B0D87B4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53394" y="3502139"/>
            <a:ext cx="649064" cy="669079"/>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C:\Users\ecoffey\AppData\Local\Temp\Rar$DRa0.851\Cisco Prime Collaboration\Png_256\Cisco Prime Collaboration_unknown_256.png">
            <a:extLst>
              <a:ext uri="{FF2B5EF4-FFF2-40B4-BE49-F238E27FC236}">
                <a16:creationId xmlns:a16="http://schemas.microsoft.com/office/drawing/2014/main" id="{BA353D5A-A6D0-5A41-9FA3-78BCF108E5C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18511" y="3614553"/>
            <a:ext cx="649065" cy="669080"/>
          </a:xfrm>
          <a:prstGeom prst="rect">
            <a:avLst/>
          </a:prstGeom>
          <a:noFill/>
          <a:extLst>
            <a:ext uri="{909E8E84-426E-40DD-AFC4-6F175D3DCCD1}">
              <a14:hiddenFill xmlns:a14="http://schemas.microsoft.com/office/drawing/2010/main">
                <a:solidFill>
                  <a:srgbClr val="FFFFFF"/>
                </a:solidFill>
              </a14:hiddenFill>
            </a:ext>
          </a:extLst>
        </p:spPr>
      </p:pic>
      <p:sp>
        <p:nvSpPr>
          <p:cNvPr id="44" name="文本框 43">
            <a:extLst>
              <a:ext uri="{FF2B5EF4-FFF2-40B4-BE49-F238E27FC236}">
                <a16:creationId xmlns:a16="http://schemas.microsoft.com/office/drawing/2014/main" id="{0BE5376C-4354-4E4A-8D11-3E29739CAD02}"/>
              </a:ext>
            </a:extLst>
          </p:cNvPr>
          <p:cNvSpPr txBox="1"/>
          <p:nvPr/>
        </p:nvSpPr>
        <p:spPr>
          <a:xfrm>
            <a:off x="4149603" y="4256932"/>
            <a:ext cx="1487405" cy="738664"/>
          </a:xfrm>
          <a:prstGeom prst="rect">
            <a:avLst/>
          </a:prstGeom>
          <a:noFill/>
        </p:spPr>
        <p:txBody>
          <a:bodyPr wrap="square" rtlCol="0">
            <a:spAutoFit/>
          </a:bodyPr>
          <a:lstStyle/>
          <a:p>
            <a:pPr algn="ctr"/>
            <a:r>
              <a:rPr kumimoji="1" lang="fr" altLang="zh-CN" sz="1050" dirty="0">
                <a:latin typeface="Alibaba PuHuiTi R" pitchFamily="18" charset="-122"/>
                <a:ea typeface="Alibaba PuHuiTi R" pitchFamily="18" charset="-122"/>
                <a:cs typeface="Alibaba PuHuiTi R" pitchFamily="18" charset="-122"/>
              </a:rPr>
              <a:t>RAG</a:t>
            </a:r>
          </a:p>
          <a:p>
            <a:pPr algn="ctr"/>
            <a:r>
              <a:rPr kumimoji="1" lang="fr" altLang="zh-CN" sz="1050" dirty="0">
                <a:latin typeface="Alibaba PuHuiTi R" pitchFamily="18" charset="-122"/>
                <a:ea typeface="Alibaba PuHuiTi R" pitchFamily="18" charset="-122"/>
                <a:cs typeface="Alibaba PuHuiTi R" pitchFamily="18" charset="-122"/>
              </a:rPr>
              <a:t>ou</a:t>
            </a:r>
          </a:p>
          <a:p>
            <a:pPr algn="ctr"/>
            <a:r>
              <a:rPr kumimoji="1" lang="fr" altLang="zh-CN" sz="1050" dirty="0">
                <a:latin typeface="Alibaba PuHuiTi R" pitchFamily="18" charset="-122"/>
                <a:ea typeface="Alibaba PuHuiTi R" pitchFamily="18" charset="-122"/>
                <a:cs typeface="Alibaba PuHuiTi R" pitchFamily="18" charset="-122"/>
              </a:rPr>
              <a:t>base de connaissances</a:t>
            </a:r>
            <a:endParaRPr kumimoji="1" lang="en-US" altLang="zh-CN" sz="1050" dirty="0">
              <a:latin typeface="Alibaba PuHuiTi R" pitchFamily="18" charset="-122"/>
              <a:ea typeface="Alibaba PuHuiTi R" pitchFamily="18" charset="-122"/>
              <a:cs typeface="Alibaba PuHuiTi R" pitchFamily="18" charset="-122"/>
            </a:endParaRPr>
          </a:p>
        </p:txBody>
      </p:sp>
    </p:spTree>
    <p:extLst>
      <p:ext uri="{BB962C8B-B14F-4D97-AF65-F5344CB8AC3E}">
        <p14:creationId xmlns:p14="http://schemas.microsoft.com/office/powerpoint/2010/main" val="3765941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线连接符 32">
            <a:extLst>
              <a:ext uri="{FF2B5EF4-FFF2-40B4-BE49-F238E27FC236}">
                <a16:creationId xmlns:a16="http://schemas.microsoft.com/office/drawing/2014/main" id="{745E9CFC-E1D6-604D-BBED-8194E5884EFE}"/>
              </a:ext>
            </a:extLst>
          </p:cNvPr>
          <p:cNvCxnSpPr>
            <a:cxnSpLocks/>
            <a:stCxn id="17" idx="3"/>
          </p:cNvCxnSpPr>
          <p:nvPr/>
        </p:nvCxnSpPr>
        <p:spPr>
          <a:xfrm flipV="1">
            <a:off x="2351179" y="4040580"/>
            <a:ext cx="778336" cy="60152"/>
          </a:xfrm>
          <a:prstGeom prst="line">
            <a:avLst/>
          </a:prstGeom>
          <a:ln w="25400">
            <a:prstDash val="sysDot"/>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1B0067BF-3BA1-3146-896C-B6E5EE9EFBCA}"/>
              </a:ext>
            </a:extLst>
          </p:cNvPr>
          <p:cNvSpPr>
            <a:spLocks noGrp="1"/>
          </p:cNvSpPr>
          <p:nvPr>
            <p:ph type="title"/>
          </p:nvPr>
        </p:nvSpPr>
        <p:spPr>
          <a:xfrm>
            <a:off x="448841" y="445479"/>
            <a:ext cx="10911886" cy="453091"/>
          </a:xfrm>
        </p:spPr>
        <p:txBody>
          <a:bodyPr/>
          <a:lstStyle/>
          <a:p>
            <a:r>
              <a:rPr kumimoji="1" lang="en-US" altLang="ja" dirty="0"/>
              <a:t>LLM</a:t>
            </a:r>
            <a:r>
              <a:rPr kumimoji="1" lang="ja" altLang="en-US" dirty="0"/>
              <a:t>コールセンターのアーキテクチャの概要</a:t>
            </a:r>
            <a:endParaRPr kumimoji="1" lang="zh-CN" altLang="en-US" dirty="0"/>
          </a:p>
        </p:txBody>
      </p:sp>
      <p:cxnSp>
        <p:nvCxnSpPr>
          <p:cNvPr id="4" name="直线连接符 3">
            <a:extLst>
              <a:ext uri="{FF2B5EF4-FFF2-40B4-BE49-F238E27FC236}">
                <a16:creationId xmlns:a16="http://schemas.microsoft.com/office/drawing/2014/main" id="{4830A291-2276-DD4A-AE5F-671BF636ADAF}"/>
              </a:ext>
            </a:extLst>
          </p:cNvPr>
          <p:cNvCxnSpPr>
            <a:cxnSpLocks/>
          </p:cNvCxnSpPr>
          <p:nvPr/>
        </p:nvCxnSpPr>
        <p:spPr>
          <a:xfrm>
            <a:off x="1390737" y="2316422"/>
            <a:ext cx="0" cy="1150866"/>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pic>
        <p:nvPicPr>
          <p:cNvPr id="7" name="Picture 26" descr="C:\Users\ecoffey\AppData\Local\Temp\Rar$DRa0.787\30099_Device_voice_gateway_unreachable_256.png">
            <a:extLst>
              <a:ext uri="{FF2B5EF4-FFF2-40B4-BE49-F238E27FC236}">
                <a16:creationId xmlns:a16="http://schemas.microsoft.com/office/drawing/2014/main" id="{6AD78F35-19C2-D84D-B928-FB611503DE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627" y="2628810"/>
            <a:ext cx="560728" cy="48353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1">
            <a:extLst>
              <a:ext uri="{FF2B5EF4-FFF2-40B4-BE49-F238E27FC236}">
                <a16:creationId xmlns:a16="http://schemas.microsoft.com/office/drawing/2014/main" id="{2909FC82-63C7-E241-95AF-AA4FAC88B4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8823" y="3529330"/>
            <a:ext cx="514587" cy="741354"/>
          </a:xfrm>
          <a:prstGeom prst="rect">
            <a:avLst/>
          </a:prstGeom>
        </p:spPr>
      </p:pic>
      <p:pic>
        <p:nvPicPr>
          <p:cNvPr id="14" name="Picture 21">
            <a:extLst>
              <a:ext uri="{FF2B5EF4-FFF2-40B4-BE49-F238E27FC236}">
                <a16:creationId xmlns:a16="http://schemas.microsoft.com/office/drawing/2014/main" id="{2ED4D15A-DF9D-9549-869B-F9044B9E41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1223" y="3681730"/>
            <a:ext cx="514587" cy="741354"/>
          </a:xfrm>
          <a:prstGeom prst="rect">
            <a:avLst/>
          </a:prstGeom>
        </p:spPr>
      </p:pic>
      <p:sp>
        <p:nvSpPr>
          <p:cNvPr id="15" name="文本框 14">
            <a:extLst>
              <a:ext uri="{FF2B5EF4-FFF2-40B4-BE49-F238E27FC236}">
                <a16:creationId xmlns:a16="http://schemas.microsoft.com/office/drawing/2014/main" id="{7BD0BE41-3093-9742-8E15-1CCA9B6E7F72}"/>
              </a:ext>
            </a:extLst>
          </p:cNvPr>
          <p:cNvSpPr txBox="1"/>
          <p:nvPr/>
        </p:nvSpPr>
        <p:spPr>
          <a:xfrm>
            <a:off x="407648" y="4386915"/>
            <a:ext cx="1137210" cy="253916"/>
          </a:xfrm>
          <a:prstGeom prst="rect">
            <a:avLst/>
          </a:prstGeom>
          <a:noFill/>
        </p:spPr>
        <p:txBody>
          <a:bodyPr wrap="square" rtlCol="0">
            <a:spAutoFit/>
          </a:bodyPr>
          <a:lstStyle/>
          <a:p>
            <a:r>
              <a:rPr kumimoji="1" lang="ja" altLang="en-US" sz="1050" dirty="0">
                <a:latin typeface="Alibaba PuHuiTi R" pitchFamily="18" charset="-122"/>
                <a:ea typeface="Alibaba PuHuiTi R" pitchFamily="18" charset="-122"/>
                <a:cs typeface="Alibaba PuHuiTi R" pitchFamily="18" charset="-122"/>
              </a:rPr>
              <a:t>コールサーバー</a:t>
            </a:r>
            <a:endParaRPr kumimoji="1" lang="zh-CN" altLang="en-US" sz="1050" dirty="0">
              <a:latin typeface="Alibaba PuHuiTi R" pitchFamily="18" charset="-122"/>
              <a:ea typeface="Alibaba PuHuiTi R" pitchFamily="18" charset="-122"/>
              <a:cs typeface="Alibaba PuHuiTi R" pitchFamily="18" charset="-122"/>
            </a:endParaRPr>
          </a:p>
        </p:txBody>
      </p:sp>
      <p:sp>
        <p:nvSpPr>
          <p:cNvPr id="16" name="文本框 15">
            <a:extLst>
              <a:ext uri="{FF2B5EF4-FFF2-40B4-BE49-F238E27FC236}">
                <a16:creationId xmlns:a16="http://schemas.microsoft.com/office/drawing/2014/main" id="{FB8688EF-0F36-7145-9983-E90143319857}"/>
              </a:ext>
            </a:extLst>
          </p:cNvPr>
          <p:cNvSpPr txBox="1"/>
          <p:nvPr/>
        </p:nvSpPr>
        <p:spPr>
          <a:xfrm>
            <a:off x="1438919" y="4386915"/>
            <a:ext cx="1093696" cy="400110"/>
          </a:xfrm>
          <a:prstGeom prst="rect">
            <a:avLst/>
          </a:prstGeom>
          <a:noFill/>
        </p:spPr>
        <p:txBody>
          <a:bodyPr wrap="square" rtlCol="0">
            <a:spAutoFit/>
          </a:bodyPr>
          <a:lstStyle/>
          <a:p>
            <a:r>
              <a:rPr kumimoji="1" lang="ja" altLang="en-US" sz="1000" dirty="0">
                <a:latin typeface="Alibaba PuHuiTi R" pitchFamily="18" charset="-122"/>
                <a:ea typeface="Alibaba PuHuiTi R" pitchFamily="18" charset="-122"/>
                <a:cs typeface="Alibaba PuHuiTi R" pitchFamily="18" charset="-122"/>
              </a:rPr>
              <a:t>コールセンターサーバー</a:t>
            </a:r>
            <a:endParaRPr kumimoji="1" lang="zh-CN" altLang="en-US" sz="1000" dirty="0">
              <a:latin typeface="Alibaba PuHuiTi R" pitchFamily="18" charset="-122"/>
              <a:ea typeface="Alibaba PuHuiTi R" pitchFamily="18" charset="-122"/>
              <a:cs typeface="Alibaba PuHuiTi R" pitchFamily="18" charset="-122"/>
            </a:endParaRPr>
          </a:p>
        </p:txBody>
      </p:sp>
      <p:sp>
        <p:nvSpPr>
          <p:cNvPr id="17" name="圆角矩形 16">
            <a:extLst>
              <a:ext uri="{FF2B5EF4-FFF2-40B4-BE49-F238E27FC236}">
                <a16:creationId xmlns:a16="http://schemas.microsoft.com/office/drawing/2014/main" id="{93ADB526-12C8-F74B-97AC-049CE832B84C}"/>
              </a:ext>
            </a:extLst>
          </p:cNvPr>
          <p:cNvSpPr/>
          <p:nvPr/>
        </p:nvSpPr>
        <p:spPr>
          <a:xfrm>
            <a:off x="448841" y="3467288"/>
            <a:ext cx="1902338" cy="1266888"/>
          </a:xfrm>
          <a:prstGeom prst="roundRect">
            <a:avLst/>
          </a:prstGeom>
          <a:noFill/>
          <a:ln>
            <a:solidFill>
              <a:schemeClr val="accent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l" defTabSz="430213">
              <a:spcAft>
                <a:spcPts val="400"/>
              </a:spcAft>
              <a:buSzPct val="100000"/>
            </a:pPr>
            <a:endParaRPr kumimoji="1" lang="zh-CN" altLang="en-US" sz="1050" dirty="0">
              <a:solidFill>
                <a:srgbClr val="000000"/>
              </a:solidFill>
              <a:latin typeface="Alibaba PuHuiTi L" pitchFamily="18" charset="-122"/>
              <a:ea typeface="Alibaba PuHuiTi L" pitchFamily="18" charset="-122"/>
              <a:cs typeface="Alibaba PuHuiTi L" pitchFamily="18" charset="-122"/>
            </a:endParaRPr>
          </a:p>
        </p:txBody>
      </p:sp>
      <p:pic>
        <p:nvPicPr>
          <p:cNvPr id="19" name="Picture 26" descr="C:\Users\ecoffey\AppData\Local\Temp\Rar$DRa0.787\30099_Device_voice_gateway_unreachable_256.png">
            <a:extLst>
              <a:ext uri="{FF2B5EF4-FFF2-40B4-BE49-F238E27FC236}">
                <a16:creationId xmlns:a16="http://schemas.microsoft.com/office/drawing/2014/main" id="{9C78BCC9-8997-3641-9897-AFBF225A92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027" y="2781210"/>
            <a:ext cx="560728" cy="483538"/>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直线连接符 25">
            <a:extLst>
              <a:ext uri="{FF2B5EF4-FFF2-40B4-BE49-F238E27FC236}">
                <a16:creationId xmlns:a16="http://schemas.microsoft.com/office/drawing/2014/main" id="{BFB43CC5-CF3A-E04E-892C-40B1C5128807}"/>
              </a:ext>
            </a:extLst>
          </p:cNvPr>
          <p:cNvCxnSpPr>
            <a:cxnSpLocks/>
          </p:cNvCxnSpPr>
          <p:nvPr/>
        </p:nvCxnSpPr>
        <p:spPr>
          <a:xfrm>
            <a:off x="1379238" y="4711308"/>
            <a:ext cx="0" cy="247972"/>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pic>
        <p:nvPicPr>
          <p:cNvPr id="27" name="Picture 8" descr="C:\Users\ecoffey\AppData\Local\Temp\Rar$DRa0.189\Cisco Icons November\30060_Device_phone_3025\Png_256\30060_Device_phone_3025_warning_256.png">
            <a:extLst>
              <a:ext uri="{FF2B5EF4-FFF2-40B4-BE49-F238E27FC236}">
                <a16:creationId xmlns:a16="http://schemas.microsoft.com/office/drawing/2014/main" id="{05229E94-BC97-9E47-A1C3-985EF2813A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750" y="5068108"/>
            <a:ext cx="602991" cy="46166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C:\Users\ecoffey\AppData\Local\Temp\Rar$DRa0.189\Cisco Icons November\30060_Device_phone_3025\Png_256\30060_Device_phone_3025_admindown_256.png">
            <a:extLst>
              <a:ext uri="{FF2B5EF4-FFF2-40B4-BE49-F238E27FC236}">
                <a16:creationId xmlns:a16="http://schemas.microsoft.com/office/drawing/2014/main" id="{90ACAD48-81F9-D14A-8033-F6C030F4BF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8918" y="5070023"/>
            <a:ext cx="602991" cy="461665"/>
          </a:xfrm>
          <a:prstGeom prst="rect">
            <a:avLst/>
          </a:prstGeom>
          <a:noFill/>
          <a:extLst>
            <a:ext uri="{909E8E84-426E-40DD-AFC4-6F175D3DCCD1}">
              <a14:hiddenFill xmlns:a14="http://schemas.microsoft.com/office/drawing/2010/main">
                <a:solidFill>
                  <a:srgbClr val="FFFFFF"/>
                </a:solidFill>
              </a14:hiddenFill>
            </a:ext>
          </a:extLst>
        </p:spPr>
      </p:pic>
      <p:sp>
        <p:nvSpPr>
          <p:cNvPr id="25" name="文本框 24">
            <a:extLst>
              <a:ext uri="{FF2B5EF4-FFF2-40B4-BE49-F238E27FC236}">
                <a16:creationId xmlns:a16="http://schemas.microsoft.com/office/drawing/2014/main" id="{A58045A7-2ABE-694D-9BEE-0D8657E6DA1E}"/>
              </a:ext>
            </a:extLst>
          </p:cNvPr>
          <p:cNvSpPr txBox="1"/>
          <p:nvPr/>
        </p:nvSpPr>
        <p:spPr>
          <a:xfrm>
            <a:off x="870981" y="5575520"/>
            <a:ext cx="1170924" cy="246221"/>
          </a:xfrm>
          <a:prstGeom prst="rect">
            <a:avLst/>
          </a:prstGeom>
          <a:noFill/>
        </p:spPr>
        <p:txBody>
          <a:bodyPr wrap="square" rtlCol="0">
            <a:spAutoFit/>
          </a:bodyPr>
          <a:lstStyle/>
          <a:p>
            <a:r>
              <a:rPr lang="en" altLang="zh-CN" sz="1000" dirty="0">
                <a:solidFill>
                  <a:srgbClr val="FF0000"/>
                </a:solidFill>
                <a:latin typeface="Alibaba PuHuiTi R" pitchFamily="18" charset="-122"/>
                <a:ea typeface="Alibaba PuHuiTi R" pitchFamily="18" charset="-122"/>
                <a:cs typeface="Alibaba PuHuiTi R" pitchFamily="18" charset="-122"/>
              </a:rPr>
              <a:t>Desktop Phones</a:t>
            </a:r>
            <a:endParaRPr lang="zh-CN" altLang="en-US" sz="1000" dirty="0">
              <a:solidFill>
                <a:srgbClr val="FF0000"/>
              </a:solidFill>
              <a:latin typeface="Alibaba PuHuiTi R" pitchFamily="18" charset="-122"/>
              <a:ea typeface="Alibaba PuHuiTi R" pitchFamily="18" charset="-122"/>
              <a:cs typeface="Alibaba PuHuiTi R" pitchFamily="18" charset="-122"/>
            </a:endParaRPr>
          </a:p>
        </p:txBody>
      </p:sp>
      <p:sp>
        <p:nvSpPr>
          <p:cNvPr id="23" name="圆角矩形 22">
            <a:extLst>
              <a:ext uri="{FF2B5EF4-FFF2-40B4-BE49-F238E27FC236}">
                <a16:creationId xmlns:a16="http://schemas.microsoft.com/office/drawing/2014/main" id="{09A19C12-9BBF-1B4C-9915-16EF989ACE00}"/>
              </a:ext>
            </a:extLst>
          </p:cNvPr>
          <p:cNvSpPr/>
          <p:nvPr/>
        </p:nvSpPr>
        <p:spPr>
          <a:xfrm>
            <a:off x="621846" y="4975869"/>
            <a:ext cx="1496974" cy="887836"/>
          </a:xfrm>
          <a:prstGeom prst="roundRect">
            <a:avLst/>
          </a:prstGeom>
          <a:noFill/>
          <a:ln cmpd="sng">
            <a:solidFill>
              <a:schemeClr val="accent1">
                <a:lumMod val="75000"/>
              </a:schemeClr>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l" defTabSz="430213">
              <a:spcAft>
                <a:spcPts val="400"/>
              </a:spcAft>
              <a:buSzPct val="100000"/>
            </a:pPr>
            <a:endParaRPr kumimoji="1" lang="zh-CN" altLang="en-US" sz="1050" dirty="0">
              <a:solidFill>
                <a:srgbClr val="000000"/>
              </a:solidFill>
              <a:latin typeface="Alibaba PuHuiTi L" pitchFamily="18" charset="-122"/>
              <a:ea typeface="Alibaba PuHuiTi L" pitchFamily="18" charset="-122"/>
              <a:cs typeface="Alibaba PuHuiTi L" pitchFamily="18" charset="-122"/>
            </a:endParaRPr>
          </a:p>
        </p:txBody>
      </p:sp>
      <p:pic>
        <p:nvPicPr>
          <p:cNvPr id="42" name="Picture 10" descr="C:\Users\ecoffey\AppData\Local\Temp\Rar$DRa0.138\30008_Device_call_manager_default_256.png">
            <a:extLst>
              <a:ext uri="{FF2B5EF4-FFF2-40B4-BE49-F238E27FC236}">
                <a16:creationId xmlns:a16="http://schemas.microsoft.com/office/drawing/2014/main" id="{CF05E778-F3E7-F945-9B42-EBAEDF6C52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3864" y="3536530"/>
            <a:ext cx="813377" cy="813377"/>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0" descr="C:\Users\ecoffey\AppData\Local\Temp\Rar$DRa0.138\30008_Device_call_manager_default_256.png">
            <a:extLst>
              <a:ext uri="{FF2B5EF4-FFF2-40B4-BE49-F238E27FC236}">
                <a16:creationId xmlns:a16="http://schemas.microsoft.com/office/drawing/2014/main" id="{C4FF2989-8896-144F-A088-A048308E21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985" y="3691852"/>
            <a:ext cx="813377" cy="813377"/>
          </a:xfrm>
          <a:prstGeom prst="rect">
            <a:avLst/>
          </a:prstGeom>
          <a:noFill/>
          <a:extLst>
            <a:ext uri="{909E8E84-426E-40DD-AFC4-6F175D3DCCD1}">
              <a14:hiddenFill xmlns:a14="http://schemas.microsoft.com/office/drawing/2010/main">
                <a:solidFill>
                  <a:srgbClr val="FFFFFF"/>
                </a:solidFill>
              </a14:hiddenFill>
            </a:ext>
          </a:extLst>
        </p:spPr>
      </p:pic>
      <p:sp>
        <p:nvSpPr>
          <p:cNvPr id="46" name="圆角矩形 45">
            <a:extLst>
              <a:ext uri="{FF2B5EF4-FFF2-40B4-BE49-F238E27FC236}">
                <a16:creationId xmlns:a16="http://schemas.microsoft.com/office/drawing/2014/main" id="{702428C3-606D-D046-9C02-8F3DB61E388B}"/>
              </a:ext>
            </a:extLst>
          </p:cNvPr>
          <p:cNvSpPr/>
          <p:nvPr/>
        </p:nvSpPr>
        <p:spPr>
          <a:xfrm>
            <a:off x="3129515" y="3361190"/>
            <a:ext cx="2428086" cy="1883729"/>
          </a:xfrm>
          <a:prstGeom prst="roundRect">
            <a:avLst/>
          </a:prstGeom>
          <a:noFill/>
          <a:ln>
            <a:solidFill>
              <a:schemeClr val="accent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l" defTabSz="430213">
              <a:spcAft>
                <a:spcPts val="400"/>
              </a:spcAft>
              <a:buSzPct val="100000"/>
            </a:pPr>
            <a:endParaRPr kumimoji="1" lang="zh-CN" altLang="en-US" sz="1050" dirty="0">
              <a:solidFill>
                <a:srgbClr val="000000"/>
              </a:solidFill>
              <a:latin typeface="Alibaba PuHuiTi L" pitchFamily="18" charset="-122"/>
              <a:ea typeface="Alibaba PuHuiTi L" pitchFamily="18" charset="-122"/>
              <a:cs typeface="Alibaba PuHuiTi L" pitchFamily="18" charset="-122"/>
            </a:endParaRPr>
          </a:p>
        </p:txBody>
      </p:sp>
      <p:sp>
        <p:nvSpPr>
          <p:cNvPr id="47" name="矩形 46">
            <a:extLst>
              <a:ext uri="{FF2B5EF4-FFF2-40B4-BE49-F238E27FC236}">
                <a16:creationId xmlns:a16="http://schemas.microsoft.com/office/drawing/2014/main" id="{4F995233-1CE1-9A48-BD72-8DE8B1997FF5}"/>
              </a:ext>
            </a:extLst>
          </p:cNvPr>
          <p:cNvSpPr/>
          <p:nvPr/>
        </p:nvSpPr>
        <p:spPr>
          <a:xfrm>
            <a:off x="3584072" y="4949204"/>
            <a:ext cx="1595309" cy="307777"/>
          </a:xfrm>
          <a:prstGeom prst="rect">
            <a:avLst/>
          </a:prstGeom>
        </p:spPr>
        <p:txBody>
          <a:bodyPr wrap="none">
            <a:spAutoFit/>
          </a:bodyPr>
          <a:lstStyle/>
          <a:p>
            <a:r>
              <a:rPr kumimoji="1" lang="ja" altLang="en-US" sz="1400" dirty="0">
                <a:latin typeface="Alibaba PuHuiTi R" pitchFamily="18" charset="-122"/>
                <a:ea typeface="Alibaba PuHuiTi R" pitchFamily="18" charset="-122"/>
                <a:cs typeface="Alibaba PuHuiTi R" pitchFamily="18" charset="-122"/>
              </a:rPr>
              <a:t>自動解決システム</a:t>
            </a:r>
            <a:endParaRPr lang="zh-CN" altLang="en-US" sz="1400" dirty="0"/>
          </a:p>
        </p:txBody>
      </p:sp>
      <p:pic>
        <p:nvPicPr>
          <p:cNvPr id="49" name="Picture 10" descr="C:\Users\ecoffey\AppData\Local\Temp\Rar$DRa0.870\30098_Device_voice_ATM_switch_default_256.png">
            <a:extLst>
              <a:ext uri="{FF2B5EF4-FFF2-40B4-BE49-F238E27FC236}">
                <a16:creationId xmlns:a16="http://schemas.microsoft.com/office/drawing/2014/main" id="{E2F206DC-AAD4-2C44-A95A-57C4A7F88D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93075" y="3441393"/>
            <a:ext cx="724646" cy="724646"/>
          </a:xfrm>
          <a:prstGeom prst="rect">
            <a:avLst/>
          </a:prstGeom>
          <a:noFill/>
          <a:extLst>
            <a:ext uri="{909E8E84-426E-40DD-AFC4-6F175D3DCCD1}">
              <a14:hiddenFill xmlns:a14="http://schemas.microsoft.com/office/drawing/2010/main">
                <a:solidFill>
                  <a:srgbClr val="FFFFFF"/>
                </a:solidFill>
              </a14:hiddenFill>
            </a:ext>
          </a:extLst>
        </p:spPr>
      </p:pic>
      <p:sp>
        <p:nvSpPr>
          <p:cNvPr id="51" name="文本框 50">
            <a:extLst>
              <a:ext uri="{FF2B5EF4-FFF2-40B4-BE49-F238E27FC236}">
                <a16:creationId xmlns:a16="http://schemas.microsoft.com/office/drawing/2014/main" id="{2B17DC4E-E34B-C64B-A67B-DB5B2DA0E33E}"/>
              </a:ext>
            </a:extLst>
          </p:cNvPr>
          <p:cNvSpPr txBox="1"/>
          <p:nvPr/>
        </p:nvSpPr>
        <p:spPr>
          <a:xfrm>
            <a:off x="3012322" y="4283633"/>
            <a:ext cx="1475076" cy="738664"/>
          </a:xfrm>
          <a:prstGeom prst="rect">
            <a:avLst/>
          </a:prstGeom>
          <a:noFill/>
        </p:spPr>
        <p:txBody>
          <a:bodyPr wrap="square" rtlCol="0">
            <a:spAutoFit/>
          </a:bodyPr>
          <a:lstStyle/>
          <a:p>
            <a:pPr algn="ctr"/>
            <a:r>
              <a:rPr kumimoji="1" lang="ja" altLang="en-US" sz="1050" dirty="0">
                <a:latin typeface="Alibaba PuHuiTi R" pitchFamily="18" charset="-122"/>
                <a:ea typeface="Alibaba PuHuiTi R" pitchFamily="18" charset="-122"/>
                <a:cs typeface="Alibaba PuHuiTi R" pitchFamily="18" charset="-122"/>
              </a:rPr>
              <a:t>音声 </a:t>
            </a:r>
            <a:r>
              <a:rPr kumimoji="1" lang="en-US" altLang="ja" sz="1050" dirty="0">
                <a:latin typeface="Alibaba PuHuiTi R" pitchFamily="18" charset="-122"/>
                <a:ea typeface="Alibaba PuHuiTi R" pitchFamily="18" charset="-122"/>
                <a:cs typeface="Alibaba PuHuiTi R" pitchFamily="18" charset="-122"/>
              </a:rPr>
              <a:t>TTS/ASR</a:t>
            </a:r>
          </a:p>
          <a:p>
            <a:pPr algn="ctr"/>
            <a:r>
              <a:rPr kumimoji="1" lang="ja" altLang="en-US" sz="1050" dirty="0">
                <a:latin typeface="Alibaba PuHuiTi R" pitchFamily="18" charset="-122"/>
                <a:ea typeface="Alibaba PuHuiTi R" pitchFamily="18" charset="-122"/>
                <a:cs typeface="Alibaba PuHuiTi R" pitchFamily="18" charset="-122"/>
              </a:rPr>
              <a:t>または</a:t>
            </a:r>
          </a:p>
          <a:p>
            <a:pPr algn="ctr"/>
            <a:r>
              <a:rPr kumimoji="1" lang="ja" altLang="en-US" sz="1050" dirty="0">
                <a:latin typeface="Alibaba PuHuiTi R" pitchFamily="18" charset="-122"/>
                <a:ea typeface="Alibaba PuHuiTi R" pitchFamily="18" charset="-122"/>
                <a:cs typeface="Alibaba PuHuiTi R" pitchFamily="18" charset="-122"/>
              </a:rPr>
              <a:t>マルチモーダル大規模言語モデル</a:t>
            </a:r>
            <a:endParaRPr kumimoji="1" lang="zh-CN" altLang="en-US" sz="1050" dirty="0">
              <a:latin typeface="Alibaba PuHuiTi R" pitchFamily="18" charset="-122"/>
              <a:ea typeface="Alibaba PuHuiTi R" pitchFamily="18" charset="-122"/>
              <a:cs typeface="Alibaba PuHuiTi R" pitchFamily="18" charset="-122"/>
            </a:endParaRPr>
          </a:p>
        </p:txBody>
      </p:sp>
      <p:sp>
        <p:nvSpPr>
          <p:cNvPr id="55" name="矩形 54">
            <a:extLst>
              <a:ext uri="{FF2B5EF4-FFF2-40B4-BE49-F238E27FC236}">
                <a16:creationId xmlns:a16="http://schemas.microsoft.com/office/drawing/2014/main" id="{263C1792-9893-8F4B-8827-862D1294102D}"/>
              </a:ext>
            </a:extLst>
          </p:cNvPr>
          <p:cNvSpPr/>
          <p:nvPr/>
        </p:nvSpPr>
        <p:spPr>
          <a:xfrm>
            <a:off x="6335937" y="4538576"/>
            <a:ext cx="1595309" cy="307777"/>
          </a:xfrm>
          <a:prstGeom prst="rect">
            <a:avLst/>
          </a:prstGeom>
        </p:spPr>
        <p:txBody>
          <a:bodyPr wrap="none">
            <a:spAutoFit/>
          </a:bodyPr>
          <a:lstStyle/>
          <a:p>
            <a:r>
              <a:rPr kumimoji="1" lang="ja" altLang="en-US" sz="1400" dirty="0">
                <a:latin typeface="Alibaba PuHuiTi R" pitchFamily="18" charset="-122"/>
                <a:ea typeface="Alibaba PuHuiTi R" pitchFamily="18" charset="-122"/>
                <a:cs typeface="Alibaba PuHuiTi R" pitchFamily="18" charset="-122"/>
              </a:rPr>
              <a:t>作業指示システム</a:t>
            </a:r>
            <a:endParaRPr lang="zh-CN" altLang="en-US" sz="1400" dirty="0"/>
          </a:p>
        </p:txBody>
      </p:sp>
      <p:pic>
        <p:nvPicPr>
          <p:cNvPr id="56" name="Picture 32" descr="C:\Users\ecoffey\AppData\Local\Temp\Rar$DRa1.267\Cisco Instant Message and Presence\Png_256\Cisco Instant Message and Presence_admindown_256.png">
            <a:extLst>
              <a:ext uri="{FF2B5EF4-FFF2-40B4-BE49-F238E27FC236}">
                <a16:creationId xmlns:a16="http://schemas.microsoft.com/office/drawing/2014/main" id="{17849B94-38B4-B145-8738-30536F3DA17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13788" y="3410138"/>
            <a:ext cx="871146" cy="943037"/>
          </a:xfrm>
          <a:prstGeom prst="rect">
            <a:avLst/>
          </a:prstGeom>
          <a:noFill/>
          <a:extLst>
            <a:ext uri="{909E8E84-426E-40DD-AFC4-6F175D3DCCD1}">
              <a14:hiddenFill xmlns:a14="http://schemas.microsoft.com/office/drawing/2010/main">
                <a:solidFill>
                  <a:srgbClr val="FFFFFF"/>
                </a:solidFill>
              </a14:hiddenFill>
            </a:ext>
          </a:extLst>
        </p:spPr>
      </p:pic>
      <p:cxnSp>
        <p:nvCxnSpPr>
          <p:cNvPr id="58" name="直线连接符 57">
            <a:extLst>
              <a:ext uri="{FF2B5EF4-FFF2-40B4-BE49-F238E27FC236}">
                <a16:creationId xmlns:a16="http://schemas.microsoft.com/office/drawing/2014/main" id="{FA2FAFE8-724A-F741-A61F-3C92CBD71E66}"/>
              </a:ext>
            </a:extLst>
          </p:cNvPr>
          <p:cNvCxnSpPr>
            <a:cxnSpLocks/>
          </p:cNvCxnSpPr>
          <p:nvPr/>
        </p:nvCxnSpPr>
        <p:spPr>
          <a:xfrm flipH="1" flipV="1">
            <a:off x="4256401" y="2991017"/>
            <a:ext cx="0" cy="375064"/>
          </a:xfrm>
          <a:prstGeom prst="line">
            <a:avLst/>
          </a:prstGeom>
          <a:ln w="25400">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圆角矩形 58">
            <a:extLst>
              <a:ext uri="{FF2B5EF4-FFF2-40B4-BE49-F238E27FC236}">
                <a16:creationId xmlns:a16="http://schemas.microsoft.com/office/drawing/2014/main" id="{25F552B2-28F0-D446-AD9D-35B2CF0319EC}"/>
              </a:ext>
            </a:extLst>
          </p:cNvPr>
          <p:cNvSpPr/>
          <p:nvPr/>
        </p:nvSpPr>
        <p:spPr>
          <a:xfrm>
            <a:off x="6247150" y="3279059"/>
            <a:ext cx="1638101" cy="1556235"/>
          </a:xfrm>
          <a:prstGeom prst="roundRect">
            <a:avLst/>
          </a:prstGeom>
          <a:noFill/>
          <a:ln>
            <a:solidFill>
              <a:schemeClr val="accent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l" defTabSz="430213">
              <a:spcAft>
                <a:spcPts val="400"/>
              </a:spcAft>
              <a:buSzPct val="100000"/>
            </a:pPr>
            <a:endParaRPr kumimoji="1" lang="zh-CN" altLang="en-US" sz="1050" dirty="0">
              <a:solidFill>
                <a:srgbClr val="000000"/>
              </a:solidFill>
              <a:latin typeface="Alibaba PuHuiTi L" pitchFamily="18" charset="-122"/>
              <a:ea typeface="Alibaba PuHuiTi L" pitchFamily="18" charset="-122"/>
              <a:cs typeface="Alibaba PuHuiTi L" pitchFamily="18" charset="-122"/>
            </a:endParaRPr>
          </a:p>
        </p:txBody>
      </p:sp>
      <p:sp>
        <p:nvSpPr>
          <p:cNvPr id="60" name="文本框 59">
            <a:extLst>
              <a:ext uri="{FF2B5EF4-FFF2-40B4-BE49-F238E27FC236}">
                <a16:creationId xmlns:a16="http://schemas.microsoft.com/office/drawing/2014/main" id="{E8FB0BF6-3E13-674B-B2EF-0C4AF9242DAA}"/>
              </a:ext>
            </a:extLst>
          </p:cNvPr>
          <p:cNvSpPr txBox="1"/>
          <p:nvPr/>
        </p:nvSpPr>
        <p:spPr>
          <a:xfrm>
            <a:off x="8097884" y="1304403"/>
            <a:ext cx="3063150" cy="4774897"/>
          </a:xfrm>
          <a:prstGeom prst="rect">
            <a:avLst/>
          </a:prstGeom>
          <a:noFill/>
        </p:spPr>
        <p:txBody>
          <a:bodyPr wrap="square" rtlCol="0">
            <a:spAutoFit/>
          </a:bodyPr>
          <a:lstStyle/>
          <a:p>
            <a:pPr marL="342900" indent="-342900" algn="just">
              <a:lnSpc>
                <a:spcPct val="150000"/>
              </a:lnSpc>
              <a:buFont typeface="+mj-lt"/>
              <a:buAutoNum type="arabicPeriod"/>
            </a:pPr>
            <a:r>
              <a:rPr kumimoji="1" lang="ja" altLang="en-US" sz="1200" dirty="0"/>
              <a:t>ユーザーがコールセンター システムに電話をかけると、</a:t>
            </a:r>
            <a:r>
              <a:rPr kumimoji="1" lang="en-US" altLang="ja" sz="1200" dirty="0"/>
              <a:t>IVR </a:t>
            </a:r>
            <a:r>
              <a:rPr kumimoji="1" lang="ja" altLang="en-US" sz="1200" dirty="0"/>
              <a:t>はセルフサービス問題解決システムに入るオプションを提供し、ユーザーはこのオプションを選択します。</a:t>
            </a:r>
          </a:p>
          <a:p>
            <a:pPr marL="342900" indent="-342900" algn="just">
              <a:lnSpc>
                <a:spcPct val="150000"/>
              </a:lnSpc>
              <a:buFont typeface="+mj-lt"/>
              <a:buAutoNum type="arabicPeriod"/>
            </a:pPr>
            <a:endParaRPr kumimoji="1" lang="ja" altLang="en-US" sz="1200" dirty="0"/>
          </a:p>
          <a:p>
            <a:pPr marL="342900" indent="-342900" algn="just">
              <a:lnSpc>
                <a:spcPct val="150000"/>
              </a:lnSpc>
              <a:buFont typeface="+mj-lt"/>
              <a:buAutoNum type="arabicPeriod"/>
            </a:pPr>
            <a:r>
              <a:rPr kumimoji="1" lang="ja" altLang="en-US" sz="1200" dirty="0"/>
              <a:t>コールセンター システムは、大規模なモデル システムを介してセルフサービス問題解決システムと対話し、製品の理解、問題の解決など、問題を自分で解決します。</a:t>
            </a:r>
          </a:p>
          <a:p>
            <a:pPr marL="342900" indent="-342900" algn="just">
              <a:lnSpc>
                <a:spcPct val="150000"/>
              </a:lnSpc>
              <a:buFont typeface="+mj-lt"/>
              <a:buAutoNum type="arabicPeriod"/>
            </a:pPr>
            <a:endParaRPr kumimoji="1" lang="ja" altLang="en-US" sz="1200" dirty="0"/>
          </a:p>
          <a:p>
            <a:pPr marL="342900" indent="-342900" algn="just">
              <a:lnSpc>
                <a:spcPct val="150000"/>
              </a:lnSpc>
              <a:buFont typeface="+mj-lt"/>
              <a:buAutoNum type="arabicPeriod"/>
            </a:pPr>
            <a:r>
              <a:rPr kumimoji="1" lang="ja" altLang="en-US" sz="1200" dirty="0"/>
              <a:t>問題を解決した後、この処理のテキスト結果と記録が作業指示システムにプッシュされ、ユーザーの満足度を確認するためのテキスト メッセージが送信されます。</a:t>
            </a:r>
            <a:endParaRPr kumimoji="1" lang="zh-CN" altLang="en-US" sz="1200" dirty="0"/>
          </a:p>
        </p:txBody>
      </p:sp>
      <p:pic>
        <p:nvPicPr>
          <p:cNvPr id="61" name="Picture 10" descr="C:\Users\ecoffey\AppData\Local\Temp\Rar$DRa0.870\30098_Device_voice_ATM_switch_default_256.png">
            <a:extLst>
              <a:ext uri="{FF2B5EF4-FFF2-40B4-BE49-F238E27FC236}">
                <a16:creationId xmlns:a16="http://schemas.microsoft.com/office/drawing/2014/main" id="{1CC9F283-EC17-AD41-8689-1604FF7B14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47110" y="3580717"/>
            <a:ext cx="724646" cy="724646"/>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32" descr="C:\Users\ecoffey\AppData\Local\Temp\Rar$DRa1.267\Cisco Instant Message and Presence\Png_256\Cisco Instant Message and Presence_admindown_256.png">
            <a:extLst>
              <a:ext uri="{FF2B5EF4-FFF2-40B4-BE49-F238E27FC236}">
                <a16:creationId xmlns:a16="http://schemas.microsoft.com/office/drawing/2014/main" id="{A6B16D68-9B5E-3C4F-B97E-0113BE9EAB3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06519" y="3562361"/>
            <a:ext cx="871146" cy="943037"/>
          </a:xfrm>
          <a:prstGeom prst="rect">
            <a:avLst/>
          </a:prstGeom>
          <a:noFill/>
          <a:extLst>
            <a:ext uri="{909E8E84-426E-40DD-AFC4-6F175D3DCCD1}">
              <a14:hiddenFill xmlns:a14="http://schemas.microsoft.com/office/drawing/2010/main">
                <a:solidFill>
                  <a:srgbClr val="FFFFFF"/>
                </a:solidFill>
              </a14:hiddenFill>
            </a:ext>
          </a:extLst>
        </p:spPr>
      </p:pic>
      <p:sp>
        <p:nvSpPr>
          <p:cNvPr id="3" name="Freeform 19">
            <a:extLst>
              <a:ext uri="{FF2B5EF4-FFF2-40B4-BE49-F238E27FC236}">
                <a16:creationId xmlns:a16="http://schemas.microsoft.com/office/drawing/2014/main" id="{86B56E6B-5DB2-B84F-8B7A-8CEF13DD6573}"/>
              </a:ext>
            </a:extLst>
          </p:cNvPr>
          <p:cNvSpPr>
            <a:spLocks/>
          </p:cNvSpPr>
          <p:nvPr/>
        </p:nvSpPr>
        <p:spPr bwMode="auto">
          <a:xfrm flipH="1">
            <a:off x="576731" y="1598375"/>
            <a:ext cx="1638101" cy="718047"/>
          </a:xfrm>
          <a:custGeom>
            <a:avLst/>
            <a:gdLst>
              <a:gd name="T0" fmla="*/ 877 w 1097"/>
              <a:gd name="T1" fmla="*/ 661 h 661"/>
              <a:gd name="T2" fmla="*/ 1097 w 1097"/>
              <a:gd name="T3" fmla="*/ 465 h 661"/>
              <a:gd name="T4" fmla="*/ 921 w 1097"/>
              <a:gd name="T5" fmla="*/ 285 h 661"/>
              <a:gd name="T6" fmla="*/ 651 w 1097"/>
              <a:gd name="T7" fmla="*/ 0 h 661"/>
              <a:gd name="T8" fmla="*/ 409 w 1097"/>
              <a:gd name="T9" fmla="*/ 139 h 661"/>
              <a:gd name="T10" fmla="*/ 321 w 1097"/>
              <a:gd name="T11" fmla="*/ 106 h 661"/>
              <a:gd name="T12" fmla="*/ 185 w 1097"/>
              <a:gd name="T13" fmla="*/ 233 h 661"/>
              <a:gd name="T14" fmla="*/ 188 w 1097"/>
              <a:gd name="T15" fmla="*/ 259 h 661"/>
              <a:gd name="T16" fmla="*/ 0 w 1097"/>
              <a:gd name="T17" fmla="*/ 465 h 661"/>
              <a:gd name="T18" fmla="*/ 220 w 1097"/>
              <a:gd name="T19" fmla="*/ 661 h 661"/>
              <a:gd name="T20" fmla="*/ 877 w 1097"/>
              <a:gd name="T21" fmla="*/ 661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97" h="661">
                <a:moveTo>
                  <a:pt x="877" y="661"/>
                </a:moveTo>
                <a:cubicBezTo>
                  <a:pt x="999" y="661"/>
                  <a:pt x="1097" y="586"/>
                  <a:pt x="1097" y="465"/>
                </a:cubicBezTo>
                <a:cubicBezTo>
                  <a:pt x="1097" y="358"/>
                  <a:pt x="1042" y="289"/>
                  <a:pt x="921" y="285"/>
                </a:cubicBezTo>
                <a:cubicBezTo>
                  <a:pt x="921" y="135"/>
                  <a:pt x="801" y="0"/>
                  <a:pt x="651" y="0"/>
                </a:cubicBezTo>
                <a:cubicBezTo>
                  <a:pt x="545" y="0"/>
                  <a:pt x="453" y="49"/>
                  <a:pt x="409" y="139"/>
                </a:cubicBezTo>
                <a:cubicBezTo>
                  <a:pt x="385" y="118"/>
                  <a:pt x="354" y="106"/>
                  <a:pt x="321" y="106"/>
                </a:cubicBezTo>
                <a:cubicBezTo>
                  <a:pt x="246" y="106"/>
                  <a:pt x="185" y="159"/>
                  <a:pt x="185" y="233"/>
                </a:cubicBezTo>
                <a:cubicBezTo>
                  <a:pt x="185" y="242"/>
                  <a:pt x="186" y="251"/>
                  <a:pt x="188" y="259"/>
                </a:cubicBezTo>
                <a:cubicBezTo>
                  <a:pt x="82" y="275"/>
                  <a:pt x="0" y="354"/>
                  <a:pt x="0" y="465"/>
                </a:cubicBezTo>
                <a:cubicBezTo>
                  <a:pt x="0" y="586"/>
                  <a:pt x="99" y="661"/>
                  <a:pt x="220" y="661"/>
                </a:cubicBezTo>
                <a:lnTo>
                  <a:pt x="877" y="661"/>
                </a:lnTo>
                <a:close/>
              </a:path>
            </a:pathLst>
          </a:custGeom>
          <a:gradFill flip="none" rotWithShape="1">
            <a:gsLst>
              <a:gs pos="100000">
                <a:srgbClr val="CFCFCF">
                  <a:lumMod val="79000"/>
                  <a:lumOff val="21000"/>
                </a:srgbClr>
              </a:gs>
              <a:gs pos="0">
                <a:srgbClr val="E6E6E6">
                  <a:shade val="100000"/>
                  <a:satMod val="115000"/>
                  <a:lumMod val="0"/>
                  <a:lumOff val="100000"/>
                </a:srgbClr>
              </a:gs>
            </a:gsLst>
            <a:path path="circle">
              <a:fillToRect l="50000" t="50000" r="50000" b="50000"/>
            </a:path>
            <a:tileRect/>
          </a:gradFill>
          <a:ln w="38100">
            <a:gradFill>
              <a:gsLst>
                <a:gs pos="0">
                  <a:schemeClr val="bg1">
                    <a:lumMod val="88000"/>
                  </a:schemeClr>
                </a:gs>
                <a:gs pos="100000">
                  <a:schemeClr val="bg1">
                    <a:lumMod val="69000"/>
                  </a:schemeClr>
                </a:gs>
              </a:gsLst>
              <a:lin ang="5400000" scaled="0"/>
            </a:gradFill>
            <a:miter lim="800000"/>
          </a:ln>
        </p:spPr>
        <p:txBody>
          <a:bodyPr lIns="68550" tIns="137102" rIns="68550" bIns="34275" anchor="ctr"/>
          <a:lstStyle/>
          <a:p>
            <a:pPr marL="3571" indent="-3571" algn="ctr" defTabSz="456231" fontAlgn="auto">
              <a:lnSpc>
                <a:spcPct val="80000"/>
              </a:lnSpc>
              <a:spcBef>
                <a:spcPts val="0"/>
              </a:spcBef>
              <a:spcAft>
                <a:spcPts val="0"/>
              </a:spcAft>
              <a:buClr>
                <a:srgbClr val="EC7023"/>
              </a:buClr>
              <a:defRPr/>
            </a:pPr>
            <a:r>
              <a:rPr lang="zh-CN" altLang="en-US" dirty="0">
                <a:solidFill>
                  <a:srgbClr val="08252E"/>
                </a:solidFill>
                <a:latin typeface="Alibaba PuHuiTi M" pitchFamily="18" charset="-122"/>
                <a:ea typeface="Alibaba PuHuiTi M" pitchFamily="18" charset="-122"/>
                <a:cs typeface="Alibaba PuHuiTi M" pitchFamily="18" charset="-122"/>
              </a:rPr>
              <a:t>電話交換手</a:t>
            </a:r>
            <a:endParaRPr lang="en-US" dirty="0">
              <a:solidFill>
                <a:srgbClr val="08252E"/>
              </a:solidFill>
              <a:latin typeface="Alibaba PuHuiTi M" pitchFamily="18" charset="-122"/>
              <a:ea typeface="Alibaba PuHuiTi M" pitchFamily="18" charset="-122"/>
              <a:cs typeface="Alibaba PuHuiTi M" pitchFamily="18" charset="-122"/>
            </a:endParaRPr>
          </a:p>
        </p:txBody>
      </p:sp>
      <p:pic>
        <p:nvPicPr>
          <p:cNvPr id="35" name="Picture 33" descr="C:\Users\ecoffey\AppData\Local\Temp\Rar$DRa0.739\Catalyst 4500E Unified Access\Png_256\Catalyst 4500E Unified Access_256_critical.png">
            <a:extLst>
              <a:ext uri="{FF2B5EF4-FFF2-40B4-BE49-F238E27FC236}">
                <a16:creationId xmlns:a16="http://schemas.microsoft.com/office/drawing/2014/main" id="{A3C3C6E4-32FC-184A-9F10-AB149D14AC0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60138" y="1782923"/>
            <a:ext cx="665483" cy="961731"/>
          </a:xfrm>
          <a:prstGeom prst="rect">
            <a:avLst/>
          </a:prstGeom>
          <a:noFill/>
          <a:extLst>
            <a:ext uri="{909E8E84-426E-40DD-AFC4-6F175D3DCCD1}">
              <a14:hiddenFill xmlns:a14="http://schemas.microsoft.com/office/drawing/2010/main">
                <a:solidFill>
                  <a:srgbClr val="FFFFFF"/>
                </a:solidFill>
              </a14:hiddenFill>
            </a:ext>
          </a:extLst>
        </p:spPr>
      </p:pic>
      <p:sp>
        <p:nvSpPr>
          <p:cNvPr id="38" name="圆角矩形 37">
            <a:extLst>
              <a:ext uri="{FF2B5EF4-FFF2-40B4-BE49-F238E27FC236}">
                <a16:creationId xmlns:a16="http://schemas.microsoft.com/office/drawing/2014/main" id="{9C0D49B5-5632-DC4B-AC67-8BFC5E3A0D5F}"/>
              </a:ext>
            </a:extLst>
          </p:cNvPr>
          <p:cNvSpPr/>
          <p:nvPr/>
        </p:nvSpPr>
        <p:spPr>
          <a:xfrm>
            <a:off x="3129515" y="1660797"/>
            <a:ext cx="2321141" cy="1327638"/>
          </a:xfrm>
          <a:prstGeom prst="roundRect">
            <a:avLst/>
          </a:prstGeom>
          <a:noFill/>
          <a:ln>
            <a:solidFill>
              <a:schemeClr val="accent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l" defTabSz="430213">
              <a:spcAft>
                <a:spcPts val="400"/>
              </a:spcAft>
              <a:buSzPct val="100000"/>
            </a:pPr>
            <a:endParaRPr kumimoji="1" lang="zh-CN" altLang="en-US" sz="1050" dirty="0">
              <a:solidFill>
                <a:srgbClr val="000000"/>
              </a:solidFill>
              <a:latin typeface="Alibaba PuHuiTi L" pitchFamily="18" charset="-122"/>
              <a:ea typeface="Alibaba PuHuiTi L" pitchFamily="18" charset="-122"/>
              <a:cs typeface="Alibaba PuHuiTi L" pitchFamily="18" charset="-122"/>
            </a:endParaRPr>
          </a:p>
        </p:txBody>
      </p:sp>
      <p:sp>
        <p:nvSpPr>
          <p:cNvPr id="40" name="矩形 39">
            <a:extLst>
              <a:ext uri="{FF2B5EF4-FFF2-40B4-BE49-F238E27FC236}">
                <a16:creationId xmlns:a16="http://schemas.microsoft.com/office/drawing/2014/main" id="{64800611-CE29-4043-B210-2AEA8EC08828}"/>
              </a:ext>
            </a:extLst>
          </p:cNvPr>
          <p:cNvSpPr/>
          <p:nvPr/>
        </p:nvSpPr>
        <p:spPr>
          <a:xfrm>
            <a:off x="3423009" y="2724456"/>
            <a:ext cx="1747594" cy="307777"/>
          </a:xfrm>
          <a:prstGeom prst="rect">
            <a:avLst/>
          </a:prstGeom>
        </p:spPr>
        <p:txBody>
          <a:bodyPr wrap="none">
            <a:spAutoFit/>
          </a:bodyPr>
          <a:lstStyle/>
          <a:p>
            <a:r>
              <a:rPr kumimoji="1" lang="en-US" altLang="ja" sz="1400" dirty="0">
                <a:latin typeface="Alibaba PuHuiTi R" pitchFamily="18" charset="-122"/>
                <a:ea typeface="Alibaba PuHuiTi R" pitchFamily="18" charset="-122"/>
                <a:cs typeface="Alibaba PuHuiTi R" pitchFamily="18" charset="-122"/>
              </a:rPr>
              <a:t>AI</a:t>
            </a:r>
            <a:r>
              <a:rPr kumimoji="1" lang="ja" altLang="en-US" sz="1400" dirty="0">
                <a:latin typeface="Alibaba PuHuiTi R" pitchFamily="18" charset="-122"/>
                <a:ea typeface="Alibaba PuHuiTi R" pitchFamily="18" charset="-122"/>
                <a:cs typeface="Alibaba PuHuiTi R" pitchFamily="18" charset="-122"/>
              </a:rPr>
              <a:t>プライベート</a:t>
            </a:r>
            <a:r>
              <a:rPr kumimoji="1" lang="en-US" altLang="ja" sz="1400" dirty="0">
                <a:latin typeface="Alibaba PuHuiTi R" pitchFamily="18" charset="-122"/>
                <a:ea typeface="Alibaba PuHuiTi R" pitchFamily="18" charset="-122"/>
                <a:cs typeface="Alibaba PuHuiTi R" pitchFamily="18" charset="-122"/>
              </a:rPr>
              <a:t>LLM</a:t>
            </a:r>
            <a:endParaRPr lang="zh-CN" altLang="en-US" sz="1400" dirty="0"/>
          </a:p>
        </p:txBody>
      </p:sp>
      <p:cxnSp>
        <p:nvCxnSpPr>
          <p:cNvPr id="41" name="直线连接符 40">
            <a:extLst>
              <a:ext uri="{FF2B5EF4-FFF2-40B4-BE49-F238E27FC236}">
                <a16:creationId xmlns:a16="http://schemas.microsoft.com/office/drawing/2014/main" id="{E2E82D77-EDE4-1F4D-B274-65DBD6F46DFA}"/>
              </a:ext>
            </a:extLst>
          </p:cNvPr>
          <p:cNvCxnSpPr>
            <a:cxnSpLocks/>
          </p:cNvCxnSpPr>
          <p:nvPr/>
        </p:nvCxnSpPr>
        <p:spPr>
          <a:xfrm>
            <a:off x="5557601" y="4151256"/>
            <a:ext cx="682813" cy="0"/>
          </a:xfrm>
          <a:prstGeom prst="line">
            <a:avLst/>
          </a:prstGeom>
          <a:ln w="25400">
            <a:prstDash val="sysDot"/>
            <a:tailEnd type="triangle"/>
          </a:ln>
        </p:spPr>
        <p:style>
          <a:lnRef idx="1">
            <a:schemeClr val="accent1"/>
          </a:lnRef>
          <a:fillRef idx="0">
            <a:schemeClr val="accent1"/>
          </a:fillRef>
          <a:effectRef idx="0">
            <a:schemeClr val="accent1"/>
          </a:effectRef>
          <a:fontRef idx="minor">
            <a:schemeClr val="tx1"/>
          </a:fontRef>
        </p:style>
      </p:cxnSp>
      <p:pic>
        <p:nvPicPr>
          <p:cNvPr id="48" name="Picture 33" descr="C:\Users\ecoffey\AppData\Local\Temp\Rar$DRa0.739\Catalyst 4500E Unified Access\Png_256\Catalyst 4500E Unified Access_256_critical.png">
            <a:extLst>
              <a:ext uri="{FF2B5EF4-FFF2-40B4-BE49-F238E27FC236}">
                <a16:creationId xmlns:a16="http://schemas.microsoft.com/office/drawing/2014/main" id="{A1B281DB-F099-0849-BD25-7146D1255A9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37832" y="1781339"/>
            <a:ext cx="665483" cy="961731"/>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8" descr="C:\Users\ecoffey\AppData\Local\Temp\Rar$DRa0.851\Cisco Prime Collaboration\Png_256\Cisco Prime Collaboration_unknown_256.png">
            <a:extLst>
              <a:ext uri="{FF2B5EF4-FFF2-40B4-BE49-F238E27FC236}">
                <a16:creationId xmlns:a16="http://schemas.microsoft.com/office/drawing/2014/main" id="{10509A82-2ABE-994D-97CA-A654B0D87B4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53394" y="3502139"/>
            <a:ext cx="649064" cy="669079"/>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C:\Users\ecoffey\AppData\Local\Temp\Rar$DRa0.851\Cisco Prime Collaboration\Png_256\Cisco Prime Collaboration_unknown_256.png">
            <a:extLst>
              <a:ext uri="{FF2B5EF4-FFF2-40B4-BE49-F238E27FC236}">
                <a16:creationId xmlns:a16="http://schemas.microsoft.com/office/drawing/2014/main" id="{BA353D5A-A6D0-5A41-9FA3-78BCF108E5C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18511" y="3614553"/>
            <a:ext cx="649065" cy="669080"/>
          </a:xfrm>
          <a:prstGeom prst="rect">
            <a:avLst/>
          </a:prstGeom>
          <a:noFill/>
          <a:extLst>
            <a:ext uri="{909E8E84-426E-40DD-AFC4-6F175D3DCCD1}">
              <a14:hiddenFill xmlns:a14="http://schemas.microsoft.com/office/drawing/2010/main">
                <a:solidFill>
                  <a:srgbClr val="FFFFFF"/>
                </a:solidFill>
              </a14:hiddenFill>
            </a:ext>
          </a:extLst>
        </p:spPr>
      </p:pic>
      <p:sp>
        <p:nvSpPr>
          <p:cNvPr id="44" name="文本框 43">
            <a:extLst>
              <a:ext uri="{FF2B5EF4-FFF2-40B4-BE49-F238E27FC236}">
                <a16:creationId xmlns:a16="http://schemas.microsoft.com/office/drawing/2014/main" id="{0BE5376C-4354-4E4A-8D11-3E29739CAD02}"/>
              </a:ext>
            </a:extLst>
          </p:cNvPr>
          <p:cNvSpPr txBox="1"/>
          <p:nvPr/>
        </p:nvSpPr>
        <p:spPr>
          <a:xfrm>
            <a:off x="4239331" y="4289548"/>
            <a:ext cx="1680765" cy="577081"/>
          </a:xfrm>
          <a:prstGeom prst="rect">
            <a:avLst/>
          </a:prstGeom>
          <a:noFill/>
        </p:spPr>
        <p:txBody>
          <a:bodyPr wrap="square" rtlCol="0">
            <a:spAutoFit/>
          </a:bodyPr>
          <a:lstStyle/>
          <a:p>
            <a:pPr algn="ctr"/>
            <a:r>
              <a:rPr kumimoji="1" lang="en-US" altLang="ja" sz="1050" dirty="0">
                <a:latin typeface="Alibaba PuHuiTi R" pitchFamily="18" charset="-122"/>
                <a:ea typeface="Alibaba PuHuiTi R" pitchFamily="18" charset="-122"/>
                <a:cs typeface="Alibaba PuHuiTi R" pitchFamily="18" charset="-122"/>
              </a:rPr>
              <a:t>RAG</a:t>
            </a:r>
          </a:p>
          <a:p>
            <a:pPr algn="ctr"/>
            <a:r>
              <a:rPr kumimoji="1" lang="ja" altLang="en-US" sz="1050" dirty="0">
                <a:latin typeface="Alibaba PuHuiTi R" pitchFamily="18" charset="-122"/>
                <a:ea typeface="Alibaba PuHuiTi R" pitchFamily="18" charset="-122"/>
                <a:cs typeface="Alibaba PuHuiTi R" pitchFamily="18" charset="-122"/>
              </a:rPr>
              <a:t>または</a:t>
            </a:r>
          </a:p>
          <a:p>
            <a:pPr algn="ctr"/>
            <a:r>
              <a:rPr kumimoji="1" lang="ja" altLang="en-US" sz="1050" dirty="0">
                <a:latin typeface="Alibaba PuHuiTi R" pitchFamily="18" charset="-122"/>
                <a:ea typeface="Alibaba PuHuiTi R" pitchFamily="18" charset="-122"/>
                <a:cs typeface="Alibaba PuHuiTi R" pitchFamily="18" charset="-122"/>
              </a:rPr>
              <a:t>ナレッジベース</a:t>
            </a:r>
            <a:endParaRPr kumimoji="1" lang="en-US" altLang="zh-CN" sz="1050" dirty="0">
              <a:latin typeface="Alibaba PuHuiTi R" pitchFamily="18" charset="-122"/>
              <a:ea typeface="Alibaba PuHuiTi R" pitchFamily="18" charset="-122"/>
              <a:cs typeface="Alibaba PuHuiTi R" pitchFamily="18" charset="-122"/>
            </a:endParaRPr>
          </a:p>
        </p:txBody>
      </p:sp>
    </p:spTree>
    <p:extLst>
      <p:ext uri="{BB962C8B-B14F-4D97-AF65-F5344CB8AC3E}">
        <p14:creationId xmlns:p14="http://schemas.microsoft.com/office/powerpoint/2010/main" val="2089591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E355986-9C3B-C848-AD39-9604F0CCC5C1}"/>
              </a:ext>
            </a:extLst>
          </p:cNvPr>
          <p:cNvSpPr txBox="1">
            <a:spLocks/>
          </p:cNvSpPr>
          <p:nvPr/>
        </p:nvSpPr>
        <p:spPr bwMode="black">
          <a:xfrm>
            <a:off x="488965" y="2690367"/>
            <a:ext cx="4378597" cy="1661993"/>
          </a:xfrm>
          <a:prstGeom prst="rect">
            <a:avLst/>
          </a:prstGeom>
          <a:ln>
            <a:noFill/>
          </a:ln>
          <a:effectLst>
            <a:softEdge rad="88900"/>
          </a:effectLst>
          <a:scene3d>
            <a:camera prst="orthographicFront"/>
            <a:lightRig rig="threePt" dir="t"/>
          </a:scene3d>
          <a:sp3d>
            <a:bevelT w="38100"/>
          </a:sp3d>
        </p:spPr>
        <p:txBody>
          <a:bodyPr vert="horz" wrap="square" lIns="0" tIns="0" rIns="0" bIns="0" rtlCol="0" anchor="t" anchorCtr="0">
            <a:spAutoFit/>
          </a:bodyPr>
          <a:lstStyle>
            <a:lvl1pPr algn="l" defTabSz="457200" rtl="0" eaLnBrk="1" latinLnBrk="0" hangingPunct="1">
              <a:lnSpc>
                <a:spcPct val="100000"/>
              </a:lnSpc>
              <a:spcBef>
                <a:spcPct val="0"/>
              </a:spcBef>
              <a:spcAft>
                <a:spcPts val="0"/>
              </a:spcAft>
              <a:buNone/>
              <a:defRPr lang="en-GB" sz="2800" b="1" i="0" kern="1200">
                <a:solidFill>
                  <a:srgbClr val="000000"/>
                </a:solidFill>
                <a:latin typeface="微软雅黑" pitchFamily="34" charset="-122"/>
                <a:ea typeface="+mj-ea"/>
                <a:cs typeface="微软雅黑" pitchFamily="34" charset="-122"/>
              </a:defRPr>
            </a:lvl1pPr>
          </a:lstStyle>
          <a:p>
            <a:pPr defTabSz="914400"/>
            <a:r>
              <a:rPr kumimoji="1" lang="zh-CN" altLang="en-US" sz="5400" dirty="0">
                <a:solidFill>
                  <a:srgbClr val="0049EE"/>
                </a:solidFill>
                <a:latin typeface="Alibaba PuHuiTi M" pitchFamily="18" charset="-122"/>
                <a:ea typeface="Alibaba PuHuiTi M" pitchFamily="18" charset="-122"/>
                <a:cs typeface="Alibaba PuHuiTi M" pitchFamily="18" charset="-122"/>
              </a:rPr>
              <a:t>感谢观看</a:t>
            </a:r>
            <a:endParaRPr kumimoji="1" lang="en-US" altLang="zh-CN" sz="5400" dirty="0">
              <a:solidFill>
                <a:srgbClr val="0049EE"/>
              </a:solidFill>
              <a:latin typeface="Alibaba PuHuiTi M" pitchFamily="18" charset="-122"/>
              <a:ea typeface="Alibaba PuHuiTi M" pitchFamily="18" charset="-122"/>
              <a:cs typeface="Alibaba PuHuiTi M" pitchFamily="18" charset="-122"/>
            </a:endParaRPr>
          </a:p>
          <a:p>
            <a:pPr defTabSz="914400"/>
            <a:r>
              <a:rPr kumimoji="1" lang="zh-CN" altLang="en-US" sz="5400" dirty="0">
                <a:solidFill>
                  <a:srgbClr val="0049EE"/>
                </a:solidFill>
                <a:latin typeface="Alibaba PuHuiTi M" pitchFamily="18" charset="-122"/>
                <a:ea typeface="Alibaba PuHuiTi M" pitchFamily="18" charset="-122"/>
                <a:cs typeface="Alibaba PuHuiTi M" pitchFamily="18" charset="-122"/>
              </a:rPr>
              <a:t>欢迎扫码 </a:t>
            </a:r>
            <a:endParaRPr kumimoji="1" lang="en-US" altLang="zh-CN" sz="5400" dirty="0">
              <a:solidFill>
                <a:srgbClr val="0049EE"/>
              </a:solidFill>
              <a:latin typeface="Alibaba PuHuiTi M" pitchFamily="18" charset="-122"/>
              <a:ea typeface="Alibaba PuHuiTi M" pitchFamily="18" charset="-122"/>
              <a:cs typeface="Alibaba PuHuiTi M" pitchFamily="18" charset="-122"/>
            </a:endParaRPr>
          </a:p>
        </p:txBody>
      </p:sp>
    </p:spTree>
    <p:extLst>
      <p:ext uri="{BB962C8B-B14F-4D97-AF65-F5344CB8AC3E}">
        <p14:creationId xmlns:p14="http://schemas.microsoft.com/office/powerpoint/2010/main" val="1497538859"/>
      </p:ext>
    </p:extLst>
  </p:cSld>
  <p:clrMapOvr>
    <a:masterClrMapping/>
  </p:clrMapOvr>
</p:sld>
</file>

<file path=ppt/theme/theme1.xml><?xml version="1.0" encoding="utf-8"?>
<a:theme xmlns:a="http://schemas.openxmlformats.org/drawingml/2006/main" name="Office 主题​​">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5262</TotalTime>
  <Words>950</Words>
  <Application>Microsoft Macintosh PowerPoint</Application>
  <PresentationFormat>宽屏</PresentationFormat>
  <Paragraphs>118</Paragraphs>
  <Slides>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等线</vt:lpstr>
      <vt:lpstr>等线 Light</vt:lpstr>
      <vt:lpstr>Alibaba PuHuiTi L</vt:lpstr>
      <vt:lpstr>Alibaba PuHuiTi M</vt:lpstr>
      <vt:lpstr>Alibaba PuHuiTi R</vt:lpstr>
      <vt:lpstr>Arial</vt:lpstr>
      <vt:lpstr>Office 主题​​</vt:lpstr>
      <vt:lpstr>PowerPoint 演示文稿</vt:lpstr>
      <vt:lpstr>大模型自助解决问题架构一览</vt:lpstr>
      <vt:lpstr>Overview of the architecture of the LLM Call Center</vt:lpstr>
      <vt:lpstr>Обзор архитектуры колл-центра LLM</vt:lpstr>
      <vt:lpstr>نظرة عامة على بنية مركز الاتصال LLM</vt:lpstr>
      <vt:lpstr>Überblick über die Architektur des LLM Call Centers</vt:lpstr>
      <vt:lpstr>Aperçu de l'architecture du centre d'appels LLM</vt:lpstr>
      <vt:lpstr>LLMコールセンターのアーキテクチャの概要</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Lehear@163.com</dc:creator>
  <cp:lastModifiedBy>Jack</cp:lastModifiedBy>
  <cp:revision>434</cp:revision>
  <dcterms:created xsi:type="dcterms:W3CDTF">2020-10-26T13:10:50Z</dcterms:created>
  <dcterms:modified xsi:type="dcterms:W3CDTF">2025-03-17T14:17:47Z</dcterms:modified>
</cp:coreProperties>
</file>