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5023080"/>
            <a:ext cx="8229240" cy="360"/>
          </a:xfrm>
          <a:prstGeom prst="straightConnector1">
            <a:avLst/>
          </a:prstGeom>
          <a:noFill/>
          <a:ln w="50760">
            <a:solidFill>
              <a:srgbClr val="cfd4d4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457200" y="1143000"/>
            <a:ext cx="8229240" cy="360"/>
          </a:xfrm>
          <a:prstGeom prst="straightConnector1">
            <a:avLst/>
          </a:prstGeom>
          <a:noFill/>
          <a:ln w="50760">
            <a:solidFill>
              <a:srgbClr val="da0002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5023080"/>
            <a:ext cx="8229240" cy="360"/>
          </a:xfrm>
          <a:prstGeom prst="straightConnector1">
            <a:avLst/>
          </a:prstGeom>
          <a:noFill/>
          <a:ln w="50760">
            <a:solidFill>
              <a:srgbClr val="cfd4d4"/>
            </a:solidFill>
            <a:round/>
          </a:ln>
        </p:spPr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CustomShape 5"/>
          <p:cNvSpPr/>
          <p:nvPr/>
        </p:nvSpPr>
        <p:spPr>
          <a:xfrm>
            <a:off x="457200" y="1143000"/>
            <a:ext cx="8229240" cy="360"/>
          </a:xfrm>
          <a:prstGeom prst="straightConnector1">
            <a:avLst/>
          </a:prstGeom>
          <a:noFill/>
          <a:ln w="50760">
            <a:solidFill>
              <a:srgbClr val="da0002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5023080"/>
            <a:ext cx="8229240" cy="360"/>
          </a:xfrm>
          <a:prstGeom prst="straightConnector1">
            <a:avLst/>
          </a:prstGeom>
          <a:noFill/>
          <a:ln w="50760">
            <a:solidFill>
              <a:srgbClr val="cfd4d4"/>
            </a:solidFill>
            <a:round/>
          </a:ln>
        </p:spPr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457200" y="1143000"/>
            <a:ext cx="8229240" cy="360"/>
          </a:xfrm>
          <a:prstGeom prst="straightConnector1">
            <a:avLst/>
          </a:prstGeom>
          <a:noFill/>
          <a:ln w="50760">
            <a:solidFill>
              <a:srgbClr val="da0002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33200"/>
            <a:ext cx="8229240" cy="12924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Powernet :Tech. for ‘smart’ grid</a:t>
            </a: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
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3193200"/>
            <a:ext cx="8229240" cy="16617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b595a"/>
                </a:solidFill>
                <a:latin typeface="Arial"/>
                <a:ea typeface="Arial"/>
              </a:rPr>
              <a:t> </a:t>
            </a:r>
            <a:r>
              <a:rPr b="1" lang="en-US" sz="2000">
                <a:solidFill>
                  <a:srgbClr val="5b595a"/>
                </a:solidFill>
                <a:latin typeface="Arial"/>
                <a:ea typeface="Arial"/>
              </a:rPr>
              <a:t>Sponsor</a:t>
            </a:r>
            <a:r>
              <a:rPr lang="en-US" sz="2000">
                <a:solidFill>
                  <a:srgbClr val="5b595a"/>
                </a:solidFill>
                <a:latin typeface="Arial"/>
                <a:ea typeface="Arial"/>
              </a:rPr>
              <a:t> :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SLAC</a:t>
            </a:r>
            <a:r>
              <a:rPr lang="en-US" sz="2000">
                <a:solidFill>
                  <a:srgbClr val="5b595a"/>
                </a:solidFill>
                <a:latin typeface="Arial"/>
                <a:ea typeface="Arial"/>
              </a:rPr>
              <a:t>
</a:t>
            </a:r>
            <a:r>
              <a:rPr b="1" lang="en-US" sz="2000">
                <a:solidFill>
                  <a:srgbClr val="5b595a"/>
                </a:solidFill>
                <a:latin typeface="Arial"/>
                <a:ea typeface="Arial"/>
              </a:rPr>
              <a:t> Point of contact</a:t>
            </a:r>
            <a:r>
              <a:rPr lang="en-US" sz="2000">
                <a:solidFill>
                  <a:srgbClr val="5b595a"/>
                </a:solidFill>
                <a:latin typeface="Arial"/>
                <a:ea typeface="Arial"/>
              </a:rPr>
              <a:t> :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Sila Kiliccote</a:t>
            </a:r>
            <a:r>
              <a:rPr lang="en-US" sz="2000">
                <a:solidFill>
                  <a:srgbClr val="5b595a"/>
                </a:solidFill>
                <a:latin typeface="Arial"/>
                <a:ea typeface="Arial"/>
              </a:rPr>
              <a:t>
</a:t>
            </a:r>
            <a:r>
              <a:rPr b="1" lang="en-US" sz="2000">
                <a:solidFill>
                  <a:srgbClr val="5b595a"/>
                </a:solidFill>
                <a:latin typeface="Arial"/>
                <a:ea typeface="Arial"/>
              </a:rPr>
              <a:t> Faculty Advisor</a:t>
            </a:r>
            <a:r>
              <a:rPr lang="en-US" sz="2000">
                <a:solidFill>
                  <a:srgbClr val="5b595a"/>
                </a:solidFill>
                <a:latin typeface="Arial"/>
                <a:ea typeface="Arial"/>
              </a:rPr>
              <a:t> :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Prof Osman Yagan</a:t>
            </a:r>
            <a:r>
              <a:rPr lang="en-US" sz="2000">
                <a:solidFill>
                  <a:srgbClr val="5b595a"/>
                </a:solidFill>
                <a:latin typeface="Arial"/>
                <a:ea typeface="Arial"/>
              </a:rPr>
              <a:t>
</a:t>
            </a:r>
            <a:r>
              <a:rPr b="1" lang="en-US" sz="2000">
                <a:solidFill>
                  <a:srgbClr val="5b595a"/>
                </a:solidFill>
                <a:latin typeface="Arial"/>
                <a:ea typeface="Arial"/>
              </a:rPr>
              <a:t> Team</a:t>
            </a:r>
            <a:r>
              <a:rPr lang="en-US" sz="2000">
                <a:solidFill>
                  <a:srgbClr val="5b595a"/>
                </a:solidFill>
                <a:latin typeface="Arial"/>
                <a:ea typeface="Arial"/>
              </a:rPr>
              <a:t> :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Bixian,Yizhe,Cory,Praveen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</a:rPr>
              <a:t>INI Project Practicum, Fall 2015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533520" y="1974600"/>
            <a:ext cx="7495920" cy="584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Arial"/>
                <a:ea typeface="Arial"/>
              </a:rPr>
              <a:t>Project Final Presentation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Project : Setup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Known Issues, bugs &amp; Problem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Experiment &amp; Analysis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Next Step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1240"/>
            <a:ext cx="8229240" cy="10418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Questions?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200240"/>
            <a:ext cx="8229240" cy="316620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45" name="Shape 21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2880" y="1759680"/>
            <a:ext cx="5212800" cy="26060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324720"/>
            <a:ext cx="8229240" cy="7383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Sponsors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2063880"/>
            <a:ext cx="8229240" cy="20314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Work for  “Bits And Watts” group initiative at Stanford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SLAC center to define next generation “smart”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electric grid system.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324720"/>
            <a:ext cx="8229240" cy="7383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Motivation : The Future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200240"/>
            <a:ext cx="8229240" cy="10152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2" name="Shape 5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90720" y="1469520"/>
            <a:ext cx="5362200" cy="306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324720"/>
            <a:ext cx="8229240" cy="7383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Motivation : “Smart Grid” 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360440"/>
            <a:ext cx="8229240" cy="35679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Incorporation of renewable energy to the electric grid ( eg.Solar Panels)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Empower consumers to use energy based on dynamic rate fluctuation (eg. electric car)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Reduces expense to the power producer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Facilitates real time trouble shooting (eg. PSL devices)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Use Case: Demand Response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Use Case – Related Work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System Design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System Implementation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da0002"/>
                </a:solidFill>
                <a:latin typeface="Arial"/>
                <a:ea typeface="Arial"/>
              </a:rPr>
              <a:t>Demo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