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C1646-4BF7-4FE0-9758-4EB92966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DAACAC-53C6-4DB9-AA81-C1072A30C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E343D-1C4A-4738-A89B-8F9311D1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7CDED-E8DB-4A78-9BE3-C66253A1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55061-2624-4C7F-B353-0174BDCF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2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3F802-3623-48BA-BB6B-027006A3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1489C2-1501-4BAC-A7E0-4B2700A3A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468AD-DC9B-499A-A882-6D3F221E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66B870-964F-4AB8-8F9A-DDF4C03B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B8B14-5259-4FB4-BC58-72ABA91DB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2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784F0F-87FA-4C70-A51A-4B0540C8B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5233D9-650C-4F96-B9F2-481096715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2C38A-ACB7-4986-A9BC-64A3252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6CF572-EB32-4F66-A154-F207578B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8DC17A-C320-4FDF-8821-009D239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07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D8AA9-368B-48B9-B634-792CFDDB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47DEB-E164-4E2D-BB54-C4E90B3E4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D5E4B-5B88-41FD-AF55-D155B72D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484704-DCDC-49D4-98B9-08551FF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FBA6F8-0512-4888-A6B2-FAE5C739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9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E60DD-C9D6-4C57-A57F-CC288B29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971214-3529-4D85-9D3A-CFA06903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76CC4-F841-47E8-9CD0-E4FD8D29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2CA868-BC32-4D11-A329-9ED57EFF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F9AD7-CB1E-4885-BFFC-131414D7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4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29C4E-742A-4BFC-B7E3-0F9D01AB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60C743-D8A0-4AB9-A489-EF21A8200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780A18-4756-423C-89B1-7BCB8712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9C759D-0719-4E4C-8CC3-42A49956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67BA3A-30CD-47B6-BBD0-08020D30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080F6C-64A6-4269-BDC1-32FF18A6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8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12DEB-421E-45F7-9E2D-793CB919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0E6ED9-216E-4C46-9610-B3C2DD50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6F05A2-998F-4A5F-A0B1-5426B6E2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BFED46-22A9-4341-8846-3C303696B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FCEA48-0859-43FC-877B-7C29DCE97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E31C5B-1783-4CA8-AC64-18ABD67E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056177-9A8F-4580-976D-BD3AF7E9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82B8328-61D9-4FCF-B197-BBDC638F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1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4C582-1F9A-43E9-9F82-7F10C40C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8668D5-2A53-4C83-8FC2-67C6B4D3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3F9657-C212-4891-8075-812DEA15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394D77-4DC4-40BA-9801-7F8B8E93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07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7C5706-427E-4028-BBB4-3BF08940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3750E8-1622-4434-A305-DE5A855C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AFBE3C-2620-4A51-A31C-0BCC17EA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1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6AE67-1019-477D-B556-6BAC2FA7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CE7BA-4403-41F1-8A50-E0E33309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987CA8-73AB-40EC-B73F-C8E9C12BA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142E4-2E42-4B7D-9595-86222AE6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7EFE1F-DCD5-4478-9C0A-CDE66478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3C7E5-6BEF-4404-A764-0A4076D8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33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78F81-5255-4B81-B447-D3AFD206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CEC3EB-E299-4136-94A0-67C4772B9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D8730-E519-4518-8964-CB4E12BF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C4A43E-813E-4738-AAA1-F633A3DB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A9342B-0445-43C7-A632-1E6CA10F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30B482-2B2B-43AC-BF90-D01FE821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7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9EA05A-2E09-406B-82C6-67FDB2E2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10661-145E-4778-93AD-D32B7436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81366-9619-4E42-824D-B7AACDCED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DD35C-DEE9-415C-B68C-FF0D33BFE660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7A7B9-F9C4-4E1C-B7A4-04A2D82A8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ACFF3D-42C4-4CA5-9720-A2E549736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28477-55D0-452E-97FF-E274FD6136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07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55">
            <a:extLst>
              <a:ext uri="{FF2B5EF4-FFF2-40B4-BE49-F238E27FC236}">
                <a16:creationId xmlns:a16="http://schemas.microsoft.com/office/drawing/2014/main" id="{FFA6F0BF-9529-4916-871C-0E0C4595ED22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233728" y="4348838"/>
            <a:ext cx="782456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9">
            <a:extLst>
              <a:ext uri="{FF2B5EF4-FFF2-40B4-BE49-F238E27FC236}">
                <a16:creationId xmlns:a16="http://schemas.microsoft.com/office/drawing/2014/main" id="{99E4EB67-6F05-4B37-A009-D9BA0706C2FB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249229" y="1327359"/>
            <a:ext cx="7483609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4CEDECF-8E35-4628-9007-710F188A6DF7}"/>
              </a:ext>
            </a:extLst>
          </p:cNvPr>
          <p:cNvSpPr/>
          <p:nvPr/>
        </p:nvSpPr>
        <p:spPr>
          <a:xfrm>
            <a:off x="736149" y="1070819"/>
            <a:ext cx="513080" cy="513080"/>
          </a:xfrm>
          <a:prstGeom prst="ellipse">
            <a:avLst/>
          </a:prstGeom>
          <a:solidFill>
            <a:srgbClr val="D8D1FF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/>
          <a:lstStyle/>
          <a:p>
            <a:pPr algn="ctr"/>
            <a:endParaRPr lang="pt-BR" sz="2000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Oval 47">
            <a:extLst>
              <a:ext uri="{FF2B5EF4-FFF2-40B4-BE49-F238E27FC236}">
                <a16:creationId xmlns:a16="http://schemas.microsoft.com/office/drawing/2014/main" id="{9C6685F5-4D39-4AF7-A1D5-52C2FC8947A9}"/>
              </a:ext>
            </a:extLst>
          </p:cNvPr>
          <p:cNvSpPr/>
          <p:nvPr/>
        </p:nvSpPr>
        <p:spPr>
          <a:xfrm>
            <a:off x="720648" y="4092298"/>
            <a:ext cx="513080" cy="513080"/>
          </a:xfrm>
          <a:prstGeom prst="ellipse">
            <a:avLst/>
          </a:prstGeom>
          <a:solidFill>
            <a:srgbClr val="D8D1FF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/>
          <a:lstStyle/>
          <a:p>
            <a:pPr algn="ctr"/>
            <a:endParaRPr lang="pt-BR" sz="2000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Oval 25">
            <a:extLst>
              <a:ext uri="{FF2B5EF4-FFF2-40B4-BE49-F238E27FC236}">
                <a16:creationId xmlns:a16="http://schemas.microsoft.com/office/drawing/2014/main" id="{80DC9599-881E-4274-9FD7-B6B7269FABFC}"/>
              </a:ext>
            </a:extLst>
          </p:cNvPr>
          <p:cNvSpPr/>
          <p:nvPr/>
        </p:nvSpPr>
        <p:spPr>
          <a:xfrm>
            <a:off x="3401708" y="1070819"/>
            <a:ext cx="513080" cy="513080"/>
          </a:xfrm>
          <a:prstGeom prst="ellipse">
            <a:avLst/>
          </a:prstGeom>
          <a:solidFill>
            <a:srgbClr val="D8D1FF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/>
          <a:lstStyle/>
          <a:p>
            <a:pPr algn="ctr"/>
            <a:endParaRPr lang="pt-BR" sz="2000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26">
            <a:extLst>
              <a:ext uri="{FF2B5EF4-FFF2-40B4-BE49-F238E27FC236}">
                <a16:creationId xmlns:a16="http://schemas.microsoft.com/office/drawing/2014/main" id="{56886800-2043-44F5-B54F-CCD557D9C1D4}"/>
              </a:ext>
            </a:extLst>
          </p:cNvPr>
          <p:cNvSpPr/>
          <p:nvPr/>
        </p:nvSpPr>
        <p:spPr>
          <a:xfrm>
            <a:off x="5989781" y="1070819"/>
            <a:ext cx="513080" cy="513080"/>
          </a:xfrm>
          <a:prstGeom prst="ellipse">
            <a:avLst/>
          </a:prstGeom>
          <a:solidFill>
            <a:srgbClr val="D8D1FF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/>
          <a:lstStyle/>
          <a:p>
            <a:pPr algn="ctr"/>
            <a:endParaRPr lang="pt-BR" sz="2000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E7160261-398D-4A25-BA04-F9985D4212AD}"/>
              </a:ext>
            </a:extLst>
          </p:cNvPr>
          <p:cNvSpPr/>
          <p:nvPr/>
        </p:nvSpPr>
        <p:spPr>
          <a:xfrm>
            <a:off x="8732838" y="1070819"/>
            <a:ext cx="513080" cy="513080"/>
          </a:xfrm>
          <a:prstGeom prst="ellipse">
            <a:avLst/>
          </a:prstGeom>
          <a:solidFill>
            <a:srgbClr val="D8D1FF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/>
          <a:lstStyle/>
          <a:p>
            <a:pPr algn="ctr"/>
            <a:endParaRPr lang="pt-BR" sz="2000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Oval 45">
            <a:extLst>
              <a:ext uri="{FF2B5EF4-FFF2-40B4-BE49-F238E27FC236}">
                <a16:creationId xmlns:a16="http://schemas.microsoft.com/office/drawing/2014/main" id="{F6558EE3-F88C-432E-B26B-E67E2CB91EEE}"/>
              </a:ext>
            </a:extLst>
          </p:cNvPr>
          <p:cNvSpPr/>
          <p:nvPr/>
        </p:nvSpPr>
        <p:spPr>
          <a:xfrm>
            <a:off x="3370710" y="4092298"/>
            <a:ext cx="513080" cy="513080"/>
          </a:xfrm>
          <a:prstGeom prst="ellipse">
            <a:avLst/>
          </a:prstGeom>
          <a:solidFill>
            <a:srgbClr val="D8D1FF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/>
          <a:lstStyle/>
          <a:p>
            <a:pPr algn="ctr"/>
            <a:endParaRPr lang="pt-BR" sz="2000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Oval 28">
            <a:extLst>
              <a:ext uri="{FF2B5EF4-FFF2-40B4-BE49-F238E27FC236}">
                <a16:creationId xmlns:a16="http://schemas.microsoft.com/office/drawing/2014/main" id="{75DDC490-9AB1-44AC-B115-0E30B66EFDC2}"/>
              </a:ext>
            </a:extLst>
          </p:cNvPr>
          <p:cNvSpPr/>
          <p:nvPr/>
        </p:nvSpPr>
        <p:spPr>
          <a:xfrm>
            <a:off x="9058296" y="4092298"/>
            <a:ext cx="513080" cy="513080"/>
          </a:xfrm>
          <a:prstGeom prst="ellipse">
            <a:avLst/>
          </a:prstGeom>
          <a:solidFill>
            <a:srgbClr val="D8D1FF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/>
          <a:lstStyle/>
          <a:p>
            <a:pPr algn="ctr"/>
            <a:endParaRPr lang="pt-BR" sz="2000" kern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Oval 29">
            <a:extLst>
              <a:ext uri="{FF2B5EF4-FFF2-40B4-BE49-F238E27FC236}">
                <a16:creationId xmlns:a16="http://schemas.microsoft.com/office/drawing/2014/main" id="{33D319DB-0A5D-4CAD-B761-2E54CEC00ABC}"/>
              </a:ext>
            </a:extLst>
          </p:cNvPr>
          <p:cNvSpPr/>
          <p:nvPr/>
        </p:nvSpPr>
        <p:spPr>
          <a:xfrm>
            <a:off x="6222251" y="4092298"/>
            <a:ext cx="513080" cy="513080"/>
          </a:xfrm>
          <a:prstGeom prst="ellipse">
            <a:avLst/>
          </a:prstGeom>
          <a:solidFill>
            <a:srgbClr val="D8D1FF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" rIns="0" bIns="0" rtlCol="0" anchor="ctr"/>
          <a:lstStyle/>
          <a:p>
            <a:pPr algn="ctr"/>
            <a:endParaRPr lang="pt-BR" sz="2000" kern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8">
            <a:extLst>
              <a:ext uri="{FF2B5EF4-FFF2-40B4-BE49-F238E27FC236}">
                <a16:creationId xmlns:a16="http://schemas.microsoft.com/office/drawing/2014/main" id="{99D34A0A-0648-4A11-AF3C-D868EE3904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952" y="1184622"/>
            <a:ext cx="285474" cy="285474"/>
          </a:xfrm>
          <a:prstGeom prst="rect">
            <a:avLst/>
          </a:prstGeom>
        </p:spPr>
      </p:pic>
      <p:pic>
        <p:nvPicPr>
          <p:cNvPr id="16" name="Picture 27" descr="send Icon 3465629">
            <a:extLst>
              <a:ext uri="{FF2B5EF4-FFF2-40B4-BE49-F238E27FC236}">
                <a16:creationId xmlns:a16="http://schemas.microsoft.com/office/drawing/2014/main" id="{551A3336-9B4D-4F44-B9D7-970B078A7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0061" y="1109172"/>
            <a:ext cx="436375" cy="4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7" descr="send Icon 3465629">
            <a:extLst>
              <a:ext uri="{FF2B5EF4-FFF2-40B4-BE49-F238E27FC236}">
                <a16:creationId xmlns:a16="http://schemas.microsoft.com/office/drawing/2014/main" id="{7CE6749F-45F9-46EA-A0A3-9876B1D4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71191" y="1109172"/>
            <a:ext cx="436375" cy="4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7" descr="send Icon 3465629">
            <a:extLst>
              <a:ext uri="{FF2B5EF4-FFF2-40B4-BE49-F238E27FC236}">
                <a16:creationId xmlns:a16="http://schemas.microsoft.com/office/drawing/2014/main" id="{40A1ADBB-DF01-44E4-B600-18483655B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455558" y="4130651"/>
            <a:ext cx="436375" cy="43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>
            <a:extLst>
              <a:ext uri="{FF2B5EF4-FFF2-40B4-BE49-F238E27FC236}">
                <a16:creationId xmlns:a16="http://schemas.microsoft.com/office/drawing/2014/main" id="{72B60997-5A3C-4E9E-9E24-F698454827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2099" y="4205157"/>
            <a:ext cx="285474" cy="285474"/>
          </a:xfrm>
          <a:prstGeom prst="rect">
            <a:avLst/>
          </a:prstGeom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28F8347-039D-429D-8664-FD5F5576EC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1503" y="1164733"/>
            <a:ext cx="289634" cy="302530"/>
          </a:xfrm>
          <a:prstGeom prst="rect">
            <a:avLst/>
          </a:prstGeom>
        </p:spPr>
      </p:pic>
      <p:pic>
        <p:nvPicPr>
          <p:cNvPr id="21" name="Picture 30">
            <a:extLst>
              <a:ext uri="{FF2B5EF4-FFF2-40B4-BE49-F238E27FC236}">
                <a16:creationId xmlns:a16="http://schemas.microsoft.com/office/drawing/2014/main" id="{F9CF2B74-9E06-486E-AB66-CBB21EF1C7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9472" y="4188117"/>
            <a:ext cx="289634" cy="302530"/>
          </a:xfrm>
          <a:prstGeom prst="rect">
            <a:avLst/>
          </a:prstGeom>
        </p:spPr>
      </p:pic>
      <p:pic>
        <p:nvPicPr>
          <p:cNvPr id="22" name="Picture 32">
            <a:extLst>
              <a:ext uri="{FF2B5EF4-FFF2-40B4-BE49-F238E27FC236}">
                <a16:creationId xmlns:a16="http://schemas.microsoft.com/office/drawing/2014/main" id="{D85831BC-5103-4273-9B4C-B1BF24DCC9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413" y="4188117"/>
            <a:ext cx="289634" cy="302530"/>
          </a:xfrm>
          <a:prstGeom prst="rect">
            <a:avLst/>
          </a:prstGeom>
        </p:spPr>
      </p:pic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24B27284-1A88-4389-8F47-7E0D901C7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43386"/>
              </p:ext>
            </p:extLst>
          </p:nvPr>
        </p:nvGraphicFramePr>
        <p:xfrm>
          <a:off x="700983" y="1917785"/>
          <a:ext cx="10577596" cy="2081713"/>
        </p:xfrm>
        <a:graphic>
          <a:graphicData uri="http://schemas.openxmlformats.org/drawingml/2006/table">
            <a:tbl>
              <a:tblPr firstRow="1" bandRow="1"/>
              <a:tblGrid>
                <a:gridCol w="2644399">
                  <a:extLst>
                    <a:ext uri="{9D8B030D-6E8A-4147-A177-3AD203B41FA5}">
                      <a16:colId xmlns:a16="http://schemas.microsoft.com/office/drawing/2014/main" val="3431660064"/>
                    </a:ext>
                  </a:extLst>
                </a:gridCol>
                <a:gridCol w="2644399">
                  <a:extLst>
                    <a:ext uri="{9D8B030D-6E8A-4147-A177-3AD203B41FA5}">
                      <a16:colId xmlns:a16="http://schemas.microsoft.com/office/drawing/2014/main" val="3748691188"/>
                    </a:ext>
                  </a:extLst>
                </a:gridCol>
                <a:gridCol w="2644399">
                  <a:extLst>
                    <a:ext uri="{9D8B030D-6E8A-4147-A177-3AD203B41FA5}">
                      <a16:colId xmlns:a16="http://schemas.microsoft.com/office/drawing/2014/main" val="3787248603"/>
                    </a:ext>
                  </a:extLst>
                </a:gridCol>
                <a:gridCol w="2644399">
                  <a:extLst>
                    <a:ext uri="{9D8B030D-6E8A-4147-A177-3AD203B41FA5}">
                      <a16:colId xmlns:a16="http://schemas.microsoft.com/office/drawing/2014/main" val="2187165664"/>
                    </a:ext>
                  </a:extLst>
                </a:gridCol>
              </a:tblGrid>
              <a:tr h="18935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pt-BR" sz="1800" b="1" kern="1200" dirty="0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1. Consentimento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257E97"/>
                          </a:solidFill>
                        </a:rPr>
                        <a:t>2. Envio de informações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pt-BR" sz="1800" b="1" kern="1200" dirty="0" err="1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ConsentID</a:t>
                      </a:r>
                      <a:endParaRPr lang="pt-BR" sz="1800" b="1" kern="1200" dirty="0">
                        <a:solidFill>
                          <a:srgbClr val="257E9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pt-BR" sz="1800" b="1" kern="1200" dirty="0" err="1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Redirect</a:t>
                      </a:r>
                      <a:r>
                        <a:rPr lang="pt-BR" sz="1800" b="1" kern="1200" dirty="0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kern="1200" dirty="0" err="1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endParaRPr lang="pt-BR" sz="1800" b="1" kern="1200" dirty="0">
                        <a:solidFill>
                          <a:srgbClr val="257E9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850845"/>
                  </a:ext>
                </a:extLst>
              </a:tr>
              <a:tr h="1715953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Usuário</a:t>
                      </a:r>
                      <a:r>
                        <a:rPr lang="pt-BR" sz="1600" b="1" dirty="0">
                          <a:solidFill>
                            <a:srgbClr val="5F34A4"/>
                          </a:solidFill>
                        </a:rPr>
                        <a:t> </a:t>
                      </a:r>
                      <a:r>
                        <a:rPr lang="pt-BR" sz="1600" dirty="0"/>
                        <a:t>inicia a jornada na receptora fornecendo as informações do consentimento (i.e. CPF/CNPJ, agrupamentos de dados, transmissora)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Receptora</a:t>
                      </a:r>
                      <a:r>
                        <a:rPr lang="pt-BR" sz="1600" dirty="0">
                          <a:solidFill>
                            <a:srgbClr val="5F34A4"/>
                          </a:solidFill>
                        </a:rPr>
                        <a:t> </a:t>
                      </a:r>
                      <a:r>
                        <a:rPr lang="pt-BR" sz="1600" dirty="0"/>
                        <a:t>envia as informações do consentimento a transmissora (i.e. CPF/CNPJ e agrupamentos de dados)</a:t>
                      </a:r>
                    </a:p>
                    <a:p>
                      <a:r>
                        <a:rPr lang="pt-BR" sz="1600" b="1" i="1" dirty="0">
                          <a:solidFill>
                            <a:srgbClr val="257E97"/>
                          </a:solidFill>
                        </a:rPr>
                        <a:t>POST/</a:t>
                      </a:r>
                      <a:r>
                        <a:rPr lang="pt-BR" sz="1600" b="1" i="1" dirty="0" err="1">
                          <a:solidFill>
                            <a:srgbClr val="257E97"/>
                          </a:solidFill>
                        </a:rPr>
                        <a:t>consents</a:t>
                      </a:r>
                      <a:r>
                        <a:rPr lang="pt-BR" sz="1600" b="1" i="1" dirty="0">
                          <a:solidFill>
                            <a:srgbClr val="257E97"/>
                          </a:solidFill>
                        </a:rPr>
                        <a:t>/v1/</a:t>
                      </a:r>
                      <a:r>
                        <a:rPr lang="pt-BR" sz="1600" b="1" i="1" dirty="0" err="1">
                          <a:solidFill>
                            <a:srgbClr val="257E97"/>
                          </a:solidFill>
                        </a:rPr>
                        <a:t>consents</a:t>
                      </a:r>
                      <a:endParaRPr lang="pt-BR" sz="1600" b="1" i="1" dirty="0">
                        <a:solidFill>
                          <a:srgbClr val="257E97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Transmissora</a:t>
                      </a:r>
                      <a:r>
                        <a:rPr lang="pt-BR" sz="1600" dirty="0"/>
                        <a:t> responde com o </a:t>
                      </a:r>
                      <a:r>
                        <a:rPr lang="pt-BR" sz="1600" i="1" dirty="0" err="1"/>
                        <a:t>ConsentID</a:t>
                      </a:r>
                      <a:r>
                        <a:rPr lang="pt-BR" sz="1600" dirty="0"/>
                        <a:t> e status do consentimento como “aguardando autorização”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Receptora</a:t>
                      </a:r>
                      <a:r>
                        <a:rPr lang="pt-BR" sz="1600" dirty="0"/>
                        <a:t> inicia o fluxo de redirecionamento pelo </a:t>
                      </a:r>
                      <a:r>
                        <a:rPr lang="pt-BR" sz="1600" i="1" dirty="0" err="1"/>
                        <a:t>redirect</a:t>
                      </a:r>
                      <a:r>
                        <a:rPr lang="pt-BR" sz="1600" i="1" dirty="0"/>
                        <a:t> </a:t>
                      </a:r>
                      <a:r>
                        <a:rPr lang="pt-BR" sz="1600" i="1" dirty="0" err="1"/>
                        <a:t>flow</a:t>
                      </a:r>
                      <a:r>
                        <a:rPr lang="pt-BR" sz="1600" i="1" dirty="0"/>
                        <a:t> </a:t>
                      </a:r>
                      <a:r>
                        <a:rPr lang="pt-BR" sz="1600" i="0" dirty="0"/>
                        <a:t>ou </a:t>
                      </a:r>
                      <a:r>
                        <a:rPr lang="pt-BR" sz="1600" i="1" dirty="0" err="1"/>
                        <a:t>decoupled</a:t>
                      </a:r>
                      <a:r>
                        <a:rPr lang="pt-BR" sz="1600" i="1" dirty="0"/>
                        <a:t> </a:t>
                      </a:r>
                      <a:r>
                        <a:rPr lang="pt-BR" sz="1600" i="1" dirty="0" err="1"/>
                        <a:t>flow</a:t>
                      </a:r>
                      <a:r>
                        <a:rPr lang="pt-BR" sz="1600" i="1" dirty="0"/>
                        <a:t> (CIBA)</a:t>
                      </a:r>
                      <a:r>
                        <a:rPr lang="pt-BR" sz="1600" dirty="0"/>
                        <a:t>, redirecionando o usuário a transmissora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07434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290E6E4F-F6A2-436A-B87F-DADEBAEF1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31895"/>
              </p:ext>
            </p:extLst>
          </p:nvPr>
        </p:nvGraphicFramePr>
        <p:xfrm>
          <a:off x="578413" y="4827257"/>
          <a:ext cx="11108726" cy="1950720"/>
        </p:xfrm>
        <a:graphic>
          <a:graphicData uri="http://schemas.openxmlformats.org/drawingml/2006/table">
            <a:tbl>
              <a:tblPr firstRow="1" bandRow="1"/>
              <a:tblGrid>
                <a:gridCol w="2777182">
                  <a:extLst>
                    <a:ext uri="{9D8B030D-6E8A-4147-A177-3AD203B41FA5}">
                      <a16:colId xmlns:a16="http://schemas.microsoft.com/office/drawing/2014/main" val="3748691188"/>
                    </a:ext>
                  </a:extLst>
                </a:gridCol>
                <a:gridCol w="2777182">
                  <a:extLst>
                    <a:ext uri="{9D8B030D-6E8A-4147-A177-3AD203B41FA5}">
                      <a16:colId xmlns:a16="http://schemas.microsoft.com/office/drawing/2014/main" val="3787248603"/>
                    </a:ext>
                  </a:extLst>
                </a:gridCol>
                <a:gridCol w="2777180">
                  <a:extLst>
                    <a:ext uri="{9D8B030D-6E8A-4147-A177-3AD203B41FA5}">
                      <a16:colId xmlns:a16="http://schemas.microsoft.com/office/drawing/2014/main" val="2187165664"/>
                    </a:ext>
                  </a:extLst>
                </a:gridCol>
                <a:gridCol w="2777182">
                  <a:extLst>
                    <a:ext uri="{9D8B030D-6E8A-4147-A177-3AD203B41FA5}">
                      <a16:colId xmlns:a16="http://schemas.microsoft.com/office/drawing/2014/main" val="485719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8. Status do consentimento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7. Consulta do consentimento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6. Geração do Access Token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rgbClr val="257E97"/>
                          </a:solidFill>
                          <a:latin typeface="+mn-lt"/>
                          <a:ea typeface="+mn-ea"/>
                          <a:cs typeface="+mn-cs"/>
                        </a:rPr>
                        <a:t>5. Autenticação e Confirmação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185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Transmissora</a:t>
                      </a:r>
                      <a:r>
                        <a:rPr lang="pt-BR" sz="1600" dirty="0"/>
                        <a:t> respondendo com o status do consentimento como “autorizado”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Receptora</a:t>
                      </a:r>
                      <a:r>
                        <a:rPr lang="pt-BR" sz="1600" dirty="0"/>
                        <a:t> consulta o status do consentimento através do </a:t>
                      </a:r>
                    </a:p>
                    <a:p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GET/</a:t>
                      </a:r>
                      <a:r>
                        <a:rPr lang="pt-BR" sz="1600" b="1" dirty="0" err="1">
                          <a:solidFill>
                            <a:srgbClr val="257E97"/>
                          </a:solidFill>
                        </a:rPr>
                        <a:t>consents</a:t>
                      </a:r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/v1/</a:t>
                      </a:r>
                      <a:r>
                        <a:rPr lang="pt-BR" sz="1600" b="1" dirty="0" err="1">
                          <a:solidFill>
                            <a:srgbClr val="257E97"/>
                          </a:solidFill>
                        </a:rPr>
                        <a:t>consents</a:t>
                      </a:r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/ {</a:t>
                      </a:r>
                      <a:r>
                        <a:rPr lang="pt-BR" sz="1600" b="1" dirty="0" err="1">
                          <a:solidFill>
                            <a:srgbClr val="257E97"/>
                          </a:solidFill>
                        </a:rPr>
                        <a:t>consentId</a:t>
                      </a:r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Transmissora</a:t>
                      </a:r>
                      <a:r>
                        <a:rPr lang="pt-BR" sz="1600" dirty="0"/>
                        <a:t> utiliza do </a:t>
                      </a:r>
                      <a:r>
                        <a:rPr lang="pt-BR" sz="1600" i="1" dirty="0" err="1"/>
                        <a:t>authorization-code</a:t>
                      </a:r>
                      <a:r>
                        <a:rPr lang="pt-BR" sz="1600" dirty="0"/>
                        <a:t> para gerar o </a:t>
                      </a:r>
                      <a:r>
                        <a:rPr lang="pt-BR" sz="1600" i="1" dirty="0"/>
                        <a:t>Access Token </a:t>
                      </a:r>
                      <a:r>
                        <a:rPr lang="pt-BR" sz="1600" i="0" dirty="0"/>
                        <a:t>para possibilitar o acesso aos dados pela receptora</a:t>
                      </a:r>
                      <a:endParaRPr lang="pt-BR" sz="1600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pt-BR" sz="1600" b="1" dirty="0">
                          <a:solidFill>
                            <a:srgbClr val="257E97"/>
                          </a:solidFill>
                        </a:rPr>
                        <a:t>Usuário</a:t>
                      </a:r>
                      <a:r>
                        <a:rPr lang="pt-BR" sz="1600" dirty="0"/>
                        <a:t> se autentica, seleciona as origens e confirma as informações do consentimento na transmissora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</a:lnT>
                    <a:lnB w="9525" cap="flat" cmpd="sng" algn="ctr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07434"/>
                  </a:ext>
                </a:extLst>
              </a:tr>
            </a:tbl>
          </a:graphicData>
        </a:graphic>
      </p:graphicFrame>
      <p:cxnSp>
        <p:nvCxnSpPr>
          <p:cNvPr id="25" name="Connector: Elbow 51">
            <a:extLst>
              <a:ext uri="{FF2B5EF4-FFF2-40B4-BE49-F238E27FC236}">
                <a16:creationId xmlns:a16="http://schemas.microsoft.com/office/drawing/2014/main" id="{1C3C43F0-1F49-40D7-BA48-F854E53A3D41}"/>
              </a:ext>
            </a:extLst>
          </p:cNvPr>
          <p:cNvCxnSpPr>
            <a:cxnSpLocks/>
            <a:stCxn id="17" idx="3"/>
            <a:endCxn id="13" idx="6"/>
          </p:cNvCxnSpPr>
          <p:nvPr/>
        </p:nvCxnSpPr>
        <p:spPr>
          <a:xfrm>
            <a:off x="9207566" y="1327360"/>
            <a:ext cx="363810" cy="3021478"/>
          </a:xfrm>
          <a:prstGeom prst="bentConnector3">
            <a:avLst>
              <a:gd name="adj1" fmla="val 682555"/>
            </a:avLst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7A82571-C53C-4CC0-BE29-58EE0B56A011}"/>
              </a:ext>
            </a:extLst>
          </p:cNvPr>
          <p:cNvSpPr txBox="1"/>
          <p:nvPr/>
        </p:nvSpPr>
        <p:spPr bwMode="auto">
          <a:xfrm>
            <a:off x="849952" y="610855"/>
            <a:ext cx="11088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2"/>
                </a:solidFill>
              </a:rPr>
              <a:t>Fluxo detalhado do GT Segurança disponível em: </a:t>
            </a:r>
            <a:r>
              <a:rPr lang="pt-BR" sz="1400" b="1" dirty="0">
                <a:solidFill>
                  <a:schemeClr val="tx2"/>
                </a:solidFill>
              </a:rPr>
              <a:t>https://openbanking-brasil.github.io/specs-seguranca/tpp-user-guide-ptbr.html#AcessoClientes</a:t>
            </a: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30430F27-1209-4A7A-B9FE-8A63FA7654D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>
                <a:solidFill>
                  <a:srgbClr val="44546A"/>
                </a:solidFill>
              </a:rPr>
              <a:t>API </a:t>
            </a:r>
            <a:r>
              <a:rPr lang="pt-BR" sz="2800" b="1" dirty="0" err="1">
                <a:solidFill>
                  <a:srgbClr val="44546A"/>
                </a:solidFill>
              </a:rPr>
              <a:t>Consents</a:t>
            </a:r>
            <a:r>
              <a:rPr lang="pt-BR" sz="2800" b="1" dirty="0">
                <a:solidFill>
                  <a:srgbClr val="44546A"/>
                </a:solidFill>
              </a:rPr>
              <a:t>: fluxo básico do consentimento</a:t>
            </a:r>
            <a:br>
              <a:rPr lang="pt-BR" sz="2800" dirty="0">
                <a:solidFill>
                  <a:srgbClr val="44546A"/>
                </a:solidFill>
              </a:rPr>
            </a:br>
            <a:endParaRPr lang="pt-BR" sz="2800" dirty="0">
              <a:solidFill>
                <a:srgbClr val="44546A"/>
              </a:solidFill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CAB8408A-3ECA-4F2A-9B08-AC3C70C3F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" y="92778"/>
            <a:ext cx="186466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6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Gislaine Almeida</dc:creator>
  <cp:lastModifiedBy>Gislaine Almeida</cp:lastModifiedBy>
  <cp:revision>1</cp:revision>
  <dcterms:created xsi:type="dcterms:W3CDTF">2021-06-26T04:55:29Z</dcterms:created>
  <dcterms:modified xsi:type="dcterms:W3CDTF">2021-06-26T05:03:44Z</dcterms:modified>
</cp:coreProperties>
</file>