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mfortaa" panose="020B0604020202020204" charset="0"/>
      <p:regular r:id="rId20"/>
      <p:bold r:id="rId21"/>
    </p:embeddedFont>
    <p:embeddedFont>
      <p:font typeface="Corbel Light" panose="020B0303020204020204" pitchFamily="34" charset="0"/>
      <p:regular r:id="rId22"/>
      <p:italic r:id="rId23"/>
    </p:embeddedFont>
    <p:embeddedFont>
      <p:font typeface="EB Garamond" panose="00000500000000000000" pitchFamily="2"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6" name="Google Shape;13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137" name="Google Shape;13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BankProject/OBP-JVM"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3511825" y="580726"/>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5400"/>
              <a:buFont typeface="Calibri"/>
              <a:buNone/>
            </a:pPr>
            <a:r>
              <a:rPr lang="en-IN" sz="5400" dirty="0">
                <a:latin typeface="Comfortaa"/>
                <a:ea typeface="Comfortaa"/>
                <a:cs typeface="Comfortaa"/>
                <a:sym typeface="Comfortaa"/>
              </a:rPr>
              <a:t>Open Banking Using Spring Boot</a:t>
            </a:r>
            <a:endParaRPr sz="5400" dirty="0">
              <a:latin typeface="Comfortaa"/>
              <a:ea typeface="Comfortaa"/>
              <a:cs typeface="Comfortaa"/>
              <a:sym typeface="Comfortaa"/>
            </a:endParaRPr>
          </a:p>
        </p:txBody>
      </p:sp>
      <p:sp>
        <p:nvSpPr>
          <p:cNvPr id="145" name="Google Shape;145;p14"/>
          <p:cNvSpPr txBox="1">
            <a:spLocks noGrp="1"/>
          </p:cNvSpPr>
          <p:nvPr>
            <p:ph type="subTitle" idx="1"/>
          </p:nvPr>
        </p:nvSpPr>
        <p:spPr>
          <a:xfrm>
            <a:off x="3293175" y="3469820"/>
            <a:ext cx="9144000" cy="27063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3200"/>
              <a:buNone/>
            </a:pPr>
            <a:r>
              <a:rPr lang="en-IN" sz="3200" dirty="0">
                <a:latin typeface="EB Garamond"/>
                <a:ea typeface="EB Garamond"/>
                <a:cs typeface="EB Garamond"/>
                <a:sym typeface="EB Garamond"/>
              </a:rPr>
              <a:t>PR 301 Course Project</a:t>
            </a:r>
            <a:endParaRPr dirty="0">
              <a:latin typeface="EB Garamond"/>
              <a:ea typeface="EB Garamond"/>
              <a:cs typeface="EB Garamond"/>
              <a:sym typeface="EB Garamond"/>
            </a:endParaRPr>
          </a:p>
          <a:p>
            <a:pPr marL="0" lvl="0" indent="0" algn="ctr" rtl="0">
              <a:lnSpc>
                <a:spcPct val="90000"/>
              </a:lnSpc>
              <a:spcBef>
                <a:spcPts val="1000"/>
              </a:spcBef>
              <a:spcAft>
                <a:spcPts val="0"/>
              </a:spcAft>
              <a:buClr>
                <a:schemeClr val="dk1"/>
              </a:buClr>
              <a:buSzPts val="3500"/>
              <a:buNone/>
            </a:pPr>
            <a:endParaRPr sz="3500" dirty="0">
              <a:latin typeface="EB Garamond"/>
              <a:ea typeface="EB Garamond"/>
              <a:cs typeface="EB Garamond"/>
              <a:sym typeface="EB Garamond"/>
            </a:endParaRPr>
          </a:p>
          <a:p>
            <a:pPr marL="0" lvl="0" indent="0" algn="ctr" rtl="0">
              <a:lnSpc>
                <a:spcPct val="90000"/>
              </a:lnSpc>
              <a:spcBef>
                <a:spcPts val="1000"/>
              </a:spcBef>
              <a:spcAft>
                <a:spcPts val="0"/>
              </a:spcAft>
              <a:buClr>
                <a:schemeClr val="dk1"/>
              </a:buClr>
              <a:buSzPts val="2200"/>
              <a:buNone/>
            </a:pPr>
            <a:r>
              <a:rPr lang="en-IN" sz="2200" dirty="0">
                <a:latin typeface="Corbel Light" panose="020B0303020204020204" pitchFamily="34" charset="0"/>
                <a:ea typeface="EB Garamond"/>
                <a:cs typeface="EB Garamond"/>
                <a:sym typeface="EB Garamond"/>
              </a:rPr>
              <a:t>Dhriti Agarwal – SE20UCSE041</a:t>
            </a:r>
            <a:endParaRPr dirty="0">
              <a:latin typeface="Corbel Light" panose="020B0303020204020204" pitchFamily="34" charset="0"/>
              <a:ea typeface="EB Garamond"/>
              <a:cs typeface="EB Garamond"/>
              <a:sym typeface="EB Garamond"/>
            </a:endParaRPr>
          </a:p>
          <a:p>
            <a:pPr marL="0" lvl="0" indent="0" algn="ctr" rtl="0">
              <a:lnSpc>
                <a:spcPct val="90000"/>
              </a:lnSpc>
              <a:spcBef>
                <a:spcPts val="1000"/>
              </a:spcBef>
              <a:spcAft>
                <a:spcPts val="0"/>
              </a:spcAft>
              <a:buClr>
                <a:schemeClr val="dk1"/>
              </a:buClr>
              <a:buSzPts val="2200"/>
              <a:buNone/>
            </a:pPr>
            <a:r>
              <a:rPr lang="en-IN" sz="2200" dirty="0">
                <a:latin typeface="Corbel Light" panose="020B0303020204020204" pitchFamily="34" charset="0"/>
                <a:ea typeface="EB Garamond"/>
                <a:cs typeface="EB Garamond"/>
                <a:sym typeface="EB Garamond"/>
              </a:rPr>
              <a:t>Krish Hindocha – SE20UCSE072</a:t>
            </a:r>
            <a:endParaRPr dirty="0">
              <a:latin typeface="Corbel Light" panose="020B0303020204020204" pitchFamily="34" charset="0"/>
              <a:ea typeface="EB Garamond"/>
              <a:cs typeface="EB Garamond"/>
              <a:sym typeface="EB Garamond"/>
            </a:endParaRPr>
          </a:p>
          <a:p>
            <a:pPr marL="0" lvl="0" indent="0" algn="ctr" rtl="0">
              <a:lnSpc>
                <a:spcPct val="90000"/>
              </a:lnSpc>
              <a:spcBef>
                <a:spcPts val="1000"/>
              </a:spcBef>
              <a:spcAft>
                <a:spcPts val="0"/>
              </a:spcAft>
              <a:buClr>
                <a:schemeClr val="dk1"/>
              </a:buClr>
              <a:buSzPts val="2200"/>
              <a:buNone/>
            </a:pPr>
            <a:r>
              <a:rPr lang="en-IN" sz="2200" dirty="0">
                <a:latin typeface="Corbel Light" panose="020B0303020204020204" pitchFamily="34" charset="0"/>
                <a:ea typeface="EB Garamond"/>
                <a:cs typeface="EB Garamond"/>
                <a:sym typeface="EB Garamond"/>
              </a:rPr>
              <a:t>Neha Sharma – SE20UCAM026</a:t>
            </a:r>
            <a:endParaRPr dirty="0">
              <a:latin typeface="Corbel Light" panose="020B0303020204020204" pitchFamily="34" charset="0"/>
              <a:ea typeface="EB Garamond"/>
              <a:cs typeface="EB Garamond"/>
              <a:sym typeface="EB Garamond"/>
            </a:endParaRPr>
          </a:p>
          <a:p>
            <a:pPr marL="0" lvl="0" indent="0" algn="ctr" rtl="0">
              <a:lnSpc>
                <a:spcPct val="90000"/>
              </a:lnSpc>
              <a:spcBef>
                <a:spcPts val="1000"/>
              </a:spcBef>
              <a:spcAft>
                <a:spcPts val="0"/>
              </a:spcAft>
              <a:buClr>
                <a:schemeClr val="dk1"/>
              </a:buClr>
              <a:buSzPts val="2000"/>
              <a:buNone/>
            </a:pPr>
            <a:endParaRPr sz="2000" dirty="0">
              <a:latin typeface="Corbel Light" panose="020B0303020204020204" pitchFamily="34" charset="0"/>
              <a:ea typeface="EB Garamond"/>
              <a:cs typeface="EB Garamond"/>
              <a:sym typeface="EB Garamond"/>
            </a:endParaRPr>
          </a:p>
          <a:p>
            <a:pPr marL="0" lvl="0" indent="0" algn="ctr" rtl="0">
              <a:lnSpc>
                <a:spcPct val="90000"/>
              </a:lnSpc>
              <a:spcBef>
                <a:spcPts val="1000"/>
              </a:spcBef>
              <a:spcAft>
                <a:spcPts val="0"/>
              </a:spcAft>
              <a:buClr>
                <a:schemeClr val="dk1"/>
              </a:buClr>
              <a:buSzPts val="2000"/>
              <a:buNone/>
            </a:pPr>
            <a:r>
              <a:rPr lang="en-IN" sz="2000" dirty="0">
                <a:latin typeface="Corbel Light" panose="020B0303020204020204" pitchFamily="34" charset="0"/>
                <a:ea typeface="EB Garamond"/>
                <a:cs typeface="EB Garamond"/>
                <a:sym typeface="EB Garamond"/>
              </a:rPr>
              <a:t>[February 2023- June 2023]</a:t>
            </a:r>
            <a:endParaRPr sz="2000" dirty="0">
              <a:latin typeface="Corbel Light" panose="020B0303020204020204" pitchFamily="34" charset="0"/>
              <a:ea typeface="EB Garamond"/>
              <a:cs typeface="EB Garamond"/>
              <a:sym typeface="EB Garamon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latin typeface="Comfortaa"/>
                <a:ea typeface="Comfortaa"/>
                <a:cs typeface="Comfortaa"/>
                <a:sym typeface="Comfortaa"/>
              </a:rPr>
              <a:t>J-Unit Testing</a:t>
            </a:r>
            <a:endParaRPr>
              <a:latin typeface="Comfortaa"/>
              <a:ea typeface="Comfortaa"/>
              <a:cs typeface="Comfortaa"/>
              <a:sym typeface="Comfortaa"/>
            </a:endParaRPr>
          </a:p>
        </p:txBody>
      </p:sp>
      <p:sp>
        <p:nvSpPr>
          <p:cNvPr id="205" name="Google Shape;205;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66700" algn="l" rtl="0">
              <a:lnSpc>
                <a:spcPct val="70000"/>
              </a:lnSpc>
              <a:spcBef>
                <a:spcPts val="0"/>
              </a:spcBef>
              <a:spcAft>
                <a:spcPts val="0"/>
              </a:spcAft>
              <a:buClr>
                <a:schemeClr val="lt1"/>
              </a:buClr>
              <a:buSzPts val="2400"/>
              <a:buChar char="●"/>
            </a:pPr>
            <a:r>
              <a:rPr lang="en-IN" sz="2400">
                <a:latin typeface="Times New Roman"/>
                <a:ea typeface="Times New Roman"/>
                <a:cs typeface="Times New Roman"/>
                <a:sym typeface="Times New Roman"/>
              </a:rPr>
              <a:t>Provides basic and advanced concepts of </a:t>
            </a:r>
            <a:r>
              <a:rPr lang="en-IN" sz="2400" b="1">
                <a:latin typeface="Times New Roman"/>
                <a:ea typeface="Times New Roman"/>
                <a:cs typeface="Times New Roman"/>
                <a:sym typeface="Times New Roman"/>
              </a:rPr>
              <a:t>unit testing in java</a:t>
            </a:r>
            <a:r>
              <a:rPr lang="en-IN" sz="2400">
                <a:latin typeface="Times New Roman"/>
                <a:ea typeface="Times New Roman"/>
                <a:cs typeface="Times New Roman"/>
                <a:sym typeface="Times New Roman"/>
              </a:rPr>
              <a:t> with examples.</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There are two ways to perform unit testing: </a:t>
            </a:r>
            <a:endParaRPr sz="2300">
              <a:latin typeface="Times New Roman"/>
              <a:ea typeface="Times New Roman"/>
              <a:cs typeface="Times New Roman"/>
              <a:sym typeface="Times New Roman"/>
            </a:endParaRPr>
          </a:p>
          <a:p>
            <a:pPr marL="342900" lvl="0" indent="-381000" algn="l" rtl="0">
              <a:lnSpc>
                <a:spcPct val="70000"/>
              </a:lnSpc>
              <a:spcBef>
                <a:spcPts val="1000"/>
              </a:spcBef>
              <a:spcAft>
                <a:spcPts val="0"/>
              </a:spcAft>
              <a:buClr>
                <a:schemeClr val="lt1"/>
              </a:buClr>
              <a:buSzPts val="2400"/>
              <a:buFont typeface="Times New Roman"/>
              <a:buAutoNum type="arabicParenR"/>
            </a:pPr>
            <a:r>
              <a:rPr lang="en-IN" sz="2400">
                <a:latin typeface="Times New Roman"/>
                <a:ea typeface="Times New Roman"/>
                <a:cs typeface="Times New Roman"/>
                <a:sym typeface="Times New Roman"/>
              </a:rPr>
              <a:t>manual testing </a:t>
            </a:r>
            <a:endParaRPr sz="2300">
              <a:latin typeface="Times New Roman"/>
              <a:ea typeface="Times New Roman"/>
              <a:cs typeface="Times New Roman"/>
              <a:sym typeface="Times New Roman"/>
            </a:endParaRPr>
          </a:p>
          <a:p>
            <a:pPr marL="342900" lvl="0" indent="-381000" algn="l" rtl="0">
              <a:lnSpc>
                <a:spcPct val="70000"/>
              </a:lnSpc>
              <a:spcBef>
                <a:spcPts val="1000"/>
              </a:spcBef>
              <a:spcAft>
                <a:spcPts val="0"/>
              </a:spcAft>
              <a:buClr>
                <a:schemeClr val="lt1"/>
              </a:buClr>
              <a:buSzPts val="2400"/>
              <a:buFont typeface="Times New Roman"/>
              <a:buAutoNum type="arabicParenR"/>
            </a:pPr>
            <a:r>
              <a:rPr lang="en-IN" sz="2400">
                <a:latin typeface="Times New Roman"/>
                <a:ea typeface="Times New Roman"/>
                <a:cs typeface="Times New Roman"/>
                <a:sym typeface="Times New Roman"/>
              </a:rPr>
              <a:t>automated testing.</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 @Test </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@Test(timeout=1000) </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@BeforeClass </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@Before </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@After  </a:t>
            </a:r>
            <a:endParaRPr sz="2400">
              <a:latin typeface="Times New Roman"/>
              <a:ea typeface="Times New Roman"/>
              <a:cs typeface="Times New Roman"/>
              <a:sym typeface="Times New Roman"/>
            </a:endParaRPr>
          </a:p>
          <a:p>
            <a:pPr marL="228600" lvl="0" indent="-266700" algn="l" rtl="0">
              <a:lnSpc>
                <a:spcPct val="70000"/>
              </a:lnSpc>
              <a:spcBef>
                <a:spcPts val="1000"/>
              </a:spcBef>
              <a:spcAft>
                <a:spcPts val="0"/>
              </a:spcAft>
              <a:buClr>
                <a:schemeClr val="lt1"/>
              </a:buClr>
              <a:buSzPts val="2400"/>
              <a:buFont typeface="Times New Roman"/>
              <a:buChar char="●"/>
            </a:pPr>
            <a:r>
              <a:rPr lang="en-IN" sz="2400">
                <a:latin typeface="Times New Roman"/>
                <a:ea typeface="Times New Roman"/>
                <a:cs typeface="Times New Roman"/>
                <a:sym typeface="Times New Roman"/>
              </a:rPr>
              <a:t>@AfterClass</a:t>
            </a:r>
            <a:endParaRPr sz="23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800"/>
              <a:buNone/>
            </a:pPr>
            <a:endParaRPr sz="2400">
              <a:latin typeface="Times New Roman"/>
              <a:ea typeface="Times New Roman"/>
              <a:cs typeface="Times New Roman"/>
              <a:sym typeface="Times New Roman"/>
            </a:endParaRPr>
          </a:p>
          <a:p>
            <a:pPr marL="228600" lvl="0" indent="-114300" algn="l" rtl="0">
              <a:lnSpc>
                <a:spcPct val="70000"/>
              </a:lnSpc>
              <a:spcBef>
                <a:spcPts val="1000"/>
              </a:spcBef>
              <a:spcAft>
                <a:spcPts val="0"/>
              </a:spcAft>
              <a:buClr>
                <a:schemeClr val="dk1"/>
              </a:buClr>
              <a:buSzPts val="1800"/>
              <a:buNone/>
            </a:pPr>
            <a:endParaRPr sz="2400">
              <a:latin typeface="Times New Roman"/>
              <a:ea typeface="Times New Roman"/>
              <a:cs typeface="Times New Roman"/>
              <a:sym typeface="Times New Roman"/>
            </a:endParaRPr>
          </a:p>
          <a:p>
            <a:pPr marL="228600" lvl="0" indent="-50800" algn="l" rtl="0">
              <a:lnSpc>
                <a:spcPct val="70000"/>
              </a:lnSpc>
              <a:spcBef>
                <a:spcPts val="1000"/>
              </a:spcBef>
              <a:spcAft>
                <a:spcPts val="1600"/>
              </a:spcAft>
              <a:buClr>
                <a:schemeClr val="dk1"/>
              </a:buClr>
              <a:buSzPts val="2800"/>
              <a:buNone/>
            </a:pPr>
            <a:endParaRPr sz="2300">
              <a:latin typeface="Times New Roman"/>
              <a:ea typeface="Times New Roman"/>
              <a:cs typeface="Times New Roman"/>
              <a:sym typeface="Times New Roman"/>
            </a:endParaRPr>
          </a:p>
        </p:txBody>
      </p:sp>
      <p:pic>
        <p:nvPicPr>
          <p:cNvPr id="206" name="Google Shape;206;p23"/>
          <p:cNvPicPr preferRelativeResize="0"/>
          <p:nvPr/>
        </p:nvPicPr>
        <p:blipFill rotWithShape="1">
          <a:blip r:embed="rId3">
            <a:alphaModFix/>
          </a:blip>
          <a:srcRect l="21802" r="34725" b="22354"/>
          <a:stretch/>
        </p:blipFill>
        <p:spPr>
          <a:xfrm>
            <a:off x="7639062" y="2464609"/>
            <a:ext cx="4232952" cy="402826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latin typeface="Comfortaa"/>
                <a:ea typeface="Comfortaa"/>
                <a:cs typeface="Comfortaa"/>
                <a:sym typeface="Comfortaa"/>
              </a:rPr>
              <a:t>CRUD Operations</a:t>
            </a:r>
            <a:endParaRPr>
              <a:latin typeface="Comfortaa"/>
              <a:ea typeface="Comfortaa"/>
              <a:cs typeface="Comfortaa"/>
              <a:sym typeface="Comfortaa"/>
            </a:endParaRPr>
          </a:p>
        </p:txBody>
      </p:sp>
      <p:sp>
        <p:nvSpPr>
          <p:cNvPr id="212" name="Google Shape;212;p24"/>
          <p:cNvSpPr txBox="1">
            <a:spLocks noGrp="1"/>
          </p:cNvSpPr>
          <p:nvPr>
            <p:ph type="body" idx="1"/>
          </p:nvPr>
        </p:nvSpPr>
        <p:spPr>
          <a:xfrm>
            <a:off x="838200" y="1690700"/>
            <a:ext cx="10515600" cy="4351200"/>
          </a:xfrm>
          <a:prstGeom prst="rect">
            <a:avLst/>
          </a:prstGeom>
          <a:noFill/>
          <a:ln>
            <a:noFill/>
          </a:ln>
        </p:spPr>
        <p:txBody>
          <a:bodyPr spcFirstLastPara="1" wrap="square" lIns="91425" tIns="45700" rIns="91425" bIns="45700" anchor="t" anchorCtr="0">
            <a:normAutofit/>
          </a:bodyPr>
          <a:lstStyle/>
          <a:p>
            <a:pPr marL="228600" lvl="0" indent="-234950" algn="l" rtl="0">
              <a:lnSpc>
                <a:spcPct val="100000"/>
              </a:lnSpc>
              <a:spcBef>
                <a:spcPts val="0"/>
              </a:spcBef>
              <a:spcAft>
                <a:spcPts val="0"/>
              </a:spcAft>
              <a:buClr>
                <a:schemeClr val="dk1"/>
              </a:buClr>
              <a:buSzPts val="2100"/>
              <a:buFont typeface="Times New Roman"/>
              <a:buChar char="●"/>
            </a:pPr>
            <a:r>
              <a:rPr lang="en-IN" sz="2100" dirty="0">
                <a:latin typeface="Times New Roman"/>
                <a:ea typeface="Times New Roman"/>
                <a:cs typeface="Times New Roman"/>
                <a:sym typeface="Times New Roman"/>
              </a:rPr>
              <a:t>Spring Boot CRUD Repository:</a:t>
            </a:r>
            <a:endParaRPr sz="1800" dirty="0">
              <a:latin typeface="Times New Roman"/>
              <a:ea typeface="Times New Roman"/>
              <a:cs typeface="Times New Roman"/>
              <a:sym typeface="Times New Roman"/>
            </a:endParaRPr>
          </a:p>
          <a:p>
            <a:pPr marL="228600" lvl="0" indent="-234950" algn="l" rtl="0">
              <a:lnSpc>
                <a:spcPct val="100000"/>
              </a:lnSpc>
              <a:spcBef>
                <a:spcPts val="1000"/>
              </a:spcBef>
              <a:spcAft>
                <a:spcPts val="0"/>
              </a:spcAft>
              <a:buClr>
                <a:schemeClr val="dk1"/>
              </a:buClr>
              <a:buSzPts val="2100"/>
              <a:buFont typeface="Times New Roman"/>
              <a:buChar char="●"/>
            </a:pPr>
            <a:r>
              <a:rPr lang="en-IN" sz="2100" dirty="0">
                <a:latin typeface="Times New Roman"/>
                <a:ea typeface="Times New Roman"/>
                <a:cs typeface="Times New Roman"/>
                <a:sym typeface="Times New Roman"/>
              </a:rPr>
              <a:t>Interface of Spring Boot called </a:t>
            </a:r>
            <a:r>
              <a:rPr lang="en-IN" sz="2100" dirty="0" err="1">
                <a:latin typeface="Times New Roman"/>
                <a:ea typeface="Times New Roman"/>
                <a:cs typeface="Times New Roman"/>
                <a:sym typeface="Times New Roman"/>
              </a:rPr>
              <a:t>CrudRepository</a:t>
            </a:r>
            <a:r>
              <a:rPr lang="en-IN" sz="2100" dirty="0">
                <a:latin typeface="Times New Roman"/>
                <a:ea typeface="Times New Roman"/>
                <a:cs typeface="Times New Roman"/>
                <a:sym typeface="Times New Roman"/>
              </a:rPr>
              <a:t>, it contains methods for CRUD operations. Its defined in the package </a:t>
            </a:r>
            <a:r>
              <a:rPr lang="en-IN" sz="2100" dirty="0" err="1">
                <a:latin typeface="Times New Roman"/>
                <a:ea typeface="Times New Roman"/>
                <a:cs typeface="Times New Roman"/>
                <a:sym typeface="Times New Roman"/>
              </a:rPr>
              <a:t>org.springframework.data.repository</a:t>
            </a:r>
            <a:r>
              <a:rPr lang="en-IN" sz="2100" dirty="0">
                <a:latin typeface="Times New Roman"/>
                <a:ea typeface="Times New Roman"/>
                <a:cs typeface="Times New Roman"/>
                <a:sym typeface="Times New Roman"/>
              </a:rPr>
              <a:t>. Extends the interface Repository. If we want to use this interface, we have to create and interface and extend this interface.</a:t>
            </a:r>
            <a:endParaRPr sz="2100" dirty="0">
              <a:latin typeface="Times New Roman"/>
              <a:ea typeface="Times New Roman"/>
              <a:cs typeface="Times New Roman"/>
              <a:sym typeface="Times New Roman"/>
            </a:endParaRPr>
          </a:p>
          <a:p>
            <a:pPr marL="0" lvl="0" indent="0" algn="l" rtl="0">
              <a:lnSpc>
                <a:spcPct val="100000"/>
              </a:lnSpc>
              <a:spcBef>
                <a:spcPts val="1000"/>
              </a:spcBef>
              <a:spcAft>
                <a:spcPts val="1600"/>
              </a:spcAft>
              <a:buClr>
                <a:schemeClr val="dk1"/>
              </a:buClr>
              <a:buSzPts val="3200"/>
              <a:buNone/>
            </a:pPr>
            <a:endParaRPr sz="3300" dirty="0">
              <a:latin typeface="Times New Roman"/>
              <a:ea typeface="Times New Roman"/>
              <a:cs typeface="Times New Roman"/>
              <a:sym typeface="Times New Roman"/>
            </a:endParaRPr>
          </a:p>
        </p:txBody>
      </p:sp>
      <p:pic>
        <p:nvPicPr>
          <p:cNvPr id="213" name="Google Shape;213;p24"/>
          <p:cNvPicPr preferRelativeResize="0"/>
          <p:nvPr/>
        </p:nvPicPr>
        <p:blipFill rotWithShape="1">
          <a:blip r:embed="rId3">
            <a:alphaModFix/>
          </a:blip>
          <a:srcRect/>
          <a:stretch/>
        </p:blipFill>
        <p:spPr>
          <a:xfrm>
            <a:off x="1760680" y="3429000"/>
            <a:ext cx="8670639" cy="294869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latin typeface="Comfortaa"/>
                <a:ea typeface="Comfortaa"/>
                <a:cs typeface="Comfortaa"/>
                <a:sym typeface="Comfortaa"/>
              </a:rPr>
              <a:t>Final Project Implementation</a:t>
            </a:r>
            <a:endParaRPr>
              <a:latin typeface="Comfortaa"/>
              <a:ea typeface="Comfortaa"/>
              <a:cs typeface="Comfortaa"/>
              <a:sym typeface="Comfortaa"/>
            </a:endParaRPr>
          </a:p>
        </p:txBody>
      </p:sp>
      <p:sp>
        <p:nvSpPr>
          <p:cNvPr id="219" name="Google Shape;21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66700" algn="l" rtl="0">
              <a:lnSpc>
                <a:spcPct val="90000"/>
              </a:lnSpc>
              <a:spcBef>
                <a:spcPts val="0"/>
              </a:spcBef>
              <a:spcAft>
                <a:spcPts val="0"/>
              </a:spcAft>
              <a:buClr>
                <a:schemeClr val="dk1"/>
              </a:buClr>
              <a:buSzPts val="3400"/>
              <a:buFont typeface="Times New Roman"/>
              <a:buChar char="●"/>
            </a:pPr>
            <a:r>
              <a:rPr lang="en-IN" sz="2300" u="sng">
                <a:solidFill>
                  <a:schemeClr val="hlink"/>
                </a:solidFill>
                <a:latin typeface="Times New Roman"/>
                <a:ea typeface="Times New Roman"/>
                <a:cs typeface="Times New Roman"/>
                <a:sym typeface="Times New Roman"/>
                <a:hlinkClick r:id="rId3"/>
              </a:rPr>
              <a:t>https://github.com/OpenBankProject/OBP-JVM</a:t>
            </a:r>
            <a:endParaRPr sz="2300">
              <a:latin typeface="Times New Roman"/>
              <a:ea typeface="Times New Roman"/>
              <a:cs typeface="Times New Roman"/>
              <a:sym typeface="Times New Roman"/>
            </a:endParaRPr>
          </a:p>
          <a:p>
            <a:pPr marL="228600" lvl="0" indent="-266700" algn="l" rtl="0">
              <a:lnSpc>
                <a:spcPct val="90000"/>
              </a:lnSpc>
              <a:spcBef>
                <a:spcPts val="1000"/>
              </a:spcBef>
              <a:spcAft>
                <a:spcPts val="1600"/>
              </a:spcAft>
              <a:buClr>
                <a:schemeClr val="dk1"/>
              </a:buClr>
              <a:buSzPts val="3400"/>
              <a:buFont typeface="Times New Roman"/>
              <a:buChar char="●"/>
            </a:pPr>
            <a:r>
              <a:rPr lang="en-IN" sz="2300">
                <a:latin typeface="Times New Roman"/>
                <a:ea typeface="Times New Roman"/>
                <a:cs typeface="Times New Roman"/>
                <a:sym typeface="Times New Roman"/>
              </a:rPr>
              <a:t>We referred to the code from this link and then ran the code on IntelliJ Idea and builded it using Maven.</a:t>
            </a:r>
            <a:endParaRPr sz="2300">
              <a:latin typeface="Times New Roman"/>
              <a:ea typeface="Times New Roman"/>
              <a:cs typeface="Times New Roman"/>
              <a:sym typeface="Times New Roman"/>
            </a:endParaRPr>
          </a:p>
        </p:txBody>
      </p:sp>
      <p:pic>
        <p:nvPicPr>
          <p:cNvPr id="220" name="Google Shape;220;p25"/>
          <p:cNvPicPr preferRelativeResize="0"/>
          <p:nvPr/>
        </p:nvPicPr>
        <p:blipFill rotWithShape="1">
          <a:blip r:embed="rId4">
            <a:alphaModFix/>
          </a:blip>
          <a:srcRect l="963" t="56095"/>
          <a:stretch/>
        </p:blipFill>
        <p:spPr>
          <a:xfrm>
            <a:off x="393842" y="3544584"/>
            <a:ext cx="11404315" cy="315978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1026" name="Picture 2" descr="412,514 Thank You Images, Stock Photos &amp; Vectors | Shutterstock">
            <a:extLst>
              <a:ext uri="{FF2B5EF4-FFF2-40B4-BE49-F238E27FC236}">
                <a16:creationId xmlns:a16="http://schemas.microsoft.com/office/drawing/2014/main" id="{8A4A207D-CF02-E342-F588-DA8961CAE6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84"/>
          <a:stretch/>
        </p:blipFill>
        <p:spPr bwMode="auto">
          <a:xfrm>
            <a:off x="2002260" y="1635945"/>
            <a:ext cx="8187479" cy="3586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a:latin typeface="Comfortaa"/>
                <a:ea typeface="Comfortaa"/>
                <a:cs typeface="Comfortaa"/>
                <a:sym typeface="Comfortaa"/>
              </a:rPr>
              <a:t>What is Open Banking?</a:t>
            </a:r>
            <a:endParaRPr b="1">
              <a:latin typeface="Comfortaa"/>
              <a:ea typeface="Comfortaa"/>
              <a:cs typeface="Comfortaa"/>
              <a:sym typeface="Comfortaa"/>
            </a:endParaRPr>
          </a:p>
        </p:txBody>
      </p:sp>
      <p:sp>
        <p:nvSpPr>
          <p:cNvPr id="151" name="Google Shape;151;p15"/>
          <p:cNvSpPr txBox="1">
            <a:spLocks noGrp="1"/>
          </p:cNvSpPr>
          <p:nvPr>
            <p:ph type="body" idx="1"/>
          </p:nvPr>
        </p:nvSpPr>
        <p:spPr>
          <a:xfrm>
            <a:off x="475229" y="1810353"/>
            <a:ext cx="5392096" cy="4613246"/>
          </a:xfrm>
          <a:prstGeom prst="rect">
            <a:avLst/>
          </a:prstGeom>
          <a:noFill/>
          <a:ln>
            <a:noFill/>
          </a:ln>
        </p:spPr>
        <p:txBody>
          <a:bodyPr spcFirstLastPara="1" wrap="square" lIns="91425" tIns="45700" rIns="91425" bIns="45700" anchor="t" anchorCtr="0">
            <a:noAutofit/>
          </a:bodyPr>
          <a:lstStyle/>
          <a:p>
            <a:pPr marL="228600" lvl="0" indent="-241300" algn="l" rtl="0">
              <a:lnSpc>
                <a:spcPct val="100000"/>
              </a:lnSpc>
              <a:spcBef>
                <a:spcPts val="0"/>
              </a:spcBef>
              <a:spcAft>
                <a:spcPts val="0"/>
              </a:spcAft>
              <a:buClr>
                <a:schemeClr val="dk1"/>
              </a:buClr>
              <a:buSzPts val="2200"/>
              <a:buFont typeface="Times New Roman"/>
              <a:buChar char="●"/>
            </a:pPr>
            <a:r>
              <a:rPr lang="en-IN" sz="2200" dirty="0">
                <a:latin typeface="Times New Roman"/>
                <a:ea typeface="Times New Roman"/>
                <a:cs typeface="Times New Roman"/>
                <a:sym typeface="Times New Roman"/>
              </a:rPr>
              <a:t>These are third party apps like Paytm, </a:t>
            </a:r>
            <a:r>
              <a:rPr lang="en-IN" sz="2200" dirty="0" err="1">
                <a:latin typeface="Times New Roman"/>
                <a:ea typeface="Times New Roman"/>
                <a:cs typeface="Times New Roman"/>
                <a:sym typeface="Times New Roman"/>
              </a:rPr>
              <a:t>GooglePay.etc</a:t>
            </a:r>
            <a:r>
              <a:rPr lang="en-IN" sz="2200" dirty="0">
                <a:latin typeface="Times New Roman"/>
                <a:ea typeface="Times New Roman"/>
                <a:cs typeface="Times New Roman"/>
                <a:sym typeface="Times New Roman"/>
              </a:rPr>
              <a:t> which offer banking services and non banking services to consumers. Data of the consumers will not be given or shared to anyone else without their consent.</a:t>
            </a:r>
            <a:endParaRPr sz="2200" dirty="0">
              <a:latin typeface="Times New Roman"/>
              <a:ea typeface="Times New Roman"/>
              <a:cs typeface="Times New Roman"/>
              <a:sym typeface="Times New Roman"/>
            </a:endParaRPr>
          </a:p>
          <a:p>
            <a:pPr marL="228600" lvl="0" indent="-241300" algn="l" rtl="0">
              <a:lnSpc>
                <a:spcPct val="100000"/>
              </a:lnSpc>
              <a:spcBef>
                <a:spcPts val="1800"/>
              </a:spcBef>
              <a:spcAft>
                <a:spcPts val="0"/>
              </a:spcAft>
              <a:buClr>
                <a:schemeClr val="dk1"/>
              </a:buClr>
              <a:buSzPts val="2200"/>
              <a:buFont typeface="Times New Roman"/>
              <a:buChar char="●"/>
            </a:pPr>
            <a:r>
              <a:rPr lang="en-IN" sz="2200" dirty="0">
                <a:latin typeface="Times New Roman"/>
                <a:ea typeface="Times New Roman"/>
                <a:cs typeface="Times New Roman"/>
                <a:sym typeface="Times New Roman"/>
              </a:rPr>
              <a:t>In traditional banking, data related to the transaction and credit history of any customer is available to the parent banks only, whereas, in open banking, data is exposed, in a secure manner, to third party partners (TPPs) through public application program interfaces. In addition, these TPPs provide specialized services also.</a:t>
            </a:r>
            <a:endParaRPr sz="2200" dirty="0">
              <a:latin typeface="Times New Roman"/>
              <a:ea typeface="Times New Roman"/>
              <a:cs typeface="Times New Roman"/>
              <a:sym typeface="Times New Roman"/>
            </a:endParaRPr>
          </a:p>
          <a:p>
            <a:pPr marL="0" lvl="0" indent="0" algn="l" rtl="0">
              <a:lnSpc>
                <a:spcPct val="100000"/>
              </a:lnSpc>
              <a:spcBef>
                <a:spcPts val="1000"/>
              </a:spcBef>
              <a:spcAft>
                <a:spcPts val="1600"/>
              </a:spcAft>
              <a:buClr>
                <a:schemeClr val="dk1"/>
              </a:buClr>
              <a:buSzPts val="3200"/>
              <a:buNone/>
            </a:pPr>
            <a:endParaRPr sz="3400" dirty="0">
              <a:latin typeface="Times New Roman"/>
              <a:ea typeface="Times New Roman"/>
              <a:cs typeface="Times New Roman"/>
              <a:sym typeface="Times New Roman"/>
            </a:endParaRPr>
          </a:p>
        </p:txBody>
      </p:sp>
      <p:pic>
        <p:nvPicPr>
          <p:cNvPr id="152" name="Google Shape;152;p15" descr="What is Open Banking and How it Works | Benefits Explained - CashDash"/>
          <p:cNvPicPr preferRelativeResize="0"/>
          <p:nvPr/>
        </p:nvPicPr>
        <p:blipFill rotWithShape="1">
          <a:blip r:embed="rId3">
            <a:alphaModFix/>
          </a:blip>
          <a:srcRect/>
          <a:stretch/>
        </p:blipFill>
        <p:spPr>
          <a:xfrm>
            <a:off x="6096000" y="2009187"/>
            <a:ext cx="5620771" cy="4215578"/>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838200" y="10787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a:latin typeface="Comfortaa"/>
                <a:ea typeface="Comfortaa"/>
                <a:cs typeface="Comfortaa"/>
                <a:sym typeface="Comfortaa"/>
              </a:rPr>
              <a:t>Introduction</a:t>
            </a:r>
            <a:endParaRPr b="1">
              <a:latin typeface="Comfortaa"/>
              <a:ea typeface="Comfortaa"/>
              <a:cs typeface="Comfortaa"/>
              <a:sym typeface="Comfortaa"/>
            </a:endParaRPr>
          </a:p>
        </p:txBody>
      </p:sp>
      <p:sp>
        <p:nvSpPr>
          <p:cNvPr id="158" name="Google Shape;158;p16"/>
          <p:cNvSpPr txBox="1">
            <a:spLocks noGrp="1"/>
          </p:cNvSpPr>
          <p:nvPr>
            <p:ph type="body" idx="1"/>
          </p:nvPr>
        </p:nvSpPr>
        <p:spPr>
          <a:xfrm>
            <a:off x="188389" y="1336538"/>
            <a:ext cx="11815200" cy="5691900"/>
          </a:xfrm>
          <a:prstGeom prst="rect">
            <a:avLst/>
          </a:prstGeom>
          <a:noFill/>
          <a:ln>
            <a:noFill/>
          </a:ln>
        </p:spPr>
        <p:txBody>
          <a:bodyPr spcFirstLastPara="1" wrap="square" lIns="91425" tIns="45700" rIns="91425" bIns="45700" anchor="t" anchorCtr="0">
            <a:normAutofit/>
          </a:bodyPr>
          <a:lstStyle/>
          <a:p>
            <a:pPr marL="228600" lvl="0" indent="-76200" algn="l" rtl="0">
              <a:lnSpc>
                <a:spcPct val="9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Open Banking has revolutionized finance by allowing secure access to financial data. In this project, we'll use Spring Boot, a Java framework, to implement Open Banking.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i="0">
                <a:latin typeface="Times New Roman"/>
                <a:ea typeface="Times New Roman"/>
                <a:cs typeface="Times New Roman"/>
                <a:sym typeface="Times New Roman"/>
              </a:rPr>
              <a:t>The objective of this project is to demonstrate how to implement Open Banking using Spring Boot.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 </a:t>
            </a:r>
            <a:r>
              <a:rPr lang="en-IN" sz="2400" i="0">
                <a:latin typeface="Times New Roman"/>
                <a:ea typeface="Times New Roman"/>
                <a:cs typeface="Times New Roman"/>
                <a:sym typeface="Times New Roman"/>
              </a:rPr>
              <a:t>Understand the concept of Open Banking and its importance in the financial industry.</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 D</a:t>
            </a:r>
            <a:r>
              <a:rPr lang="en-IN" sz="2400" i="0">
                <a:latin typeface="Times New Roman"/>
                <a:ea typeface="Times New Roman"/>
                <a:cs typeface="Times New Roman"/>
                <a:sym typeface="Times New Roman"/>
              </a:rPr>
              <a:t>evelop a secure and compliant Open Banking platform using Spring Boot.</a:t>
            </a:r>
            <a:endParaRPr sz="2400" i="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i="0">
                <a:latin typeface="Times New Roman"/>
                <a:ea typeface="Times New Roman"/>
                <a:cs typeface="Times New Roman"/>
                <a:sym typeface="Times New Roman"/>
              </a:rPr>
              <a:t> - Apply best practices and design patterns to build a scalable and maintainable Open   Banking solution.</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 Learn about Restful APIs and more about Springboot</a:t>
            </a:r>
            <a:endParaRPr>
              <a:latin typeface="Times New Roman"/>
              <a:ea typeface="Times New Roman"/>
              <a:cs typeface="Times New Roman"/>
              <a:sym typeface="Times New Roman"/>
            </a:endParaRPr>
          </a:p>
          <a:p>
            <a:pPr marL="228600" lvl="0" indent="-228600" algn="l" rtl="0">
              <a:lnSpc>
                <a:spcPct val="90000"/>
              </a:lnSpc>
              <a:spcBef>
                <a:spcPts val="1000"/>
              </a:spcBef>
              <a:spcAft>
                <a:spcPts val="1600"/>
              </a:spcAft>
              <a:buClr>
                <a:schemeClr val="dk1"/>
              </a:buClr>
              <a:buSzPts val="2400"/>
              <a:buFont typeface="Times New Roman"/>
              <a:buChar char="●"/>
            </a:pPr>
            <a:r>
              <a:rPr lang="en-IN" sz="2400" i="0">
                <a:latin typeface="Times New Roman"/>
                <a:ea typeface="Times New Roman"/>
                <a:cs typeface="Times New Roman"/>
                <a:sym typeface="Times New Roman"/>
              </a:rPr>
              <a:t>This project offers a practical guide for financial institutions to implement secure and compliant Open Banking using Spring Boot.</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a:latin typeface="Comfortaa"/>
                <a:ea typeface="Comfortaa"/>
                <a:cs typeface="Comfortaa"/>
                <a:sym typeface="Comfortaa"/>
              </a:rPr>
              <a:t>Approach we took</a:t>
            </a:r>
            <a:endParaRPr b="1">
              <a:latin typeface="Comfortaa"/>
              <a:ea typeface="Comfortaa"/>
              <a:cs typeface="Comfortaa"/>
              <a:sym typeface="Comfortaa"/>
            </a:endParaRPr>
          </a:p>
        </p:txBody>
      </p:sp>
      <p:sp>
        <p:nvSpPr>
          <p:cNvPr id="164" name="Google Shape;164;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1. We read a white paper on Open Banking and understood about the concept we are trying to build.</a:t>
            </a:r>
            <a:endParaRPr sz="2400">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2. Then, we learnt about Restful APIs and their operations.</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3. Then, we learnt about Springboot and Java 1.8 version features as we were working on JAVA 1.8. </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4. We then learnt about Swagger and Postman.</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5. We tested few sample codes using Junit.</a:t>
            </a:r>
            <a:endParaRPr>
              <a:latin typeface="Times New Roman"/>
              <a:ea typeface="Times New Roman"/>
              <a:cs typeface="Times New Roman"/>
              <a:sym typeface="Times New Roman"/>
            </a:endParaRPr>
          </a:p>
          <a:p>
            <a:pPr marL="514350" lvl="0" indent="-514350" algn="l" rtl="0">
              <a:lnSpc>
                <a:spcPct val="90000"/>
              </a:lnSpc>
              <a:spcBef>
                <a:spcPts val="1000"/>
              </a:spcBef>
              <a:spcAft>
                <a:spcPts val="0"/>
              </a:spcAft>
              <a:buClr>
                <a:schemeClr val="dk1"/>
              </a:buClr>
              <a:buSzPts val="2400"/>
              <a:buFont typeface="Times New Roman"/>
              <a:buAutoNum type="arabicPeriod"/>
            </a:pPr>
            <a:r>
              <a:rPr lang="en-IN" sz="2400">
                <a:latin typeface="Times New Roman"/>
                <a:ea typeface="Times New Roman"/>
                <a:cs typeface="Times New Roman"/>
                <a:sym typeface="Times New Roman"/>
              </a:rPr>
              <a:t>6. Then we looked at sample CRUD operation codes to know the working of these operations.</a:t>
            </a:r>
            <a:endParaRPr>
              <a:latin typeface="Times New Roman"/>
              <a:ea typeface="Times New Roman"/>
              <a:cs typeface="Times New Roman"/>
              <a:sym typeface="Times New Roman"/>
            </a:endParaRPr>
          </a:p>
          <a:p>
            <a:pPr marL="514350" lvl="0" indent="-514350" algn="l" rtl="0">
              <a:lnSpc>
                <a:spcPct val="90000"/>
              </a:lnSpc>
              <a:spcBef>
                <a:spcPts val="1000"/>
              </a:spcBef>
              <a:spcAft>
                <a:spcPts val="1600"/>
              </a:spcAft>
              <a:buClr>
                <a:schemeClr val="dk1"/>
              </a:buClr>
              <a:buSzPts val="2400"/>
              <a:buFont typeface="Times New Roman"/>
              <a:buAutoNum type="arabicPeriod"/>
            </a:pPr>
            <a:r>
              <a:rPr lang="en-IN" sz="2400">
                <a:latin typeface="Times New Roman"/>
                <a:ea typeface="Times New Roman"/>
                <a:cs typeface="Times New Roman"/>
                <a:sym typeface="Times New Roman"/>
              </a:rPr>
              <a:t>7. At the end, our project was executed using build tool – MAVEN.</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a:latin typeface="Comfortaa"/>
                <a:ea typeface="Comfortaa"/>
                <a:cs typeface="Comfortaa"/>
                <a:sym typeface="Comfortaa"/>
              </a:rPr>
              <a:t>Restful APIs and their operations</a:t>
            </a:r>
            <a:endParaRPr b="1">
              <a:latin typeface="Comfortaa"/>
              <a:ea typeface="Comfortaa"/>
              <a:cs typeface="Comfortaa"/>
              <a:sym typeface="Comfortaa"/>
            </a:endParaRPr>
          </a:p>
        </p:txBody>
      </p:sp>
      <p:sp>
        <p:nvSpPr>
          <p:cNvPr id="170" name="Google Shape;170;p18"/>
          <p:cNvSpPr txBox="1">
            <a:spLocks noGrp="1"/>
          </p:cNvSpPr>
          <p:nvPr>
            <p:ph type="body" idx="1"/>
          </p:nvPr>
        </p:nvSpPr>
        <p:spPr>
          <a:xfrm>
            <a:off x="838200" y="1655318"/>
            <a:ext cx="10515600" cy="1325563"/>
          </a:xfrm>
          <a:prstGeom prst="rect">
            <a:avLst/>
          </a:prstGeom>
          <a:noFill/>
          <a:ln>
            <a:noFill/>
          </a:ln>
        </p:spPr>
        <p:txBody>
          <a:bodyPr spcFirstLastPara="1" wrap="square" lIns="91425" tIns="45700" rIns="91425" bIns="45700" anchor="t" anchorCtr="0">
            <a:noAutofit/>
          </a:bodyPr>
          <a:lstStyle/>
          <a:p>
            <a:pPr marL="685800" lvl="1" indent="-266382" algn="l" rtl="0">
              <a:lnSpc>
                <a:spcPct val="100000"/>
              </a:lnSpc>
              <a:spcBef>
                <a:spcPts val="0"/>
              </a:spcBef>
              <a:spcAft>
                <a:spcPts val="0"/>
              </a:spcAft>
              <a:buClr>
                <a:schemeClr val="lt1"/>
              </a:buClr>
              <a:buSzPts val="2395"/>
              <a:buFont typeface="Times New Roman"/>
              <a:buChar char="○"/>
            </a:pPr>
            <a:r>
              <a:rPr lang="en-IN" sz="2395" dirty="0">
                <a:latin typeface="Times New Roman"/>
                <a:ea typeface="Times New Roman"/>
                <a:cs typeface="Times New Roman"/>
                <a:sym typeface="Times New Roman"/>
              </a:rPr>
              <a:t>A REST API (also known as RESTful API) is an application programming interface (API or web API) that conforms to the constraints of REST architectural style and allows for interaction with RESTful web services. REST stands for representational state transfer and was created by computer scientist Roy Fielding.</a:t>
            </a:r>
            <a:endParaRPr sz="2395" dirty="0">
              <a:latin typeface="Times New Roman"/>
              <a:ea typeface="Times New Roman"/>
              <a:cs typeface="Times New Roman"/>
              <a:sym typeface="Times New Roman"/>
            </a:endParaRPr>
          </a:p>
          <a:p>
            <a:pPr marL="685800" lvl="1" indent="-76200" algn="l" rtl="0">
              <a:lnSpc>
                <a:spcPct val="100000"/>
              </a:lnSpc>
              <a:spcBef>
                <a:spcPts val="500"/>
              </a:spcBef>
              <a:spcAft>
                <a:spcPts val="0"/>
              </a:spcAft>
              <a:buClr>
                <a:schemeClr val="dk1"/>
              </a:buClr>
              <a:buSzPts val="1860"/>
              <a:buNone/>
            </a:pPr>
            <a:endParaRPr sz="2162" dirty="0">
              <a:latin typeface="Times New Roman"/>
              <a:ea typeface="Times New Roman"/>
              <a:cs typeface="Times New Roman"/>
              <a:sym typeface="Times New Roman"/>
            </a:endParaRPr>
          </a:p>
          <a:p>
            <a:pPr marL="685800" lvl="1" indent="-76200" algn="l" rtl="0">
              <a:lnSpc>
                <a:spcPct val="100000"/>
              </a:lnSpc>
              <a:spcBef>
                <a:spcPts val="500"/>
              </a:spcBef>
              <a:spcAft>
                <a:spcPts val="0"/>
              </a:spcAft>
              <a:buClr>
                <a:schemeClr val="dk1"/>
              </a:buClr>
              <a:buSzPts val="1860"/>
              <a:buNone/>
            </a:pPr>
            <a:endParaRPr sz="2162" dirty="0">
              <a:latin typeface="Times New Roman"/>
              <a:ea typeface="Times New Roman"/>
              <a:cs typeface="Times New Roman"/>
              <a:sym typeface="Times New Roman"/>
            </a:endParaRPr>
          </a:p>
          <a:p>
            <a:pPr marL="685800" lvl="1" indent="-76200" algn="l" rtl="0">
              <a:lnSpc>
                <a:spcPct val="100000"/>
              </a:lnSpc>
              <a:spcBef>
                <a:spcPts val="500"/>
              </a:spcBef>
              <a:spcAft>
                <a:spcPts val="0"/>
              </a:spcAft>
              <a:buClr>
                <a:schemeClr val="dk1"/>
              </a:buClr>
              <a:buSzPts val="1860"/>
              <a:buNone/>
            </a:pPr>
            <a:endParaRPr sz="2162" dirty="0">
              <a:latin typeface="Times New Roman"/>
              <a:ea typeface="Times New Roman"/>
              <a:cs typeface="Times New Roman"/>
              <a:sym typeface="Times New Roman"/>
            </a:endParaRPr>
          </a:p>
          <a:p>
            <a:pPr marL="685800" lvl="1" indent="-76200" algn="l" rtl="0">
              <a:lnSpc>
                <a:spcPct val="100000"/>
              </a:lnSpc>
              <a:spcBef>
                <a:spcPts val="500"/>
              </a:spcBef>
              <a:spcAft>
                <a:spcPts val="1600"/>
              </a:spcAft>
              <a:buClr>
                <a:schemeClr val="dk1"/>
              </a:buClr>
              <a:buSzPts val="1860"/>
              <a:buNone/>
            </a:pPr>
            <a:endParaRPr sz="2162" dirty="0">
              <a:latin typeface="Times New Roman"/>
              <a:ea typeface="Times New Roman"/>
              <a:cs typeface="Times New Roman"/>
              <a:sym typeface="Times New Roman"/>
            </a:endParaRPr>
          </a:p>
        </p:txBody>
      </p:sp>
      <p:pic>
        <p:nvPicPr>
          <p:cNvPr id="171" name="Google Shape;171;p18" descr="RESTful API Explained: The Ultimate Guide (Part 1)"/>
          <p:cNvPicPr preferRelativeResize="0"/>
          <p:nvPr/>
        </p:nvPicPr>
        <p:blipFill rotWithShape="1">
          <a:blip r:embed="rId3">
            <a:alphaModFix/>
          </a:blip>
          <a:srcRect/>
          <a:stretch/>
        </p:blipFill>
        <p:spPr>
          <a:xfrm>
            <a:off x="1528388" y="3877120"/>
            <a:ext cx="9135224" cy="2421586"/>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1600"/>
              </a:spcAft>
              <a:buClr>
                <a:schemeClr val="dk1"/>
              </a:buClr>
              <a:buSzPts val="2800"/>
              <a:buNone/>
            </a:pPr>
            <a:endParaRPr/>
          </a:p>
        </p:txBody>
      </p:sp>
      <p:pic>
        <p:nvPicPr>
          <p:cNvPr id="177" name="Google Shape;177;p19"/>
          <p:cNvPicPr preferRelativeResize="0"/>
          <p:nvPr/>
        </p:nvPicPr>
        <p:blipFill rotWithShape="1">
          <a:blip r:embed="rId3">
            <a:alphaModFix/>
          </a:blip>
          <a:srcRect/>
          <a:stretch/>
        </p:blipFill>
        <p:spPr>
          <a:xfrm>
            <a:off x="287922" y="478141"/>
            <a:ext cx="11616155" cy="61277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38200" y="186200"/>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latin typeface="Comfortaa"/>
                <a:ea typeface="Comfortaa"/>
                <a:cs typeface="Comfortaa"/>
                <a:sym typeface="Comfortaa"/>
              </a:rPr>
              <a:t>Springboot Framework</a:t>
            </a:r>
            <a:endParaRPr>
              <a:latin typeface="Comfortaa"/>
              <a:ea typeface="Comfortaa"/>
              <a:cs typeface="Comfortaa"/>
              <a:sym typeface="Comfortaa"/>
            </a:endParaRPr>
          </a:p>
        </p:txBody>
      </p:sp>
      <p:sp>
        <p:nvSpPr>
          <p:cNvPr id="183" name="Google Shape;183;p20"/>
          <p:cNvSpPr txBox="1">
            <a:spLocks noGrp="1"/>
          </p:cNvSpPr>
          <p:nvPr>
            <p:ph type="body" idx="1"/>
          </p:nvPr>
        </p:nvSpPr>
        <p:spPr>
          <a:xfrm>
            <a:off x="534249" y="1511900"/>
            <a:ext cx="11281025" cy="497724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Clr>
                <a:schemeClr val="lt1"/>
              </a:buClr>
              <a:buSzPct val="100000"/>
              <a:buFont typeface="Times New Roman"/>
              <a:buChar char="●"/>
            </a:pPr>
            <a:r>
              <a:rPr lang="en-IN" sz="2400" i="0" dirty="0">
                <a:latin typeface="Times New Roman"/>
                <a:ea typeface="Times New Roman"/>
                <a:cs typeface="Times New Roman"/>
                <a:sym typeface="Times New Roman"/>
              </a:rPr>
              <a:t>Java Spring Boot is a framework that simplifies the development of Java-based web applications and microservices. </a:t>
            </a:r>
            <a:r>
              <a:rPr lang="en-IN" sz="2400" dirty="0">
                <a:latin typeface="Times New Roman"/>
                <a:ea typeface="Times New Roman"/>
                <a:cs typeface="Times New Roman"/>
                <a:sym typeface="Times New Roman"/>
              </a:rPr>
              <a:t>By using the capabilities of the Spring framework, it offers a quicker method for developing reliable and scalable applications.</a:t>
            </a:r>
            <a:endParaRPr sz="240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Char char="●"/>
            </a:pPr>
            <a:r>
              <a:rPr lang="en-IN" sz="2400" b="1" dirty="0">
                <a:latin typeface="Times New Roman"/>
                <a:ea typeface="Times New Roman"/>
                <a:cs typeface="Times New Roman"/>
                <a:sym typeface="Times New Roman"/>
              </a:rPr>
              <a:t>Advantages</a:t>
            </a:r>
            <a:r>
              <a:rPr lang="en-IN" sz="2400"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Works well with several servlet containers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No XML Configuration required</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POM dependency management</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b="1" dirty="0">
                <a:latin typeface="Times New Roman"/>
                <a:ea typeface="Times New Roman"/>
                <a:cs typeface="Times New Roman"/>
                <a:sym typeface="Times New Roman"/>
              </a:rPr>
              <a:t>Disadvantages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Large deployment files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Inability to build large and monolithic applications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b="1" dirty="0">
                <a:latin typeface="Times New Roman"/>
                <a:ea typeface="Times New Roman"/>
                <a:cs typeface="Times New Roman"/>
                <a:sym typeface="Times New Roman"/>
              </a:rPr>
              <a:t>Features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Building REST API Services</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lt1"/>
              </a:buClr>
              <a:buSzPct val="100000"/>
              <a:buFont typeface="Times New Roman"/>
              <a:buChar char="-"/>
            </a:pPr>
            <a:r>
              <a:rPr lang="en-IN" sz="2400" dirty="0">
                <a:latin typeface="Times New Roman"/>
                <a:ea typeface="Times New Roman"/>
                <a:cs typeface="Times New Roman"/>
                <a:sym typeface="Times New Roman"/>
              </a:rPr>
              <a:t>YAML Support</a:t>
            </a:r>
            <a:endParaRPr dirty="0">
              <a:latin typeface="Times New Roman"/>
              <a:ea typeface="Times New Roman"/>
              <a:cs typeface="Times New Roman"/>
              <a:sym typeface="Times New Roman"/>
            </a:endParaRPr>
          </a:p>
          <a:p>
            <a:pPr marL="228600" lvl="0" indent="-228600" algn="l" rtl="0">
              <a:lnSpc>
                <a:spcPct val="90000"/>
              </a:lnSpc>
              <a:spcBef>
                <a:spcPts val="1000"/>
              </a:spcBef>
              <a:spcAft>
                <a:spcPts val="1600"/>
              </a:spcAft>
              <a:buClr>
                <a:schemeClr val="lt1"/>
              </a:buClr>
              <a:buSzPct val="100000"/>
              <a:buFont typeface="Times New Roman"/>
              <a:buChar char="-"/>
            </a:pPr>
            <a:r>
              <a:rPr lang="en-IN" sz="2400" dirty="0">
                <a:latin typeface="Times New Roman"/>
                <a:ea typeface="Times New Roman"/>
                <a:cs typeface="Times New Roman"/>
                <a:sym typeface="Times New Roman"/>
              </a:rPr>
              <a:t>Security</a:t>
            </a:r>
            <a:endParaRPr dirty="0">
              <a:latin typeface="Times New Roman"/>
              <a:ea typeface="Times New Roman"/>
              <a:cs typeface="Times New Roman"/>
              <a:sym typeface="Times New Roman"/>
            </a:endParaRPr>
          </a:p>
        </p:txBody>
      </p:sp>
      <p:pic>
        <p:nvPicPr>
          <p:cNvPr id="184" name="Google Shape;184;p20" descr="Learn Spring Boot Tutorial - javatpoint"/>
          <p:cNvPicPr preferRelativeResize="0"/>
          <p:nvPr/>
        </p:nvPicPr>
        <p:blipFill rotWithShape="1">
          <a:blip r:embed="rId3">
            <a:alphaModFix/>
          </a:blip>
          <a:srcRect/>
          <a:stretch/>
        </p:blipFill>
        <p:spPr>
          <a:xfrm>
            <a:off x="4519000" y="5075925"/>
            <a:ext cx="7296274" cy="18514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dirty="0">
                <a:latin typeface="Comfortaa"/>
                <a:ea typeface="Comfortaa"/>
                <a:cs typeface="Comfortaa"/>
                <a:sym typeface="Comfortaa"/>
              </a:rPr>
              <a:t>About Java 1.8</a:t>
            </a:r>
            <a:endParaRPr dirty="0">
              <a:latin typeface="Comfortaa"/>
              <a:ea typeface="Comfortaa"/>
              <a:cs typeface="Comfortaa"/>
              <a:sym typeface="Comfortaa"/>
            </a:endParaRPr>
          </a:p>
        </p:txBody>
      </p:sp>
      <p:sp>
        <p:nvSpPr>
          <p:cNvPr id="190" name="Google Shape;190;p21"/>
          <p:cNvSpPr txBox="1">
            <a:spLocks noGrp="1"/>
          </p:cNvSpPr>
          <p:nvPr>
            <p:ph type="body" idx="1"/>
          </p:nvPr>
        </p:nvSpPr>
        <p:spPr>
          <a:xfrm>
            <a:off x="446206" y="1488500"/>
            <a:ext cx="3009600" cy="51531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dk1"/>
              </a:buClr>
              <a:buSzPts val="1395"/>
              <a:buNone/>
            </a:pP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Lambda expressions, </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Method references, </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Functional interfaces, </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Stream API, </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Default methods, </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Base64 Encode Decode,</a:t>
            </a:r>
            <a:endParaRPr sz="2295" dirty="0">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latin typeface="Times New Roman"/>
                <a:ea typeface="Times New Roman"/>
                <a:cs typeface="Times New Roman"/>
                <a:sym typeface="Times New Roman"/>
              </a:rPr>
              <a:t>Static methods in interface, </a:t>
            </a:r>
            <a:endParaRPr sz="2295" dirty="0">
              <a:latin typeface="Times New Roman"/>
              <a:ea typeface="Times New Roman"/>
              <a:cs typeface="Times New Roman"/>
              <a:sym typeface="Times New Roman"/>
            </a:endParaRPr>
          </a:p>
          <a:p>
            <a:pPr marL="228600" lvl="0" indent="-77470" algn="l" rtl="0">
              <a:lnSpc>
                <a:spcPct val="70000"/>
              </a:lnSpc>
              <a:spcBef>
                <a:spcPts val="1000"/>
              </a:spcBef>
              <a:spcAft>
                <a:spcPts val="1600"/>
              </a:spcAft>
              <a:buClr>
                <a:schemeClr val="dk1"/>
              </a:buClr>
              <a:buSzPts val="2170"/>
              <a:buNone/>
            </a:pPr>
            <a:endParaRPr sz="2217" dirty="0">
              <a:latin typeface="Times New Roman"/>
              <a:ea typeface="Times New Roman"/>
              <a:cs typeface="Times New Roman"/>
              <a:sym typeface="Times New Roman"/>
            </a:endParaRPr>
          </a:p>
        </p:txBody>
      </p:sp>
      <p:pic>
        <p:nvPicPr>
          <p:cNvPr id="191" name="Google Shape;191;p21"/>
          <p:cNvPicPr preferRelativeResize="0"/>
          <p:nvPr/>
        </p:nvPicPr>
        <p:blipFill>
          <a:blip r:embed="rId3">
            <a:alphaModFix/>
          </a:blip>
          <a:stretch>
            <a:fillRect/>
          </a:stretch>
        </p:blipFill>
        <p:spPr>
          <a:xfrm>
            <a:off x="7505700" y="2538397"/>
            <a:ext cx="4567024" cy="2397675"/>
          </a:xfrm>
          <a:prstGeom prst="rect">
            <a:avLst/>
          </a:prstGeom>
          <a:noFill/>
          <a:ln>
            <a:noFill/>
          </a:ln>
        </p:spPr>
      </p:pic>
      <p:sp>
        <p:nvSpPr>
          <p:cNvPr id="192" name="Google Shape;192;p21"/>
          <p:cNvSpPr txBox="1"/>
          <p:nvPr/>
        </p:nvSpPr>
        <p:spPr>
          <a:xfrm>
            <a:off x="3607100" y="1690700"/>
            <a:ext cx="3299700" cy="4748700"/>
          </a:xfrm>
          <a:prstGeom prst="rect">
            <a:avLst/>
          </a:prstGeom>
          <a:noFill/>
          <a:ln>
            <a:noFill/>
          </a:ln>
        </p:spPr>
        <p:txBody>
          <a:bodyPr spcFirstLastPara="1" wrap="square" lIns="91425" tIns="91425" rIns="91425" bIns="91425" anchor="t" anchorCtr="0">
            <a:spAutoFit/>
          </a:bodyPr>
          <a:lstStyle/>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Optional class,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Collectors class,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err="1">
                <a:solidFill>
                  <a:schemeClr val="lt1"/>
                </a:solidFill>
                <a:latin typeface="Times New Roman"/>
                <a:ea typeface="Times New Roman"/>
                <a:cs typeface="Times New Roman"/>
                <a:sym typeface="Times New Roman"/>
              </a:rPr>
              <a:t>ForEach</a:t>
            </a:r>
            <a:r>
              <a:rPr lang="en-IN" sz="2295" dirty="0">
                <a:solidFill>
                  <a:schemeClr val="lt1"/>
                </a:solidFill>
                <a:latin typeface="Times New Roman"/>
                <a:ea typeface="Times New Roman"/>
                <a:cs typeface="Times New Roman"/>
                <a:sym typeface="Times New Roman"/>
              </a:rPr>
              <a:t>() method,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err="1">
                <a:solidFill>
                  <a:schemeClr val="lt1"/>
                </a:solidFill>
                <a:latin typeface="Times New Roman"/>
                <a:ea typeface="Times New Roman"/>
                <a:cs typeface="Times New Roman"/>
                <a:sym typeface="Times New Roman"/>
              </a:rPr>
              <a:t>Nashorn</a:t>
            </a:r>
            <a:r>
              <a:rPr lang="en-IN" sz="2295" dirty="0">
                <a:solidFill>
                  <a:schemeClr val="lt1"/>
                </a:solidFill>
                <a:latin typeface="Times New Roman"/>
                <a:ea typeface="Times New Roman"/>
                <a:cs typeface="Times New Roman"/>
                <a:sym typeface="Times New Roman"/>
              </a:rPr>
              <a:t> JavaScript Engine,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Parallel Array Sorting,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Type and Repeating Annotations,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IO Enhancements,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Concurrency Enhancements, </a:t>
            </a:r>
            <a:endParaRPr sz="2295" dirty="0">
              <a:solidFill>
                <a:schemeClr val="lt1"/>
              </a:solidFill>
              <a:latin typeface="Times New Roman"/>
              <a:ea typeface="Times New Roman"/>
              <a:cs typeface="Times New Roman"/>
              <a:sym typeface="Times New Roman"/>
            </a:endParaRPr>
          </a:p>
          <a:p>
            <a:pPr marL="228600" lvl="0" indent="-277177" algn="l" rtl="0">
              <a:lnSpc>
                <a:spcPct val="70000"/>
              </a:lnSpc>
              <a:spcBef>
                <a:spcPts val="1000"/>
              </a:spcBef>
              <a:spcAft>
                <a:spcPts val="0"/>
              </a:spcAft>
              <a:buClr>
                <a:schemeClr val="lt1"/>
              </a:buClr>
              <a:buSzPts val="2295"/>
              <a:buFont typeface="Times New Roman"/>
              <a:buChar char="●"/>
            </a:pPr>
            <a:r>
              <a:rPr lang="en-IN" sz="2295" dirty="0">
                <a:solidFill>
                  <a:schemeClr val="lt1"/>
                </a:solidFill>
                <a:latin typeface="Times New Roman"/>
                <a:ea typeface="Times New Roman"/>
                <a:cs typeface="Times New Roman"/>
                <a:sym typeface="Times New Roman"/>
              </a:rPr>
              <a:t>JDBC Enhancements etc.</a:t>
            </a:r>
            <a:endParaRPr sz="2295"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100" dirty="0">
              <a:latin typeface="Lato"/>
              <a:ea typeface="Lato"/>
              <a:cs typeface="Lato"/>
              <a:sym typeface="Lat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latin typeface="Comfortaa"/>
                <a:ea typeface="Comfortaa"/>
                <a:cs typeface="Comfortaa"/>
                <a:sym typeface="Comfortaa"/>
              </a:rPr>
              <a:t>Swagger and Postman</a:t>
            </a:r>
            <a:endParaRPr>
              <a:latin typeface="Comfortaa"/>
              <a:ea typeface="Comfortaa"/>
              <a:cs typeface="Comfortaa"/>
              <a:sym typeface="Comfortaa"/>
            </a:endParaRPr>
          </a:p>
        </p:txBody>
      </p:sp>
      <p:sp>
        <p:nvSpPr>
          <p:cNvPr id="198" name="Google Shape;19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60350" algn="l" rtl="0">
              <a:lnSpc>
                <a:spcPct val="90000"/>
              </a:lnSpc>
              <a:spcBef>
                <a:spcPts val="0"/>
              </a:spcBef>
              <a:spcAft>
                <a:spcPts val="0"/>
              </a:spcAft>
              <a:buClr>
                <a:schemeClr val="dk1"/>
              </a:buClr>
              <a:buSzPts val="3300"/>
              <a:buFont typeface="Times New Roman"/>
              <a:buChar char="●"/>
            </a:pPr>
            <a:r>
              <a:rPr lang="en-IN" sz="2200" b="1" dirty="0">
                <a:latin typeface="Times New Roman"/>
                <a:ea typeface="Times New Roman"/>
                <a:cs typeface="Times New Roman"/>
                <a:sym typeface="Times New Roman"/>
              </a:rPr>
              <a:t>Swagger</a:t>
            </a:r>
            <a:endParaRPr sz="2200" dirty="0">
              <a:latin typeface="Times New Roman"/>
              <a:ea typeface="Times New Roman"/>
              <a:cs typeface="Times New Roman"/>
              <a:sym typeface="Times New Roman"/>
            </a:endParaRPr>
          </a:p>
          <a:p>
            <a:pPr marL="228600" lvl="0" indent="-260350" algn="l" rtl="0">
              <a:lnSpc>
                <a:spcPct val="90000"/>
              </a:lnSpc>
              <a:spcBef>
                <a:spcPts val="1000"/>
              </a:spcBef>
              <a:spcAft>
                <a:spcPts val="0"/>
              </a:spcAft>
              <a:buClr>
                <a:schemeClr val="dk1"/>
              </a:buClr>
              <a:buSzPts val="3300"/>
              <a:buFont typeface="Times New Roman"/>
              <a:buChar char="▪"/>
            </a:pPr>
            <a:r>
              <a:rPr lang="en-IN" sz="2200" i="0" dirty="0">
                <a:latin typeface="Times New Roman"/>
                <a:ea typeface="Times New Roman"/>
                <a:cs typeface="Times New Roman"/>
                <a:sym typeface="Times New Roman"/>
              </a:rPr>
              <a:t>An open-source framework for designing, building, documenting, and consuming RESTful web services. It includes tools for defining APIs, such as the </a:t>
            </a:r>
            <a:r>
              <a:rPr lang="en-IN" sz="2200" i="0" dirty="0" err="1">
                <a:latin typeface="Times New Roman"/>
                <a:ea typeface="Times New Roman"/>
                <a:cs typeface="Times New Roman"/>
                <a:sym typeface="Times New Roman"/>
              </a:rPr>
              <a:t>OpenAPI</a:t>
            </a:r>
            <a:r>
              <a:rPr lang="en-IN" sz="2200" i="0" dirty="0">
                <a:latin typeface="Times New Roman"/>
                <a:ea typeface="Times New Roman"/>
                <a:cs typeface="Times New Roman"/>
                <a:sym typeface="Times New Roman"/>
              </a:rPr>
              <a:t> Specification, and provides interactive API documentation through Swagger UI.</a:t>
            </a:r>
          </a:p>
          <a:p>
            <a:pPr marL="228600" lvl="0" indent="-260350" algn="l" rtl="0">
              <a:lnSpc>
                <a:spcPct val="90000"/>
              </a:lnSpc>
              <a:spcBef>
                <a:spcPts val="1000"/>
              </a:spcBef>
              <a:spcAft>
                <a:spcPts val="0"/>
              </a:spcAft>
              <a:buClr>
                <a:schemeClr val="dk1"/>
              </a:buClr>
              <a:buSzPts val="3300"/>
              <a:buFont typeface="Times New Roman"/>
              <a:buChar char="▪"/>
            </a:pPr>
            <a:endParaRPr sz="2200" dirty="0">
              <a:latin typeface="Times New Roman"/>
              <a:ea typeface="Times New Roman"/>
              <a:cs typeface="Times New Roman"/>
              <a:sym typeface="Times New Roman"/>
            </a:endParaRPr>
          </a:p>
          <a:p>
            <a:pPr marL="228600" lvl="0" indent="-260350" algn="l" rtl="0">
              <a:lnSpc>
                <a:spcPct val="90000"/>
              </a:lnSpc>
              <a:spcBef>
                <a:spcPts val="1000"/>
              </a:spcBef>
              <a:spcAft>
                <a:spcPts val="0"/>
              </a:spcAft>
              <a:buClr>
                <a:schemeClr val="dk1"/>
              </a:buClr>
              <a:buSzPts val="3300"/>
              <a:buFont typeface="Times New Roman"/>
              <a:buChar char="●"/>
            </a:pPr>
            <a:r>
              <a:rPr lang="en-IN" sz="2200" b="1" dirty="0">
                <a:latin typeface="Times New Roman"/>
                <a:ea typeface="Times New Roman"/>
                <a:cs typeface="Times New Roman"/>
                <a:sym typeface="Times New Roman"/>
              </a:rPr>
              <a:t>Postman</a:t>
            </a:r>
            <a:endParaRPr sz="2200" dirty="0">
              <a:latin typeface="Times New Roman"/>
              <a:ea typeface="Times New Roman"/>
              <a:cs typeface="Times New Roman"/>
              <a:sym typeface="Times New Roman"/>
            </a:endParaRPr>
          </a:p>
          <a:p>
            <a:pPr marL="228600" lvl="0" indent="-260350" algn="l" rtl="0">
              <a:lnSpc>
                <a:spcPct val="90000"/>
              </a:lnSpc>
              <a:spcBef>
                <a:spcPts val="1000"/>
              </a:spcBef>
              <a:spcAft>
                <a:spcPts val="1600"/>
              </a:spcAft>
              <a:buClr>
                <a:schemeClr val="dk1"/>
              </a:buClr>
              <a:buSzPts val="3300"/>
              <a:buFont typeface="Times New Roman"/>
              <a:buChar char="▪"/>
            </a:pPr>
            <a:r>
              <a:rPr lang="en-IN" sz="2200" i="0" dirty="0">
                <a:latin typeface="Times New Roman"/>
                <a:ea typeface="Times New Roman"/>
                <a:cs typeface="Times New Roman"/>
                <a:sym typeface="Times New Roman"/>
              </a:rPr>
              <a:t>A collaboration platform for API development and testing. It offers       features for designing and testing APIs, sending various types of HTTP requests, handling authentication, and inspecting responses. It also supports automation, response validation, and team collaboration through shared collections.</a:t>
            </a:r>
            <a:endParaRPr sz="2200" dirty="0">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790</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Corbel Light</vt:lpstr>
      <vt:lpstr>Comfortaa</vt:lpstr>
      <vt:lpstr>EB Garamond</vt:lpstr>
      <vt:lpstr>Times New Roman</vt:lpstr>
      <vt:lpstr>Lato</vt:lpstr>
      <vt:lpstr>Arial</vt:lpstr>
      <vt:lpstr>Montserrat</vt:lpstr>
      <vt:lpstr>Calibri</vt:lpstr>
      <vt:lpstr>Focus</vt:lpstr>
      <vt:lpstr>Open Banking Using Spring Boot</vt:lpstr>
      <vt:lpstr>What is Open Banking?</vt:lpstr>
      <vt:lpstr>Introduction</vt:lpstr>
      <vt:lpstr>Approach we took</vt:lpstr>
      <vt:lpstr>Restful APIs and their operations</vt:lpstr>
      <vt:lpstr>PowerPoint Presentation</vt:lpstr>
      <vt:lpstr>Springboot Framework</vt:lpstr>
      <vt:lpstr>About Java 1.8</vt:lpstr>
      <vt:lpstr>Swagger and Postman</vt:lpstr>
      <vt:lpstr>J-Unit Testing</vt:lpstr>
      <vt:lpstr>CRUD Operations</vt:lpstr>
      <vt:lpstr>Final Project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Banking Using Spring Boot</dc:title>
  <cp:lastModifiedBy>Dhriti Agarwal</cp:lastModifiedBy>
  <cp:revision>12</cp:revision>
  <dcterms:modified xsi:type="dcterms:W3CDTF">2023-06-16T02:31:53Z</dcterms:modified>
</cp:coreProperties>
</file>