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embeddedFontLst>
    <p:embeddedFont>
      <p:font typeface="Oxygen" panose="020B0604020202020204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OpenBox  Controller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Northbound API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390235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Dan Shmidt | January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OpenBox Introduction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Framework: Hardware, Software, SDK, API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Decouple NF control plane from data plane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Merge data plane activity for multiple NFs</a:t>
            </a:r>
          </a:p>
          <a:p>
            <a:pPr marL="457200" lvl="0" indent="-41910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Allow network administrators to experiment with NFs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Merged Firewall + IPS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137" y="1455925"/>
            <a:ext cx="5459125" cy="280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6200" y="1217900"/>
            <a:ext cx="3678149" cy="12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6200" y="3286124"/>
            <a:ext cx="4317000" cy="154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1670750" y="2649325"/>
            <a:ext cx="501300" cy="4854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8" name="Shape 118"/>
          <p:cNvCxnSpPr/>
          <p:nvPr/>
        </p:nvCxnSpPr>
        <p:spPr>
          <a:xfrm>
            <a:off x="8215325" y="2419350"/>
            <a:ext cx="447600" cy="2952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7305675" y="1819275"/>
            <a:ext cx="1438200" cy="48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8743950" y="1824050"/>
            <a:ext cx="4800" cy="8859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/>
          <p:nvPr/>
        </p:nvCxnSpPr>
        <p:spPr>
          <a:xfrm rot="10800000">
            <a:off x="7305600" y="2409675"/>
            <a:ext cx="924000" cy="192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/>
          <p:nvPr/>
        </p:nvCxnSpPr>
        <p:spPr>
          <a:xfrm rot="10800000">
            <a:off x="7305575" y="2943000"/>
            <a:ext cx="243000" cy="2193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x="7529475" y="3162225"/>
            <a:ext cx="690600" cy="96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" name="Shape 124"/>
          <p:cNvCxnSpPr/>
          <p:nvPr/>
        </p:nvCxnSpPr>
        <p:spPr>
          <a:xfrm rot="10800000" flipH="1">
            <a:off x="8215325" y="2995725"/>
            <a:ext cx="109500" cy="166500"/>
          </a:xfrm>
          <a:prstGeom prst="straightConnector1">
            <a:avLst/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OpenBox Architecture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75" y="1017725"/>
            <a:ext cx="5125649" cy="42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Oxygen"/>
                <a:ea typeface="Oxygen"/>
                <a:cs typeface="Oxygen"/>
                <a:sym typeface="Oxygen"/>
              </a:rPr>
              <a:t>OpenBox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Northbound API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SDK for NF developers that allows NF creation with a small set of generic pieces.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Application loading and management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API for applications to interact with the data plane</a:t>
            </a:r>
          </a:p>
        </p:txBody>
      </p:sp>
      <p:sp>
        <p:nvSpPr>
          <p:cNvPr id="142" name="Shape 142"/>
          <p:cNvSpPr/>
          <p:nvPr/>
        </p:nvSpPr>
        <p:spPr>
          <a:xfrm rot="-2076302">
            <a:off x="7303494" y="206200"/>
            <a:ext cx="1109846" cy="10503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OpenBox Application (OBA)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User defined logic that aims to perform packet processing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Defined in terms of the Northbound API (SDK)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Formally a Tuple: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&lt;Priority, Logic, Event Handlers&gt;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OpenBox Controller (OBC)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Centralized control of the OpenBox Framework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Facing the user (Northbound API)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Facing the data plane (Soutbound API)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OpenBox Instance (OBI)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 single unit in OpenBox’s data plane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Executes the user defined logic 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Single Requirement: Implement OpenBox protocol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Virtual / Physical / Software /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Southbound API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Communication protocol between OBI and OBC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Control plane messages e.g: “Set Processing Graph”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Data plane messages e.g: “Read Handle” (count of dropped packets)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Oxygen"/>
                <a:ea typeface="Oxygen"/>
                <a:cs typeface="Oxygen"/>
                <a:sym typeface="Oxygen"/>
              </a:rPr>
              <a:t>OpenBox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Project Goal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Design and Implementation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of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OpenBox’s Northbound API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Responsibilities (South)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Manage the Data plane by controlling OBIs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Communication layer between Applications and data plane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Load Custom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Responsibilities (North)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dirty="0">
                <a:latin typeface="Oxygen"/>
                <a:ea typeface="Oxygen"/>
                <a:cs typeface="Oxygen"/>
                <a:sym typeface="Oxygen"/>
              </a:rPr>
              <a:t>Create applications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dirty="0">
                <a:latin typeface="Oxygen"/>
                <a:ea typeface="Oxygen"/>
                <a:cs typeface="Oxygen"/>
                <a:sym typeface="Oxygen"/>
              </a:rPr>
              <a:t>Load applications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dirty="0">
                <a:latin typeface="Oxygen"/>
                <a:ea typeface="Oxygen"/>
                <a:cs typeface="Oxygen"/>
                <a:sym typeface="Oxygen"/>
              </a:rPr>
              <a:t>Query applications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dirty="0">
                <a:latin typeface="Oxygen"/>
                <a:ea typeface="Oxygen"/>
                <a:cs typeface="Oxygen"/>
                <a:sym typeface="Oxygen"/>
              </a:rPr>
              <a:t>Network Overview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dirty="0">
                <a:latin typeface="Oxygen"/>
                <a:ea typeface="Oxygen"/>
                <a:cs typeface="Oxygen"/>
                <a:sym typeface="Oxygen"/>
              </a:rPr>
              <a:t>Expose OpenBox functionality 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dirty="0">
                <a:latin typeface="Oxygen"/>
                <a:ea typeface="Oxygen"/>
                <a:cs typeface="Oxygen"/>
                <a:sym typeface="Oxygen"/>
              </a:rPr>
              <a:t>Aggregate applications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dirty="0">
                <a:latin typeface="Oxygen"/>
                <a:ea typeface="Oxygen"/>
                <a:cs typeface="Oxygen"/>
                <a:sym typeface="Oxygen"/>
              </a:rPr>
              <a:t>Isolate applications from one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Oxygen"/>
                <a:ea typeface="Oxygen"/>
                <a:cs typeface="Oxygen"/>
                <a:sym typeface="Oxygen"/>
              </a:rPr>
              <a:t>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Challenges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Asynchronous System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How much of the raw data is exposed to the application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Application Isolation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OpenBox Abstraction Layer (OBAL)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SDK for application developers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Building blocks for every possible NF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Header Matching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Payload Matching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Alerts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Hooks for data retrieval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OBAL Implementation</a:t>
            </a:r>
          </a:p>
        </p:txBody>
      </p:sp>
      <p:pic>
        <p:nvPicPr>
          <p:cNvPr id="206" name="Shape 206" descr="ob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75" y="1182050"/>
            <a:ext cx="78266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Events Manager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Responsible for triggering events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Registers application to requested events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Holds a hook to access applications when needed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Available Events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ct val="100000"/>
              <a:buFont typeface="Oxygen"/>
            </a:pPr>
            <a:r>
              <a:rPr lang="en" sz="2800">
                <a:latin typeface="Oxygen"/>
                <a:ea typeface="Oxygen"/>
                <a:cs typeface="Oxygen"/>
                <a:sym typeface="Oxygen"/>
              </a:rPr>
              <a:t>Mandatory events: </a:t>
            </a:r>
          </a:p>
          <a:p>
            <a:pPr marL="914400" lvl="1" indent="-406400" rtl="0">
              <a:spcBef>
                <a:spcPts val="0"/>
              </a:spcBef>
              <a:buSzPct val="100000"/>
              <a:buFont typeface="Oxygen"/>
            </a:pPr>
            <a:r>
              <a:rPr lang="en" sz="2800">
                <a:latin typeface="Oxygen"/>
                <a:ea typeface="Oxygen"/>
                <a:cs typeface="Oxygen"/>
                <a:sym typeface="Oxygen"/>
              </a:rPr>
              <a:t>Application Started</a:t>
            </a:r>
          </a:p>
          <a:p>
            <a:pPr marL="914400" lvl="1" indent="-406400" rtl="0">
              <a:spcBef>
                <a:spcPts val="0"/>
              </a:spcBef>
              <a:buSzPct val="100000"/>
              <a:buFont typeface="Oxygen"/>
            </a:pPr>
            <a:r>
              <a:rPr lang="en" sz="2800">
                <a:latin typeface="Oxygen"/>
                <a:ea typeface="Oxygen"/>
                <a:cs typeface="Oxygen"/>
                <a:sym typeface="Oxygen"/>
              </a:rPr>
              <a:t>Application Stopped</a:t>
            </a:r>
          </a:p>
          <a:p>
            <a:pPr marL="914400" lvl="1" indent="-406400" rtl="0">
              <a:spcBef>
                <a:spcPts val="0"/>
              </a:spcBef>
              <a:buSzPct val="100000"/>
              <a:buFont typeface="Oxygen"/>
            </a:pPr>
            <a:r>
              <a:rPr lang="en" sz="2800">
                <a:latin typeface="Oxygen"/>
                <a:ea typeface="Oxygen"/>
                <a:cs typeface="Oxygen"/>
                <a:sym typeface="Oxygen"/>
              </a:rPr>
              <a:t>Error</a:t>
            </a:r>
          </a:p>
          <a:p>
            <a:pPr marL="457200" lvl="0" indent="-406400" rtl="0">
              <a:spcBef>
                <a:spcPts val="0"/>
              </a:spcBef>
              <a:buSzPct val="100000"/>
              <a:buFont typeface="Oxygen"/>
            </a:pPr>
            <a:r>
              <a:rPr lang="en" sz="2800">
                <a:latin typeface="Oxygen"/>
                <a:ea typeface="Oxygen"/>
                <a:cs typeface="Oxygen"/>
                <a:sym typeface="Oxygen"/>
              </a:rPr>
              <a:t>Non-Mandatory: </a:t>
            </a:r>
          </a:p>
          <a:p>
            <a:pPr marL="914400" lvl="1" indent="-406400" rtl="0">
              <a:spcBef>
                <a:spcPts val="0"/>
              </a:spcBef>
              <a:buSzPct val="100000"/>
              <a:buFont typeface="Oxygen"/>
            </a:pPr>
            <a:r>
              <a:rPr lang="en" sz="2800">
                <a:latin typeface="Oxygen"/>
                <a:ea typeface="Oxygen"/>
                <a:cs typeface="Oxygen"/>
                <a:sym typeface="Oxygen"/>
              </a:rPr>
              <a:t>Alert </a:t>
            </a:r>
          </a:p>
          <a:p>
            <a:pPr marL="914400" lvl="1" indent="-406400" rtl="0">
              <a:spcBef>
                <a:spcPts val="0"/>
              </a:spcBef>
              <a:buSzPct val="100000"/>
              <a:buFont typeface="Oxygen"/>
            </a:pPr>
            <a:r>
              <a:rPr lang="en" sz="2800">
                <a:latin typeface="Oxygen"/>
                <a:ea typeface="Oxygen"/>
                <a:cs typeface="Oxygen"/>
                <a:sym typeface="Oxygen"/>
              </a:rPr>
              <a:t>Instance Down</a:t>
            </a:r>
          </a:p>
          <a:p>
            <a:pPr marL="914400" lvl="1" indent="-406400" rtl="0">
              <a:spcBef>
                <a:spcPts val="0"/>
              </a:spcBef>
              <a:buSzPct val="100000"/>
              <a:buFont typeface="Oxygen"/>
            </a:pPr>
            <a:r>
              <a:rPr lang="en" sz="2800">
                <a:latin typeface="Oxygen"/>
                <a:ea typeface="Oxygen"/>
                <a:cs typeface="Oxygen"/>
                <a:sym typeface="Oxygen"/>
              </a:rPr>
              <a:t>Instance Up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Read / Write Handles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Access to the application configuration and statistics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Access to specific processing block of a specific application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Topology Manager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The knowledge of how the network is built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Topology information is needed across the board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Users 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OBC internal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Agenda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2000" dirty="0">
                <a:latin typeface="Oxygen"/>
                <a:ea typeface="Oxygen"/>
                <a:cs typeface="Oxygen"/>
                <a:sym typeface="Oxygen"/>
              </a:rPr>
              <a:t>Network Function (AKA the Problem)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2000" dirty="0">
                <a:latin typeface="Oxygen"/>
                <a:ea typeface="Oxygen"/>
                <a:cs typeface="Oxygen"/>
                <a:sym typeface="Oxygen"/>
              </a:rPr>
              <a:t>OpenBox (AKA Solution)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2000" dirty="0">
                <a:latin typeface="Oxygen"/>
                <a:ea typeface="Oxygen"/>
                <a:cs typeface="Oxygen"/>
                <a:sym typeface="Oxygen"/>
              </a:rPr>
              <a:t>Zoom-In OpenBox Controller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2000" dirty="0">
                <a:latin typeface="Oxygen"/>
                <a:ea typeface="Oxygen"/>
                <a:cs typeface="Oxygen"/>
                <a:sym typeface="Oxygen"/>
              </a:rPr>
              <a:t>Workflows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2000" dirty="0">
                <a:latin typeface="Oxygen"/>
                <a:ea typeface="Oxygen"/>
                <a:cs typeface="Oxygen"/>
                <a:sym typeface="Oxygen"/>
              </a:rPr>
              <a:t>Architecture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2000" dirty="0">
                <a:latin typeface="Oxygen"/>
                <a:ea typeface="Oxygen"/>
                <a:cs typeface="Oxygen"/>
                <a:sym typeface="Oxygen"/>
              </a:rPr>
              <a:t>Implementation</a:t>
            </a:r>
          </a:p>
          <a:p>
            <a:pPr marL="457200" lvl="0" indent="-419100">
              <a:spcBef>
                <a:spcPts val="0"/>
              </a:spcBef>
              <a:buSzPct val="100000"/>
              <a:buFont typeface="Oxygen"/>
            </a:pPr>
            <a:r>
              <a:rPr lang="en" sz="2000" dirty="0">
                <a:latin typeface="Oxygen"/>
                <a:ea typeface="Oxygen"/>
                <a:cs typeface="Oxygen"/>
                <a:sym typeface="Oxygen"/>
              </a:rPr>
              <a:t>Experimental Results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Application Registry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Entry point for application creators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Ability to register new applications to the controller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Plugin like behavior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Application Aggregator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Merge mutual processing blocks of several applications.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Caution to not disrupt application isolation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526625" y="286400"/>
            <a:ext cx="1550400" cy="46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OBA</a:t>
            </a:r>
          </a:p>
        </p:txBody>
      </p:sp>
      <p:sp>
        <p:nvSpPr>
          <p:cNvPr id="248" name="Shape 248"/>
          <p:cNvSpPr/>
          <p:nvPr/>
        </p:nvSpPr>
        <p:spPr>
          <a:xfrm>
            <a:off x="2764112" y="1611125"/>
            <a:ext cx="1224000" cy="109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Oxygen"/>
                <a:ea typeface="Oxygen"/>
                <a:cs typeface="Oxygen"/>
                <a:sym typeface="Oxygen"/>
              </a:rPr>
              <a:t>Registry</a:t>
            </a:r>
          </a:p>
        </p:txBody>
      </p:sp>
      <p:sp>
        <p:nvSpPr>
          <p:cNvPr id="249" name="Shape 249"/>
          <p:cNvSpPr/>
          <p:nvPr/>
        </p:nvSpPr>
        <p:spPr>
          <a:xfrm>
            <a:off x="4838427" y="1611125"/>
            <a:ext cx="1224000" cy="109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/>
              <a:t>Aggregator</a:t>
            </a:r>
          </a:p>
        </p:txBody>
      </p:sp>
      <p:sp>
        <p:nvSpPr>
          <p:cNvPr id="250" name="Shape 250"/>
          <p:cNvSpPr/>
          <p:nvPr/>
        </p:nvSpPr>
        <p:spPr>
          <a:xfrm>
            <a:off x="2764100" y="286400"/>
            <a:ext cx="1224000" cy="109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Topology Manager</a:t>
            </a:r>
          </a:p>
        </p:txBody>
      </p:sp>
      <p:sp>
        <p:nvSpPr>
          <p:cNvPr id="251" name="Shape 251"/>
          <p:cNvSpPr/>
          <p:nvPr/>
        </p:nvSpPr>
        <p:spPr>
          <a:xfrm>
            <a:off x="2764126" y="3772225"/>
            <a:ext cx="1224000" cy="109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Events Manager</a:t>
            </a:r>
          </a:p>
        </p:txBody>
      </p:sp>
      <p:sp>
        <p:nvSpPr>
          <p:cNvPr id="252" name="Shape 252"/>
          <p:cNvSpPr/>
          <p:nvPr/>
        </p:nvSpPr>
        <p:spPr>
          <a:xfrm>
            <a:off x="689825" y="3772225"/>
            <a:ext cx="1224000" cy="109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</a:rPr>
              <a:t>Event Handlers</a:t>
            </a:r>
          </a:p>
        </p:txBody>
      </p:sp>
      <p:sp>
        <p:nvSpPr>
          <p:cNvPr id="253" name="Shape 253"/>
          <p:cNvSpPr/>
          <p:nvPr/>
        </p:nvSpPr>
        <p:spPr>
          <a:xfrm>
            <a:off x="689825" y="2324425"/>
            <a:ext cx="1224000" cy="109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</a:rPr>
              <a:t>Handle Clients</a:t>
            </a:r>
          </a:p>
        </p:txBody>
      </p:sp>
      <p:sp>
        <p:nvSpPr>
          <p:cNvPr id="254" name="Shape 254"/>
          <p:cNvSpPr/>
          <p:nvPr/>
        </p:nvSpPr>
        <p:spPr>
          <a:xfrm>
            <a:off x="689825" y="876625"/>
            <a:ext cx="1224000" cy="109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</a:rPr>
              <a:t>OBAL</a:t>
            </a:r>
          </a:p>
        </p:txBody>
      </p:sp>
      <p:cxnSp>
        <p:nvCxnSpPr>
          <p:cNvPr id="255" name="Shape 255"/>
          <p:cNvCxnSpPr>
            <a:stCxn id="254" idx="3"/>
            <a:endCxn id="248" idx="1"/>
          </p:cNvCxnSpPr>
          <p:nvPr/>
        </p:nvCxnSpPr>
        <p:spPr>
          <a:xfrm>
            <a:off x="1913825" y="1425625"/>
            <a:ext cx="850200" cy="7344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dot"/>
            <a:round/>
            <a:headEnd type="none" w="lg" len="lg"/>
            <a:tailEnd type="stealth" w="lg" len="lg"/>
          </a:ln>
        </p:spPr>
      </p:cxnSp>
      <p:cxnSp>
        <p:nvCxnSpPr>
          <p:cNvPr id="256" name="Shape 256"/>
          <p:cNvCxnSpPr>
            <a:stCxn id="254" idx="3"/>
            <a:endCxn id="250" idx="1"/>
          </p:cNvCxnSpPr>
          <p:nvPr/>
        </p:nvCxnSpPr>
        <p:spPr>
          <a:xfrm rot="10800000" flipH="1">
            <a:off x="1913825" y="835525"/>
            <a:ext cx="850200" cy="5901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dot"/>
            <a:round/>
            <a:headEnd type="none" w="lg" len="lg"/>
            <a:tailEnd type="stealth" w="lg" len="lg"/>
          </a:ln>
        </p:spPr>
      </p:cxnSp>
      <p:cxnSp>
        <p:nvCxnSpPr>
          <p:cNvPr id="257" name="Shape 257"/>
          <p:cNvCxnSpPr>
            <a:stCxn id="248" idx="3"/>
            <a:endCxn id="249" idx="1"/>
          </p:cNvCxnSpPr>
          <p:nvPr/>
        </p:nvCxnSpPr>
        <p:spPr>
          <a:xfrm>
            <a:off x="3988112" y="2160125"/>
            <a:ext cx="850200" cy="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dot"/>
            <a:round/>
            <a:headEnd type="none" w="lg" len="lg"/>
            <a:tailEnd type="stealth" w="lg" len="lg"/>
          </a:ln>
        </p:spPr>
      </p:cxnSp>
      <p:cxnSp>
        <p:nvCxnSpPr>
          <p:cNvPr id="258" name="Shape 258"/>
          <p:cNvCxnSpPr>
            <a:stCxn id="249" idx="2"/>
            <a:endCxn id="251" idx="3"/>
          </p:cNvCxnSpPr>
          <p:nvPr/>
        </p:nvCxnSpPr>
        <p:spPr>
          <a:xfrm flipH="1">
            <a:off x="3988227" y="2709125"/>
            <a:ext cx="1462200" cy="16122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259" name="Shape 259"/>
          <p:cNvCxnSpPr>
            <a:stCxn id="252" idx="3"/>
            <a:endCxn id="251" idx="1"/>
          </p:cNvCxnSpPr>
          <p:nvPr/>
        </p:nvCxnSpPr>
        <p:spPr>
          <a:xfrm>
            <a:off x="1913825" y="4321225"/>
            <a:ext cx="850200" cy="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dot"/>
            <a:round/>
            <a:headEnd type="stealth" w="lg" len="lg"/>
            <a:tailEnd type="none" w="lg" len="lg"/>
          </a:ln>
        </p:spPr>
      </p:cxnSp>
      <p:sp>
        <p:nvSpPr>
          <p:cNvPr id="260" name="Shape 260"/>
          <p:cNvSpPr/>
          <p:nvPr/>
        </p:nvSpPr>
        <p:spPr>
          <a:xfrm>
            <a:off x="6674625" y="286400"/>
            <a:ext cx="1550400" cy="46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To Data plane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Via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Southbound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b="1"/>
              <a:t>API</a:t>
            </a:r>
          </a:p>
        </p:txBody>
      </p:sp>
      <p:cxnSp>
        <p:nvCxnSpPr>
          <p:cNvPr id="261" name="Shape 261"/>
          <p:cNvCxnSpPr/>
          <p:nvPr/>
        </p:nvCxnSpPr>
        <p:spPr>
          <a:xfrm rot="10800000" flipH="1">
            <a:off x="1966200" y="2863975"/>
            <a:ext cx="4597500" cy="201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262" name="Shape 262"/>
          <p:cNvCxnSpPr>
            <a:stCxn id="251" idx="3"/>
          </p:cNvCxnSpPr>
          <p:nvPr/>
        </p:nvCxnSpPr>
        <p:spPr>
          <a:xfrm rot="10800000" flipH="1">
            <a:off x="3988126" y="4308025"/>
            <a:ext cx="2611199" cy="13200"/>
          </a:xfrm>
          <a:prstGeom prst="straightConnector1">
            <a:avLst/>
          </a:prstGeom>
          <a:noFill/>
          <a:ln w="28575" cap="flat" cmpd="sng">
            <a:solidFill>
              <a:srgbClr val="073763"/>
            </a:solidFill>
            <a:prstDash val="dot"/>
            <a:round/>
            <a:headEnd type="stealth" w="lg" len="lg"/>
            <a:tailEnd type="none" w="lg" len="lg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Oxygen"/>
                <a:ea typeface="Oxygen"/>
                <a:cs typeface="Oxygen"/>
                <a:sym typeface="Oxygen"/>
              </a:rPr>
              <a:t>Workflows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Application Loading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How to install a new OpenBox Application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Implement logic with OpenBox SDK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Supply Topology Information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Use ApplicationRegistry to load application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Application Loading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4906200" y="1617500"/>
            <a:ext cx="1224600" cy="3356100"/>
            <a:chOff x="4753800" y="1617500"/>
            <a:chExt cx="1224600" cy="3356100"/>
          </a:xfrm>
        </p:grpSpPr>
        <p:cxnSp>
          <p:nvCxnSpPr>
            <p:cNvPr id="280" name="Shape 280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81" name="Shape 281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Aggregation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887400" y="1617500"/>
            <a:ext cx="1224600" cy="3356100"/>
            <a:chOff x="4753800" y="1617500"/>
            <a:chExt cx="1224600" cy="3356100"/>
          </a:xfrm>
        </p:grpSpPr>
        <p:cxnSp>
          <p:nvCxnSpPr>
            <p:cNvPr id="283" name="Shape 283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84" name="Shape 284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Event Manager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925000" y="1617500"/>
            <a:ext cx="1224600" cy="3356100"/>
            <a:chOff x="4753800" y="1617500"/>
            <a:chExt cx="1224600" cy="3356100"/>
          </a:xfrm>
        </p:grpSpPr>
        <p:cxnSp>
          <p:nvCxnSpPr>
            <p:cNvPr id="286" name="Shape 286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87" name="Shape 287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Registry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943800" y="1617500"/>
            <a:ext cx="1224600" cy="3356100"/>
            <a:chOff x="4753800" y="1617500"/>
            <a:chExt cx="1224600" cy="3356100"/>
          </a:xfrm>
        </p:grpSpPr>
        <p:cxnSp>
          <p:nvCxnSpPr>
            <p:cNvPr id="289" name="Shape 289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OBA</a:t>
              </a:r>
            </a:p>
          </p:txBody>
        </p:sp>
      </p:grpSp>
      <p:cxnSp>
        <p:nvCxnSpPr>
          <p:cNvPr id="291" name="Shape 291"/>
          <p:cNvCxnSpPr/>
          <p:nvPr/>
        </p:nvCxnSpPr>
        <p:spPr>
          <a:xfrm>
            <a:off x="1611075" y="2541925"/>
            <a:ext cx="183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92" name="Shape 292"/>
          <p:cNvSpPr txBox="1"/>
          <p:nvPr/>
        </p:nvSpPr>
        <p:spPr>
          <a:xfrm>
            <a:off x="1611075" y="2133625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Load Application</a:t>
            </a:r>
          </a:p>
        </p:txBody>
      </p:sp>
      <p:cxnSp>
        <p:nvCxnSpPr>
          <p:cNvPr id="293" name="Shape 293"/>
          <p:cNvCxnSpPr/>
          <p:nvPr/>
        </p:nvCxnSpPr>
        <p:spPr>
          <a:xfrm>
            <a:off x="3597000" y="3055075"/>
            <a:ext cx="1861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4" name="Shape 294"/>
          <p:cNvSpPr txBox="1"/>
          <p:nvPr/>
        </p:nvSpPr>
        <p:spPr>
          <a:xfrm>
            <a:off x="3529875" y="2645000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Aggregate</a:t>
            </a:r>
          </a:p>
        </p:txBody>
      </p:sp>
      <p:sp>
        <p:nvSpPr>
          <p:cNvPr id="295" name="Shape 295"/>
          <p:cNvSpPr/>
          <p:nvPr/>
        </p:nvSpPr>
        <p:spPr>
          <a:xfrm>
            <a:off x="5585050" y="3269875"/>
            <a:ext cx="443050" cy="799575"/>
          </a:xfrm>
          <a:custGeom>
            <a:avLst/>
            <a:gdLst/>
            <a:ahLst/>
            <a:cxnLst/>
            <a:rect l="0" t="0" r="0" b="0"/>
            <a:pathLst>
              <a:path w="17722" h="31983" extrusionOk="0">
                <a:moveTo>
                  <a:pt x="0" y="0"/>
                </a:moveTo>
                <a:cubicBezTo>
                  <a:pt x="2943" y="2307"/>
                  <a:pt x="17184" y="8513"/>
                  <a:pt x="17662" y="13844"/>
                </a:cubicBezTo>
                <a:cubicBezTo>
                  <a:pt x="18139" y="19174"/>
                  <a:pt x="5330" y="28959"/>
                  <a:pt x="2864" y="3198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296" name="Shape 296"/>
          <p:cNvSpPr txBox="1"/>
          <p:nvPr/>
        </p:nvSpPr>
        <p:spPr>
          <a:xfrm>
            <a:off x="5649675" y="3352825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Perform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Aggregation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5573475" y="4370725"/>
            <a:ext cx="183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98" name="Shape 298"/>
          <p:cNvSpPr txBox="1"/>
          <p:nvPr/>
        </p:nvSpPr>
        <p:spPr>
          <a:xfrm>
            <a:off x="5587275" y="4016600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Application Loaded</a:t>
            </a:r>
          </a:p>
        </p:txBody>
      </p:sp>
      <p:cxnSp>
        <p:nvCxnSpPr>
          <p:cNvPr id="299" name="Shape 299"/>
          <p:cNvCxnSpPr/>
          <p:nvPr/>
        </p:nvCxnSpPr>
        <p:spPr>
          <a:xfrm flipH="1">
            <a:off x="1706450" y="4725825"/>
            <a:ext cx="5811900" cy="2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300" name="Shape 300"/>
          <p:cNvSpPr txBox="1"/>
          <p:nvPr/>
        </p:nvSpPr>
        <p:spPr>
          <a:xfrm>
            <a:off x="3606075" y="4702400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Application Started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Read / Write Handles Workflow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Once application has started, the administrator would like to query the application from the data plane. 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How many packets were processed?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How many packets were dropped?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Read / Write Handles Workflow</a:t>
            </a:r>
          </a:p>
          <a:p>
            <a:pPr lvl="0" algn="ctr" rtl="0">
              <a:spcBef>
                <a:spcPts val="0"/>
              </a:spcBef>
              <a:buNone/>
            </a:pPr>
            <a:endParaRPr sz="3600"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4906200" y="1617500"/>
            <a:ext cx="1224600" cy="3356100"/>
            <a:chOff x="4753800" y="1617500"/>
            <a:chExt cx="1224600" cy="3356100"/>
          </a:xfrm>
        </p:grpSpPr>
        <p:cxnSp>
          <p:nvCxnSpPr>
            <p:cNvPr id="313" name="Shape 313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314" name="Shape 314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xygen"/>
                  <a:ea typeface="Oxygen"/>
                  <a:cs typeface="Oxygen"/>
                  <a:sym typeface="Oxygen"/>
                </a:rPr>
                <a:t>Southbound API</a:t>
              </a: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6887400" y="1617500"/>
            <a:ext cx="1224600" cy="3356100"/>
            <a:chOff x="4753800" y="1617500"/>
            <a:chExt cx="1224600" cy="3356100"/>
          </a:xfrm>
        </p:grpSpPr>
        <p:cxnSp>
          <p:nvCxnSpPr>
            <p:cNvPr id="316" name="Shape 316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317" name="Shape 317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xygen"/>
                  <a:ea typeface="Oxygen"/>
                  <a:cs typeface="Oxygen"/>
                  <a:sym typeface="Oxygen"/>
                </a:rPr>
                <a:t>OBI</a:t>
              </a: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2925000" y="1617500"/>
            <a:ext cx="1224600" cy="3356100"/>
            <a:chOff x="4753800" y="1617500"/>
            <a:chExt cx="1224600" cy="3356100"/>
          </a:xfrm>
        </p:grpSpPr>
        <p:cxnSp>
          <p:nvCxnSpPr>
            <p:cNvPr id="319" name="Shape 319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320" name="Shape 320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xygen"/>
                  <a:ea typeface="Oxygen"/>
                  <a:cs typeface="Oxygen"/>
                  <a:sym typeface="Oxygen"/>
                </a:rPr>
                <a:t>Handle Client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943800" y="1617500"/>
            <a:ext cx="1224600" cy="3356100"/>
            <a:chOff x="4753800" y="1617500"/>
            <a:chExt cx="1224600" cy="3356100"/>
          </a:xfrm>
        </p:grpSpPr>
        <p:cxnSp>
          <p:nvCxnSpPr>
            <p:cNvPr id="322" name="Shape 322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323" name="Shape 323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xygen"/>
                  <a:ea typeface="Oxygen"/>
                  <a:cs typeface="Oxygen"/>
                  <a:sym typeface="Oxygen"/>
                </a:rPr>
                <a:t>OBA</a:t>
              </a:r>
            </a:p>
          </p:txBody>
        </p:sp>
      </p:grpSp>
      <p:cxnSp>
        <p:nvCxnSpPr>
          <p:cNvPr id="324" name="Shape 324"/>
          <p:cNvCxnSpPr/>
          <p:nvPr/>
        </p:nvCxnSpPr>
        <p:spPr>
          <a:xfrm>
            <a:off x="1611075" y="2541925"/>
            <a:ext cx="183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25" name="Shape 325"/>
          <p:cNvSpPr txBox="1"/>
          <p:nvPr/>
        </p:nvSpPr>
        <p:spPr>
          <a:xfrm>
            <a:off x="1611075" y="2133625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Read Handle</a:t>
            </a:r>
          </a:p>
        </p:txBody>
      </p:sp>
      <p:cxnSp>
        <p:nvCxnSpPr>
          <p:cNvPr id="326" name="Shape 326"/>
          <p:cNvCxnSpPr/>
          <p:nvPr/>
        </p:nvCxnSpPr>
        <p:spPr>
          <a:xfrm>
            <a:off x="3597000" y="3055075"/>
            <a:ext cx="1861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7" name="Shape 327"/>
          <p:cNvSpPr txBox="1"/>
          <p:nvPr/>
        </p:nvSpPr>
        <p:spPr>
          <a:xfrm>
            <a:off x="3529875" y="2645000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Read Handle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5573475" y="3684925"/>
            <a:ext cx="183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29" name="Shape 329"/>
          <p:cNvSpPr txBox="1"/>
          <p:nvPr/>
        </p:nvSpPr>
        <p:spPr>
          <a:xfrm>
            <a:off x="5587275" y="3254600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Read Handle</a:t>
            </a:r>
          </a:p>
        </p:txBody>
      </p:sp>
      <p:cxnSp>
        <p:nvCxnSpPr>
          <p:cNvPr id="330" name="Shape 330"/>
          <p:cNvCxnSpPr/>
          <p:nvPr/>
        </p:nvCxnSpPr>
        <p:spPr>
          <a:xfrm flipH="1">
            <a:off x="1630150" y="4433925"/>
            <a:ext cx="3847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331" name="Shape 331"/>
          <p:cNvSpPr txBox="1"/>
          <p:nvPr/>
        </p:nvSpPr>
        <p:spPr>
          <a:xfrm>
            <a:off x="2615475" y="4473800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Read Result</a:t>
            </a:r>
          </a:p>
        </p:txBody>
      </p:sp>
      <p:cxnSp>
        <p:nvCxnSpPr>
          <p:cNvPr id="332" name="Shape 332"/>
          <p:cNvCxnSpPr/>
          <p:nvPr/>
        </p:nvCxnSpPr>
        <p:spPr>
          <a:xfrm rot="10800000">
            <a:off x="5585050" y="4129125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333" name="Shape 333"/>
          <p:cNvSpPr txBox="1"/>
          <p:nvPr/>
        </p:nvSpPr>
        <p:spPr>
          <a:xfrm>
            <a:off x="5587275" y="4092800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Read Result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Application Isolation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Aggregator keeps a mapping of original block id -&gt; new block id 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 query for a read handle checks the mapping and queries the new block that actually resides in the data plane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Event / Alert Workflow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Application’s way to actively notify about it’s lifetime and about it’s process.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Instance Down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Packet Dropped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Threat Detected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latin typeface="Oxygen"/>
                <a:ea typeface="Oxygen"/>
                <a:cs typeface="Oxygen"/>
                <a:sym typeface="Oxygen"/>
              </a:rPr>
              <a:t>Network Functions (NF)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Event/Alert Workflow</a:t>
            </a:r>
          </a:p>
          <a:p>
            <a:pPr lvl="0" algn="ctr" rtl="0">
              <a:spcBef>
                <a:spcPts val="0"/>
              </a:spcBef>
              <a:buNone/>
            </a:pPr>
            <a:endParaRPr sz="3600">
              <a:latin typeface="Oxygen"/>
              <a:ea typeface="Oxygen"/>
              <a:cs typeface="Oxygen"/>
              <a:sym typeface="Oxygen"/>
            </a:endParaRPr>
          </a:p>
          <a:p>
            <a:pPr lvl="0" algn="ctr" rtl="0">
              <a:spcBef>
                <a:spcPts val="0"/>
              </a:spcBef>
              <a:buNone/>
            </a:pPr>
            <a:endParaRPr sz="3600"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351" name="Shape 351"/>
          <p:cNvGrpSpPr/>
          <p:nvPr/>
        </p:nvGrpSpPr>
        <p:grpSpPr>
          <a:xfrm>
            <a:off x="4906200" y="1617500"/>
            <a:ext cx="1224600" cy="3356100"/>
            <a:chOff x="4753800" y="1617500"/>
            <a:chExt cx="1224600" cy="3356100"/>
          </a:xfrm>
        </p:grpSpPr>
        <p:cxnSp>
          <p:nvCxnSpPr>
            <p:cNvPr id="352" name="Shape 352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353" name="Shape 353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xygen"/>
                  <a:ea typeface="Oxygen"/>
                  <a:cs typeface="Oxygen"/>
                  <a:sym typeface="Oxygen"/>
                </a:rPr>
                <a:t>Southbound API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6887400" y="1617500"/>
            <a:ext cx="1224600" cy="3356100"/>
            <a:chOff x="4753800" y="1617500"/>
            <a:chExt cx="1224600" cy="3356100"/>
          </a:xfrm>
        </p:grpSpPr>
        <p:cxnSp>
          <p:nvCxnSpPr>
            <p:cNvPr id="355" name="Shape 355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356" name="Shape 356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xygen"/>
                  <a:ea typeface="Oxygen"/>
                  <a:cs typeface="Oxygen"/>
                  <a:sym typeface="Oxygen"/>
                </a:rPr>
                <a:t>OBI</a:t>
              </a: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2925000" y="1617500"/>
            <a:ext cx="1224600" cy="3356100"/>
            <a:chOff x="4753800" y="1617500"/>
            <a:chExt cx="1224600" cy="3356100"/>
          </a:xfrm>
        </p:grpSpPr>
        <p:cxnSp>
          <p:nvCxnSpPr>
            <p:cNvPr id="358" name="Shape 358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359" name="Shape 359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xygen"/>
                  <a:ea typeface="Oxygen"/>
                  <a:cs typeface="Oxygen"/>
                  <a:sym typeface="Oxygen"/>
                </a:rPr>
                <a:t>Event Manager</a:t>
              </a: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943800" y="1617500"/>
            <a:ext cx="1224600" cy="3356100"/>
            <a:chOff x="4753800" y="1617500"/>
            <a:chExt cx="1224600" cy="3356100"/>
          </a:xfrm>
        </p:grpSpPr>
        <p:cxnSp>
          <p:nvCxnSpPr>
            <p:cNvPr id="361" name="Shape 361"/>
            <p:cNvCxnSpPr/>
            <p:nvPr/>
          </p:nvCxnSpPr>
          <p:spPr>
            <a:xfrm flipH="1">
              <a:off x="5358300" y="2071100"/>
              <a:ext cx="7800" cy="2902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362" name="Shape 362"/>
            <p:cNvSpPr/>
            <p:nvPr/>
          </p:nvSpPr>
          <p:spPr>
            <a:xfrm>
              <a:off x="4753800" y="1617500"/>
              <a:ext cx="1224600" cy="453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xygen"/>
                  <a:ea typeface="Oxygen"/>
                  <a:cs typeface="Oxygen"/>
                  <a:sym typeface="Oxygen"/>
                </a:rPr>
                <a:t>OBA</a:t>
              </a:r>
            </a:p>
          </p:txBody>
        </p:sp>
      </p:grpSp>
      <p:cxnSp>
        <p:nvCxnSpPr>
          <p:cNvPr id="363" name="Shape 363"/>
          <p:cNvCxnSpPr/>
          <p:nvPr/>
        </p:nvCxnSpPr>
        <p:spPr>
          <a:xfrm>
            <a:off x="5573475" y="2694325"/>
            <a:ext cx="183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364" name="Shape 364"/>
          <p:cNvCxnSpPr/>
          <p:nvPr/>
        </p:nvCxnSpPr>
        <p:spPr>
          <a:xfrm>
            <a:off x="1615800" y="3740875"/>
            <a:ext cx="1861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65" name="Shape 365"/>
          <p:cNvSpPr txBox="1"/>
          <p:nvPr/>
        </p:nvSpPr>
        <p:spPr>
          <a:xfrm>
            <a:off x="1557325" y="3379925"/>
            <a:ext cx="19677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handler.Handle</a:t>
            </a:r>
          </a:p>
        </p:txBody>
      </p:sp>
      <p:cxnSp>
        <p:nvCxnSpPr>
          <p:cNvPr id="366" name="Shape 366"/>
          <p:cNvCxnSpPr/>
          <p:nvPr/>
        </p:nvCxnSpPr>
        <p:spPr>
          <a:xfrm>
            <a:off x="3592275" y="3151525"/>
            <a:ext cx="183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367" name="Shape 367"/>
          <p:cNvSpPr txBox="1"/>
          <p:nvPr/>
        </p:nvSpPr>
        <p:spPr>
          <a:xfrm>
            <a:off x="5587275" y="2340200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Alert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3606075" y="2797400"/>
            <a:ext cx="1837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latin typeface="Oxygen"/>
                <a:ea typeface="Oxygen"/>
                <a:cs typeface="Oxygen"/>
                <a:sym typeface="Oxygen"/>
              </a:rPr>
              <a:t>Handle Alert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Application Isolation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Alert Blocks carry their identifier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Application aggregator keeps original blocks -&gt; Application mapping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Aggregation takes care of keeping the original identifier on the aggregated graph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Alert messages contains the original block identifier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Oxygen"/>
                <a:ea typeface="Oxygen"/>
                <a:cs typeface="Oxygen"/>
                <a:sym typeface="Oxygen"/>
              </a:rPr>
              <a:t>Example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Oxygen"/>
                <a:ea typeface="Oxygen"/>
                <a:cs typeface="Oxygen"/>
                <a:sym typeface="Oxygen"/>
              </a:rPr>
              <a:t>(Simple IPS)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Processing Graph</a:t>
            </a:r>
          </a:p>
        </p:txBody>
      </p:sp>
      <p:pic>
        <p:nvPicPr>
          <p:cNvPr id="385" name="Shape 385" descr="i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1023"/>
            <a:ext cx="9143999" cy="2946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Code Snippets (Create Blocks)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Code Snippets (Connect)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2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Benefits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~270 lines of code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Code is readable and self explanatory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Easy Configurable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Easily Changeable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Oxygen"/>
                <a:ea typeface="Oxygen"/>
                <a:cs typeface="Oxygen"/>
                <a:sym typeface="Oxygen"/>
              </a:rPr>
              <a:t>Experimental Results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Experimental Environment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Hardware (sheldon):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Intel Xeon E3-1270 V3 CPU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32GB Ram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Experiment Goal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How well does the OBC handles messages from the Data plane?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311700" y="3723350"/>
            <a:ext cx="3689100" cy="1128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Oxygen"/>
                <a:ea typeface="Oxygen"/>
                <a:cs typeface="Oxygen"/>
                <a:sym typeface="Oxygen"/>
              </a:rPr>
              <a:t>Resource Utilization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026425" y="3723350"/>
            <a:ext cx="3939600" cy="1128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Oxygen"/>
                <a:ea typeface="Oxygen"/>
                <a:cs typeface="Oxygen"/>
                <a:sym typeface="Oxygen"/>
              </a:rPr>
              <a:t>Latency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What are Network Functions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Appliances deployed on a network’s data plane (Physical or Virtual)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Usually perform some sort of Packet Processing</a:t>
            </a:r>
          </a:p>
          <a:p>
            <a:pPr marL="457200" lvl="0" indent="-419100">
              <a:spcBef>
                <a:spcPts val="0"/>
              </a:spcBef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Examples: Firewall, IDS, IPS, Load Balancer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Experimental Scenario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Controller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Single OBI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Single Application which sends alerts in a configurable rate (MPM).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Memory Utilization</a:t>
            </a:r>
          </a:p>
        </p:txBody>
      </p:sp>
      <p:pic>
        <p:nvPicPr>
          <p:cNvPr id="434" name="Shape 4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125" y="1134325"/>
            <a:ext cx="6315750" cy="390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CPU Utilization</a:t>
            </a:r>
          </a:p>
        </p:txBody>
      </p:sp>
      <p:pic>
        <p:nvPicPr>
          <p:cNvPr id="440" name="Shape 4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824" y="1090050"/>
            <a:ext cx="6566350" cy="405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Latency</a:t>
            </a:r>
          </a:p>
        </p:txBody>
      </p:sp>
      <p:pic>
        <p:nvPicPr>
          <p:cNvPr id="446" name="Shape 44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00" y="1017725"/>
            <a:ext cx="667240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Oxygen"/>
                <a:ea typeface="Oxygen"/>
                <a:cs typeface="Oxygen"/>
                <a:sym typeface="Oxygen"/>
              </a:rPr>
              <a:t>Futuristic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Future Work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Smart / Automatic NF Placement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OpenFlow Integration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Create NFs with graphical tool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Native Northbound API  Dashboard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xygen"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Reloading applications while controller is running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Oxygen"/>
                <a:ea typeface="Oxygen"/>
                <a:cs typeface="Oxygen"/>
                <a:sym typeface="Oxygen"/>
              </a:rPr>
              <a:t>Questions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Typical Firewall (Example)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37225"/>
            <a:ext cx="8991599" cy="3061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Typical IPS (Example)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87" y="1241750"/>
            <a:ext cx="8756025" cy="31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The Downside of NFs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dirty="0">
                <a:latin typeface="Oxygen"/>
                <a:ea typeface="Oxygen"/>
                <a:cs typeface="Oxygen"/>
                <a:sym typeface="Oxygen"/>
              </a:rPr>
              <a:t>Managed Separately 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1800" dirty="0">
                <a:latin typeface="Oxygen"/>
                <a:ea typeface="Oxygen"/>
                <a:cs typeface="Oxygen"/>
                <a:sym typeface="Oxygen"/>
              </a:rPr>
              <a:t>Hardware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1800" dirty="0">
                <a:latin typeface="Oxygen"/>
                <a:ea typeface="Oxygen"/>
                <a:cs typeface="Oxygen"/>
                <a:sym typeface="Oxygen"/>
              </a:rPr>
              <a:t>Management Interface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dirty="0">
                <a:latin typeface="Oxygen"/>
                <a:ea typeface="Oxygen"/>
                <a:cs typeface="Oxygen"/>
                <a:sym typeface="Oxygen"/>
              </a:rPr>
              <a:t>Redundant Processing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1800" dirty="0">
                <a:latin typeface="Oxygen"/>
                <a:ea typeface="Oxygen"/>
                <a:cs typeface="Oxygen"/>
                <a:sym typeface="Oxygen"/>
              </a:rPr>
              <a:t>Header inspection</a:t>
            </a:r>
          </a:p>
          <a:p>
            <a:pPr marL="914400" lvl="1" indent="-419100" rtl="0">
              <a:spcBef>
                <a:spcPts val="0"/>
              </a:spcBef>
              <a:buSzPct val="100000"/>
              <a:buFont typeface="Oxygen"/>
            </a:pPr>
            <a:r>
              <a:rPr lang="en" sz="1800" dirty="0">
                <a:latin typeface="Oxygen"/>
                <a:ea typeface="Oxygen"/>
                <a:cs typeface="Oxygen"/>
                <a:sym typeface="Oxygen"/>
              </a:rPr>
              <a:t>Payload pattern matching</a:t>
            </a:r>
          </a:p>
          <a:p>
            <a:pPr marL="457200" lvl="0" indent="-419100" rtl="0">
              <a:spcBef>
                <a:spcPts val="0"/>
              </a:spcBef>
              <a:buSzPct val="100000"/>
              <a:buFont typeface="Oxygen"/>
            </a:pPr>
            <a:r>
              <a:rPr lang="en" dirty="0">
                <a:latin typeface="Oxygen"/>
                <a:ea typeface="Oxygen"/>
                <a:cs typeface="Oxygen"/>
                <a:sym typeface="Oxygen"/>
              </a:rPr>
              <a:t>Unified Control and Data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0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Oxygen"/>
                <a:ea typeface="Oxygen"/>
                <a:cs typeface="Oxygen"/>
                <a:sym typeface="Oxygen"/>
              </a:rPr>
              <a:t>OpenBox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On-screen Show (16:9)</PresentationFormat>
  <Paragraphs>213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Oxygen</vt:lpstr>
      <vt:lpstr>Arial</vt:lpstr>
      <vt:lpstr>simple-light-2</vt:lpstr>
      <vt:lpstr>OpenBox  Controller</vt:lpstr>
      <vt:lpstr>Project Goal</vt:lpstr>
      <vt:lpstr>Agenda</vt:lpstr>
      <vt:lpstr>Network Functions (NF)</vt:lpstr>
      <vt:lpstr>What are Network Functions</vt:lpstr>
      <vt:lpstr>Typical Firewall (Example)</vt:lpstr>
      <vt:lpstr>Typical IPS (Example)</vt:lpstr>
      <vt:lpstr>The Downside of NFs</vt:lpstr>
      <vt:lpstr>OpenBox</vt:lpstr>
      <vt:lpstr>OpenBox Introduction</vt:lpstr>
      <vt:lpstr>Merged Firewall + IPS</vt:lpstr>
      <vt:lpstr>OpenBox Architecture</vt:lpstr>
      <vt:lpstr>OpenBox Components</vt:lpstr>
      <vt:lpstr>Northbound API</vt:lpstr>
      <vt:lpstr>OpenBox Application (OBA)</vt:lpstr>
      <vt:lpstr>OpenBox Controller (OBC)</vt:lpstr>
      <vt:lpstr>OpenBox Instance (OBI)</vt:lpstr>
      <vt:lpstr>Southbound API</vt:lpstr>
      <vt:lpstr>OpenBox Controller</vt:lpstr>
      <vt:lpstr>Responsibilities (South)</vt:lpstr>
      <vt:lpstr>Responsibilities (North)</vt:lpstr>
      <vt:lpstr>Architecture</vt:lpstr>
      <vt:lpstr>Challenges</vt:lpstr>
      <vt:lpstr>OpenBox Abstraction Layer (OBAL)</vt:lpstr>
      <vt:lpstr>OBAL Implementation</vt:lpstr>
      <vt:lpstr>Events Manager</vt:lpstr>
      <vt:lpstr>Available Events</vt:lpstr>
      <vt:lpstr>Read / Write Handles</vt:lpstr>
      <vt:lpstr>Topology Manager</vt:lpstr>
      <vt:lpstr>Application Registry</vt:lpstr>
      <vt:lpstr>Application Aggregator</vt:lpstr>
      <vt:lpstr>PowerPoint Presentation</vt:lpstr>
      <vt:lpstr>Workflows</vt:lpstr>
      <vt:lpstr>Application Loading</vt:lpstr>
      <vt:lpstr>Application Loading</vt:lpstr>
      <vt:lpstr>Read / Write Handles Workflow</vt:lpstr>
      <vt:lpstr>Read / Write Handles Workflow </vt:lpstr>
      <vt:lpstr>Application Isolation</vt:lpstr>
      <vt:lpstr>Event / Alert Workflow</vt:lpstr>
      <vt:lpstr>Event/Alert Workflow  </vt:lpstr>
      <vt:lpstr>Application Isolation</vt:lpstr>
      <vt:lpstr>Example (Simple IPS)</vt:lpstr>
      <vt:lpstr>Processing Graph</vt:lpstr>
      <vt:lpstr>Code Snippets (Create Blocks)</vt:lpstr>
      <vt:lpstr>Code Snippets (Connect)</vt:lpstr>
      <vt:lpstr>Benefits</vt:lpstr>
      <vt:lpstr>Experimental Results</vt:lpstr>
      <vt:lpstr>Experimental Environment</vt:lpstr>
      <vt:lpstr>Experiment Goal</vt:lpstr>
      <vt:lpstr>Experimental Scenario</vt:lpstr>
      <vt:lpstr>Memory Utilization</vt:lpstr>
      <vt:lpstr>CPU Utilization</vt:lpstr>
      <vt:lpstr>Latency</vt:lpstr>
      <vt:lpstr>Futuristic</vt:lpstr>
      <vt:lpstr>Future Work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OpenBox  Controller</dc:title>
  <cp:lastModifiedBy>Roy Franco</cp:lastModifiedBy>
  <cp:revision>1</cp:revision>
  <dcterms:modified xsi:type="dcterms:W3CDTF">2017-08-04T10:02:12Z</dcterms:modified>
</cp:coreProperties>
</file>