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1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7" r:id="rId17"/>
    <p:sldId id="430" r:id="rId18"/>
    <p:sldId id="436" r:id="rId19"/>
    <p:sldId id="4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92" d="100"/>
          <a:sy n="92" d="100"/>
        </p:scale>
        <p:origin x="3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11/15/2016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11/15/2016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11/15/2016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Sept 2016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Dave Kemp    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NSA, IA Architectures &amp; Mission Applications 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Abstract Encoding Notation (JAEN)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directly by 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4114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</a:t>
            </a:r>
            <a:r>
              <a:rPr lang="en-US" sz="1200" dirty="0" smtClean="0">
                <a:solidFill>
                  <a:schemeClr val="tx1"/>
                </a:solidFill>
              </a:rPr>
              <a:t>", [], </a:t>
            </a:r>
            <a:r>
              <a:rPr lang="en-US" sz="1200" dirty="0">
                <a:solidFill>
                  <a:schemeClr val="tx1"/>
                </a:solidFill>
              </a:rPr>
              <a:t>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</a:t>
            </a:r>
            <a:r>
              <a:rPr lang="en-US" sz="1200" dirty="0" smtClean="0">
                <a:solidFill>
                  <a:schemeClr val="tx1"/>
                </a:solidFill>
              </a:rPr>
              <a:t>[], ""],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</a:t>
            </a:r>
            <a:r>
              <a:rPr lang="en-US" sz="1200" dirty="0" smtClean="0">
                <a:solidFill>
                  <a:schemeClr val="tx1"/>
                </a:solidFill>
              </a:rPr>
              <a:t>[], ""],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</a:t>
            </a:r>
            <a:r>
              <a:rPr lang="en-US" sz="1200" dirty="0" smtClean="0">
                <a:solidFill>
                  <a:schemeClr val="tx1"/>
                </a:solidFill>
              </a:rPr>
              <a:t>["?"], </a:t>
            </a:r>
            <a:r>
              <a:rPr lang="en-US" sz="1200" dirty="0">
                <a:solidFill>
                  <a:schemeClr val="tx1"/>
                </a:solidFill>
              </a:rPr>
              <a:t>""]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["?"], ""]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opts,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position (ordinal) or tag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description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76600" y="4267199"/>
            <a:ext cx="1219200" cy="76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6400" y="5452646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JAEN Abstract Syntax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650100"/>
            <a:ext cx="1885158" cy="1550300"/>
            <a:chOff x="838200" y="1650100"/>
            <a:chExt cx="1885158" cy="15503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JAEN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JAEN Abstract Syntax (JAS)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</a:t>
            </a:r>
            <a:r>
              <a:rPr lang="en-US" dirty="0" smtClean="0"/>
              <a:t>ASN.1, but modified for ease of use</a:t>
            </a:r>
          </a:p>
          <a:p>
            <a:pPr lvl="1"/>
            <a:r>
              <a:rPr lang="en-US" dirty="0" smtClean="0"/>
              <a:t>ASN.1 has no first-class map (</a:t>
            </a:r>
            <a:r>
              <a:rPr lang="en-US" dirty="0" err="1" smtClean="0"/>
              <a:t>key:value</a:t>
            </a:r>
            <a:r>
              <a:rPr lang="en-US" dirty="0" smtClean="0"/>
              <a:t> pair)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JAS </a:t>
            </a:r>
            <a:r>
              <a:rPr lang="en-US" dirty="0" smtClean="0"/>
              <a:t>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JAS </a:t>
            </a:r>
            <a:r>
              <a:rPr lang="en-US" dirty="0" smtClean="0"/>
              <a:t>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JAS </a:t>
            </a:r>
            <a:r>
              <a:rPr lang="en-US" dirty="0" smtClean="0"/>
              <a:t>defines RECORD to be encoded as either JSON object or array</a:t>
            </a:r>
          </a:p>
          <a:p>
            <a:pPr lvl="1"/>
            <a:r>
              <a:rPr lang="en-US" dirty="0" smtClean="0"/>
              <a:t>JAS </a:t>
            </a:r>
            <a:r>
              <a:rPr lang="en-US" dirty="0" smtClean="0"/>
              <a:t>requires explicit tags for names</a:t>
            </a:r>
          </a:p>
          <a:p>
            <a:pPr lvl="2"/>
            <a:r>
              <a:rPr lang="en-US" dirty="0" smtClean="0"/>
              <a:t>RECORD field tags are optional, must be ordinal if present</a:t>
            </a:r>
          </a:p>
          <a:p>
            <a:pPr lvl="1"/>
            <a:r>
              <a:rPr lang="en-US" dirty="0" smtClean="0"/>
              <a:t>JAS </a:t>
            </a:r>
            <a:r>
              <a:rPr lang="en-US" dirty="0" smtClean="0"/>
              <a:t>does not allow anonymous type definitions</a:t>
            </a:r>
          </a:p>
          <a:p>
            <a:pPr lvl="2"/>
            <a:r>
              <a:rPr lang="en-US" dirty="0" smtClean="0"/>
              <a:t>Fields contain references to named types</a:t>
            </a:r>
          </a:p>
          <a:p>
            <a:pPr lvl="2"/>
            <a:r>
              <a:rPr lang="en-US" dirty="0" smtClean="0"/>
              <a:t>Supports direct translation to </a:t>
            </a:r>
            <a:r>
              <a:rPr lang="en-US" dirty="0" smtClean="0"/>
              <a:t>JAEN </a:t>
            </a:r>
            <a:r>
              <a:rPr lang="en-US" dirty="0" smtClean="0"/>
              <a:t>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encoded as Object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 encoded as Array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encoded as Array,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CBOR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5331023"/>
            <a:ext cx="235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721" y="2587823"/>
            <a:ext cx="3190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38200" y="1650100"/>
            <a:ext cx="1885158" cy="1550300"/>
            <a:chOff x="838200" y="1650100"/>
            <a:chExt cx="1885158" cy="1550300"/>
          </a:xfrm>
        </p:grpSpPr>
        <p:sp>
          <p:nvSpPr>
            <p:cNvPr id="41" name="Folded Corner 40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3117268"/>
            <a:ext cx="1970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JAEN Abstract Syntax</a:t>
            </a:r>
          </a:p>
          <a:p>
            <a:pPr algn="ctr"/>
            <a:r>
              <a:rPr lang="en-US" sz="1400" dirty="0" smtClean="0"/>
              <a:t>(optional)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79442" y="3200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JAEN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JAS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schema based on standard 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783113" y="5247276"/>
            <a:ext cx="110759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657600" y="5072068"/>
            <a:ext cx="1170540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</a:t>
            </a:r>
          </a:p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8882" y="4846225"/>
            <a:ext cx="224231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9800" y="4849399"/>
            <a:ext cx="1344715" cy="7989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5400" y="4846225"/>
            <a:ext cx="990600" cy="8021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0705" y="4846225"/>
            <a:ext cx="197996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8" name="Freeform 7"/>
          <p:cNvSpPr/>
          <p:nvPr/>
        </p:nvSpPr>
        <p:spPr>
          <a:xfrm>
            <a:off x="3711286" y="3267075"/>
            <a:ext cx="3108613" cy="1531964"/>
          </a:xfrm>
          <a:custGeom>
            <a:avLst/>
            <a:gdLst>
              <a:gd name="connsiteX0" fmla="*/ 3067050 w 3068083"/>
              <a:gd name="connsiteY0" fmla="*/ 0 h 1724025"/>
              <a:gd name="connsiteX1" fmla="*/ 2676525 w 3068083"/>
              <a:gd name="connsiteY1" fmla="*/ 504825 h 1724025"/>
              <a:gd name="connsiteX2" fmla="*/ 666750 w 3068083"/>
              <a:gd name="connsiteY2" fmla="*/ 1104900 h 1724025"/>
              <a:gd name="connsiteX3" fmla="*/ 0 w 3068083"/>
              <a:gd name="connsiteY3" fmla="*/ 1724025 h 1724025"/>
              <a:gd name="connsiteX4" fmla="*/ 0 w 3068083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306041 w 3306041"/>
              <a:gd name="connsiteY0" fmla="*/ 0 h 1933535"/>
              <a:gd name="connsiteX1" fmla="*/ 2915516 w 3306041"/>
              <a:gd name="connsiteY1" fmla="*/ 504825 h 1933535"/>
              <a:gd name="connsiteX2" fmla="*/ 905741 w 3306041"/>
              <a:gd name="connsiteY2" fmla="*/ 1104900 h 1933535"/>
              <a:gd name="connsiteX3" fmla="*/ 238991 w 3306041"/>
              <a:gd name="connsiteY3" fmla="*/ 1724025 h 1933535"/>
              <a:gd name="connsiteX4" fmla="*/ 0 w 3306041"/>
              <a:gd name="connsiteY4" fmla="*/ 1933535 h 1933535"/>
              <a:gd name="connsiteX0" fmla="*/ 3700895 w 3700895"/>
              <a:gd name="connsiteY0" fmla="*/ 0 h 1724025"/>
              <a:gd name="connsiteX1" fmla="*/ 3310370 w 3700895"/>
              <a:gd name="connsiteY1" fmla="*/ 504825 h 1724025"/>
              <a:gd name="connsiteX2" fmla="*/ 1300595 w 3700895"/>
              <a:gd name="connsiteY2" fmla="*/ 1104900 h 1724025"/>
              <a:gd name="connsiteX3" fmla="*/ 633845 w 3700895"/>
              <a:gd name="connsiteY3" fmla="*/ 1724025 h 1724025"/>
              <a:gd name="connsiteX4" fmla="*/ 0 w 3700895"/>
              <a:gd name="connsiteY4" fmla="*/ 1612287 h 1724025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0 w 3700895"/>
              <a:gd name="connsiteY3" fmla="*/ 1612287 h 1612287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45968 w 3108613"/>
              <a:gd name="connsiteY2" fmla="*/ 1202672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801831 w 3108613"/>
              <a:gd name="connsiteY2" fmla="*/ 1049031 h 2087175"/>
              <a:gd name="connsiteX3" fmla="*/ 0 w 3108613"/>
              <a:gd name="connsiteY3" fmla="*/ 2087175 h 2087175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59240"/>
              <a:gd name="connsiteX1" fmla="*/ 2718088 w 3108613"/>
              <a:gd name="connsiteY1" fmla="*/ 504825 h 2059240"/>
              <a:gd name="connsiteX2" fmla="*/ 801831 w 3108613"/>
              <a:gd name="connsiteY2" fmla="*/ 1049031 h 2059240"/>
              <a:gd name="connsiteX3" fmla="*/ 0 w 3108613"/>
              <a:gd name="connsiteY3" fmla="*/ 2059240 h 20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13" h="2059240">
                <a:moveTo>
                  <a:pt x="3108613" y="0"/>
                </a:moveTo>
                <a:cubicBezTo>
                  <a:pt x="3099087" y="123546"/>
                  <a:pt x="3102552" y="329987"/>
                  <a:pt x="2718088" y="504825"/>
                </a:cubicBezTo>
                <a:cubicBezTo>
                  <a:pt x="2333624" y="679664"/>
                  <a:pt x="1254846" y="789962"/>
                  <a:pt x="801831" y="1049031"/>
                </a:cubicBezTo>
                <a:cubicBezTo>
                  <a:pt x="348816" y="1308100"/>
                  <a:pt x="135874" y="1492616"/>
                  <a:pt x="0" y="205924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19676" y="3782292"/>
            <a:ext cx="661236" cy="1023072"/>
          </a:xfrm>
          <a:custGeom>
            <a:avLst/>
            <a:gdLst>
              <a:gd name="connsiteX0" fmla="*/ 923925 w 923925"/>
              <a:gd name="connsiteY0" fmla="*/ 0 h 1047750"/>
              <a:gd name="connsiteX1" fmla="*/ 323850 w 923925"/>
              <a:gd name="connsiteY1" fmla="*/ 228600 h 1047750"/>
              <a:gd name="connsiteX2" fmla="*/ 0 w 923925"/>
              <a:gd name="connsiteY2" fmla="*/ 1047750 h 1047750"/>
              <a:gd name="connsiteX3" fmla="*/ 0 w 923925"/>
              <a:gd name="connsiteY3" fmla="*/ 1047750 h 1047750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7252 w 927252"/>
              <a:gd name="connsiteY0" fmla="*/ 0 h 1050270"/>
              <a:gd name="connsiteX1" fmla="*/ 323850 w 927252"/>
              <a:gd name="connsiteY1" fmla="*/ 231120 h 1050270"/>
              <a:gd name="connsiteX2" fmla="*/ 0 w 927252"/>
              <a:gd name="connsiteY2" fmla="*/ 1050270 h 1050270"/>
              <a:gd name="connsiteX3" fmla="*/ 0 w 927252"/>
              <a:gd name="connsiteY3" fmla="*/ 1050270 h 1050270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1052788">
                <a:moveTo>
                  <a:pt x="923925" y="0"/>
                </a:moveTo>
                <a:cubicBezTo>
                  <a:pt x="830643" y="24470"/>
                  <a:pt x="477837" y="58173"/>
                  <a:pt x="323850" y="233638"/>
                </a:cubicBezTo>
                <a:cubicBezTo>
                  <a:pt x="169863" y="409103"/>
                  <a:pt x="0" y="1052788"/>
                  <a:pt x="0" y="1052788"/>
                </a:cubicBezTo>
                <a:lnTo>
                  <a:pt x="0" y="1052788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Load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400" y="54152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JSON or Binary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764" y="5800727"/>
            <a:ext cx="31906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4839900"/>
            <a:ext cx="0" cy="12239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41369" y="5943600"/>
            <a:ext cx="3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5573" y="4839900"/>
            <a:ext cx="13905" cy="1487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00600" y="6248400"/>
            <a:ext cx="681539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573042" y="1676400"/>
            <a:ext cx="1885158" cy="1550300"/>
            <a:chOff x="838200" y="1650100"/>
            <a:chExt cx="1885158" cy="1550300"/>
          </a:xfrm>
        </p:grpSpPr>
        <p:sp>
          <p:nvSpPr>
            <p:cNvPr id="38" name="Folded Corner 37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302739" y="2013054"/>
            <a:ext cx="3270304" cy="1281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05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API supports structure (nested objects) and template (object with path keys) formats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information, lossless bidirectional conversion</a:t>
            </a:r>
          </a:p>
          <a:p>
            <a:pPr lvl="1"/>
            <a:r>
              <a:rPr lang="en-US" dirty="0" smtClean="0"/>
              <a:t>Template format may be easier for applications to work with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733800"/>
            <a:ext cx="3048000" cy="2699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"any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"10.10.10.2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733800"/>
            <a:ext cx="4953000" cy="167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TARGET.specifiers.SourceSocketAddress.IP_Address.Address_Value": "any",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TARGET.specifiers.DestinationSocketAddress.IP_Address.Address_Value": "10.10.10.2",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ACTUATOR.specifiers.asset_id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MODIFIERS.context_ref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91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3505200" y="4376166"/>
            <a:ext cx="381000" cy="22860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Distributed assignment (namespaces):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use both CybOX 2 and CybOX 3</a:t>
            </a:r>
          </a:p>
          <a:p>
            <a:pPr lvl="2"/>
            <a:r>
              <a:rPr lang="en-US" dirty="0" smtClean="0"/>
              <a:t>Need standardized namespace approach</a:t>
            </a:r>
          </a:p>
          <a:p>
            <a:r>
              <a:rPr lang="en-US" dirty="0" smtClean="0"/>
              <a:t>Balance between nesting and referencing:</a:t>
            </a:r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object, Excessive message overhead for containers, References complicate message definition and validation</a:t>
            </a:r>
          </a:p>
          <a:p>
            <a:pPr lvl="2"/>
            <a:r>
              <a:rPr lang="en-US" dirty="0" smtClean="0"/>
              <a:t>Everything in moderation – allow 1-2 nesting levels, but not unlimited</a:t>
            </a:r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Abstract!</a:t>
            </a:r>
          </a:p>
          <a:p>
            <a:pPr lvl="1"/>
            <a:r>
              <a:rPr lang="en-US" dirty="0" smtClean="0"/>
              <a:t>Designers need names to understand data</a:t>
            </a:r>
          </a:p>
          <a:p>
            <a:pPr lvl="2"/>
            <a:r>
              <a:rPr lang="en-US" dirty="0" smtClean="0"/>
              <a:t>Result: Protocols defined at transport level send names, wasting bandwidth</a:t>
            </a:r>
          </a:p>
          <a:p>
            <a:pPr lvl="2"/>
            <a:r>
              <a:rPr lang="en-US" dirty="0" smtClean="0"/>
              <a:t>Design at abstract level (write message APIs in “source code”)</a:t>
            </a:r>
          </a:p>
          <a:p>
            <a:pPr lvl="3"/>
            <a:r>
              <a:rPr lang="en-US" dirty="0" smtClean="0"/>
              <a:t>Communicate using efficient concrete data and schemas (“machine code”)</a:t>
            </a:r>
          </a:p>
          <a:p>
            <a:pPr lvl="3"/>
            <a:r>
              <a:rPr lang="en-US" dirty="0" smtClean="0"/>
              <a:t>Avoid mistakes like using objects to emulate arrays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essage templates can ease application integration</a:t>
            </a:r>
          </a:p>
          <a:p>
            <a:pPr lvl="1"/>
            <a:r>
              <a:rPr lang="en-US" dirty="0" smtClean="0"/>
              <a:t>Tools can use abstract schema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enu-based or template-based message composer</a:t>
            </a:r>
            <a:r>
              <a:rPr lang="en-US" dirty="0"/>
              <a:t>s</a:t>
            </a:r>
            <a:endParaRPr lang="en-US" dirty="0" smtClean="0"/>
          </a:p>
          <a:p>
            <a:pPr lvl="2"/>
            <a:r>
              <a:rPr lang="en-US" dirty="0" smtClean="0"/>
              <a:t> “</a:t>
            </a:r>
            <a:r>
              <a:rPr lang="en-US" dirty="0" err="1"/>
              <a:t>W</a:t>
            </a:r>
            <a:r>
              <a:rPr lang="en-US" dirty="0" err="1" smtClean="0"/>
              <a:t>ireshark</a:t>
            </a:r>
            <a:r>
              <a:rPr lang="en-US" dirty="0" smtClean="0"/>
              <a:t>” display module</a:t>
            </a:r>
          </a:p>
          <a:p>
            <a:pPr lvl="1"/>
            <a:r>
              <a:rPr lang="en-US" dirty="0" smtClean="0"/>
              <a:t>Applications should provide mechanism, not policy</a:t>
            </a:r>
          </a:p>
          <a:p>
            <a:pPr lvl="2"/>
            <a:r>
              <a:rPr lang="en-US" dirty="0" smtClean="0"/>
              <a:t>Producer selects message encoding at runtime</a:t>
            </a:r>
          </a:p>
          <a:p>
            <a:pPr lvl="2"/>
            <a:r>
              <a:rPr lang="en-US" dirty="0" smtClean="0"/>
              <a:t>Consumer </a:t>
            </a:r>
            <a:r>
              <a:rPr lang="en-US" dirty="0" err="1" smtClean="0"/>
              <a:t>config’ed</a:t>
            </a:r>
            <a:r>
              <a:rPr lang="en-US" dirty="0" smtClean="0"/>
              <a:t> to accept one or many message encodings</a:t>
            </a:r>
          </a:p>
          <a:p>
            <a:pPr lvl="2"/>
            <a:r>
              <a:rPr lang="en-US" dirty="0" smtClean="0"/>
              <a:t>Strict (lint) or permissive (case-insensitive) receive modes</a:t>
            </a:r>
          </a:p>
        </p:txBody>
      </p:sp>
    </p:spTree>
    <p:extLst>
      <p:ext uri="{BB962C8B-B14F-4D97-AF65-F5344CB8AC3E}">
        <p14:creationId xmlns:p14="http://schemas.microsoft.com/office/powerpoint/2010/main" val="41123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Python codec release</a:t>
            </a:r>
          </a:p>
          <a:p>
            <a:pPr lvl="1"/>
            <a:r>
              <a:rPr lang="en-US" dirty="0" smtClean="0"/>
              <a:t>Current code is incomplete, alpha level proof-of-concept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JAEN-based </a:t>
            </a:r>
            <a:r>
              <a:rPr lang="en-US" dirty="0"/>
              <a:t>decoder</a:t>
            </a:r>
          </a:p>
          <a:p>
            <a:pPr lvl="2"/>
            <a:r>
              <a:rPr lang="en-US" dirty="0" smtClean="0"/>
              <a:t>Need encoder methods</a:t>
            </a:r>
          </a:p>
          <a:p>
            <a:pPr lvl="2"/>
            <a:r>
              <a:rPr lang="en-US" dirty="0"/>
              <a:t>Need CybOX 3 </a:t>
            </a:r>
            <a:r>
              <a:rPr lang="en-US" dirty="0" smtClean="0"/>
              <a:t>JAEN </a:t>
            </a:r>
            <a:r>
              <a:rPr lang="en-US" dirty="0"/>
              <a:t>definitions</a:t>
            </a:r>
          </a:p>
          <a:p>
            <a:pPr lvl="2"/>
            <a:r>
              <a:rPr lang="en-US" dirty="0" smtClean="0"/>
              <a:t>Need concrete schema generator</a:t>
            </a:r>
          </a:p>
          <a:p>
            <a:pPr lvl="2"/>
            <a:r>
              <a:rPr lang="en-US" dirty="0"/>
              <a:t>Need test suite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Need …</a:t>
            </a:r>
          </a:p>
          <a:p>
            <a:r>
              <a:rPr lang="en-US" dirty="0" smtClean="0"/>
              <a:t>Socialize abstract design approach with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CybOX are specified in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86200" y="47244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(multiple dialects)</a:t>
            </a:r>
          </a:p>
          <a:p>
            <a:pPr lvl="3"/>
            <a:r>
              <a:rPr lang="en-US" dirty="0" smtClean="0"/>
              <a:t>XML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Binary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used to identify registry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1916</Words>
  <Application>Microsoft Office PowerPoint</Application>
  <PresentationFormat>On-screen Show (4:3)</PresentationFormat>
  <Paragraphs>398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Comic Sans MS</vt:lpstr>
      <vt:lpstr>Consolas</vt:lpstr>
      <vt:lpstr>Tw Cen MT</vt:lpstr>
      <vt:lpstr>Wingdings</vt:lpstr>
      <vt:lpstr>Wingdings 2</vt:lpstr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Encoding Notation (JAEN)</vt:lpstr>
      <vt:lpstr>Abstract Schema Representations</vt:lpstr>
      <vt:lpstr>JAEN Abstract Syntax (JAS)</vt:lpstr>
      <vt:lpstr>JSON Encoding Modes</vt:lpstr>
      <vt:lpstr>Concrete Schema Generation</vt:lpstr>
      <vt:lpstr>Application Development</vt:lpstr>
      <vt:lpstr>Message Structure</vt:lpstr>
      <vt:lpstr>Lessons Learned</vt:lpstr>
      <vt:lpstr>Lessons Learned (cont.)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2016-11-15T15:59:59Z</dcterms:modified>
</cp:coreProperties>
</file>