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6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8" r:id="rId11"/>
    <p:sldId id="429" r:id="rId12"/>
    <p:sldId id="427" r:id="rId13"/>
    <p:sldId id="430" r:id="rId14"/>
    <p:sldId id="43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 varScale="1">
        <p:scale>
          <a:sx n="81" d="100"/>
          <a:sy n="81" d="100"/>
        </p:scale>
        <p:origin x="-3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9/13/2016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9/13/2016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Sept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Records encoded as Objects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Records encoded as Arrays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Records encoded as Arrays,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r>
              <a:rPr lang="en-US" dirty="0" smtClean="0"/>
              <a:t>Translate to concrete schemas</a:t>
            </a:r>
          </a:p>
          <a:p>
            <a:r>
              <a:rPr lang="en-US" dirty="0" smtClean="0"/>
              <a:t>Import directly by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2324100" y="2971799"/>
            <a:ext cx="2284797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</p:cNvCxnSpPr>
          <p:nvPr/>
        </p:nvCxnSpPr>
        <p:spPr>
          <a:xfrm flipH="1">
            <a:off x="3602857" y="2971799"/>
            <a:ext cx="100604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5" idx="0"/>
          </p:cNvCxnSpPr>
          <p:nvPr/>
        </p:nvCxnSpPr>
        <p:spPr>
          <a:xfrm flipH="1">
            <a:off x="4388718" y="2971799"/>
            <a:ext cx="220179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7" idx="0"/>
          </p:cNvCxnSpPr>
          <p:nvPr/>
        </p:nvCxnSpPr>
        <p:spPr>
          <a:xfrm>
            <a:off x="4608897" y="2971799"/>
            <a:ext cx="104073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6" idx="0"/>
          </p:cNvCxnSpPr>
          <p:nvPr/>
        </p:nvCxnSpPr>
        <p:spPr>
          <a:xfrm>
            <a:off x="4608897" y="2971799"/>
            <a:ext cx="2225439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>
            <a:off x="4608897" y="2971799"/>
            <a:ext cx="3011103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2414336"/>
            <a:ext cx="1064795" cy="557464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Python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18898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Pseudo ASN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08296" y="2414337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Property Tables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13597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JASN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24199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ASN.1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800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Verbose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32509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Concise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17218" y="3882189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Minimized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39036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Proto3 Binary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4327" y="38862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XSD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23747" y="38862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Other Binary?</a:t>
            </a:r>
          </a:p>
        </p:txBody>
      </p:sp>
      <p:sp>
        <p:nvSpPr>
          <p:cNvPr id="20" name="Freeform 19"/>
          <p:cNvSpPr/>
          <p:nvPr/>
        </p:nvSpPr>
        <p:spPr>
          <a:xfrm>
            <a:off x="2396289" y="2285995"/>
            <a:ext cx="1070209" cy="128342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96288" y="2209800"/>
            <a:ext cx="2137612" cy="228595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00300" y="2133600"/>
            <a:ext cx="3287427" cy="296784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68215" y="2065421"/>
            <a:ext cx="4375485" cy="372979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048000" y="5334000"/>
            <a:ext cx="1100088" cy="762000"/>
          </a:xfrm>
          <a:prstGeom prst="roundRect">
            <a:avLst>
              <a:gd name="adj" fmla="val 10746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Producer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86411" y="5334000"/>
            <a:ext cx="1252087" cy="762000"/>
          </a:xfrm>
          <a:prstGeom prst="roundRect">
            <a:avLst>
              <a:gd name="adj" fmla="val 10746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Consumer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227897" y="5638800"/>
            <a:ext cx="92643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67200" y="5715000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Message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359417" y="5414211"/>
            <a:ext cx="526783" cy="148389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JASN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272236" y="5414211"/>
            <a:ext cx="1051562" cy="148389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8600" y="3469104"/>
            <a:ext cx="5486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Abstract Schema Definitions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Concrete Message Schemas</a:t>
            </a:r>
          </a:p>
          <a:p>
            <a:pPr lvl="1"/>
            <a:endParaRPr lang="en-US" dirty="0"/>
          </a:p>
          <a:p>
            <a:pPr marL="365760" lvl="1" indent="0">
              <a:lnSpc>
                <a:spcPct val="150000"/>
              </a:lnSpc>
              <a:buNone/>
            </a:pPr>
            <a:endParaRPr lang="en-US" dirty="0"/>
          </a:p>
          <a:p>
            <a:pPr lvl="1"/>
            <a:r>
              <a:rPr lang="en-US" dirty="0" smtClean="0"/>
              <a:t>Applications use abstract or concrete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development (namespaces)</a:t>
            </a:r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import both </a:t>
            </a:r>
            <a:r>
              <a:rPr lang="en-US" dirty="0" err="1" smtClean="0"/>
              <a:t>CybOX</a:t>
            </a:r>
            <a:r>
              <a:rPr lang="en-US" dirty="0" smtClean="0"/>
              <a:t> 2 and </a:t>
            </a:r>
            <a:r>
              <a:rPr lang="en-US" dirty="0" err="1" smtClean="0"/>
              <a:t>CybOX</a:t>
            </a:r>
            <a:r>
              <a:rPr lang="en-US" dirty="0" smtClean="0"/>
              <a:t> 3</a:t>
            </a:r>
          </a:p>
          <a:p>
            <a:r>
              <a:rPr lang="en-US" dirty="0" smtClean="0"/>
              <a:t>Balance between include and reference</a:t>
            </a:r>
          </a:p>
          <a:p>
            <a:pPr lvl="1"/>
            <a:r>
              <a:rPr lang="en-US" dirty="0" err="1" smtClean="0"/>
              <a:t>CybOX</a:t>
            </a:r>
            <a:r>
              <a:rPr lang="en-US" dirty="0" smtClean="0"/>
              <a:t> 2 vs </a:t>
            </a:r>
            <a:r>
              <a:rPr lang="en-US" dirty="0" err="1" smtClean="0"/>
              <a:t>CybOX</a:t>
            </a:r>
            <a:r>
              <a:rPr lang="en-US" dirty="0" smtClean="0"/>
              <a:t> 3</a:t>
            </a:r>
          </a:p>
          <a:p>
            <a:r>
              <a:rPr lang="en-US" dirty="0" smtClean="0"/>
              <a:t>Think Abstract</a:t>
            </a:r>
          </a:p>
          <a:p>
            <a:pPr lvl="1"/>
            <a:r>
              <a:rPr lang="en-US" dirty="0" smtClean="0"/>
              <a:t>Focus on what information is needed</a:t>
            </a:r>
          </a:p>
          <a:p>
            <a:pPr lvl="2"/>
            <a:r>
              <a:rPr lang="en-US" dirty="0" smtClean="0"/>
              <a:t>Not how it is 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</a:t>
            </a:r>
            <a:r>
              <a:rPr lang="en-US" dirty="0" err="1" smtClean="0"/>
              <a:t>CybOX</a:t>
            </a:r>
            <a:r>
              <a:rPr lang="en-US" dirty="0" smtClean="0"/>
              <a:t> specified using 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</a:t>
            </a:r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/>
              <a:t>Table cell contents follow conventions, but …</a:t>
            </a:r>
          </a:p>
          <a:p>
            <a:pPr lvl="2"/>
            <a:r>
              <a:rPr lang="en-US" dirty="0"/>
              <a:t>Free-form text, cannot 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</a:t>
            </a:r>
            <a:r>
              <a:rPr lang="en-US" dirty="0" smtClean="0">
                <a:latin typeface="Calibri" panose="020F0502020204030204" pitchFamily="34" charset="0"/>
              </a:rPr>
              <a:t>step toward formal abstract specifications?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38600" y="48768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Verbose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Concise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Minimized JSON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</a:t>
            </a:r>
            <a:r>
              <a:rPr lang="en-US" sz="1600" dirty="0" smtClean="0"/>
              <a:t>ID</a:t>
            </a:r>
          </a:p>
          <a:p>
            <a:pPr lvl="1"/>
            <a:r>
              <a:rPr lang="en-US" sz="1600" dirty="0" smtClean="0"/>
              <a:t>Namespace needed to identify registry – IANA/IPFIX</a:t>
            </a:r>
            <a:endParaRPr lang="en-US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789</Words>
  <Application>Microsoft Office PowerPoint</Application>
  <PresentationFormat>On-screen Show (4:3)</PresentationFormat>
  <Paragraphs>173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Encodings</vt:lpstr>
      <vt:lpstr>JSON Abstract Syntax Notation (JASN)</vt:lpstr>
      <vt:lpstr>Vision</vt:lpstr>
      <vt:lpstr>Decisions and Lessons Learned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2016-09-13T16:53:11Z</dcterms:modified>
</cp:coreProperties>
</file>