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9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9" r:id="rId11"/>
    <p:sldId id="432" r:id="rId12"/>
    <p:sldId id="435" r:id="rId13"/>
    <p:sldId id="428" r:id="rId14"/>
    <p:sldId id="433" r:id="rId15"/>
    <p:sldId id="434" r:id="rId16"/>
    <p:sldId id="430" r:id="rId17"/>
    <p:sldId id="43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3092"/>
    <a:srgbClr val="F6F5DE"/>
    <a:srgbClr val="DEE0F6"/>
    <a:srgbClr val="CED1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>
        <p:scale>
          <a:sx n="100" d="100"/>
          <a:sy n="100" d="100"/>
        </p:scale>
        <p:origin x="63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9/15/2016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9/15/2016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217227"/>
            <a:ext cx="1606067" cy="36933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Sept 2016</a:t>
            </a:r>
            <a:endParaRPr lang="en-US" sz="1800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3982" y="6217227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Dave Kemp     </a:t>
            </a:r>
            <a:r>
              <a:rPr lang="en-US" sz="1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-- NSA, IA Architectures &amp; Mission Applications 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Abstract Syntax Notation (JASN)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pPr lvl="2"/>
            <a:r>
              <a:rPr lang="en-US" dirty="0" smtClean="0"/>
              <a:t>Import directly by applications, or</a:t>
            </a:r>
          </a:p>
          <a:p>
            <a:pPr lvl="2"/>
            <a:r>
              <a:rPr lang="en-US" dirty="0"/>
              <a:t>Translate to concrete schemas used by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24200"/>
            <a:ext cx="3733800" cy="259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" y="3113544"/>
            <a:ext cx="262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sections: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information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definitions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atatype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ype, options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id (tag)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field name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options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3505200"/>
            <a:ext cx="1752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733800"/>
            <a:ext cx="1752600" cy="304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8000" y="4267199"/>
            <a:ext cx="1447800" cy="762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5" idx="1"/>
          </p:cNvCxnSpPr>
          <p:nvPr/>
        </p:nvCxnSpPr>
        <p:spPr>
          <a:xfrm flipV="1">
            <a:off x="1371600" y="4686300"/>
            <a:ext cx="3048000" cy="38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4419600" y="4343400"/>
            <a:ext cx="187452" cy="685800"/>
          </a:xfrm>
          <a:prstGeom prst="leftBrac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Schema Representations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370469"/>
              </p:ext>
            </p:extLst>
          </p:nvPr>
        </p:nvGraphicFramePr>
        <p:xfrm>
          <a:off x="1504159" y="4572000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27958" y="5589421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87836" y="5757446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Python Classes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47558" y="545264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00158" y="472440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ASN.1</a:t>
            </a:r>
            <a:endParaRPr lang="en-US" sz="1600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932056" y="1828800"/>
            <a:ext cx="1791302" cy="1371600"/>
          </a:xfrm>
          <a:prstGeom prst="foldedCorner">
            <a:avLst>
              <a:gd name="adj" fmla="val 9888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4842" y="1943100"/>
            <a:ext cx="1838516" cy="12573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tx1"/>
                </a:solidFill>
              </a:rPr>
              <a:t>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"meta":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"module": "openc2"</a:t>
            </a:r>
          </a:p>
          <a:p>
            <a:r>
              <a:rPr lang="en-US" sz="600" dirty="0">
                <a:solidFill>
                  <a:schemeClr val="tx1"/>
                </a:solidFill>
              </a:rPr>
              <a:t>  },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"types":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["OpenC2Command", "Record", "", [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[1, "action", "Action",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[2, "target", "Target", ""],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[3, "actuator", "Actuator", "?"],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[4, "modifiers", "Modifiers", "?"]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]]</a:t>
            </a:r>
          </a:p>
          <a:p>
            <a:r>
              <a:rPr lang="en-US" sz="600" dirty="0">
                <a:solidFill>
                  <a:schemeClr val="tx1"/>
                </a:solidFill>
              </a:rPr>
              <a:t>  ]</a:t>
            </a:r>
          </a:p>
          <a:p>
            <a:r>
              <a:rPr lang="en-US" sz="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65955" y="4697578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202331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[1] Action,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[2] 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[3] Actuator 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[4] Modifiers 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65649" y="3986447"/>
            <a:ext cx="2042576" cy="790817"/>
            <a:chOff x="5985491" y="3757847"/>
            <a:chExt cx="2042576" cy="790817"/>
          </a:xfrm>
        </p:grpSpPr>
        <p:sp>
          <p:nvSpPr>
            <p:cNvPr id="60" name="Folded Corner 59"/>
            <p:cNvSpPr/>
            <p:nvPr/>
          </p:nvSpPr>
          <p:spPr>
            <a:xfrm rot="10800000">
              <a:off x="5985491" y="3757847"/>
              <a:ext cx="2042576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93228" y="3810000"/>
              <a:ext cx="202331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SEQUENCE {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[1] Action,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[2] 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[3] Actuator 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[4] Modifiers 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124200" y="4816223"/>
            <a:ext cx="2018288" cy="974975"/>
            <a:chOff x="3239512" y="4740023"/>
            <a:chExt cx="2018288" cy="974975"/>
          </a:xfrm>
        </p:grpSpPr>
        <p:sp>
          <p:nvSpPr>
            <p:cNvPr id="31" name="Folded Corner 30"/>
            <p:cNvSpPr/>
            <p:nvPr/>
          </p:nvSpPr>
          <p:spPr>
            <a:xfrm rot="10800000">
              <a:off x="3257639" y="4740023"/>
              <a:ext cx="1889738" cy="974975"/>
            </a:xfrm>
            <a:prstGeom prst="foldedCorner">
              <a:avLst>
                <a:gd name="adj" fmla="val 9888"/>
              </a:avLst>
            </a:prstGeom>
            <a:solidFill>
              <a:srgbClr val="DEE0F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9512" y="4821717"/>
              <a:ext cx="2018288" cy="8463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class OpenC2Command(Record):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ns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"openc2"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vals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= [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action", Action, ""),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("target", Target, ""),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actuator", Actuator, "?"),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modifiers", Modifiers, "?")]</a:t>
              </a:r>
            </a:p>
          </p:txBody>
        </p:sp>
      </p:grpSp>
      <p:sp>
        <p:nvSpPr>
          <p:cNvPr id="77" name="Freeform 76"/>
          <p:cNvSpPr/>
          <p:nvPr/>
        </p:nvSpPr>
        <p:spPr>
          <a:xfrm>
            <a:off x="2676525" y="3152775"/>
            <a:ext cx="1438275" cy="1400175"/>
          </a:xfrm>
          <a:custGeom>
            <a:avLst/>
            <a:gdLst>
              <a:gd name="connsiteX0" fmla="*/ 1438275 w 1438275"/>
              <a:gd name="connsiteY0" fmla="*/ 0 h 1400175"/>
              <a:gd name="connsiteX1" fmla="*/ 914400 w 1438275"/>
              <a:gd name="connsiteY1" fmla="*/ 733425 h 1400175"/>
              <a:gd name="connsiteX2" fmla="*/ 314325 w 1438275"/>
              <a:gd name="connsiteY2" fmla="*/ 981075 h 1400175"/>
              <a:gd name="connsiteX3" fmla="*/ 0 w 1438275"/>
              <a:gd name="connsiteY3" fmla="*/ 1400175 h 1400175"/>
              <a:gd name="connsiteX4" fmla="*/ 0 w 1438275"/>
              <a:gd name="connsiteY4" fmla="*/ 1400175 h 1400175"/>
              <a:gd name="connsiteX5" fmla="*/ 0 w 1438275"/>
              <a:gd name="connsiteY5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8275" h="1400175">
                <a:moveTo>
                  <a:pt x="1438275" y="0"/>
                </a:moveTo>
                <a:cubicBezTo>
                  <a:pt x="1270000" y="284956"/>
                  <a:pt x="1101725" y="569913"/>
                  <a:pt x="914400" y="733425"/>
                </a:cubicBezTo>
                <a:cubicBezTo>
                  <a:pt x="727075" y="896937"/>
                  <a:pt x="466725" y="869950"/>
                  <a:pt x="314325" y="981075"/>
                </a:cubicBezTo>
                <a:cubicBezTo>
                  <a:pt x="161925" y="1092200"/>
                  <a:pt x="0" y="1400175"/>
                  <a:pt x="0" y="1400175"/>
                </a:cubicBezTo>
                <a:lnTo>
                  <a:pt x="0" y="1400175"/>
                </a:lnTo>
                <a:lnTo>
                  <a:pt x="0" y="140017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892884" y="3133725"/>
            <a:ext cx="430674" cy="1676400"/>
          </a:xfrm>
          <a:custGeom>
            <a:avLst/>
            <a:gdLst>
              <a:gd name="connsiteX0" fmla="*/ 430674 w 430674"/>
              <a:gd name="connsiteY0" fmla="*/ 0 h 1676400"/>
              <a:gd name="connsiteX1" fmla="*/ 335424 w 430674"/>
              <a:gd name="connsiteY1" fmla="*/ 714375 h 1676400"/>
              <a:gd name="connsiteX2" fmla="*/ 49674 w 430674"/>
              <a:gd name="connsiteY2" fmla="*/ 1400175 h 1676400"/>
              <a:gd name="connsiteX3" fmla="*/ 2049 w 430674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74" h="1676400">
                <a:moveTo>
                  <a:pt x="430674" y="0"/>
                </a:moveTo>
                <a:cubicBezTo>
                  <a:pt x="414799" y="240506"/>
                  <a:pt x="398924" y="481013"/>
                  <a:pt x="335424" y="714375"/>
                </a:cubicBezTo>
                <a:cubicBezTo>
                  <a:pt x="271924" y="947738"/>
                  <a:pt x="105236" y="1239838"/>
                  <a:pt x="49674" y="1400175"/>
                </a:cubicBezTo>
                <a:cubicBezTo>
                  <a:pt x="-5888" y="1560512"/>
                  <a:pt x="-1920" y="1618456"/>
                  <a:pt x="2049" y="167640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723608" y="3143250"/>
            <a:ext cx="914400" cy="1554328"/>
          </a:xfrm>
          <a:custGeom>
            <a:avLst/>
            <a:gdLst>
              <a:gd name="connsiteX0" fmla="*/ 23013 w 861213"/>
              <a:gd name="connsiteY0" fmla="*/ 0 h 1400175"/>
              <a:gd name="connsiteX1" fmla="*/ 80163 w 861213"/>
              <a:gd name="connsiteY1" fmla="*/ 476250 h 1400175"/>
              <a:gd name="connsiteX2" fmla="*/ 680238 w 861213"/>
              <a:gd name="connsiteY2" fmla="*/ 885825 h 1400175"/>
              <a:gd name="connsiteX3" fmla="*/ 861213 w 861213"/>
              <a:gd name="connsiteY3" fmla="*/ 1400175 h 1400175"/>
              <a:gd name="connsiteX0" fmla="*/ 9941 w 905291"/>
              <a:gd name="connsiteY0" fmla="*/ 0 h 1400175"/>
              <a:gd name="connsiteX1" fmla="*/ 124241 w 905291"/>
              <a:gd name="connsiteY1" fmla="*/ 476250 h 1400175"/>
              <a:gd name="connsiteX2" fmla="*/ 724316 w 905291"/>
              <a:gd name="connsiteY2" fmla="*/ 885825 h 1400175"/>
              <a:gd name="connsiteX3" fmla="*/ 905291 w 905291"/>
              <a:gd name="connsiteY3" fmla="*/ 1400175 h 1400175"/>
              <a:gd name="connsiteX0" fmla="*/ 7924 w 922324"/>
              <a:gd name="connsiteY0" fmla="*/ 0 h 1400175"/>
              <a:gd name="connsiteX1" fmla="*/ 141274 w 922324"/>
              <a:gd name="connsiteY1" fmla="*/ 476250 h 1400175"/>
              <a:gd name="connsiteX2" fmla="*/ 741349 w 922324"/>
              <a:gd name="connsiteY2" fmla="*/ 885825 h 1400175"/>
              <a:gd name="connsiteX3" fmla="*/ 922324 w 922324"/>
              <a:gd name="connsiteY3" fmla="*/ 1400175 h 1400175"/>
              <a:gd name="connsiteX0" fmla="*/ 4402 w 918802"/>
              <a:gd name="connsiteY0" fmla="*/ 0 h 1400175"/>
              <a:gd name="connsiteX1" fmla="*/ 137752 w 918802"/>
              <a:gd name="connsiteY1" fmla="*/ 476250 h 1400175"/>
              <a:gd name="connsiteX2" fmla="*/ 737827 w 918802"/>
              <a:gd name="connsiteY2" fmla="*/ 885825 h 1400175"/>
              <a:gd name="connsiteX3" fmla="*/ 918802 w 918802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  <a:gd name="connsiteX0" fmla="*/ 0 w 914400"/>
              <a:gd name="connsiteY0" fmla="*/ 0 h 1400175"/>
              <a:gd name="connsiteX1" fmla="*/ 133350 w 914400"/>
              <a:gd name="connsiteY1" fmla="*/ 476250 h 1400175"/>
              <a:gd name="connsiteX2" fmla="*/ 733425 w 914400"/>
              <a:gd name="connsiteY2" fmla="*/ 885825 h 1400175"/>
              <a:gd name="connsiteX3" fmla="*/ 914400 w 914400"/>
              <a:gd name="connsiteY3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400175">
                <a:moveTo>
                  <a:pt x="0" y="0"/>
                </a:moveTo>
                <a:cubicBezTo>
                  <a:pt x="11906" y="364331"/>
                  <a:pt x="11113" y="328613"/>
                  <a:pt x="133350" y="476250"/>
                </a:cubicBezTo>
                <a:cubicBezTo>
                  <a:pt x="255588" y="623888"/>
                  <a:pt x="603250" y="731837"/>
                  <a:pt x="733425" y="885825"/>
                </a:cubicBezTo>
                <a:cubicBezTo>
                  <a:pt x="863600" y="1039813"/>
                  <a:pt x="889000" y="1219994"/>
                  <a:pt x="914400" y="140017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247483" y="3953893"/>
            <a:ext cx="714375" cy="371475"/>
          </a:xfrm>
          <a:custGeom>
            <a:avLst/>
            <a:gdLst>
              <a:gd name="connsiteX0" fmla="*/ 0 w 714375"/>
              <a:gd name="connsiteY0" fmla="*/ 0 h 371475"/>
              <a:gd name="connsiteX1" fmla="*/ 466725 w 714375"/>
              <a:gd name="connsiteY1" fmla="*/ 304800 h 371475"/>
              <a:gd name="connsiteX2" fmla="*/ 714375 w 71437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371475">
                <a:moveTo>
                  <a:pt x="0" y="0"/>
                </a:moveTo>
                <a:cubicBezTo>
                  <a:pt x="173831" y="121443"/>
                  <a:pt x="347662" y="242887"/>
                  <a:pt x="466725" y="304800"/>
                </a:cubicBezTo>
                <a:cubicBezTo>
                  <a:pt x="585788" y="366713"/>
                  <a:pt x="650081" y="369094"/>
                  <a:pt x="714375" y="3714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Pseudo-ASN (PASN)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Mostly ASN.1, but modified for ease of use</a:t>
            </a:r>
          </a:p>
          <a:p>
            <a:pPr lvl="1"/>
            <a:r>
              <a:rPr lang="en-US" dirty="0" smtClean="0"/>
              <a:t>ASN.1 has no first-class map (JSON object) type</a:t>
            </a:r>
          </a:p>
          <a:p>
            <a:pPr lvl="2"/>
            <a:r>
              <a:rPr lang="en-US" dirty="0" smtClean="0"/>
              <a:t>SEQUENCE / SEQUENCE OF and SET / SET OF are the only compound ASN.1 types</a:t>
            </a:r>
          </a:p>
          <a:p>
            <a:pPr lvl="2"/>
            <a:r>
              <a:rPr lang="en-US" dirty="0" smtClean="0"/>
              <a:t>Table Constraint syntax is general but cumbersome</a:t>
            </a:r>
          </a:p>
          <a:p>
            <a:pPr lvl="2"/>
            <a:r>
              <a:rPr lang="en-US" dirty="0" smtClean="0"/>
              <a:t>PASN defines MAP to represent </a:t>
            </a:r>
            <a:r>
              <a:rPr lang="en-US" dirty="0" err="1" smtClean="0"/>
              <a:t>Identifier:Typereference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ASN.1 restricts case for Identifier and </a:t>
            </a:r>
            <a:r>
              <a:rPr lang="en-US" dirty="0" err="1"/>
              <a:t>T</a:t>
            </a:r>
            <a:r>
              <a:rPr lang="en-US" dirty="0" err="1" smtClean="0"/>
              <a:t>ypereference</a:t>
            </a:r>
            <a:endParaRPr lang="en-US" dirty="0" smtClean="0"/>
          </a:p>
          <a:p>
            <a:pPr lvl="2"/>
            <a:r>
              <a:rPr lang="en-US" dirty="0" smtClean="0"/>
              <a:t>PASN allows both upper and lower case first character</a:t>
            </a:r>
          </a:p>
          <a:p>
            <a:pPr lvl="1"/>
            <a:r>
              <a:rPr lang="en-US" dirty="0" smtClean="0"/>
              <a:t>ASN.1 SEQUENCE does not support encoding modes</a:t>
            </a:r>
          </a:p>
          <a:p>
            <a:pPr lvl="2"/>
            <a:r>
              <a:rPr lang="en-US" dirty="0"/>
              <a:t>JSON Encoding Rules (to be defined) might add encoding </a:t>
            </a:r>
            <a:r>
              <a:rPr lang="en-US" dirty="0" smtClean="0"/>
              <a:t>modes</a:t>
            </a:r>
          </a:p>
          <a:p>
            <a:pPr lvl="2"/>
            <a:r>
              <a:rPr lang="en-US" dirty="0" smtClean="0"/>
              <a:t>PASN defines RECORD to be encoded as either JSON object or array</a:t>
            </a:r>
          </a:p>
          <a:p>
            <a:pPr lvl="1"/>
            <a:r>
              <a:rPr lang="en-US" dirty="0" smtClean="0"/>
              <a:t>PASN requires explicit tags</a:t>
            </a:r>
          </a:p>
          <a:p>
            <a:pPr lvl="1"/>
            <a:r>
              <a:rPr lang="en-US" dirty="0" smtClean="0"/>
              <a:t>PASN does not allow nested type definitions</a:t>
            </a:r>
          </a:p>
          <a:p>
            <a:pPr lvl="2"/>
            <a:r>
              <a:rPr lang="en-US" dirty="0" smtClean="0"/>
              <a:t>Supports direct mapping to JASN without compiling</a:t>
            </a:r>
          </a:p>
        </p:txBody>
      </p:sp>
    </p:spTree>
    <p:extLst>
      <p:ext uri="{BB962C8B-B14F-4D97-AF65-F5344CB8AC3E}">
        <p14:creationId xmlns:p14="http://schemas.microsoft.com/office/powerpoint/2010/main" val="3837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 encoded as Object</a:t>
            </a:r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 encoded as Array</a:t>
            </a:r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 encoded as Array, 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823009" y="4804611"/>
            <a:ext cx="2053791" cy="280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19200" y="5261811"/>
            <a:ext cx="3657600" cy="285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5719010"/>
            <a:ext cx="4114800" cy="409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Schema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3857" y="2438400"/>
            <a:ext cx="1334101" cy="685800"/>
          </a:xfrm>
          <a:prstGeom prst="roundRect">
            <a:avLst>
              <a:gd name="adj" fmla="val 22712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Abstract Syntax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760857" y="2667000"/>
            <a:ext cx="1133062" cy="2286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74555" y="2458819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JSON Load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JSON Dump</a:t>
            </a:r>
            <a:endParaRPr lang="en-US" sz="1200" i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884842" y="1828800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11084" y="31358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808622"/>
            <a:ext cx="4090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[34,[8,["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cdn.badco.org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mitigate",["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",["cdn.badco.org"]]]</a:t>
            </a: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mitigate","target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":{"type":"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cybox:Hostname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":{"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Hostname_Value":"cdn.badco.org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"}}}</a:t>
            </a:r>
          </a:p>
        </p:txBody>
      </p:sp>
      <p:sp>
        <p:nvSpPr>
          <p:cNvPr id="13" name="Freeform 12"/>
          <p:cNvSpPr/>
          <p:nvPr/>
        </p:nvSpPr>
        <p:spPr>
          <a:xfrm>
            <a:off x="2514600" y="4433136"/>
            <a:ext cx="140571" cy="838200"/>
          </a:xfrm>
          <a:custGeom>
            <a:avLst/>
            <a:gdLst>
              <a:gd name="connsiteX0" fmla="*/ 190500 w 190500"/>
              <a:gd name="connsiteY0" fmla="*/ 0 h 876300"/>
              <a:gd name="connsiteX1" fmla="*/ 152400 w 190500"/>
              <a:gd name="connsiteY1" fmla="*/ 361950 h 876300"/>
              <a:gd name="connsiteX2" fmla="*/ 28575 w 190500"/>
              <a:gd name="connsiteY2" fmla="*/ 704850 h 876300"/>
              <a:gd name="connsiteX3" fmla="*/ 0 w 190500"/>
              <a:gd name="connsiteY3" fmla="*/ 876300 h 876300"/>
              <a:gd name="connsiteX4" fmla="*/ 0 w 190500"/>
              <a:gd name="connsiteY4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876300">
                <a:moveTo>
                  <a:pt x="190500" y="0"/>
                </a:moveTo>
                <a:cubicBezTo>
                  <a:pt x="184943" y="122237"/>
                  <a:pt x="179387" y="244475"/>
                  <a:pt x="152400" y="361950"/>
                </a:cubicBezTo>
                <a:cubicBezTo>
                  <a:pt x="125413" y="479425"/>
                  <a:pt x="53975" y="619125"/>
                  <a:pt x="28575" y="704850"/>
                </a:cubicBezTo>
                <a:cubicBezTo>
                  <a:pt x="3175" y="790575"/>
                  <a:pt x="0" y="876300"/>
                  <a:pt x="0" y="876300"/>
                </a:cubicBezTo>
                <a:lnTo>
                  <a:pt x="0" y="8763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38599" y="4433136"/>
            <a:ext cx="47625" cy="390525"/>
          </a:xfrm>
          <a:custGeom>
            <a:avLst/>
            <a:gdLst>
              <a:gd name="connsiteX0" fmla="*/ 76200 w 76200"/>
              <a:gd name="connsiteY0" fmla="*/ 0 h 457200"/>
              <a:gd name="connsiteX1" fmla="*/ 66675 w 76200"/>
              <a:gd name="connsiteY1" fmla="*/ 180975 h 457200"/>
              <a:gd name="connsiteX2" fmla="*/ 19050 w 76200"/>
              <a:gd name="connsiteY2" fmla="*/ 371475 h 457200"/>
              <a:gd name="connsiteX3" fmla="*/ 0 w 76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457200">
                <a:moveTo>
                  <a:pt x="76200" y="0"/>
                </a:moveTo>
                <a:cubicBezTo>
                  <a:pt x="76200" y="59531"/>
                  <a:pt x="76200" y="119063"/>
                  <a:pt x="66675" y="180975"/>
                </a:cubicBezTo>
                <a:cubicBezTo>
                  <a:pt x="57150" y="242888"/>
                  <a:pt x="30162" y="325438"/>
                  <a:pt x="19050" y="371475"/>
                </a:cubicBezTo>
                <a:cubicBezTo>
                  <a:pt x="7938" y="417512"/>
                  <a:pt x="3969" y="437356"/>
                  <a:pt x="0" y="45720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12376" y="4433136"/>
            <a:ext cx="606874" cy="1276350"/>
          </a:xfrm>
          <a:custGeom>
            <a:avLst/>
            <a:gdLst>
              <a:gd name="connsiteX0" fmla="*/ 606874 w 606874"/>
              <a:gd name="connsiteY0" fmla="*/ 0 h 1276350"/>
              <a:gd name="connsiteX1" fmla="*/ 492574 w 606874"/>
              <a:gd name="connsiteY1" fmla="*/ 285750 h 1276350"/>
              <a:gd name="connsiteX2" fmla="*/ 54424 w 606874"/>
              <a:gd name="connsiteY2" fmla="*/ 752475 h 1276350"/>
              <a:gd name="connsiteX3" fmla="*/ 6799 w 606874"/>
              <a:gd name="connsiteY3" fmla="*/ 1276350 h 1276350"/>
              <a:gd name="connsiteX4" fmla="*/ 6799 w 606874"/>
              <a:gd name="connsiteY4" fmla="*/ 1276350 h 1276350"/>
              <a:gd name="connsiteX5" fmla="*/ 6799 w 606874"/>
              <a:gd name="connsiteY5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874" h="1276350">
                <a:moveTo>
                  <a:pt x="606874" y="0"/>
                </a:moveTo>
                <a:cubicBezTo>
                  <a:pt x="595761" y="80169"/>
                  <a:pt x="584649" y="160338"/>
                  <a:pt x="492574" y="285750"/>
                </a:cubicBezTo>
                <a:cubicBezTo>
                  <a:pt x="400499" y="411162"/>
                  <a:pt x="135386" y="587375"/>
                  <a:pt x="54424" y="752475"/>
                </a:cubicBezTo>
                <a:cubicBezTo>
                  <a:pt x="-26539" y="917575"/>
                  <a:pt x="6799" y="1276350"/>
                  <a:pt x="6799" y="1276350"/>
                </a:cubicBezTo>
                <a:lnTo>
                  <a:pt x="6799" y="1276350"/>
                </a:lnTo>
                <a:lnTo>
                  <a:pt x="6799" y="127635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43000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Verbose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27709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Concise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12418" y="3810000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Schema Minimized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34236" y="38100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Proto3 Binary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4952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XSD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18947" y="3814011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Binary</a:t>
            </a:r>
          </a:p>
        </p:txBody>
      </p:sp>
      <p:cxnSp>
        <p:nvCxnSpPr>
          <p:cNvPr id="20" name="Straight Arrow Connector 19"/>
          <p:cNvCxnSpPr>
            <a:stCxn id="10" idx="2"/>
            <a:endCxn id="32" idx="0"/>
          </p:cNvCxnSpPr>
          <p:nvPr/>
        </p:nvCxnSpPr>
        <p:spPr>
          <a:xfrm flipH="1">
            <a:off x="1638300" y="3124200"/>
            <a:ext cx="293260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34" idx="0"/>
          </p:cNvCxnSpPr>
          <p:nvPr/>
        </p:nvCxnSpPr>
        <p:spPr>
          <a:xfrm flipH="1">
            <a:off x="2823009" y="3124200"/>
            <a:ext cx="174789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35" idx="0"/>
          </p:cNvCxnSpPr>
          <p:nvPr/>
        </p:nvCxnSpPr>
        <p:spPr>
          <a:xfrm flipH="1">
            <a:off x="4083918" y="3124200"/>
            <a:ext cx="48699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37" idx="0"/>
          </p:cNvCxnSpPr>
          <p:nvPr/>
        </p:nvCxnSpPr>
        <p:spPr>
          <a:xfrm>
            <a:off x="4570908" y="3124200"/>
            <a:ext cx="77391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6" idx="0"/>
          </p:cNvCxnSpPr>
          <p:nvPr/>
        </p:nvCxnSpPr>
        <p:spPr>
          <a:xfrm>
            <a:off x="4570908" y="3124200"/>
            <a:ext cx="195862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38" idx="0"/>
          </p:cNvCxnSpPr>
          <p:nvPr/>
        </p:nvCxnSpPr>
        <p:spPr>
          <a:xfrm>
            <a:off x="4570908" y="3124200"/>
            <a:ext cx="3143339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595885"/>
              </p:ext>
            </p:extLst>
          </p:nvPr>
        </p:nvGraphicFramePr>
        <p:xfrm>
          <a:off x="636487" y="2178099"/>
          <a:ext cx="1295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1"/>
                <a:gridCol w="430916"/>
                <a:gridCol w="646373"/>
              </a:tblGrid>
              <a:tr h="116917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Tag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Prop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Type</a:t>
                      </a:r>
                      <a:endParaRPr lang="en-US" sz="800" b="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TargetType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actuator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ActuatorType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5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modifiers</a:t>
                      </a:r>
                      <a:endParaRPr lang="en-US" sz="800" dirty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ModifiersType</a:t>
                      </a:r>
                      <a:endParaRPr lang="en-US" sz="800" dirty="0" smtClean="0"/>
                    </a:p>
                  </a:txBody>
                  <a:tcPr marL="18288" marR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0286" y="3242846"/>
            <a:ext cx="147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Property Tables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14800" y="3117268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PseudoASN</a:t>
            </a:r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553200" y="1861903"/>
            <a:ext cx="1838516" cy="1371600"/>
            <a:chOff x="828484" y="2042010"/>
            <a:chExt cx="1838516" cy="1371600"/>
          </a:xfrm>
        </p:grpSpPr>
        <p:sp>
          <p:nvSpPr>
            <p:cNvPr id="56" name="Folded Corner 55"/>
            <p:cNvSpPr/>
            <p:nvPr/>
          </p:nvSpPr>
          <p:spPr>
            <a:xfrm rot="10800000">
              <a:off x="875698" y="2042010"/>
              <a:ext cx="1791302" cy="1371600"/>
            </a:xfrm>
            <a:prstGeom prst="foldedCorner">
              <a:avLst>
                <a:gd name="adj" fmla="val 988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8484" y="2156310"/>
              <a:ext cx="1838516" cy="12573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"meta": {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"module": "openc2"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},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"types":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["OpenC2Command", "Record", "", [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[1, "action", "Action",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[2, "target", "Target", ""],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[3, "actuator", "Actuator", "?"],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  [4, "modifiers", "Modifiers", "?"]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  ]]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  ]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179442" y="32004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JASN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657600" y="2362200"/>
            <a:ext cx="2031049" cy="788822"/>
            <a:chOff x="5385797" y="4468978"/>
            <a:chExt cx="2031049" cy="788822"/>
          </a:xfrm>
        </p:grpSpPr>
        <p:sp>
          <p:nvSpPr>
            <p:cNvPr id="51" name="Folded Corner 50"/>
            <p:cNvSpPr/>
            <p:nvPr/>
          </p:nvSpPr>
          <p:spPr>
            <a:xfrm rot="10800000">
              <a:off x="5402606" y="4468978"/>
              <a:ext cx="2014240" cy="775932"/>
            </a:xfrm>
            <a:prstGeom prst="foldedCorner">
              <a:avLst>
                <a:gd name="adj" fmla="val 9888"/>
              </a:avLst>
            </a:prstGeom>
            <a:solidFill>
              <a:srgbClr val="F6F5DE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85797" y="4519136"/>
              <a:ext cx="2023311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OpenC2Command ::= RECORD {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action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[1] Action,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target  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[2] Target,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actuator 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[3] Actuator OPTIONAL,</a:t>
              </a:r>
            </a:p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modifiers    </a:t>
              </a:r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[4] Modifiers OPTIONAL</a:t>
              </a:r>
            </a:p>
            <a:p>
              <a:r>
                <a:rPr lang="en-US" sz="7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7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914402" cy="704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2895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PASN schema based on standard specs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8474" y="2771001"/>
            <a:ext cx="81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Translate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44975" y="2674087"/>
            <a:ext cx="810605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02738" y="2670912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1200" y="2674087"/>
            <a:ext cx="337599" cy="14531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783113" y="5466349"/>
            <a:ext cx="110759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33800" y="5291141"/>
            <a:ext cx="1170540" cy="2796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</a:t>
            </a:r>
          </a:p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(deny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58882" y="5065298"/>
            <a:ext cx="224231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9800" y="5068472"/>
            <a:ext cx="1344715" cy="7989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05400" y="5065298"/>
            <a:ext cx="990600" cy="80210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Actuator</a:t>
            </a:r>
            <a:endParaRPr lang="en-US" sz="1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90705" y="5065298"/>
            <a:ext cx="197996" cy="80210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52850" y="3267075"/>
            <a:ext cx="3067050" cy="1785334"/>
          </a:xfrm>
          <a:custGeom>
            <a:avLst/>
            <a:gdLst>
              <a:gd name="connsiteX0" fmla="*/ 3067050 w 3068083"/>
              <a:gd name="connsiteY0" fmla="*/ 0 h 1724025"/>
              <a:gd name="connsiteX1" fmla="*/ 2676525 w 3068083"/>
              <a:gd name="connsiteY1" fmla="*/ 504825 h 1724025"/>
              <a:gd name="connsiteX2" fmla="*/ 666750 w 3068083"/>
              <a:gd name="connsiteY2" fmla="*/ 1104900 h 1724025"/>
              <a:gd name="connsiteX3" fmla="*/ 0 w 3068083"/>
              <a:gd name="connsiteY3" fmla="*/ 1724025 h 1724025"/>
              <a:gd name="connsiteX4" fmla="*/ 0 w 3068083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  <a:gd name="connsiteX0" fmla="*/ 3067050 w 3067050"/>
              <a:gd name="connsiteY0" fmla="*/ 0 h 1724025"/>
              <a:gd name="connsiteX1" fmla="*/ 2676525 w 3067050"/>
              <a:gd name="connsiteY1" fmla="*/ 504825 h 1724025"/>
              <a:gd name="connsiteX2" fmla="*/ 666750 w 3067050"/>
              <a:gd name="connsiteY2" fmla="*/ 1104900 h 1724025"/>
              <a:gd name="connsiteX3" fmla="*/ 0 w 3067050"/>
              <a:gd name="connsiteY3" fmla="*/ 1724025 h 1724025"/>
              <a:gd name="connsiteX4" fmla="*/ 0 w 3067050"/>
              <a:gd name="connsiteY4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1724025">
                <a:moveTo>
                  <a:pt x="3067050" y="0"/>
                </a:moveTo>
                <a:cubicBezTo>
                  <a:pt x="3057524" y="123546"/>
                  <a:pt x="3076575" y="320675"/>
                  <a:pt x="2676525" y="504825"/>
                </a:cubicBezTo>
                <a:cubicBezTo>
                  <a:pt x="2276475" y="688975"/>
                  <a:pt x="1112838" y="901700"/>
                  <a:pt x="666750" y="1104900"/>
                </a:cubicBezTo>
                <a:cubicBezTo>
                  <a:pt x="220662" y="1308100"/>
                  <a:pt x="0" y="1724025"/>
                  <a:pt x="0" y="1724025"/>
                </a:cubicBezTo>
                <a:lnTo>
                  <a:pt x="0" y="1724025"/>
                </a:ln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019676" y="4029073"/>
            <a:ext cx="661236" cy="995363"/>
          </a:xfrm>
          <a:custGeom>
            <a:avLst/>
            <a:gdLst>
              <a:gd name="connsiteX0" fmla="*/ 923925 w 923925"/>
              <a:gd name="connsiteY0" fmla="*/ 0 h 1047750"/>
              <a:gd name="connsiteX1" fmla="*/ 323850 w 923925"/>
              <a:gd name="connsiteY1" fmla="*/ 228600 h 1047750"/>
              <a:gd name="connsiteX2" fmla="*/ 0 w 923925"/>
              <a:gd name="connsiteY2" fmla="*/ 1047750 h 1047750"/>
              <a:gd name="connsiteX3" fmla="*/ 0 w 923925"/>
              <a:gd name="connsiteY3" fmla="*/ 1047750 h 1047750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3925 w 923925"/>
              <a:gd name="connsiteY0" fmla="*/ 0 h 1057825"/>
              <a:gd name="connsiteX1" fmla="*/ 323850 w 923925"/>
              <a:gd name="connsiteY1" fmla="*/ 238675 h 1057825"/>
              <a:gd name="connsiteX2" fmla="*/ 0 w 923925"/>
              <a:gd name="connsiteY2" fmla="*/ 1057825 h 1057825"/>
              <a:gd name="connsiteX3" fmla="*/ 0 w 923925"/>
              <a:gd name="connsiteY3" fmla="*/ 1057825 h 1057825"/>
              <a:gd name="connsiteX0" fmla="*/ 927252 w 927252"/>
              <a:gd name="connsiteY0" fmla="*/ 0 h 1050270"/>
              <a:gd name="connsiteX1" fmla="*/ 323850 w 927252"/>
              <a:gd name="connsiteY1" fmla="*/ 231120 h 1050270"/>
              <a:gd name="connsiteX2" fmla="*/ 0 w 927252"/>
              <a:gd name="connsiteY2" fmla="*/ 1050270 h 1050270"/>
              <a:gd name="connsiteX3" fmla="*/ 0 w 927252"/>
              <a:gd name="connsiteY3" fmla="*/ 1050270 h 1050270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  <a:gd name="connsiteX0" fmla="*/ 923925 w 923925"/>
              <a:gd name="connsiteY0" fmla="*/ 0 h 1052788"/>
              <a:gd name="connsiteX1" fmla="*/ 323850 w 923925"/>
              <a:gd name="connsiteY1" fmla="*/ 233638 h 1052788"/>
              <a:gd name="connsiteX2" fmla="*/ 0 w 923925"/>
              <a:gd name="connsiteY2" fmla="*/ 1052788 h 1052788"/>
              <a:gd name="connsiteX3" fmla="*/ 0 w 923925"/>
              <a:gd name="connsiteY3" fmla="*/ 1052788 h 10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1052788">
                <a:moveTo>
                  <a:pt x="923925" y="0"/>
                </a:moveTo>
                <a:cubicBezTo>
                  <a:pt x="830643" y="24470"/>
                  <a:pt x="477837" y="58173"/>
                  <a:pt x="323850" y="233638"/>
                </a:cubicBezTo>
                <a:cubicBezTo>
                  <a:pt x="169863" y="409103"/>
                  <a:pt x="0" y="1052788"/>
                  <a:pt x="0" y="1052788"/>
                </a:cubicBezTo>
                <a:lnTo>
                  <a:pt x="0" y="1052788"/>
                </a:ln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19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Load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8600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JSON or Binary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Distributed assignment (namespaces):</a:t>
            </a:r>
          </a:p>
          <a:p>
            <a:pPr lvl="1"/>
            <a:r>
              <a:rPr lang="en-US" dirty="0" smtClean="0"/>
              <a:t>No generally-accepted namespace approach for JSON</a:t>
            </a:r>
          </a:p>
          <a:p>
            <a:pPr lvl="2"/>
            <a:r>
              <a:rPr lang="en-US" dirty="0" smtClean="0"/>
              <a:t>Forced to roll our own to use both CybOX 2 and CybOX 3</a:t>
            </a:r>
          </a:p>
          <a:p>
            <a:pPr lvl="2"/>
            <a:r>
              <a:rPr lang="en-US" dirty="0" smtClean="0"/>
              <a:t>Need standardized </a:t>
            </a:r>
            <a:r>
              <a:rPr lang="en-US" dirty="0" smtClean="0"/>
              <a:t>namespace approach</a:t>
            </a:r>
            <a:endParaRPr lang="en-US" dirty="0" smtClean="0"/>
          </a:p>
          <a:p>
            <a:r>
              <a:rPr lang="en-US" dirty="0" smtClean="0"/>
              <a:t>Balance between nesting and referencing:</a:t>
            </a:r>
          </a:p>
          <a:p>
            <a:pPr lvl="1"/>
            <a:r>
              <a:rPr lang="en-US" dirty="0" smtClean="0"/>
              <a:t>STIX 1 allowed structures with unlimited nesting levels</a:t>
            </a:r>
          </a:p>
          <a:p>
            <a:pPr lvl="1"/>
            <a:r>
              <a:rPr lang="en-US" dirty="0" smtClean="0"/>
              <a:t>STIX 2 (and CybOX 3) forbid nesting entirely</a:t>
            </a:r>
          </a:p>
          <a:p>
            <a:pPr lvl="2"/>
            <a:r>
              <a:rPr lang="en-US" dirty="0" smtClean="0"/>
              <a:t>Result: IP Address object uses a reference (pointer) to a MAC Address </a:t>
            </a:r>
            <a:r>
              <a:rPr lang="en-US" dirty="0" smtClean="0"/>
              <a:t>object, Excessive </a:t>
            </a:r>
            <a:r>
              <a:rPr lang="en-US" dirty="0" smtClean="0"/>
              <a:t>message overhead for </a:t>
            </a:r>
            <a:r>
              <a:rPr lang="en-US" dirty="0" smtClean="0"/>
              <a:t>containers, References </a:t>
            </a:r>
            <a:r>
              <a:rPr lang="en-US" dirty="0" smtClean="0"/>
              <a:t>complicate message definition and validation</a:t>
            </a:r>
          </a:p>
          <a:p>
            <a:pPr lvl="2"/>
            <a:r>
              <a:rPr lang="en-US" dirty="0" smtClean="0"/>
              <a:t>Everything </a:t>
            </a:r>
            <a:r>
              <a:rPr lang="en-US" dirty="0" smtClean="0"/>
              <a:t>in moderation – allow </a:t>
            </a:r>
            <a:r>
              <a:rPr lang="en-US" dirty="0" smtClean="0"/>
              <a:t>1-2 </a:t>
            </a:r>
            <a:r>
              <a:rPr lang="en-US" dirty="0" smtClean="0"/>
              <a:t>nesting </a:t>
            </a:r>
            <a:r>
              <a:rPr lang="en-US" dirty="0" smtClean="0"/>
              <a:t>levels, but not unlimited</a:t>
            </a:r>
          </a:p>
          <a:p>
            <a:r>
              <a:rPr lang="en-US" dirty="0" smtClean="0"/>
              <a:t>Think Abstract!</a:t>
            </a:r>
          </a:p>
          <a:p>
            <a:pPr lvl="1"/>
            <a:r>
              <a:rPr lang="en-US" dirty="0" smtClean="0"/>
              <a:t>Designers need names to understand data</a:t>
            </a:r>
          </a:p>
          <a:p>
            <a:pPr lvl="2"/>
            <a:r>
              <a:rPr lang="en-US" dirty="0" smtClean="0"/>
              <a:t>Result: Protocols designed at concrete level send names, wasting bandwidth</a:t>
            </a:r>
          </a:p>
          <a:p>
            <a:pPr lvl="2"/>
            <a:r>
              <a:rPr lang="en-US" dirty="0" smtClean="0"/>
              <a:t>Design at abstract level, implement using efficient concrete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2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Python codec release</a:t>
            </a:r>
          </a:p>
          <a:p>
            <a:pPr lvl="1"/>
            <a:r>
              <a:rPr lang="en-US" dirty="0" smtClean="0"/>
              <a:t>Current code is incomplete, alpha level proof-of-concept</a:t>
            </a:r>
          </a:p>
          <a:p>
            <a:pPr lvl="2"/>
            <a:r>
              <a:rPr lang="en-US" dirty="0"/>
              <a:t>Need JASN-based decoder</a:t>
            </a:r>
          </a:p>
          <a:p>
            <a:pPr lvl="2"/>
            <a:r>
              <a:rPr lang="en-US" dirty="0" smtClean="0"/>
              <a:t>Need encoder methods</a:t>
            </a:r>
          </a:p>
          <a:p>
            <a:pPr lvl="2"/>
            <a:r>
              <a:rPr lang="en-US" dirty="0"/>
              <a:t>Need CybOX 3 JASN definitions</a:t>
            </a:r>
          </a:p>
          <a:p>
            <a:pPr lvl="2"/>
            <a:r>
              <a:rPr lang="en-US" dirty="0" smtClean="0"/>
              <a:t>Need concrete schema generator</a:t>
            </a:r>
          </a:p>
          <a:p>
            <a:pPr lvl="2"/>
            <a:r>
              <a:rPr lang="en-US" dirty="0"/>
              <a:t>Need test suite</a:t>
            </a:r>
          </a:p>
          <a:p>
            <a:pPr lvl="2"/>
            <a:r>
              <a:rPr lang="en-US" dirty="0"/>
              <a:t>Need </a:t>
            </a:r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Need …</a:t>
            </a:r>
          </a:p>
          <a:p>
            <a:r>
              <a:rPr lang="en-US" dirty="0" smtClean="0"/>
              <a:t>Socialize abstract design approach with CTI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CybOX </a:t>
            </a:r>
            <a:r>
              <a:rPr lang="en-US" dirty="0" smtClean="0"/>
              <a:t>are </a:t>
            </a:r>
            <a:r>
              <a:rPr lang="en-US" dirty="0" smtClean="0"/>
              <a:t>specified in </a:t>
            </a:r>
            <a:r>
              <a:rPr lang="en-US" dirty="0" smtClean="0"/>
              <a:t>Property Tables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/>
              <a:t>Informal </a:t>
            </a:r>
            <a:r>
              <a:rPr lang="en-US" dirty="0" smtClean="0"/>
              <a:t>definition of </a:t>
            </a:r>
            <a:r>
              <a:rPr lang="en-US" dirty="0"/>
              <a:t>data objects</a:t>
            </a:r>
          </a:p>
          <a:p>
            <a:pPr lvl="2"/>
            <a:r>
              <a:rPr lang="en-US" dirty="0"/>
              <a:t>Table cell contents follow conventions, but …</a:t>
            </a:r>
          </a:p>
          <a:p>
            <a:pPr lvl="2"/>
            <a:r>
              <a:rPr lang="en-US" dirty="0" smtClean="0"/>
              <a:t>Cannot </a:t>
            </a:r>
            <a:r>
              <a:rPr lang="en-US" dirty="0"/>
              <a:t>be machine parsed, validated, or </a:t>
            </a:r>
            <a:r>
              <a:rPr lang="en-US" dirty="0" smtClean="0"/>
              <a:t>translated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step toward formal abstract specifications?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38600" y="48768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dkemp\AppData\Local\Microsoft\Windows\Temporary Internet Files\Content.IE5\YEL755DK\1328101861_Thumbs_Up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(multiple dialects)</a:t>
            </a:r>
            <a:endParaRPr lang="en-US" dirty="0" smtClean="0">
              <a:latin typeface="Calibri" panose="020F0502020204030204" pitchFamily="34" charset="0"/>
            </a:endParaRPr>
          </a:p>
          <a:p>
            <a:pPr lvl="3"/>
            <a:r>
              <a:rPr lang="en-US" dirty="0" smtClean="0"/>
              <a:t>XML</a:t>
            </a:r>
            <a:endParaRPr lang="en-US" dirty="0" smtClean="0">
              <a:latin typeface="Calibri" panose="020F0502020204030204" pitchFamily="34" charset="0"/>
            </a:endParaRP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Binary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position, 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position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position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  <a:p>
            <a:pPr lvl="1"/>
            <a:r>
              <a:rPr lang="en-US" sz="1600" dirty="0" smtClean="0"/>
              <a:t>Namespace needed to identify registry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625"/>
          <a:stretch/>
        </p:blipFill>
        <p:spPr>
          <a:xfrm>
            <a:off x="473242" y="3566160"/>
            <a:ext cx="8137358" cy="28346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4114800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1616</Words>
  <Application>Microsoft Office PowerPoint</Application>
  <PresentationFormat>On-screen Show (4:3)</PresentationFormat>
  <Paragraphs>343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Comic Sans MS</vt:lpstr>
      <vt:lpstr>Consolas</vt:lpstr>
      <vt:lpstr>Tw Cen MT</vt:lpstr>
      <vt:lpstr>Wingdings</vt:lpstr>
      <vt:lpstr>Wingdings 2</vt:lpstr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Abstract Syntax Notation (JASN)</vt:lpstr>
      <vt:lpstr>Abstract Schema Representations</vt:lpstr>
      <vt:lpstr>Pseudo-ASN (PASN)</vt:lpstr>
      <vt:lpstr>JSON Encoding Modes</vt:lpstr>
      <vt:lpstr>Concrete Schema Generation</vt:lpstr>
      <vt:lpstr>Application Development</vt:lpstr>
      <vt:lpstr>Lessons Learned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2016-09-15T21:49:05Z</dcterms:modified>
</cp:coreProperties>
</file>