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14"/>
  </p:notesMasterIdLst>
  <p:sldIdLst>
    <p:sldId id="385" r:id="rId2"/>
    <p:sldId id="418" r:id="rId3"/>
    <p:sldId id="423" r:id="rId4"/>
    <p:sldId id="419" r:id="rId5"/>
    <p:sldId id="420" r:id="rId6"/>
    <p:sldId id="421" r:id="rId7"/>
    <p:sldId id="424" r:id="rId8"/>
    <p:sldId id="425" r:id="rId9"/>
    <p:sldId id="426" r:id="rId10"/>
    <p:sldId id="428" r:id="rId11"/>
    <p:sldId id="429" r:id="rId12"/>
    <p:sldId id="42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5" autoAdjust="0"/>
    <p:restoredTop sz="86971" autoAdjust="0"/>
  </p:normalViewPr>
  <p:slideViewPr>
    <p:cSldViewPr>
      <p:cViewPr varScale="1">
        <p:scale>
          <a:sx n="79" d="100"/>
          <a:sy n="79" d="100"/>
        </p:scale>
        <p:origin x="-90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D905-4A79-4EB8-82BB-49D7A73CDC36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01EF-1FA7-4226-9418-EFA7257A8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4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BB43FE8B-308F-4382-9655-46B1789E94EF}" type="datetime1">
              <a:rPr lang="en-US" smtClean="0"/>
              <a:t>8/30/2016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1D71F59-622D-49DD-A407-F9C971171EED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D732FB50-16D0-471D-8C85-B8A6C1DE6B65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Calibri" panose="020F050202020403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66872B2-7238-4135-B3D9-97A1357E2E20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9DE1B7C-1FDD-42FD-9A06-6AC00313877F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537DA086-46E6-41E7-A73A-2CEE4966C500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3E9231E7-997A-412D-84DC-9B00410FEBC3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FCB485A-B0BE-4563-90F2-538DF71CFB72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673D3E5-681E-495A-9A20-B77690DC2AC4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ADC30D-043F-4BA3-9E5F-DC13212B92AB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A59F7D6-4F9A-47A6-ADCC-8BE2C05F1F8B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16C4A91E-8137-4654-B5C3-88E0D304AEC4}" type="datetime1">
              <a:rPr lang="en-US" smtClean="0"/>
              <a:t>8/30/2016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ee802.org/802_tutorials/2010-1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505200"/>
            <a:ext cx="7086600" cy="1524000"/>
          </a:xfrm>
        </p:spPr>
        <p:txBody>
          <a:bodyPr anchor="t">
            <a:normAutofit/>
          </a:bodyPr>
          <a:lstStyle/>
          <a:p>
            <a:r>
              <a:rPr lang="en-US" sz="3600" dirty="0" smtClean="0"/>
              <a:t>Schema Design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019800"/>
            <a:ext cx="20574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Sept 2016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0" y="6019800"/>
            <a:ext cx="65532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4297680" cy="133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3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Encodings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Verbose</a:t>
            </a:r>
          </a:p>
          <a:p>
            <a:pPr lvl="2"/>
            <a:r>
              <a:rPr lang="en-US" dirty="0" smtClean="0"/>
              <a:t>Records encoded as Objects</a:t>
            </a:r>
          </a:p>
          <a:p>
            <a:pPr lvl="2"/>
            <a:r>
              <a:rPr lang="en-US" dirty="0" smtClean="0"/>
              <a:t>Highest bandwidth</a:t>
            </a:r>
          </a:p>
          <a:p>
            <a:pPr lvl="2"/>
            <a:r>
              <a:rPr lang="en-US" dirty="0" smtClean="0"/>
              <a:t>Arguably most human-readable (explicit field names)</a:t>
            </a:r>
            <a:endParaRPr lang="en-US" dirty="0" smtClean="0"/>
          </a:p>
          <a:p>
            <a:r>
              <a:rPr lang="en-US" dirty="0" smtClean="0"/>
              <a:t>Concise</a:t>
            </a:r>
          </a:p>
          <a:p>
            <a:pPr lvl="2"/>
            <a:r>
              <a:rPr lang="en-US" dirty="0" smtClean="0"/>
              <a:t>Records encoded as Arrays</a:t>
            </a:r>
          </a:p>
          <a:p>
            <a:pPr lvl="2"/>
            <a:r>
              <a:rPr lang="en-US" dirty="0" smtClean="0"/>
              <a:t>Reduced bandwidth</a:t>
            </a:r>
          </a:p>
          <a:p>
            <a:pPr lvl="2"/>
            <a:r>
              <a:rPr lang="en-US" dirty="0" smtClean="0"/>
              <a:t>Arguably more readable (no field name clutter)</a:t>
            </a:r>
          </a:p>
          <a:p>
            <a:r>
              <a:rPr lang="en-US" dirty="0" smtClean="0"/>
              <a:t>Minimized</a:t>
            </a:r>
          </a:p>
          <a:p>
            <a:pPr lvl="2"/>
            <a:r>
              <a:rPr lang="en-US" dirty="0" smtClean="0"/>
              <a:t>Records encoded as Arrays, Names encoded as Tags</a:t>
            </a:r>
          </a:p>
          <a:p>
            <a:pPr lvl="2"/>
            <a:r>
              <a:rPr lang="en-US" dirty="0" smtClean="0"/>
              <a:t>Most bandwidth efficient, </a:t>
            </a:r>
            <a:r>
              <a:rPr lang="en-US" dirty="0"/>
              <a:t>l</a:t>
            </a:r>
            <a:r>
              <a:rPr lang="en-US" dirty="0" smtClean="0"/>
              <a:t>east readable</a:t>
            </a:r>
          </a:p>
          <a:p>
            <a:pPr lvl="2"/>
            <a:r>
              <a:rPr lang="en-US" dirty="0" smtClean="0"/>
              <a:t>Use directly for transmission, or as visualization of binary encoding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6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Abstract Syntax Notation (JASN)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JSON document that defines an abstract schema</a:t>
            </a:r>
          </a:p>
          <a:p>
            <a:r>
              <a:rPr lang="en-US" dirty="0" smtClean="0"/>
              <a:t>Translate to concrete schemas</a:t>
            </a:r>
          </a:p>
          <a:p>
            <a:r>
              <a:rPr lang="en-US" dirty="0" smtClean="0"/>
              <a:t>Import directly by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7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stCxn id="10" idx="2"/>
          </p:cNvCxnSpPr>
          <p:nvPr/>
        </p:nvCxnSpPr>
        <p:spPr>
          <a:xfrm flipH="1">
            <a:off x="2324100" y="2971799"/>
            <a:ext cx="2284797" cy="914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</p:cNvCxnSpPr>
          <p:nvPr/>
        </p:nvCxnSpPr>
        <p:spPr>
          <a:xfrm flipH="1">
            <a:off x="3602857" y="2971799"/>
            <a:ext cx="1006040" cy="914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5" idx="0"/>
          </p:cNvCxnSpPr>
          <p:nvPr/>
        </p:nvCxnSpPr>
        <p:spPr>
          <a:xfrm flipH="1">
            <a:off x="4388718" y="2971799"/>
            <a:ext cx="220179" cy="91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7" idx="0"/>
          </p:cNvCxnSpPr>
          <p:nvPr/>
        </p:nvCxnSpPr>
        <p:spPr>
          <a:xfrm>
            <a:off x="4608897" y="2971799"/>
            <a:ext cx="1040730" cy="914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16" idx="0"/>
          </p:cNvCxnSpPr>
          <p:nvPr/>
        </p:nvCxnSpPr>
        <p:spPr>
          <a:xfrm>
            <a:off x="4608897" y="2971799"/>
            <a:ext cx="2225439" cy="91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</p:cNvCxnSpPr>
          <p:nvPr/>
        </p:nvCxnSpPr>
        <p:spPr>
          <a:xfrm>
            <a:off x="4608897" y="2971799"/>
            <a:ext cx="3011103" cy="91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28800" y="2414336"/>
            <a:ext cx="1064795" cy="557464"/>
          </a:xfrm>
          <a:prstGeom prst="roundRect">
            <a:avLst>
              <a:gd name="adj" fmla="val 10746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Python Classes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18898" y="2414336"/>
            <a:ext cx="990600" cy="557463"/>
          </a:xfrm>
          <a:prstGeom prst="roundRect">
            <a:avLst>
              <a:gd name="adj" fmla="val 10746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Pseudo ASN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08296" y="2414337"/>
            <a:ext cx="990600" cy="557463"/>
          </a:xfrm>
          <a:prstGeom prst="roundRect">
            <a:avLst>
              <a:gd name="adj" fmla="val 10746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Property Tables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113597" y="2414336"/>
            <a:ext cx="990600" cy="557463"/>
          </a:xfrm>
          <a:prstGeom prst="roundRect">
            <a:avLst>
              <a:gd name="adj" fmla="val 10746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JASN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324199" y="2414336"/>
            <a:ext cx="990600" cy="557463"/>
          </a:xfrm>
          <a:prstGeom prst="roundRect">
            <a:avLst>
              <a:gd name="adj" fmla="val 10746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ASN.1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47800" y="3882189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JSON Schema Verbose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32509" y="3882189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JSON Schema Concise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817218" y="3882189"/>
            <a:ext cx="11430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JSON Schema Minimized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339036" y="3882189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Proto3 Binary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154327" y="3886200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XSD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523747" y="3886200"/>
            <a:ext cx="990600" cy="762000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Other Binary?</a:t>
            </a:r>
          </a:p>
        </p:txBody>
      </p:sp>
      <p:sp>
        <p:nvSpPr>
          <p:cNvPr id="20" name="Freeform 19"/>
          <p:cNvSpPr/>
          <p:nvPr/>
        </p:nvSpPr>
        <p:spPr>
          <a:xfrm>
            <a:off x="2396289" y="2285995"/>
            <a:ext cx="1070209" cy="128342"/>
          </a:xfrm>
          <a:custGeom>
            <a:avLst/>
            <a:gdLst>
              <a:gd name="connsiteX0" fmla="*/ 0 w 1251285"/>
              <a:gd name="connsiteY0" fmla="*/ 288768 h 288768"/>
              <a:gd name="connsiteX1" fmla="*/ 733927 w 1251285"/>
              <a:gd name="connsiteY1" fmla="*/ 10 h 288768"/>
              <a:gd name="connsiteX2" fmla="*/ 1251285 w 1251285"/>
              <a:gd name="connsiteY2" fmla="*/ 276736 h 288768"/>
              <a:gd name="connsiteX3" fmla="*/ 1251285 w 1251285"/>
              <a:gd name="connsiteY3" fmla="*/ 276736 h 288768"/>
              <a:gd name="connsiteX4" fmla="*/ 1251285 w 1251285"/>
              <a:gd name="connsiteY4" fmla="*/ 276736 h 28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285" h="288768">
                <a:moveTo>
                  <a:pt x="0" y="288768"/>
                </a:moveTo>
                <a:cubicBezTo>
                  <a:pt x="262690" y="145391"/>
                  <a:pt x="525380" y="2015"/>
                  <a:pt x="733927" y="10"/>
                </a:cubicBezTo>
                <a:cubicBezTo>
                  <a:pt x="942475" y="-1995"/>
                  <a:pt x="1251285" y="276736"/>
                  <a:pt x="1251285" y="276736"/>
                </a:cubicBezTo>
                <a:lnTo>
                  <a:pt x="1251285" y="276736"/>
                </a:lnTo>
                <a:lnTo>
                  <a:pt x="1251285" y="276736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396288" y="2209800"/>
            <a:ext cx="2137612" cy="228595"/>
          </a:xfrm>
          <a:custGeom>
            <a:avLst/>
            <a:gdLst>
              <a:gd name="connsiteX0" fmla="*/ 0 w 1251285"/>
              <a:gd name="connsiteY0" fmla="*/ 288768 h 288768"/>
              <a:gd name="connsiteX1" fmla="*/ 733927 w 1251285"/>
              <a:gd name="connsiteY1" fmla="*/ 10 h 288768"/>
              <a:gd name="connsiteX2" fmla="*/ 1251285 w 1251285"/>
              <a:gd name="connsiteY2" fmla="*/ 276736 h 288768"/>
              <a:gd name="connsiteX3" fmla="*/ 1251285 w 1251285"/>
              <a:gd name="connsiteY3" fmla="*/ 276736 h 288768"/>
              <a:gd name="connsiteX4" fmla="*/ 1251285 w 1251285"/>
              <a:gd name="connsiteY4" fmla="*/ 276736 h 28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285" h="288768">
                <a:moveTo>
                  <a:pt x="0" y="288768"/>
                </a:moveTo>
                <a:cubicBezTo>
                  <a:pt x="262690" y="145391"/>
                  <a:pt x="525380" y="2015"/>
                  <a:pt x="733927" y="10"/>
                </a:cubicBezTo>
                <a:cubicBezTo>
                  <a:pt x="942475" y="-1995"/>
                  <a:pt x="1251285" y="276736"/>
                  <a:pt x="1251285" y="276736"/>
                </a:cubicBezTo>
                <a:lnTo>
                  <a:pt x="1251285" y="276736"/>
                </a:lnTo>
                <a:lnTo>
                  <a:pt x="1251285" y="276736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400300" y="2133600"/>
            <a:ext cx="3287427" cy="296784"/>
          </a:xfrm>
          <a:custGeom>
            <a:avLst/>
            <a:gdLst>
              <a:gd name="connsiteX0" fmla="*/ 0 w 1251285"/>
              <a:gd name="connsiteY0" fmla="*/ 288768 h 288768"/>
              <a:gd name="connsiteX1" fmla="*/ 733927 w 1251285"/>
              <a:gd name="connsiteY1" fmla="*/ 10 h 288768"/>
              <a:gd name="connsiteX2" fmla="*/ 1251285 w 1251285"/>
              <a:gd name="connsiteY2" fmla="*/ 276736 h 288768"/>
              <a:gd name="connsiteX3" fmla="*/ 1251285 w 1251285"/>
              <a:gd name="connsiteY3" fmla="*/ 276736 h 288768"/>
              <a:gd name="connsiteX4" fmla="*/ 1251285 w 1251285"/>
              <a:gd name="connsiteY4" fmla="*/ 276736 h 28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285" h="288768">
                <a:moveTo>
                  <a:pt x="0" y="288768"/>
                </a:moveTo>
                <a:cubicBezTo>
                  <a:pt x="262690" y="145391"/>
                  <a:pt x="525380" y="2015"/>
                  <a:pt x="733927" y="10"/>
                </a:cubicBezTo>
                <a:cubicBezTo>
                  <a:pt x="942475" y="-1995"/>
                  <a:pt x="1251285" y="276736"/>
                  <a:pt x="1251285" y="276736"/>
                </a:cubicBezTo>
                <a:lnTo>
                  <a:pt x="1251285" y="276736"/>
                </a:lnTo>
                <a:lnTo>
                  <a:pt x="1251285" y="276736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368215" y="2065421"/>
            <a:ext cx="4375485" cy="372979"/>
          </a:xfrm>
          <a:custGeom>
            <a:avLst/>
            <a:gdLst>
              <a:gd name="connsiteX0" fmla="*/ 0 w 1251285"/>
              <a:gd name="connsiteY0" fmla="*/ 288768 h 288768"/>
              <a:gd name="connsiteX1" fmla="*/ 733927 w 1251285"/>
              <a:gd name="connsiteY1" fmla="*/ 10 h 288768"/>
              <a:gd name="connsiteX2" fmla="*/ 1251285 w 1251285"/>
              <a:gd name="connsiteY2" fmla="*/ 276736 h 288768"/>
              <a:gd name="connsiteX3" fmla="*/ 1251285 w 1251285"/>
              <a:gd name="connsiteY3" fmla="*/ 276736 h 288768"/>
              <a:gd name="connsiteX4" fmla="*/ 1251285 w 1251285"/>
              <a:gd name="connsiteY4" fmla="*/ 276736 h 28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285" h="288768">
                <a:moveTo>
                  <a:pt x="0" y="288768"/>
                </a:moveTo>
                <a:cubicBezTo>
                  <a:pt x="262690" y="145391"/>
                  <a:pt x="525380" y="2015"/>
                  <a:pt x="733927" y="10"/>
                </a:cubicBezTo>
                <a:cubicBezTo>
                  <a:pt x="942475" y="-1995"/>
                  <a:pt x="1251285" y="276736"/>
                  <a:pt x="1251285" y="276736"/>
                </a:cubicBezTo>
                <a:lnTo>
                  <a:pt x="1251285" y="276736"/>
                </a:lnTo>
                <a:lnTo>
                  <a:pt x="1251285" y="276736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048000" y="5334000"/>
            <a:ext cx="1100088" cy="762000"/>
          </a:xfrm>
          <a:prstGeom prst="roundRect">
            <a:avLst>
              <a:gd name="adj" fmla="val 10746"/>
            </a:avLst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Producer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186411" y="5334000"/>
            <a:ext cx="1252087" cy="762000"/>
          </a:xfrm>
          <a:prstGeom prst="roundRect">
            <a:avLst>
              <a:gd name="adj" fmla="val 10746"/>
            </a:avLst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Consumer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4227897" y="5638800"/>
            <a:ext cx="926430" cy="152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267200" y="5715000"/>
            <a:ext cx="829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Message</a:t>
            </a:r>
            <a:endParaRPr lang="en-US" sz="1400" i="1" dirty="0">
              <a:latin typeface="Calibri" panose="020F0502020204030204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359417" y="5414211"/>
            <a:ext cx="526783" cy="148389"/>
          </a:xfrm>
          <a:prstGeom prst="roundRect">
            <a:avLst>
              <a:gd name="adj" fmla="val 10746"/>
            </a:avLst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JASN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272236" y="5414211"/>
            <a:ext cx="1051562" cy="148389"/>
          </a:xfrm>
          <a:prstGeom prst="roundRect">
            <a:avLst>
              <a:gd name="adj" fmla="val 10746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JSON Schema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28600" y="3469104"/>
            <a:ext cx="5486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Abstract Schema Definitions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Generate Concrete Message Schemas</a:t>
            </a:r>
          </a:p>
          <a:p>
            <a:pPr lvl="1"/>
            <a:endParaRPr lang="en-US" dirty="0"/>
          </a:p>
          <a:p>
            <a:pPr marL="365760" lvl="1" indent="0">
              <a:lnSpc>
                <a:spcPct val="150000"/>
              </a:lnSpc>
              <a:buNone/>
            </a:pPr>
            <a:endParaRPr lang="en-US" dirty="0"/>
          </a:p>
          <a:p>
            <a:pPr lvl="1"/>
            <a:r>
              <a:rPr lang="en-US" dirty="0" smtClean="0"/>
              <a:t>Applications use abstract or concrete schemas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7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alibri" panose="020F0502020204030204" pitchFamily="34" charset="0"/>
              </a:rPr>
              <a:t>A schema</a:t>
            </a:r>
            <a:r>
              <a:rPr lang="en-US" sz="2800" b="1" dirty="0" smtClean="0">
                <a:latin typeface="Calibri" panose="020F0502020204030204" pitchFamily="34" charset="0"/>
              </a:rPr>
              <a:t> </a:t>
            </a:r>
            <a:r>
              <a:rPr lang="en-US" dirty="0" smtClean="0"/>
              <a:t>is: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Generic: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a structured framework or plan</a:t>
            </a:r>
          </a:p>
          <a:p>
            <a:pPr lvl="1"/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Database</a:t>
            </a:r>
            <a:r>
              <a:rPr lang="en-US" i="1" dirty="0">
                <a:latin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</a:rPr>
              <a:t> the structure of a database system, described in a formal language </a:t>
            </a:r>
            <a:r>
              <a:rPr lang="en-US" dirty="0" smtClean="0">
                <a:latin typeface="Calibri" panose="020F0502020204030204" pitchFamily="34" charset="0"/>
              </a:rPr>
              <a:t>that </a:t>
            </a:r>
            <a:r>
              <a:rPr lang="en-US" dirty="0">
                <a:latin typeface="Calibri" panose="020F0502020204030204" pitchFamily="34" charset="0"/>
              </a:rPr>
              <a:t>defines the tables, the fields in each table, and the relationships between fields and </a:t>
            </a:r>
            <a:r>
              <a:rPr lang="en-US" dirty="0" smtClean="0">
                <a:latin typeface="Calibri" panose="020F0502020204030204" pitchFamily="34" charset="0"/>
              </a:rPr>
              <a:t>tables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XML/JSON: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a description of </a:t>
            </a:r>
            <a:r>
              <a:rPr lang="en-US" dirty="0">
                <a:latin typeface="Calibri" panose="020F0502020204030204" pitchFamily="34" charset="0"/>
              </a:rPr>
              <a:t>the elements in </a:t>
            </a:r>
            <a:r>
              <a:rPr lang="en-US" dirty="0" smtClean="0">
                <a:latin typeface="Calibri" panose="020F0502020204030204" pitchFamily="34" charset="0"/>
              </a:rPr>
              <a:t>a document that can </a:t>
            </a:r>
            <a:r>
              <a:rPr lang="en-US" dirty="0">
                <a:latin typeface="Calibri" panose="020F0502020204030204" pitchFamily="34" charset="0"/>
              </a:rPr>
              <a:t>be used </a:t>
            </a:r>
            <a:r>
              <a:rPr lang="en-US" dirty="0" smtClean="0">
                <a:latin typeface="Calibri" panose="020F0502020204030204" pitchFamily="34" charset="0"/>
              </a:rPr>
              <a:t>to validate </a:t>
            </a:r>
            <a:r>
              <a:rPr lang="en-US" dirty="0">
                <a:latin typeface="Calibri" panose="020F0502020204030204" pitchFamily="34" charset="0"/>
              </a:rPr>
              <a:t>each piece of </a:t>
            </a:r>
            <a:r>
              <a:rPr lang="en-US" dirty="0" smtClean="0">
                <a:latin typeface="Calibri" panose="020F0502020204030204" pitchFamily="34" charset="0"/>
              </a:rPr>
              <a:t>content 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A schema can be: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abstract or concrete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formal (written in a </a:t>
            </a:r>
            <a:r>
              <a:rPr lang="en-US" dirty="0" smtClean="0">
                <a:latin typeface="Calibri" panose="020F0502020204030204" pitchFamily="34" charset="0"/>
              </a:rPr>
              <a:t>syntax definition language</a:t>
            </a:r>
            <a:r>
              <a:rPr lang="en-US" dirty="0">
                <a:latin typeface="Calibri" panose="020F0502020204030204" pitchFamily="34" charset="0"/>
              </a:rPr>
              <a:t>) or informal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1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 Syntax*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Abstract Syntax Language is: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A formal language for specifying the logical structure of data that is to be exchanged between two endpoints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independent of hardware platform, operating system, programming language, local representation, etc.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Standard sets of rules for encoding instances of logical data structures that are specified in abstract notation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for the purpose of transmission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90800" y="5029200"/>
            <a:ext cx="6019800" cy="1066800"/>
          </a:xfrm>
          <a:prstGeom prst="roundRect">
            <a:avLst>
              <a:gd name="adj" fmla="val 3133"/>
            </a:avLst>
          </a:prstGeom>
          <a:gradFill>
            <a:gsLst>
              <a:gs pos="0">
                <a:schemeClr val="accent2">
                  <a:lumMod val="10000"/>
                  <a:lumOff val="9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0"/>
          </a:gra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* Description and Principles by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Allesandro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Trigila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74320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http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://www.ieee802.org/802_tutorials/2010-11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/</a:t>
            </a:r>
            <a:endParaRPr lang="en-US" sz="1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74320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Describes ASN.1, but applies to any abstract syntax language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9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Principles and Benefits* </a:t>
            </a:r>
            <a:r>
              <a:rPr lang="en-US" sz="3100" dirty="0" smtClean="0">
                <a:latin typeface="Calibri" panose="020F0502020204030204" pitchFamily="34" charset="0"/>
              </a:rPr>
              <a:t>of abstract syntax</a:t>
            </a:r>
            <a:endParaRPr lang="en-US" sz="31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Separation of concerns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The description of the logical structure of a message is kept completely separate from the details of the encoding</a:t>
            </a:r>
            <a:endParaRPr lang="en-US" sz="2000" i="1" dirty="0">
              <a:latin typeface="Calibri" panose="020F0502020204030204" pitchFamily="34" charset="0"/>
            </a:endParaRPr>
          </a:p>
          <a:p>
            <a:r>
              <a:rPr lang="en-US" sz="2400" dirty="0"/>
              <a:t>Message descriptions are machine-</a:t>
            </a:r>
            <a:r>
              <a:rPr lang="en-US" sz="2400" dirty="0" err="1"/>
              <a:t>processable</a:t>
            </a:r>
            <a:endParaRPr lang="en-US" sz="2400" dirty="0"/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This enables the creation and use of software development tools and testing tools that can read and understand the formal definitions</a:t>
            </a:r>
          </a:p>
          <a:p>
            <a:r>
              <a:rPr lang="en-US" sz="2400" dirty="0"/>
              <a:t>Encodings are standardized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The problem of specifying detailed encodings and the problem of encoding/decoding messages and their fields do not need to be addressed again and again</a:t>
            </a:r>
          </a:p>
          <a:p>
            <a:r>
              <a:rPr lang="en-US" sz="2400" dirty="0"/>
              <a:t>Extensibility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It is possible to extend a message description in controlled ways while ensuring backward- and forward-compatibility between different version implementations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8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OASIS CTI Data Definitions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STIX, TAXII, </a:t>
            </a:r>
            <a:r>
              <a:rPr lang="en-US" dirty="0" err="1" smtClean="0"/>
              <a:t>CybOX</a:t>
            </a:r>
            <a:r>
              <a:rPr lang="en-US" dirty="0" smtClean="0"/>
              <a:t> specified using Property Tables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Informal </a:t>
            </a:r>
            <a:r>
              <a:rPr lang="en-US" dirty="0" smtClean="0">
                <a:latin typeface="Calibri" panose="020F0502020204030204" pitchFamily="34" charset="0"/>
              </a:rPr>
              <a:t>description of data objects</a:t>
            </a:r>
            <a:endParaRPr lang="en-US" dirty="0">
              <a:latin typeface="Calibri" panose="020F0502020204030204" pitchFamily="34" charset="0"/>
            </a:endParaRPr>
          </a:p>
          <a:p>
            <a:pPr lvl="2"/>
            <a:r>
              <a:rPr lang="en-US" dirty="0">
                <a:latin typeface="Calibri" panose="020F0502020204030204" pitchFamily="34" charset="0"/>
              </a:rPr>
              <a:t>Table cell contents follow conventions, but …</a:t>
            </a:r>
          </a:p>
          <a:p>
            <a:pPr lvl="2"/>
            <a:r>
              <a:rPr lang="en-US" dirty="0">
                <a:latin typeface="Calibri" panose="020F0502020204030204" pitchFamily="34" charset="0"/>
              </a:rPr>
              <a:t>Free-form text, cannot be machine parsed, validated, or translated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Abstract description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Independent of serialization (XML, JSON, binary)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Interim step toward formal abstract specifications?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Would enable automated translation to concrete schemas: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XSD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JSON Schema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Proto3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…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038600" y="4876800"/>
            <a:ext cx="4339062" cy="1676400"/>
            <a:chOff x="4114800" y="4876800"/>
            <a:chExt cx="4339062" cy="16764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5" b="36680"/>
            <a:stretch/>
          </p:blipFill>
          <p:spPr>
            <a:xfrm>
              <a:off x="4114800" y="4876800"/>
              <a:ext cx="4339062" cy="155448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114800" y="5943600"/>
              <a:ext cx="4339062" cy="6096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5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218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OpenC2 Data Definitions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5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Current implementation: Python abstract data structures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Executable: enables encoding-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independent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message validation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Defines OpenC2 abstract syntax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Unambiguous type checking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Validates example messages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Supports multiple message formats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Verbose JSON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Concise JSON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Minimized JSON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C</a:t>
            </a:r>
            <a:r>
              <a:rPr lang="en-US" dirty="0" smtClean="0">
                <a:latin typeface="Calibri" panose="020F0502020204030204" pitchFamily="34" charset="0"/>
              </a:rPr>
              <a:t>orresponds directly to informal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property tables and formal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abstract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2362200"/>
            <a:ext cx="3124200" cy="3429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noAutofit/>
          </a:bodyPr>
          <a:lstStyle/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OpenC2Command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(Record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'action'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Action,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'target'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Target,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'actuator'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Actuator,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'modifiers'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Modifiers,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(Enumerated):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'scan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       #  1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'locate',      #  2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'query',       #  3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...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'remediate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']  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35</a:t>
            </a:r>
          </a:p>
          <a:p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(Record):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[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('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TargetTypeValue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specifiers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cybox.CyboxObject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'?,{type}')]</a:t>
            </a:r>
          </a:p>
        </p:txBody>
      </p:sp>
    </p:spTree>
    <p:extLst>
      <p:ext uri="{BB962C8B-B14F-4D97-AF65-F5344CB8AC3E}">
        <p14:creationId xmlns:p14="http://schemas.microsoft.com/office/powerpoint/2010/main" val="210750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-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JSON Data Model</a:t>
            </a:r>
          </a:p>
          <a:p>
            <a:pPr lvl="1"/>
            <a:r>
              <a:rPr lang="en-US" dirty="0" smtClean="0"/>
              <a:t>Array – ordered list of items</a:t>
            </a:r>
          </a:p>
          <a:p>
            <a:pPr lvl="2"/>
            <a:r>
              <a:rPr lang="en-US" dirty="0" smtClean="0"/>
              <a:t>Item has </a:t>
            </a:r>
            <a:r>
              <a:rPr lang="en-US" dirty="0" smtClean="0"/>
              <a:t>position, </a:t>
            </a:r>
            <a:r>
              <a:rPr lang="en-US" dirty="0" smtClean="0"/>
              <a:t>no name</a:t>
            </a:r>
          </a:p>
          <a:p>
            <a:pPr lvl="1"/>
            <a:r>
              <a:rPr lang="en-US" dirty="0" smtClean="0"/>
              <a:t>Object – unordered set of properties</a:t>
            </a:r>
          </a:p>
          <a:p>
            <a:pPr lvl="2"/>
            <a:r>
              <a:rPr lang="en-US" dirty="0" smtClean="0"/>
              <a:t>Property has name, no </a:t>
            </a:r>
            <a:r>
              <a:rPr lang="en-US" dirty="0" smtClean="0"/>
              <a:t>position</a:t>
            </a:r>
            <a:endParaRPr lang="en-US" dirty="0" smtClean="0"/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Record – ordered list of fields</a:t>
            </a:r>
          </a:p>
          <a:p>
            <a:pPr lvl="2"/>
            <a:r>
              <a:rPr lang="en-US" dirty="0" smtClean="0"/>
              <a:t>Field has both name and </a:t>
            </a:r>
            <a:r>
              <a:rPr lang="en-US" dirty="0" smtClean="0"/>
              <a:t>position</a:t>
            </a:r>
            <a:endParaRPr lang="en-US" dirty="0" smtClean="0"/>
          </a:p>
          <a:p>
            <a:pPr lvl="2"/>
            <a:r>
              <a:rPr lang="en-US" dirty="0"/>
              <a:t>E</a:t>
            </a:r>
            <a:r>
              <a:rPr lang="en-US" dirty="0" smtClean="0"/>
              <a:t>ncoded in JSON as either Array or Object</a:t>
            </a:r>
          </a:p>
          <a:p>
            <a:pPr lvl="2"/>
            <a:r>
              <a:rPr lang="en-US" dirty="0"/>
              <a:t>Decoder restores names to Array fields, </a:t>
            </a:r>
            <a:r>
              <a:rPr lang="en-US" dirty="0" smtClean="0"/>
              <a:t>position</a:t>
            </a:r>
            <a:r>
              <a:rPr lang="en-US" dirty="0" smtClean="0"/>
              <a:t>s </a:t>
            </a:r>
            <a:r>
              <a:rPr lang="en-US" dirty="0"/>
              <a:t>to Object </a:t>
            </a:r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Map – unordered set of fields</a:t>
            </a:r>
          </a:p>
          <a:p>
            <a:pPr lvl="2"/>
            <a:r>
              <a:rPr lang="en-US" dirty="0" smtClean="0"/>
              <a:t>Field has name, no </a:t>
            </a:r>
            <a:r>
              <a:rPr lang="en-US" dirty="0" smtClean="0"/>
              <a:t>position</a:t>
            </a:r>
            <a:endParaRPr lang="en-US" dirty="0" smtClean="0"/>
          </a:p>
          <a:p>
            <a:pPr lvl="2"/>
            <a:r>
              <a:rPr lang="en-US" dirty="0"/>
              <a:t>E</a:t>
            </a:r>
            <a:r>
              <a:rPr lang="en-US" dirty="0" smtClean="0"/>
              <a:t>ncoded in JSON as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3352800"/>
            <a:ext cx="2819400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no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OpenC2Command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Record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'action'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Action,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'target'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Target,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'actuator'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Actuator,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'modifiers'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Modifiers,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54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– Names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 Data Model</a:t>
            </a:r>
          </a:p>
          <a:p>
            <a:pPr lvl="1"/>
            <a:r>
              <a:rPr lang="en-US" dirty="0" smtClean="0"/>
              <a:t>Names transmitted as strings</a:t>
            </a:r>
          </a:p>
          <a:p>
            <a:pPr lvl="2"/>
            <a:r>
              <a:rPr lang="en-US" dirty="0" smtClean="0"/>
              <a:t>Field names / property keys (e.g., “type”, “value”, “Action”)</a:t>
            </a:r>
          </a:p>
          <a:p>
            <a:pPr lvl="2"/>
            <a:r>
              <a:rPr lang="en-US" dirty="0" smtClean="0"/>
              <a:t>Literals in a vocabulary (e.g., “ipv4-address-object”, “TCP”, “scan”)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Names transmitted as either strings or tags</a:t>
            </a:r>
          </a:p>
          <a:p>
            <a:pPr lvl="2"/>
            <a:r>
              <a:rPr lang="en-US" dirty="0" smtClean="0"/>
              <a:t>Tags (</a:t>
            </a:r>
            <a:r>
              <a:rPr lang="en-US" dirty="0" err="1" smtClean="0"/>
              <a:t>ElementIDs</a:t>
            </a:r>
            <a:r>
              <a:rPr lang="en-US" dirty="0" smtClean="0"/>
              <a:t>) assigned to Names in a registry</a:t>
            </a:r>
          </a:p>
          <a:p>
            <a:pPr lvl="2"/>
            <a:r>
              <a:rPr lang="en-US" dirty="0" smtClean="0"/>
              <a:t>Example - port numbers: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5" b="17083"/>
          <a:stretch/>
        </p:blipFill>
        <p:spPr>
          <a:xfrm>
            <a:off x="4438142" y="4724400"/>
            <a:ext cx="3639058" cy="146304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191001" y="5005136"/>
            <a:ext cx="2133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5257800"/>
            <a:ext cx="2286000" cy="121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no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(Enumerated):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'scan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       #  1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'locate',      #  2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'query',       #  3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...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'remediate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']  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35</a:t>
            </a:r>
          </a:p>
        </p:txBody>
      </p:sp>
    </p:spTree>
    <p:extLst>
      <p:ext uri="{BB962C8B-B14F-4D97-AF65-F5344CB8AC3E}">
        <p14:creationId xmlns:p14="http://schemas.microsoft.com/office/powerpoint/2010/main" val="223693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– Names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 Flow Information Export (IPFIX) element registry</a:t>
            </a:r>
          </a:p>
          <a:p>
            <a:pPr lvl="1"/>
            <a:r>
              <a:rPr lang="en-US" sz="1600" dirty="0" smtClean="0"/>
              <a:t>Abstract syntax assigns IDs (1) to names (“</a:t>
            </a:r>
            <a:r>
              <a:rPr lang="en-US" sz="1600" dirty="0" err="1" smtClean="0"/>
              <a:t>octetDeltaCount</a:t>
            </a:r>
            <a:r>
              <a:rPr lang="en-US" sz="1600" dirty="0" smtClean="0"/>
              <a:t>”)</a:t>
            </a:r>
          </a:p>
          <a:p>
            <a:pPr lvl="1"/>
            <a:r>
              <a:rPr lang="en-US" sz="1600" dirty="0" smtClean="0"/>
              <a:t>Concrete encoding uses one or the other</a:t>
            </a:r>
          </a:p>
          <a:p>
            <a:pPr lvl="1"/>
            <a:r>
              <a:rPr lang="en-US" sz="1600" dirty="0" smtClean="0"/>
              <a:t>Decoder supplies name corresponding to received ID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2" y="3193667"/>
            <a:ext cx="8137358" cy="335953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5800" y="3773904"/>
            <a:ext cx="1371600" cy="30480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17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727</Words>
  <Application>Microsoft Office PowerPoint</Application>
  <PresentationFormat>On-screen Show (4:3)</PresentationFormat>
  <Paragraphs>160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Schema Design</vt:lpstr>
      <vt:lpstr>Schema</vt:lpstr>
      <vt:lpstr>Abstract Syntax*</vt:lpstr>
      <vt:lpstr>Principles and Benefits* of abstract syntax</vt:lpstr>
      <vt:lpstr>OASIS CTI Data Definitions</vt:lpstr>
      <vt:lpstr>OpenC2 Data Definitions</vt:lpstr>
      <vt:lpstr>Abstract Syntax - Structures</vt:lpstr>
      <vt:lpstr>Abstract Syntax – Names</vt:lpstr>
      <vt:lpstr>Abstract Syntax – Names (cont.)</vt:lpstr>
      <vt:lpstr>JSON Encodings</vt:lpstr>
      <vt:lpstr>JSON Abstract Syntax Notation (JASN)</vt:lpstr>
      <vt:lpstr>Vision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2016-08-25T15:23:37Z</dcterms:created>
  <dcterms:modified xsi:type="dcterms:W3CDTF">2016-08-30T21:05:13Z</dcterms:modified>
</cp:coreProperties>
</file>