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  <p:sldId id="263" r:id="rId9"/>
    <p:sldId id="278" r:id="rId10"/>
    <p:sldId id="267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2"/>
    <p:restoredTop sz="85737"/>
  </p:normalViewPr>
  <p:slideViewPr>
    <p:cSldViewPr snapToGrid="0" snapToObjects="1">
      <p:cViewPr varScale="1">
        <p:scale>
          <a:sx n="72" d="100"/>
          <a:sy n="72" d="100"/>
        </p:scale>
        <p:origin x="60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D188-817D-C84B-A328-B87A6480471D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6A522-8359-9148-A47A-EE217551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2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a communications fabric</a:t>
            </a:r>
            <a:endParaRPr lang="en-US" dirty="0"/>
          </a:p>
          <a:p>
            <a:r>
              <a:rPr lang="en-US" dirty="0"/>
              <a:t>More</a:t>
            </a:r>
            <a:r>
              <a:rPr lang="en-US" baseline="0" dirty="0"/>
              <a:t> info found here: http://</a:t>
            </a:r>
            <a:r>
              <a:rPr lang="en-US" baseline="0" dirty="0" err="1"/>
              <a:t>www.mcafee.com</a:t>
            </a:r>
            <a:r>
              <a:rPr lang="en-US" baseline="0" dirty="0"/>
              <a:t>/ca/developers/open-dxl/</a:t>
            </a:r>
            <a:r>
              <a:rPr lang="en-US" baseline="0" dirty="0" err="1"/>
              <a:t>features.aspx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9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3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7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3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3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</a:t>
            </a:r>
            <a:r>
              <a:rPr lang="en-US" baseline="0" dirty="0"/>
              <a:t> prime the intelligence. Could be any other source.</a:t>
            </a:r>
          </a:p>
          <a:p>
            <a:endParaRPr lang="en-US" dirty="0"/>
          </a:p>
          <a:p>
            <a:r>
              <a:rPr lang="en-US" dirty="0"/>
              <a:t>More info:</a:t>
            </a:r>
            <a:r>
              <a:rPr lang="en-US" baseline="0" dirty="0"/>
              <a:t> http://</a:t>
            </a:r>
            <a:r>
              <a:rPr lang="en-US" baseline="0" dirty="0" err="1"/>
              <a:t>stixproject.github.io</a:t>
            </a:r>
            <a:r>
              <a:rPr lang="en-US" baseline="0" dirty="0"/>
              <a:t>/about/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6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8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5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17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6A522-8359-9148-A47A-EE217551FC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Nik.roby@g2-inc.com" TargetMode="External"/><Relationship Id="rId2" Type="http://schemas.openxmlformats.org/officeDocument/2006/relationships/hyperlink" Target="mailto:pat.muoio@g2-inc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danny.martinez@g2-inc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OpenC2, </a:t>
            </a:r>
            <a:r>
              <a:rPr lang="en-US" dirty="0" err="1"/>
              <a:t>OpenDXL</a:t>
            </a:r>
            <a:r>
              <a:rPr lang="en-US" dirty="0"/>
              <a:t>, and STIX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11842"/>
            <a:ext cx="10572000" cy="1119953"/>
          </a:xfrm>
        </p:spPr>
        <p:txBody>
          <a:bodyPr>
            <a:normAutofit/>
          </a:bodyPr>
          <a:lstStyle/>
          <a:p>
            <a:r>
              <a:rPr lang="en-US" dirty="0"/>
              <a:t>G2 Inc. Supporting National Institute of Standards and Technology (NIST)</a:t>
            </a:r>
          </a:p>
        </p:txBody>
      </p:sp>
    </p:spTree>
    <p:extLst>
      <p:ext uri="{BB962C8B-B14F-4D97-AF65-F5344CB8AC3E}">
        <p14:creationId xmlns:p14="http://schemas.microsoft.com/office/powerpoint/2010/main" val="5867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DXL Topic Authorization / Authentication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9188" y="2222287"/>
            <a:ext cx="7581900" cy="4368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02183" y="6120824"/>
            <a:ext cx="7686040" cy="47026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8712" y="2222287"/>
            <a:ext cx="3432777" cy="4368800"/>
          </a:xfrm>
        </p:spPr>
        <p:txBody>
          <a:bodyPr/>
          <a:lstStyle/>
          <a:p>
            <a:r>
              <a:rPr lang="en-US" dirty="0"/>
              <a:t>Built Custom Certificate Authority (CA) and issued certificates to each OpenC2 server</a:t>
            </a:r>
          </a:p>
          <a:p>
            <a:pPr lvl="1"/>
            <a:r>
              <a:rPr lang="en-US" dirty="0"/>
              <a:t>Only clients with valid and authorized certificates can talk</a:t>
            </a:r>
          </a:p>
          <a:p>
            <a:r>
              <a:rPr lang="en-US" dirty="0" err="1"/>
              <a:t>OpenDXL</a:t>
            </a:r>
            <a:r>
              <a:rPr lang="en-US" dirty="0"/>
              <a:t> handles the authentication and restrictions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enterprise reputations in 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111825" cy="4439770"/>
          </a:xfrm>
        </p:spPr>
        <p:txBody>
          <a:bodyPr>
            <a:normAutofit/>
          </a:bodyPr>
          <a:lstStyle/>
          <a:p>
            <a:r>
              <a:rPr lang="en-US" dirty="0"/>
              <a:t>Demonstrate using Threat Intelligence Enterprise Server (TIE) as an Actuator</a:t>
            </a:r>
          </a:p>
          <a:p>
            <a:pPr lvl="1"/>
            <a:r>
              <a:rPr lang="en-US" dirty="0"/>
              <a:t>TIE allows various types of enterprise reputations associated to files</a:t>
            </a:r>
          </a:p>
          <a:p>
            <a:pPr lvl="1"/>
            <a:r>
              <a:rPr lang="en-US" dirty="0"/>
              <a:t>File reputations will elicit different behaviors by the host based client</a:t>
            </a:r>
          </a:p>
          <a:p>
            <a:pPr lvl="1"/>
            <a:r>
              <a:rPr lang="en-US" dirty="0"/>
              <a:t>These behaviors are tied to policy described in the EPO</a:t>
            </a:r>
          </a:p>
          <a:p>
            <a:r>
              <a:rPr lang="en-US" dirty="0"/>
              <a:t>A file reputation of “Known Malicious” will elicit three behaviors</a:t>
            </a:r>
          </a:p>
          <a:p>
            <a:pPr lvl="1"/>
            <a:r>
              <a:rPr lang="en-US" dirty="0"/>
              <a:t>Kill the process</a:t>
            </a:r>
          </a:p>
          <a:p>
            <a:pPr lvl="1"/>
            <a:r>
              <a:rPr lang="en-US" dirty="0"/>
              <a:t>Delete the file</a:t>
            </a:r>
          </a:p>
          <a:p>
            <a:pPr lvl="1"/>
            <a:r>
              <a:rPr lang="en-US" dirty="0"/>
              <a:t>Disallow further attempts to run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5899" y="2222287"/>
            <a:ext cx="5448300" cy="431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82012" y="5499463"/>
            <a:ext cx="5217554" cy="47026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OpenC2 via OpenDXL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45616"/>
            <a:ext cx="5732917" cy="4616441"/>
          </a:xfrm>
        </p:spPr>
        <p:txBody>
          <a:bodyPr>
            <a:normAutofit/>
          </a:bodyPr>
          <a:lstStyle/>
          <a:p>
            <a:r>
              <a:rPr lang="en-US" dirty="0"/>
              <a:t>For this demo we wrote 2 pieces of shim code</a:t>
            </a:r>
          </a:p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stix_shim.py</a:t>
            </a:r>
            <a:r>
              <a:rPr lang="en-US" dirty="0"/>
              <a:t> (Publisher)</a:t>
            </a:r>
          </a:p>
          <a:p>
            <a:pPr lvl="1"/>
            <a:r>
              <a:rPr lang="en-US" dirty="0"/>
              <a:t>Ingests STIX message</a:t>
            </a:r>
          </a:p>
          <a:p>
            <a:pPr lvl="1"/>
            <a:r>
              <a:rPr lang="en-US" dirty="0"/>
              <a:t>Derives and creates OpenC2 message</a:t>
            </a:r>
          </a:p>
          <a:p>
            <a:pPr lvl="1"/>
            <a:r>
              <a:rPr lang="en-US" dirty="0"/>
              <a:t>Sends OpenC2 message via OpenDXL</a:t>
            </a:r>
          </a:p>
          <a:p>
            <a:pPr lvl="2"/>
            <a:r>
              <a:rPr lang="en-US" dirty="0"/>
              <a:t>Utilizes Topic: /openc2/action </a:t>
            </a:r>
          </a:p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tie_shim.py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(Subscriber)</a:t>
            </a:r>
          </a:p>
          <a:p>
            <a:pPr lvl="1"/>
            <a:r>
              <a:rPr lang="en-US" dirty="0"/>
              <a:t>Receives OpenC2 message via OpenDXL</a:t>
            </a:r>
          </a:p>
          <a:p>
            <a:pPr lvl="2"/>
            <a:r>
              <a:rPr lang="en-US" dirty="0"/>
              <a:t>Utilizes Topic: /openc2/action</a:t>
            </a:r>
          </a:p>
          <a:p>
            <a:pPr lvl="1"/>
            <a:r>
              <a:rPr lang="en-US" dirty="0"/>
              <a:t>Inspects OpenC2 message for actions</a:t>
            </a:r>
          </a:p>
          <a:p>
            <a:pPr lvl="1"/>
            <a:r>
              <a:rPr lang="en-US" dirty="0"/>
              <a:t>Sends TIE reputation update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3286" y="2940477"/>
            <a:ext cx="5132745" cy="249658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41445" y="4157221"/>
            <a:ext cx="4520002" cy="470665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56754" y="5437057"/>
            <a:ext cx="312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Describing </a:t>
            </a:r>
            <a:r>
              <a:rPr lang="en-US" sz="1200"/>
              <a:t>a malicious file by hash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236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OpenC2 via OpenDXL demo (explained)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222286"/>
            <a:ext cx="2556084" cy="4018257"/>
          </a:xfrm>
        </p:spPr>
        <p:txBody>
          <a:bodyPr>
            <a:normAutofit/>
          </a:bodyPr>
          <a:lstStyle/>
          <a:p>
            <a:r>
              <a:rPr lang="en-US" dirty="0"/>
              <a:t>TIE reputations start as unset</a:t>
            </a:r>
          </a:p>
          <a:p>
            <a:r>
              <a:rPr lang="en-US" dirty="0"/>
              <a:t>We will set it via an OpenC2 message via </a:t>
            </a:r>
            <a:r>
              <a:rPr lang="en-US" dirty="0" err="1"/>
              <a:t>OpenDXL</a:t>
            </a:r>
            <a:r>
              <a:rPr lang="en-US" dirty="0"/>
              <a:t> message fabric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224" y="2869712"/>
            <a:ext cx="8571952" cy="329045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996206" y="5410987"/>
            <a:ext cx="1187778" cy="97095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6633" y="6240543"/>
            <a:ext cx="312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 reputations are set yet</a:t>
            </a:r>
          </a:p>
        </p:txBody>
      </p:sp>
    </p:spTree>
    <p:extLst>
      <p:ext uri="{BB962C8B-B14F-4D97-AF65-F5344CB8AC3E}">
        <p14:creationId xmlns:p14="http://schemas.microsoft.com/office/powerpoint/2010/main" val="87180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OpenC2 via OpenDXL demo (explained)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4139787" cy="3961697"/>
          </a:xfrm>
        </p:spPr>
        <p:txBody>
          <a:bodyPr>
            <a:normAutofit/>
          </a:bodyPr>
          <a:lstStyle/>
          <a:p>
            <a:r>
              <a:rPr lang="en-US" b="1" dirty="0" err="1"/>
              <a:t>tie_shim.py</a:t>
            </a:r>
            <a:r>
              <a:rPr lang="en-US" dirty="0"/>
              <a:t> is currently waiting for events to be received</a:t>
            </a:r>
          </a:p>
          <a:p>
            <a:pPr lvl="1"/>
            <a:r>
              <a:rPr lang="en-US" dirty="0"/>
              <a:t>This is a process that will wait for an OpenC2 message on the right topic</a:t>
            </a:r>
          </a:p>
          <a:p>
            <a:pPr lvl="1"/>
            <a:r>
              <a:rPr lang="en-US" dirty="0"/>
              <a:t>When it receives a message, it will set the file reputation via the TIE actuator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5918" y="3539295"/>
            <a:ext cx="640356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8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OpenC2 via OpenDXL demo (explained)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222286"/>
            <a:ext cx="5328088" cy="440203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err="1"/>
              <a:t>stix_shim.py</a:t>
            </a:r>
            <a:r>
              <a:rPr lang="en-US" dirty="0"/>
              <a:t> sends OpenC2 message via OpenDXL after ingesting STIX file </a:t>
            </a:r>
            <a:r>
              <a:rPr lang="en-US" dirty="0" err="1"/>
              <a:t>example.xml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Reads the STIX message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Creates and OpenC2 action of “REMEDIATE”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Sends message via </a:t>
            </a:r>
            <a:r>
              <a:rPr lang="en-US" dirty="0" err="1"/>
              <a:t>OpenDXL</a:t>
            </a:r>
            <a:r>
              <a:rPr lang="en-US" dirty="0"/>
              <a:t> to all systems subscribed to the OpenC2 topic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0156" y="6087348"/>
            <a:ext cx="312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Sending an </a:t>
            </a:r>
            <a:r>
              <a:rPr lang="en-US" sz="1200"/>
              <a:t>OpenC2 message via DXL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8" y="2582148"/>
            <a:ext cx="59369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OpenC2 via OpenDXL demo (explained)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222287"/>
            <a:ext cx="4332408" cy="4310593"/>
          </a:xfrm>
        </p:spPr>
        <p:txBody>
          <a:bodyPr>
            <a:normAutofit/>
          </a:bodyPr>
          <a:lstStyle/>
          <a:p>
            <a:r>
              <a:rPr lang="en-US" dirty="0"/>
              <a:t>Tie_shim.py updates TIE reputations after receiving OpenC2 message</a:t>
            </a:r>
          </a:p>
          <a:p>
            <a:pPr lvl="1"/>
            <a:r>
              <a:rPr lang="en-US" dirty="0"/>
              <a:t>Message went thru </a:t>
            </a:r>
            <a:r>
              <a:rPr lang="en-US" dirty="0" err="1"/>
              <a:t>OpenDXL</a:t>
            </a:r>
            <a:r>
              <a:rPr lang="en-US" dirty="0"/>
              <a:t> broker</a:t>
            </a:r>
          </a:p>
          <a:p>
            <a:pPr lvl="1"/>
            <a:r>
              <a:rPr lang="en-US" dirty="0"/>
              <a:t>Encryption and authentication is invisible when using </a:t>
            </a:r>
            <a:r>
              <a:rPr lang="en-US" dirty="0" err="1"/>
              <a:t>OpenDXL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5839" y="5470848"/>
            <a:ext cx="6155999" cy="546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452" y="3431433"/>
            <a:ext cx="6404775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OpenC2 via OpenDXL demo (explained)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2978185" cy="4489598"/>
          </a:xfrm>
        </p:spPr>
        <p:txBody>
          <a:bodyPr>
            <a:normAutofit/>
          </a:bodyPr>
          <a:lstStyle/>
          <a:p>
            <a:r>
              <a:rPr lang="en-US" dirty="0"/>
              <a:t>TIE reputation for </a:t>
            </a:r>
            <a:r>
              <a:rPr lang="en-US" dirty="0" err="1"/>
              <a:t>evil.exe</a:t>
            </a:r>
            <a:r>
              <a:rPr lang="en-US" dirty="0"/>
              <a:t> is set to “Known Malicious”</a:t>
            </a:r>
          </a:p>
          <a:p>
            <a:r>
              <a:rPr lang="en-US" dirty="0"/>
              <a:t>This allows EPO to determine appropriate actions for “REMEDIATE”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6897" y="3046552"/>
            <a:ext cx="8250559" cy="2725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9504" y="5520829"/>
            <a:ext cx="5729268" cy="9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OpenC2 via OpenDXL demo (explained)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6"/>
            <a:ext cx="3440421" cy="4253927"/>
          </a:xfrm>
        </p:spPr>
        <p:txBody>
          <a:bodyPr>
            <a:normAutofit/>
          </a:bodyPr>
          <a:lstStyle/>
          <a:p>
            <a:r>
              <a:rPr lang="en-US" dirty="0"/>
              <a:t>TIE reputation the contains MD5 Hash of </a:t>
            </a:r>
            <a:r>
              <a:rPr lang="en-US" dirty="0" err="1"/>
              <a:t>evil.exe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9"/>
          <a:stretch/>
        </p:blipFill>
        <p:spPr>
          <a:xfrm>
            <a:off x="4259133" y="2222286"/>
            <a:ext cx="7778897" cy="436704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355184" y="5602391"/>
            <a:ext cx="7682846" cy="33649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setting actions via 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492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7750522" cy="4217702"/>
          </a:xfrm>
        </p:spPr>
        <p:txBody>
          <a:bodyPr/>
          <a:lstStyle/>
          <a:p>
            <a:r>
              <a:rPr lang="en-US" dirty="0"/>
              <a:t>Take a STIX formatted message and take action on it using the OpenC2 framework</a:t>
            </a:r>
          </a:p>
          <a:p>
            <a:pPr lvl="1"/>
            <a:r>
              <a:rPr lang="en-US" dirty="0"/>
              <a:t>Messages between OpenC2 nodes transported via </a:t>
            </a:r>
            <a:r>
              <a:rPr lang="en-US" dirty="0" err="1"/>
              <a:t>OpenDXL</a:t>
            </a:r>
            <a:endParaRPr lang="en-US" dirty="0"/>
          </a:p>
          <a:p>
            <a:pPr lvl="1"/>
            <a:r>
              <a:rPr lang="en-US" dirty="0"/>
              <a:t>Build a simulated modern Windows domain</a:t>
            </a:r>
          </a:p>
          <a:p>
            <a:pPr lvl="2"/>
            <a:r>
              <a:rPr lang="en-US" dirty="0"/>
              <a:t>Add McAfee </a:t>
            </a:r>
            <a:r>
              <a:rPr lang="en-US" dirty="0" err="1"/>
              <a:t>ePolicy</a:t>
            </a:r>
            <a:r>
              <a:rPr lang="en-US" dirty="0"/>
              <a:t> Orchestrator, and agents on each windows system</a:t>
            </a:r>
          </a:p>
          <a:p>
            <a:pPr lvl="2"/>
            <a:r>
              <a:rPr lang="en-US" dirty="0"/>
              <a:t>Add McAfee Threat Intelligence Events (TIE) Server</a:t>
            </a:r>
          </a:p>
          <a:p>
            <a:pPr lvl="2"/>
            <a:r>
              <a:rPr lang="en-US" dirty="0"/>
              <a:t>Add OpenC2 servers</a:t>
            </a:r>
          </a:p>
          <a:p>
            <a:pPr lvl="2"/>
            <a:r>
              <a:rPr lang="en-US" dirty="0"/>
              <a:t>Add </a:t>
            </a:r>
            <a:r>
              <a:rPr lang="en-US" dirty="0" err="1"/>
              <a:t>OpenDXL</a:t>
            </a:r>
            <a:r>
              <a:rPr lang="en-US" dirty="0"/>
              <a:t> servers </a:t>
            </a:r>
          </a:p>
          <a:p>
            <a:r>
              <a:rPr lang="en-US" dirty="0"/>
              <a:t>Demonstrate end-to-end integration of a threat message, to transportation, to defensive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8057" y="2793274"/>
            <a:ext cx="2876006" cy="2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4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5627" y="2967335"/>
            <a:ext cx="5780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VIDEO REMOVED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42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Thanks for your time!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123914" y="2302042"/>
            <a:ext cx="5538695" cy="331269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Further questions, comments, or slides copies</a:t>
            </a:r>
          </a:p>
          <a:p>
            <a:pPr marL="1028700" lvl="1">
              <a:buFont typeface="Arial" charset="0"/>
              <a:buChar char="•"/>
            </a:pPr>
            <a:r>
              <a:rPr lang="en-US" dirty="0">
                <a:hlinkClick r:id="rId2"/>
              </a:rPr>
              <a:t>openc2@g2-inc.com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Nik Roby </a:t>
            </a:r>
          </a:p>
          <a:p>
            <a:pPr marL="1028700"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Nik.roby@g2-inc.com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Danny Martinez</a:t>
            </a:r>
          </a:p>
          <a:p>
            <a:pPr marL="1028700"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danny.martinez@g2-inc.com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0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OpenC2?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9833246" cy="4465896"/>
          </a:xfrm>
        </p:spPr>
        <p:txBody>
          <a:bodyPr>
            <a:normAutofit/>
          </a:bodyPr>
          <a:lstStyle/>
          <a:p>
            <a:r>
              <a:rPr lang="en-US" dirty="0"/>
              <a:t>Deals with the problem of products integrating in a proprietary/unique ways</a:t>
            </a:r>
          </a:p>
          <a:p>
            <a:r>
              <a:rPr lang="en-US" dirty="0"/>
              <a:t>Answers the need for the synchronization of cyber defense mechanisms</a:t>
            </a:r>
          </a:p>
          <a:p>
            <a:pPr lvl="1"/>
            <a:r>
              <a:rPr lang="en-US" dirty="0"/>
              <a:t>Multipart and Automated actions</a:t>
            </a:r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No defined transport layer</a:t>
            </a:r>
          </a:p>
          <a:p>
            <a:pPr lvl="1"/>
            <a:r>
              <a:rPr lang="en-US" dirty="0"/>
              <a:t>No defined authentication</a:t>
            </a:r>
          </a:p>
          <a:p>
            <a:pPr lvl="1"/>
            <a:r>
              <a:rPr lang="en-US" dirty="0"/>
              <a:t>Requires actuator support from devices</a:t>
            </a:r>
          </a:p>
          <a:p>
            <a:r>
              <a:rPr lang="en-US" dirty="0"/>
              <a:t>Messages</a:t>
            </a:r>
          </a:p>
          <a:p>
            <a:pPr lvl="1"/>
            <a:r>
              <a:rPr lang="en-US" dirty="0"/>
              <a:t>Tasking / Response actions ( ~30 terms)</a:t>
            </a:r>
          </a:p>
          <a:p>
            <a:pPr lvl="1"/>
            <a:r>
              <a:rPr lang="en-US" dirty="0"/>
              <a:t>Notifications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648" y="4055570"/>
            <a:ext cx="4833412" cy="14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1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OpenDXL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7476202" cy="4283016"/>
          </a:xfrm>
        </p:spPr>
        <p:txBody>
          <a:bodyPr/>
          <a:lstStyle/>
          <a:p>
            <a:r>
              <a:rPr lang="en-US" dirty="0"/>
              <a:t>Open Data Exchange Layer</a:t>
            </a:r>
          </a:p>
          <a:p>
            <a:pPr lvl="1"/>
            <a:r>
              <a:rPr lang="en-US" dirty="0"/>
              <a:t>Leverages McAfee Data Exchange Layer</a:t>
            </a:r>
          </a:p>
          <a:p>
            <a:pPr lvl="1"/>
            <a:r>
              <a:rPr lang="en-US" dirty="0"/>
              <a:t>Enables real-time communications</a:t>
            </a:r>
          </a:p>
          <a:p>
            <a:pPr lvl="1"/>
            <a:r>
              <a:rPr lang="en-US" dirty="0"/>
              <a:t>Supports large scale architectures via multiple “Brokers”</a:t>
            </a:r>
          </a:p>
          <a:p>
            <a:r>
              <a:rPr lang="en-US" dirty="0"/>
              <a:t>Transportation layer for arbitrary messages</a:t>
            </a:r>
          </a:p>
          <a:p>
            <a:r>
              <a:rPr lang="en-US" dirty="0"/>
              <a:t>Advantages of talking via </a:t>
            </a:r>
            <a:r>
              <a:rPr lang="en-US" dirty="0" err="1"/>
              <a:t>OpenDXL</a:t>
            </a:r>
            <a:endParaRPr lang="en-US" dirty="0"/>
          </a:p>
          <a:p>
            <a:pPr lvl="1"/>
            <a:r>
              <a:rPr lang="en-US" dirty="0"/>
              <a:t>Allows strong controls via certificates and restrictions on sending or receiving communications</a:t>
            </a:r>
          </a:p>
          <a:p>
            <a:pPr lvl="1"/>
            <a:r>
              <a:rPr lang="en-US" dirty="0"/>
              <a:t>Supports multiple “topics”</a:t>
            </a:r>
          </a:p>
          <a:p>
            <a:pPr lvl="1"/>
            <a:r>
              <a:rPr lang="en-US" dirty="0"/>
              <a:t>Secure communication via TLS 1.2 and mutual PKI authentication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7958" y="2222287"/>
            <a:ext cx="1115646" cy="1115646"/>
          </a:xfrm>
          <a:prstGeom prst="rect">
            <a:avLst/>
          </a:prstGeom>
        </p:spPr>
      </p:pic>
      <p:cxnSp>
        <p:nvCxnSpPr>
          <p:cNvPr id="5" name="Straight Arrow Connector 7"/>
          <p:cNvCxnSpPr/>
          <p:nvPr/>
        </p:nvCxnSpPr>
        <p:spPr>
          <a:xfrm>
            <a:off x="10078193" y="2775463"/>
            <a:ext cx="830066" cy="1003087"/>
          </a:xfrm>
          <a:prstGeom prst="curved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438321" y="3783197"/>
            <a:ext cx="1050697" cy="65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Broker</a:t>
            </a:r>
          </a:p>
        </p:txBody>
      </p:sp>
      <p:cxnSp>
        <p:nvCxnSpPr>
          <p:cNvPr id="15" name="Straight Arrow Connector 7"/>
          <p:cNvCxnSpPr>
            <a:stCxn id="8" idx="2"/>
            <a:endCxn id="18" idx="0"/>
          </p:cNvCxnSpPr>
          <p:nvPr/>
        </p:nvCxnSpPr>
        <p:spPr>
          <a:xfrm rot="5400000">
            <a:off x="9883163" y="4432019"/>
            <a:ext cx="1077842" cy="1083172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2675" y="5512526"/>
            <a:ext cx="1115646" cy="1115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8259" y="5512526"/>
            <a:ext cx="1115646" cy="1115646"/>
          </a:xfrm>
          <a:prstGeom prst="rect">
            <a:avLst/>
          </a:prstGeom>
        </p:spPr>
      </p:pic>
      <p:cxnSp>
        <p:nvCxnSpPr>
          <p:cNvPr id="21" name="Straight Arrow Connector 7"/>
          <p:cNvCxnSpPr>
            <a:stCxn id="8" idx="2"/>
            <a:endCxn id="19" idx="0"/>
          </p:cNvCxnSpPr>
          <p:nvPr/>
        </p:nvCxnSpPr>
        <p:spPr>
          <a:xfrm rot="16200000" flipH="1">
            <a:off x="10675955" y="4722399"/>
            <a:ext cx="1077842" cy="502412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00183" y="2895179"/>
            <a:ext cx="89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sends on topic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70055" y="4684004"/>
            <a:ext cx="102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subscribes to topic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637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STIX format for structured threat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7" y="2050868"/>
            <a:ext cx="6592283" cy="4634413"/>
          </a:xfrm>
        </p:spPr>
        <p:txBody>
          <a:bodyPr/>
          <a:lstStyle/>
          <a:p>
            <a:r>
              <a:rPr lang="en-US" dirty="0"/>
              <a:t>Structured Threat Information Expression</a:t>
            </a:r>
          </a:p>
          <a:p>
            <a:pPr lvl="1"/>
            <a:r>
              <a:rPr lang="en-US" dirty="0"/>
              <a:t>Defines 9 key constructs and relationships between them</a:t>
            </a:r>
          </a:p>
          <a:p>
            <a:pPr lvl="1"/>
            <a:r>
              <a:rPr lang="en-US" dirty="0"/>
              <a:t>Used to support open exchange of data about attacks in a standard XML format</a:t>
            </a:r>
          </a:p>
          <a:p>
            <a:r>
              <a:rPr lang="en-US" dirty="0"/>
              <a:t>Effort is on taking a STIX indicator and mapping it to a course of action</a:t>
            </a:r>
          </a:p>
          <a:p>
            <a:pPr lvl="1"/>
            <a:r>
              <a:rPr lang="en-US" dirty="0"/>
              <a:t>Example: Take a STIX message about malware, and set a course of action to block it at the firewall as well as notify the antivirus to find it and delete it across the enterprise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11853"/>
              </p:ext>
            </p:extLst>
          </p:nvPr>
        </p:nvGraphicFramePr>
        <p:xfrm>
          <a:off x="7223759" y="2351316"/>
          <a:ext cx="4778103" cy="40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14">
                <a:tc>
                  <a:txBody>
                    <a:bodyPr/>
                    <a:lstStyle/>
                    <a:p>
                      <a:r>
                        <a:rPr lang="en-US" sz="1200" dirty="0"/>
                        <a:t>Construct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r>
                        <a:rPr lang="en-US" sz="1200" dirty="0"/>
                        <a:t>Observables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was seen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r>
                        <a:rPr lang="en-US" sz="1200" dirty="0"/>
                        <a:t>Indicators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patterns</a:t>
                      </a:r>
                      <a:r>
                        <a:rPr lang="en-US" sz="1200" baseline="0" dirty="0"/>
                        <a:t> might been seen and what they are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r>
                        <a:rPr lang="en-US" sz="1200" dirty="0"/>
                        <a:t>Incidents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Specific adversary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r>
                        <a:rPr lang="en-US" sz="1200" dirty="0"/>
                        <a:t>TTPs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Attack patterns,</a:t>
                      </a:r>
                      <a:r>
                        <a:rPr lang="en-US" sz="1200" baseline="0" dirty="0"/>
                        <a:t> malware, exploits, tools, and techniques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r>
                        <a:rPr lang="en-US" sz="1200" dirty="0"/>
                        <a:t>Exploit Targets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Vulnerabilities, weaknesses,</a:t>
                      </a:r>
                      <a:r>
                        <a:rPr lang="en-US" sz="1200" baseline="0" dirty="0"/>
                        <a:t> and poor configurations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r>
                        <a:rPr lang="en-US" sz="1200" b="1" dirty="0"/>
                        <a:t>Courses of 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Response</a:t>
                      </a:r>
                      <a:r>
                        <a:rPr lang="en-US" sz="1200" b="1" baseline="0" dirty="0"/>
                        <a:t> actions that may be taken to an attack, or a preventative measure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r>
                        <a:rPr lang="en-US" sz="1200" dirty="0"/>
                        <a:t>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Sets of incidents and/or</a:t>
                      </a:r>
                      <a:r>
                        <a:rPr lang="en-US" sz="1200" baseline="0" dirty="0"/>
                        <a:t> TTPs with a shared intent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r>
                        <a:rPr lang="en-US" sz="1200" dirty="0"/>
                        <a:t>Threat 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Identification or characterization of the adversary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37" y="447188"/>
            <a:ext cx="10571998" cy="970450"/>
          </a:xfrm>
        </p:spPr>
        <p:txBody>
          <a:bodyPr/>
          <a:lstStyle/>
          <a:p>
            <a:r>
              <a:rPr lang="en-US" dirty="0"/>
              <a:t>Setup for demonstration network</a:t>
            </a:r>
            <a:br>
              <a:rPr lang="en-US" dirty="0"/>
            </a:br>
            <a:r>
              <a:rPr lang="en-US" dirty="0"/>
              <a:t>- Standard Windows Domain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1610" y="2329468"/>
            <a:ext cx="1115646" cy="11156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1610" y="3445114"/>
            <a:ext cx="1115646" cy="11156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497" y="4560760"/>
            <a:ext cx="1115646" cy="11156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41964" y="3135360"/>
            <a:ext cx="1072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Windows 7-A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41964" y="4257668"/>
            <a:ext cx="1262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Windows 7-B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24512" y="5380349"/>
            <a:ext cx="1097403" cy="24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Windows 10-A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501610" y="5488101"/>
            <a:ext cx="1137757" cy="1115646"/>
            <a:chOff x="1043126" y="5491159"/>
            <a:chExt cx="1137757" cy="111564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126" y="5491159"/>
              <a:ext cx="1115646" cy="111564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83480" y="6348131"/>
              <a:ext cx="10974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Windows 10-B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884236" y="3950322"/>
            <a:ext cx="1097403" cy="1138724"/>
            <a:chOff x="5183243" y="2245914"/>
            <a:chExt cx="1097403" cy="113872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67892" y="2245914"/>
              <a:ext cx="728107" cy="92557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183243" y="3138417"/>
              <a:ext cx="10974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Linux4</a:t>
              </a:r>
            </a:p>
          </p:txBody>
        </p:sp>
      </p:grp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71191" y="2154413"/>
            <a:ext cx="7271019" cy="4452730"/>
          </a:xfrm>
        </p:spPr>
        <p:txBody>
          <a:bodyPr/>
          <a:lstStyle/>
          <a:p>
            <a:r>
              <a:rPr lang="en-US" dirty="0"/>
              <a:t>Build functioning, small scale network to build </a:t>
            </a:r>
            <a:r>
              <a:rPr lang="en-US" dirty="0" err="1"/>
              <a:t>OpenDXL</a:t>
            </a:r>
            <a:r>
              <a:rPr lang="en-US" dirty="0"/>
              <a:t> and OpenC2 environment</a:t>
            </a:r>
          </a:p>
          <a:p>
            <a:pPr lvl="1"/>
            <a:r>
              <a:rPr lang="en-US" dirty="0"/>
              <a:t>Windows 2012 R2 domain</a:t>
            </a:r>
          </a:p>
          <a:p>
            <a:pPr lvl="1"/>
            <a:r>
              <a:rPr lang="en-US" dirty="0"/>
              <a:t>Network shares</a:t>
            </a:r>
          </a:p>
          <a:p>
            <a:pPr lvl="1"/>
            <a:r>
              <a:rPr lang="en-US" dirty="0"/>
              <a:t>Windows 10 clients</a:t>
            </a:r>
          </a:p>
          <a:p>
            <a:pPr lvl="1"/>
            <a:r>
              <a:rPr lang="en-US" dirty="0"/>
              <a:t>Windows 7 clients</a:t>
            </a:r>
          </a:p>
          <a:p>
            <a:pPr lvl="1"/>
            <a:r>
              <a:rPr lang="en-US" dirty="0"/>
              <a:t>Standalone Linux Servers</a:t>
            </a:r>
          </a:p>
          <a:p>
            <a:pPr lvl="1"/>
            <a:r>
              <a:rPr lang="en-US" dirty="0"/>
              <a:t>McAfee EPO Servers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0884235" y="2484980"/>
            <a:ext cx="1097403" cy="1076445"/>
            <a:chOff x="3699102" y="4037496"/>
            <a:chExt cx="1097403" cy="107644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3749" y="4037496"/>
              <a:ext cx="728107" cy="92557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699102" y="4867720"/>
              <a:ext cx="10974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Linux3</a:t>
              </a:r>
              <a:endParaRPr lang="en-US" sz="1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586804" y="5429195"/>
            <a:ext cx="1692268" cy="1261015"/>
            <a:chOff x="3476163" y="2233640"/>
            <a:chExt cx="1692268" cy="126101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58244" y="2233640"/>
              <a:ext cx="728107" cy="92557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476163" y="3094545"/>
              <a:ext cx="1692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 Controller</a:t>
              </a:r>
            </a:p>
            <a:p>
              <a:pPr algn="ctr"/>
              <a:r>
                <a:rPr lang="en-US" sz="1000" dirty="0"/>
                <a:t>Windows 2012R2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58244" y="2556386"/>
              <a:ext cx="289561" cy="289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03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demonstration network</a:t>
            </a:r>
            <a:br>
              <a:rPr lang="en-US" dirty="0"/>
            </a:br>
            <a:r>
              <a:rPr lang="en-US" dirty="0"/>
              <a:t>- McAfee </a:t>
            </a:r>
            <a:r>
              <a:rPr lang="en-US" dirty="0" err="1"/>
              <a:t>ePolicy</a:t>
            </a:r>
            <a:r>
              <a:rPr lang="en-US" dirty="0"/>
              <a:t> Orchestrator (EPO)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116" y="2660866"/>
            <a:ext cx="728107" cy="92557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656" y="2891987"/>
            <a:ext cx="425818" cy="463331"/>
          </a:xfrm>
        </p:spPr>
      </p:pic>
      <p:sp>
        <p:nvSpPr>
          <p:cNvPr id="19" name="TextBox 18"/>
          <p:cNvSpPr txBox="1"/>
          <p:nvPr/>
        </p:nvSpPr>
        <p:spPr>
          <a:xfrm>
            <a:off x="6976693" y="3565755"/>
            <a:ext cx="1097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McAfee EPO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23833" y="5163471"/>
            <a:ext cx="1097403" cy="1270267"/>
            <a:chOff x="4200379" y="4023481"/>
            <a:chExt cx="1097403" cy="127026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4117" y="4023481"/>
              <a:ext cx="728107" cy="92557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200379" y="4893638"/>
              <a:ext cx="1097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OpenDXL</a:t>
              </a:r>
              <a:r>
                <a:rPr lang="en-US" sz="1000" dirty="0"/>
                <a:t> Server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67491" y="5203194"/>
            <a:ext cx="1307400" cy="1411213"/>
            <a:chOff x="4085170" y="5446907"/>
            <a:chExt cx="1307400" cy="141121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4817" y="5446907"/>
              <a:ext cx="728107" cy="92557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4085170" y="6304122"/>
              <a:ext cx="1307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Threat Intelligence Events Server (TIE)</a:t>
              </a:r>
            </a:p>
          </p:txBody>
        </p:sp>
        <p:pic>
          <p:nvPicPr>
            <p:cNvPr id="30" name="Content Placeholder 10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2352" y="5663443"/>
              <a:ext cx="425818" cy="46333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31" name="Content Placeholder 30"/>
          <p:cNvSpPr txBox="1">
            <a:spLocks/>
          </p:cNvSpPr>
          <p:nvPr/>
        </p:nvSpPr>
        <p:spPr>
          <a:xfrm>
            <a:off x="8996138" y="2222287"/>
            <a:ext cx="2982502" cy="43744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antivirus connects periodically to the EPO Server via Polling (~hourly)</a:t>
            </a:r>
          </a:p>
          <a:p>
            <a:pPr lvl="1"/>
            <a:r>
              <a:rPr lang="en-US" dirty="0"/>
              <a:t>Slow updates</a:t>
            </a:r>
          </a:p>
          <a:p>
            <a:r>
              <a:rPr lang="en-US" dirty="0"/>
              <a:t>Client antivirus maintains connection to DXL Server</a:t>
            </a:r>
          </a:p>
          <a:p>
            <a:pPr lvl="1"/>
            <a:r>
              <a:rPr lang="en-US" dirty="0"/>
              <a:t>Fast updates</a:t>
            </a:r>
          </a:p>
          <a:p>
            <a:r>
              <a:rPr lang="en-US" dirty="0"/>
              <a:t>TIE Server</a:t>
            </a:r>
          </a:p>
          <a:p>
            <a:pPr lvl="1"/>
            <a:r>
              <a:rPr lang="en-US" dirty="0"/>
              <a:t>Repository of threat intelligence</a:t>
            </a:r>
          </a:p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09" y="3689121"/>
            <a:ext cx="1115646" cy="11156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2729" y="4558546"/>
            <a:ext cx="1097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Windows 10-B</a:t>
            </a:r>
          </a:p>
        </p:txBody>
      </p:sp>
      <p:cxnSp>
        <p:nvCxnSpPr>
          <p:cNvPr id="8" name="Straight Arrow Connector 7"/>
          <p:cNvCxnSpPr>
            <a:stCxn id="32" idx="3"/>
            <a:endCxn id="26" idx="1"/>
          </p:cNvCxnSpPr>
          <p:nvPr/>
        </p:nvCxnSpPr>
        <p:spPr>
          <a:xfrm>
            <a:off x="1558355" y="4246944"/>
            <a:ext cx="1629216" cy="1379315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7"/>
          <p:cNvCxnSpPr>
            <a:stCxn id="32" idx="0"/>
            <a:endCxn id="11" idx="0"/>
          </p:cNvCxnSpPr>
          <p:nvPr/>
        </p:nvCxnSpPr>
        <p:spPr>
          <a:xfrm rot="5400000" flipH="1" flipV="1">
            <a:off x="3705981" y="186538"/>
            <a:ext cx="797134" cy="6208033"/>
          </a:xfrm>
          <a:prstGeom prst="curvedConnector3">
            <a:avLst>
              <a:gd name="adj1" fmla="val 128678"/>
            </a:avLst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7"/>
          <p:cNvCxnSpPr>
            <a:stCxn id="26" idx="0"/>
            <a:endCxn id="11" idx="1"/>
          </p:cNvCxnSpPr>
          <p:nvPr/>
        </p:nvCxnSpPr>
        <p:spPr>
          <a:xfrm rot="5400000" flipH="1" flipV="1">
            <a:off x="4253731" y="2421547"/>
            <a:ext cx="2039818" cy="3444031"/>
          </a:xfrm>
          <a:prstGeom prst="curved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7"/>
          <p:cNvCxnSpPr>
            <a:stCxn id="26" idx="3"/>
            <a:endCxn id="30" idx="1"/>
          </p:cNvCxnSpPr>
          <p:nvPr/>
        </p:nvCxnSpPr>
        <p:spPr>
          <a:xfrm>
            <a:off x="3915678" y="5626259"/>
            <a:ext cx="1268995" cy="25137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7"/>
          <p:cNvCxnSpPr>
            <a:stCxn id="28" idx="0"/>
            <a:endCxn id="11" idx="1"/>
          </p:cNvCxnSpPr>
          <p:nvPr/>
        </p:nvCxnSpPr>
        <p:spPr>
          <a:xfrm rot="5400000" flipH="1" flipV="1">
            <a:off x="5268654" y="3476192"/>
            <a:ext cx="2079541" cy="1374464"/>
          </a:xfrm>
          <a:prstGeom prst="curved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Implementation of </a:t>
            </a:r>
            <a:r>
              <a:rPr lang="en-US" dirty="0" err="1"/>
              <a:t>OpenDXL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563185" cy="4426707"/>
          </a:xfrm>
        </p:spPr>
        <p:txBody>
          <a:bodyPr/>
          <a:lstStyle/>
          <a:p>
            <a:r>
              <a:rPr lang="en-US" dirty="0"/>
              <a:t>Screenshot of servers communicating via </a:t>
            </a:r>
            <a:r>
              <a:rPr lang="en-US" dirty="0" err="1"/>
              <a:t>OpenDXL</a:t>
            </a:r>
            <a:r>
              <a:rPr lang="en-US" dirty="0"/>
              <a:t> Fabric</a:t>
            </a:r>
          </a:p>
          <a:p>
            <a:pPr lvl="1"/>
            <a:r>
              <a:rPr lang="en-US" dirty="0"/>
              <a:t>Leveraging Mutual TLS 1.2 certificates</a:t>
            </a:r>
          </a:p>
          <a:p>
            <a:pPr lvl="1"/>
            <a:r>
              <a:rPr lang="en-US" dirty="0"/>
              <a:t>Authorization to publish on a topic handled by EPO Server</a:t>
            </a:r>
          </a:p>
          <a:p>
            <a:pPr lvl="1"/>
            <a:r>
              <a:rPr lang="en-US" dirty="0"/>
              <a:t>Used a custom topics channel</a:t>
            </a:r>
          </a:p>
          <a:p>
            <a:r>
              <a:rPr lang="en-US" dirty="0"/>
              <a:t>Requires successful setup of a custom Certificate Authority, trusts, and a local </a:t>
            </a:r>
            <a:r>
              <a:rPr lang="en-US" dirty="0" err="1"/>
              <a:t>OpenDXL</a:t>
            </a:r>
            <a:r>
              <a:rPr lang="en-US" dirty="0"/>
              <a:t> Broker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8738" y="2620028"/>
            <a:ext cx="6450284" cy="2535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8738" y="5707912"/>
            <a:ext cx="1115646" cy="1115646"/>
          </a:xfrm>
          <a:prstGeom prst="rect">
            <a:avLst/>
          </a:prstGeom>
        </p:spPr>
      </p:pic>
      <p:cxnSp>
        <p:nvCxnSpPr>
          <p:cNvPr id="6" name="Straight Arrow Connector 7"/>
          <p:cNvCxnSpPr>
            <a:stCxn id="7" idx="3"/>
            <a:endCxn id="9" idx="1"/>
          </p:cNvCxnSpPr>
          <p:nvPr/>
        </p:nvCxnSpPr>
        <p:spPr>
          <a:xfrm>
            <a:off x="9242034" y="5872928"/>
            <a:ext cx="1456954" cy="392807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191337" y="5547184"/>
            <a:ext cx="1050697" cy="65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Broker</a:t>
            </a: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 flipV="1">
            <a:off x="6734384" y="5872928"/>
            <a:ext cx="1456953" cy="392807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8988" y="5707912"/>
            <a:ext cx="1115646" cy="1115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23490" y="3090565"/>
            <a:ext cx="89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sends on topic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2623" y="6198671"/>
            <a:ext cx="137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(local</a:t>
            </a:r>
            <a:r>
              <a:rPr lang="en-US" sz="1200"/>
              <a:t>) Broker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90291" y="5623608"/>
            <a:ext cx="137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linux3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70541" y="5693757"/>
            <a:ext cx="137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linux4</a:t>
            </a:r>
          </a:p>
        </p:txBody>
      </p:sp>
    </p:spTree>
    <p:extLst>
      <p:ext uri="{BB962C8B-B14F-4D97-AF65-F5344CB8AC3E}">
        <p14:creationId xmlns:p14="http://schemas.microsoft.com/office/powerpoint/2010/main" val="203568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98" y="478185"/>
            <a:ext cx="10571998" cy="970450"/>
          </a:xfrm>
        </p:spPr>
        <p:txBody>
          <a:bodyPr/>
          <a:lstStyle/>
          <a:p>
            <a:r>
              <a:rPr lang="en-US" dirty="0"/>
              <a:t>Setting a file reputation via OpenC2 using </a:t>
            </a:r>
            <a:r>
              <a:rPr lang="en-US" dirty="0" err="1"/>
              <a:t>OpenDXL</a:t>
            </a:r>
            <a:r>
              <a:rPr lang="en-US" dirty="0"/>
              <a:t> as the messaging fabric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116" y="2660866"/>
            <a:ext cx="728107" cy="92557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656" y="2891987"/>
            <a:ext cx="425818" cy="463331"/>
          </a:xfrm>
        </p:spPr>
      </p:pic>
      <p:sp>
        <p:nvSpPr>
          <p:cNvPr id="19" name="TextBox 18"/>
          <p:cNvSpPr txBox="1"/>
          <p:nvPr/>
        </p:nvSpPr>
        <p:spPr>
          <a:xfrm>
            <a:off x="6976693" y="3565755"/>
            <a:ext cx="1097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McAfee EPO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32342" y="5100635"/>
            <a:ext cx="1097403" cy="1270267"/>
            <a:chOff x="4200379" y="4023481"/>
            <a:chExt cx="1097403" cy="127026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4117" y="4023481"/>
              <a:ext cx="728107" cy="92557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200379" y="4893638"/>
              <a:ext cx="1097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OpenDXL</a:t>
              </a:r>
              <a:r>
                <a:rPr lang="en-US" sz="1000" dirty="0"/>
                <a:t> Server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63936" y="5038172"/>
            <a:ext cx="1307400" cy="1411213"/>
            <a:chOff x="4085170" y="5446907"/>
            <a:chExt cx="1307400" cy="141121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4817" y="5446907"/>
              <a:ext cx="728107" cy="92557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4085170" y="6304122"/>
              <a:ext cx="1307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Threat Intelligence Events Server (TIE)</a:t>
              </a:r>
            </a:p>
          </p:txBody>
        </p:sp>
        <p:pic>
          <p:nvPicPr>
            <p:cNvPr id="30" name="Content Placeholder 10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2352" y="5663443"/>
              <a:ext cx="425818" cy="46333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31" name="Content Placeholder 30"/>
          <p:cNvSpPr txBox="1">
            <a:spLocks/>
          </p:cNvSpPr>
          <p:nvPr/>
        </p:nvSpPr>
        <p:spPr>
          <a:xfrm>
            <a:off x="8438150" y="2222287"/>
            <a:ext cx="3540490" cy="43744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Read in a standard file describing a malicious file with hashes</a:t>
            </a:r>
          </a:p>
          <a:p>
            <a:pPr>
              <a:buFont typeface="+mj-lt"/>
              <a:buAutoNum type="arabicPeriod"/>
            </a:pPr>
            <a:r>
              <a:rPr lang="en-US" dirty="0"/>
              <a:t>Convert the file to an OpenC2 message</a:t>
            </a:r>
          </a:p>
          <a:p>
            <a:pPr>
              <a:buFont typeface="+mj-lt"/>
              <a:buAutoNum type="arabicPeriod"/>
            </a:pPr>
            <a:r>
              <a:rPr lang="en-US" dirty="0"/>
              <a:t>Send the message to an actuator (EPO) using </a:t>
            </a:r>
            <a:r>
              <a:rPr lang="en-US" dirty="0" err="1"/>
              <a:t>OpenDXL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Provides </a:t>
            </a:r>
            <a:r>
              <a:rPr lang="en-US" dirty="0" err="1"/>
              <a:t>Auth</a:t>
            </a:r>
            <a:r>
              <a:rPr lang="en-US" dirty="0"/>
              <a:t>/Security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Provides reliable messaging </a:t>
            </a:r>
          </a:p>
          <a:p>
            <a:pPr>
              <a:buFont typeface="+mj-lt"/>
              <a:buAutoNum type="arabicPeriod"/>
            </a:pPr>
            <a:r>
              <a:rPr lang="en-US" dirty="0"/>
              <a:t>Actuator (EPO) takes appropriate actions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12" y="2522628"/>
            <a:ext cx="1115646" cy="11156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07045" y="3867445"/>
            <a:ext cx="1378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Windows  Network</a:t>
            </a:r>
            <a:endParaRPr lang="en-US" sz="1000" dirty="0"/>
          </a:p>
        </p:txBody>
      </p:sp>
      <p:cxnSp>
        <p:nvCxnSpPr>
          <p:cNvPr id="34" name="Straight Arrow Connector 7"/>
          <p:cNvCxnSpPr>
            <a:stCxn id="32" idx="0"/>
            <a:endCxn id="11" idx="0"/>
          </p:cNvCxnSpPr>
          <p:nvPr/>
        </p:nvCxnSpPr>
        <p:spPr>
          <a:xfrm rot="16200000" flipH="1">
            <a:off x="3901370" y="-415208"/>
            <a:ext cx="369359" cy="6245030"/>
          </a:xfrm>
          <a:prstGeom prst="curvedConnector3">
            <a:avLst>
              <a:gd name="adj1" fmla="val -61891"/>
            </a:avLst>
          </a:prstGeom>
          <a:ln w="5715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7"/>
          <p:cNvCxnSpPr/>
          <p:nvPr/>
        </p:nvCxnSpPr>
        <p:spPr>
          <a:xfrm rot="16200000" flipV="1">
            <a:off x="3627802" y="4415605"/>
            <a:ext cx="1025737" cy="26129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7"/>
          <p:cNvCxnSpPr>
            <a:stCxn id="26" idx="3"/>
            <a:endCxn id="30" idx="1"/>
          </p:cNvCxnSpPr>
          <p:nvPr/>
        </p:nvCxnSpPr>
        <p:spPr>
          <a:xfrm flipV="1">
            <a:off x="4724187" y="5486374"/>
            <a:ext cx="2156931" cy="77049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7"/>
          <p:cNvCxnSpPr>
            <a:stCxn id="28" idx="0"/>
            <a:endCxn id="19" idx="2"/>
          </p:cNvCxnSpPr>
          <p:nvPr/>
        </p:nvCxnSpPr>
        <p:spPr>
          <a:xfrm rot="5400000" flipH="1" flipV="1">
            <a:off x="6808418" y="4321195"/>
            <a:ext cx="1226196" cy="207758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93335" y="5535474"/>
            <a:ext cx="1097403" cy="1138724"/>
            <a:chOff x="5183243" y="2245914"/>
            <a:chExt cx="1097403" cy="113872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67892" y="2245914"/>
              <a:ext cx="728107" cy="92557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183243" y="3138417"/>
              <a:ext cx="10974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Linux4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73366" y="2981739"/>
            <a:ext cx="1097403" cy="1076445"/>
            <a:chOff x="3699102" y="4037496"/>
            <a:chExt cx="1097403" cy="107644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3749" y="4037496"/>
              <a:ext cx="728107" cy="92557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699102" y="4867720"/>
              <a:ext cx="10974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Linux3</a:t>
              </a:r>
              <a:endParaRPr lang="en-US" sz="1000" dirty="0"/>
            </a:p>
          </p:txBody>
        </p:sp>
      </p:grpSp>
      <p:cxnSp>
        <p:nvCxnSpPr>
          <p:cNvPr id="41" name="Straight Arrow Connector 7"/>
          <p:cNvCxnSpPr>
            <a:stCxn id="26" idx="1"/>
            <a:endCxn id="37" idx="3"/>
          </p:cNvCxnSpPr>
          <p:nvPr/>
        </p:nvCxnSpPr>
        <p:spPr>
          <a:xfrm rot="10800000" flipV="1">
            <a:off x="1690738" y="5563422"/>
            <a:ext cx="2305342" cy="987665"/>
          </a:xfrm>
          <a:prstGeom prst="curvedConnector3">
            <a:avLst>
              <a:gd name="adj1" fmla="val 36083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614" y="2675028"/>
            <a:ext cx="1115646" cy="111564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014" y="2827428"/>
            <a:ext cx="1115646" cy="111564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414" y="2979828"/>
            <a:ext cx="1115646" cy="11156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32883" y="5480393"/>
            <a:ext cx="1618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pple Symbols" charset="0"/>
                <a:ea typeface="Apple Symbols" charset="0"/>
                <a:cs typeface="Apple Symbols" charset="0"/>
              </a:rPr>
              <a:t>(publishes to channel)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  <a:latin typeface="Apple Symbols" charset="0"/>
                <a:ea typeface="Apple Symbols" charset="0"/>
                <a:cs typeface="Apple Symbols" charset="0"/>
              </a:rPr>
              <a:t>Remediate this Malware Signature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78598" y="3011872"/>
            <a:ext cx="1529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pple Symbols" charset="0"/>
                <a:ea typeface="Apple Symbols" charset="0"/>
                <a:cs typeface="Apple Symbols" charset="0"/>
              </a:rPr>
              <a:t>(subscribes to channel)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  <a:latin typeface="Apple Symbols" charset="0"/>
                <a:ea typeface="Apple Symbols" charset="0"/>
                <a:cs typeface="Apple Symbols" charset="0"/>
              </a:rPr>
              <a:t>Remediate this Malware Signature</a:t>
            </a:r>
          </a:p>
        </p:txBody>
      </p:sp>
      <p:cxnSp>
        <p:nvCxnSpPr>
          <p:cNvPr id="48" name="Straight Arrow Connector 7"/>
          <p:cNvCxnSpPr/>
          <p:nvPr/>
        </p:nvCxnSpPr>
        <p:spPr>
          <a:xfrm rot="16200000" flipH="1">
            <a:off x="3941727" y="4456149"/>
            <a:ext cx="906693" cy="301185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67793" y="4077027"/>
            <a:ext cx="2013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pple Symbols" charset="0"/>
                <a:ea typeface="Apple Symbols" charset="0"/>
                <a:cs typeface="Apple Symbols" charset="0"/>
              </a:rPr>
              <a:t>(send to TIE channel)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  <a:latin typeface="Apple Symbols" charset="0"/>
                <a:ea typeface="Apple Symbols" charset="0"/>
                <a:cs typeface="Apple Symbols" charset="0"/>
              </a:rPr>
              <a:t>Publish a custom reputation for this file</a:t>
            </a:r>
          </a:p>
        </p:txBody>
      </p:sp>
    </p:spTree>
    <p:extLst>
      <p:ext uri="{BB962C8B-B14F-4D97-AF65-F5344CB8AC3E}">
        <p14:creationId xmlns:p14="http://schemas.microsoft.com/office/powerpoint/2010/main" val="208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6" grpId="0"/>
      <p:bldP spid="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727</TotalTime>
  <Words>1133</Words>
  <Application>Microsoft Office PowerPoint</Application>
  <PresentationFormat>Widescreen</PresentationFormat>
  <Paragraphs>194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Apple Symbols</vt:lpstr>
      <vt:lpstr>Arial</vt:lpstr>
      <vt:lpstr>Calibri</vt:lpstr>
      <vt:lpstr>Century Gothic</vt:lpstr>
      <vt:lpstr>Consolas</vt:lpstr>
      <vt:lpstr>Wingdings 2</vt:lpstr>
      <vt:lpstr>Quotable</vt:lpstr>
      <vt:lpstr>OpenC2, OpenDXL, and STIX Integration</vt:lpstr>
      <vt:lpstr>The goal</vt:lpstr>
      <vt:lpstr>What is OpenC2?</vt:lpstr>
      <vt:lpstr>OpenDXL</vt:lpstr>
      <vt:lpstr>STIX format for structured threat data</vt:lpstr>
      <vt:lpstr>Setup for demonstration network - Standard Windows Domain</vt:lpstr>
      <vt:lpstr>Setup for demonstration network - McAfee ePolicy Orchestrator (EPO)</vt:lpstr>
      <vt:lpstr>Successful Implementation of OpenDXL</vt:lpstr>
      <vt:lpstr>Setting a file reputation via OpenC2 using OpenDXL as the messaging fabric</vt:lpstr>
      <vt:lpstr>DXL Topic Authorization / Authentication</vt:lpstr>
      <vt:lpstr>Setting enterprise reputations in TIE</vt:lpstr>
      <vt:lpstr>Setup for OpenC2 via OpenDXL demo</vt:lpstr>
      <vt:lpstr>OpenC2 via OpenDXL demo (explained)</vt:lpstr>
      <vt:lpstr>OpenC2 via OpenDXL demo (explained)</vt:lpstr>
      <vt:lpstr>OpenC2 via OpenDXL demo (explained)</vt:lpstr>
      <vt:lpstr>OpenC2 via OpenDXL demo (explained)</vt:lpstr>
      <vt:lpstr>OpenC2 via OpenDXL demo (explained)</vt:lpstr>
      <vt:lpstr>OpenC2 via OpenDXL demo (explained)</vt:lpstr>
      <vt:lpstr>Video Demonstration</vt:lpstr>
      <vt:lpstr>PowerPoint Presentation</vt:lpstr>
      <vt:lpstr>Questions?   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OpenC2, DXL, and STIX Integration</dc:title>
  <dc:creator>Nik Roby</dc:creator>
  <cp:lastModifiedBy>Jason</cp:lastModifiedBy>
  <cp:revision>45</cp:revision>
  <dcterms:created xsi:type="dcterms:W3CDTF">2017-01-12T19:37:34Z</dcterms:created>
  <dcterms:modified xsi:type="dcterms:W3CDTF">2017-05-25T12:34:12Z</dcterms:modified>
</cp:coreProperties>
</file>