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21"/>
  </p:notesMasterIdLst>
  <p:sldIdLst>
    <p:sldId id="385" r:id="rId2"/>
    <p:sldId id="442" r:id="rId3"/>
    <p:sldId id="449" r:id="rId4"/>
    <p:sldId id="438" r:id="rId5"/>
    <p:sldId id="446" r:id="rId6"/>
    <p:sldId id="459" r:id="rId7"/>
    <p:sldId id="456" r:id="rId8"/>
    <p:sldId id="445" r:id="rId9"/>
    <p:sldId id="453" r:id="rId10"/>
    <p:sldId id="452" r:id="rId11"/>
    <p:sldId id="454" r:id="rId12"/>
    <p:sldId id="458" r:id="rId13"/>
    <p:sldId id="455" r:id="rId14"/>
    <p:sldId id="443" r:id="rId15"/>
    <p:sldId id="440" r:id="rId16"/>
    <p:sldId id="441" r:id="rId17"/>
    <p:sldId id="457" r:id="rId18"/>
    <p:sldId id="447" r:id="rId19"/>
    <p:sldId id="44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E3092"/>
    <a:srgbClr val="F6F5DE"/>
    <a:srgbClr val="DEE0F6"/>
    <a:srgbClr val="CED1F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5" autoAdjust="0"/>
    <p:restoredTop sz="93627" autoAdjust="0"/>
  </p:normalViewPr>
  <p:slideViewPr>
    <p:cSldViewPr>
      <p:cViewPr>
        <p:scale>
          <a:sx n="100" d="100"/>
          <a:sy n="100" d="100"/>
        </p:scale>
        <p:origin x="-643" y="136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5/17/2017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OpenC2 standard</a:t>
            </a:r>
            <a:r>
              <a:rPr lang="en-US" baseline="0" dirty="0" smtClean="0"/>
              <a:t> defines a static data model.  </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a:t>
            </a:fld>
            <a:endParaRPr lang="en-US" dirty="0"/>
          </a:p>
        </p:txBody>
      </p:sp>
    </p:spTree>
    <p:extLst>
      <p:ext uri="{BB962C8B-B14F-4D97-AF65-F5344CB8AC3E}">
        <p14:creationId xmlns:p14="http://schemas.microsoft.com/office/powerpoint/2010/main" val="337029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format (API) is the</a:t>
            </a:r>
            <a:r>
              <a:rPr lang="en-US" baseline="0" dirty="0" smtClean="0"/>
              <a:t> in-memory representation of a data item.  Depends on programming language, compiler, processor, etc.   Useful for single processes (subroutine calls) and multiple processes in the same language communicating through shared memory.</a:t>
            </a:r>
          </a:p>
          <a:p>
            <a:endParaRPr lang="en-US" baseline="0" dirty="0" smtClean="0"/>
          </a:p>
          <a:p>
            <a:r>
              <a:rPr lang="en-US" baseline="0" dirty="0" smtClean="0"/>
              <a:t>JSON serialization of a data item can be shared among processes using different programming languages, compilers, processors.</a:t>
            </a:r>
          </a:p>
          <a:p>
            <a:r>
              <a:rPr lang="en-US" baseline="0" dirty="0" smtClean="0"/>
              <a:t>JSON-Verbose is the schema-less serialization of a data item.</a:t>
            </a:r>
          </a:p>
          <a:p>
            <a:r>
              <a:rPr lang="en-US" baseline="0" dirty="0" smtClean="0"/>
              <a:t>JSON-Minified, XML, Binary and other encodings are schema-driven serializations of a data item.</a:t>
            </a:r>
          </a:p>
          <a:p>
            <a:endParaRPr lang="en-US" baseline="0" dirty="0" smtClean="0"/>
          </a:p>
          <a:p>
            <a:r>
              <a:rPr lang="en-US" baseline="0" dirty="0" smtClean="0"/>
              <a:t>API and API-Flat representations are equivalent.  Do not depend on any schema.  Provided for the convenience of application developers.</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5</a:t>
            </a:fld>
            <a:endParaRPr lang="en-US" dirty="0"/>
          </a:p>
        </p:txBody>
      </p:sp>
    </p:spTree>
    <p:extLst>
      <p:ext uri="{BB962C8B-B14F-4D97-AF65-F5344CB8AC3E}">
        <p14:creationId xmlns:p14="http://schemas.microsoft.com/office/powerpoint/2010/main" val="51979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6</a:t>
            </a:fld>
            <a:endParaRPr lang="en-US" dirty="0"/>
          </a:p>
        </p:txBody>
      </p:sp>
    </p:spTree>
    <p:extLst>
      <p:ext uri="{BB962C8B-B14F-4D97-AF65-F5344CB8AC3E}">
        <p14:creationId xmlns:p14="http://schemas.microsoft.com/office/powerpoint/2010/main" val="2936708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7</a:t>
            </a:fld>
            <a:endParaRPr lang="en-US" dirty="0"/>
          </a:p>
        </p:txBody>
      </p:sp>
    </p:spTree>
    <p:extLst>
      <p:ext uri="{BB962C8B-B14F-4D97-AF65-F5344CB8AC3E}">
        <p14:creationId xmlns:p14="http://schemas.microsoft.com/office/powerpoint/2010/main" val="16209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shows </a:t>
            </a:r>
            <a:r>
              <a:rPr lang="en-US" dirty="0" err="1" smtClean="0"/>
              <a:t>subsetting</a:t>
            </a:r>
            <a:r>
              <a:rPr lang="en-US" dirty="0" smtClean="0"/>
              <a:t> of a standard IETF vocabulary registry.</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10</a:t>
            </a:fld>
            <a:endParaRPr lang="en-US" dirty="0"/>
          </a:p>
        </p:txBody>
      </p:sp>
    </p:spTree>
    <p:extLst>
      <p:ext uri="{BB962C8B-B14F-4D97-AF65-F5344CB8AC3E}">
        <p14:creationId xmlns:p14="http://schemas.microsoft.com/office/powerpoint/2010/main" val="283622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a:t>
            </a:r>
            <a:r>
              <a:rPr lang="en-US" baseline="0" dirty="0" smtClean="0"/>
              <a:t>JAEN design requirement was to be a formal machine representation of schemas expressed informally in property table format.</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11</a:t>
            </a:fld>
            <a:endParaRPr lang="en-US" dirty="0"/>
          </a:p>
        </p:txBody>
      </p:sp>
    </p:spTree>
    <p:extLst>
      <p:ext uri="{BB962C8B-B14F-4D97-AF65-F5344CB8AC3E}">
        <p14:creationId xmlns:p14="http://schemas.microsoft.com/office/powerpoint/2010/main" val="1344895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Avro transport-agnostic?  Usable </a:t>
            </a:r>
            <a:r>
              <a:rPr lang="en-US" baseline="0" dirty="0" smtClean="0"/>
              <a:t>in Client-Server / REST applications that don’t do schema negotiation?</a:t>
            </a:r>
          </a:p>
          <a:p>
            <a:endParaRPr lang="en-US" baseline="0" dirty="0" smtClean="0"/>
          </a:p>
          <a:p>
            <a:r>
              <a:rPr lang="en-US" baseline="0" dirty="0" smtClean="0"/>
              <a:t>Goal: use a mainstream schema engine like Avro if it can support interoperability with non-Avro implementations, which is an absolute requirement.</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16</a:t>
            </a:fld>
            <a:endParaRPr lang="en-US" dirty="0"/>
          </a:p>
        </p:txBody>
      </p:sp>
    </p:spTree>
    <p:extLst>
      <p:ext uri="{BB962C8B-B14F-4D97-AF65-F5344CB8AC3E}">
        <p14:creationId xmlns:p14="http://schemas.microsoft.com/office/powerpoint/2010/main" val="120070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Python dictionaries are not ordered, it is not possible to specify the “key of the first item”, e.g., type = target[0].keys().</a:t>
            </a:r>
          </a:p>
          <a:p>
            <a:endParaRPr lang="en-US" baseline="0" dirty="0" smtClean="0"/>
          </a:p>
          <a:p>
            <a:r>
              <a:rPr lang="en-US" dirty="0" smtClean="0"/>
              <a:t>next(</a:t>
            </a:r>
            <a:r>
              <a:rPr lang="en-US" dirty="0" err="1" smtClean="0"/>
              <a:t>iter</a:t>
            </a:r>
            <a:r>
              <a:rPr lang="en-US" dirty="0" smtClean="0"/>
              <a:t>(x)) is a Python</a:t>
            </a:r>
            <a:r>
              <a:rPr lang="en-US" baseline="0" dirty="0" smtClean="0"/>
              <a:t> idiom for returning the keys of a dictionary x in arbitrary order.  But since there is only one key, order doesn’t matter.</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18</a:t>
            </a:fld>
            <a:endParaRPr lang="en-US" dirty="0"/>
          </a:p>
        </p:txBody>
      </p:sp>
    </p:spTree>
    <p:extLst>
      <p:ext uri="{BB962C8B-B14F-4D97-AF65-F5344CB8AC3E}">
        <p14:creationId xmlns:p14="http://schemas.microsoft.com/office/powerpoint/2010/main" val="181262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BB43FE8B-308F-4382-9655-46B1789E94EF}" type="datetime1">
              <a:rPr lang="en-US" smtClean="0"/>
              <a:t>5/17/2017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61D71F59-622D-49DD-A407-F9C971171EED}" type="datetime1">
              <a:rPr lang="en-US" smtClean="0"/>
              <a:t>5/17/2017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D732FB50-16D0-471D-8C85-B8A6C1DE6B65}" type="datetime1">
              <a:rPr lang="en-US" smtClean="0"/>
              <a:t>5/17/2017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lvl1pPr>
              <a:defRPr sz="4000">
                <a:latin typeface="Calibri" panose="020F0502020204030204"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pPr eaLnBrk="1" latinLnBrk="0" hangingPunct="1"/>
            <a:fld id="{466872B2-7238-4135-B3D9-97A1357E2E20}" type="datetime1">
              <a:rPr lang="en-US" smtClean="0"/>
              <a:t>5/17/2017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600">
                <a:latin typeface="Calibri" panose="020F0502020204030204"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49DE1B7C-1FDD-42FD-9A06-6AC00313877F}" type="datetime1">
              <a:rPr lang="en-US" smtClean="0"/>
              <a:t>5/17/2017</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537DA086-46E6-41E7-A73A-2CEE4966C500}" type="datetime1">
              <a:rPr lang="en-US" smtClean="0"/>
              <a:t>5/17/2017</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3E9231E7-997A-412D-84DC-9B00410FEBC3}" type="datetime1">
              <a:rPr lang="en-US" smtClean="0"/>
              <a:t>5/17/2017</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FCB485A-B0BE-4563-90F2-538DF71CFB72}" type="datetime1">
              <a:rPr lang="en-US" smtClean="0"/>
              <a:t>5/17/2017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673D3E5-681E-495A-9A20-B77690DC2AC4}" type="datetime1">
              <a:rPr lang="en-US" smtClean="0"/>
              <a:t>5/17/2017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ADC30D-043F-4BA3-9E5F-DC13212B92AB}" type="datetime1">
              <a:rPr lang="en-US" smtClean="0"/>
              <a:t>5/17/2017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A59F7D6-4F9A-47A6-ADCC-8BE2C05F1F8B}" type="datetime1">
              <a:rPr lang="en-US" smtClean="0"/>
              <a:t>5/17/2017</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16C4A91E-8137-4654-B5C3-88E0D304AEC4}" type="datetime1">
              <a:rPr lang="en-US" smtClean="0"/>
              <a:t>5/17/2017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afka.apache.org/powered-by"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avro.apache.org/docs/current/spe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OpenC2-org/ja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ongodb.com/nosql-explaine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C2-org/jaen/tree/master/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dnjs.cloudflare.com/ajax/libs/jquery/3.2.1/jquery.j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cdnjs.cloudflare.com/ajax/libs/jquery/3.2.1/jquery.min.j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505200"/>
            <a:ext cx="7086600" cy="1524000"/>
          </a:xfrm>
        </p:spPr>
        <p:txBody>
          <a:bodyPr anchor="t">
            <a:normAutofit/>
          </a:bodyPr>
          <a:lstStyle/>
          <a:p>
            <a:r>
              <a:rPr lang="en-US" sz="3600" dirty="0" smtClean="0"/>
              <a:t>Schema Design</a:t>
            </a:r>
            <a:endParaRPr lang="en-US" sz="3600" dirty="0"/>
          </a:p>
        </p:txBody>
      </p:sp>
      <p:sp>
        <p:nvSpPr>
          <p:cNvPr id="3" name="Subtitle 2"/>
          <p:cNvSpPr>
            <a:spLocks noGrp="1"/>
          </p:cNvSpPr>
          <p:nvPr>
            <p:ph type="subTitle" idx="1"/>
          </p:nvPr>
        </p:nvSpPr>
        <p:spPr>
          <a:xfrm>
            <a:off x="304800" y="6217227"/>
            <a:ext cx="1606067" cy="369332"/>
          </a:xfrm>
        </p:spPr>
        <p:txBody>
          <a:bodyPr>
            <a:normAutofit/>
          </a:bodyPr>
          <a:lstStyle/>
          <a:p>
            <a:r>
              <a:rPr lang="en-US" sz="1800" smtClean="0">
                <a:latin typeface="Comic Sans MS" panose="030F0702030302020204" pitchFamily="66" charset="0"/>
                <a:cs typeface="Calibri" panose="020F0502020204030204" pitchFamily="34" charset="0"/>
              </a:rPr>
              <a:t>19 May </a:t>
            </a:r>
            <a:r>
              <a:rPr lang="en-US" sz="1800" dirty="0" smtClean="0">
                <a:latin typeface="Comic Sans MS" panose="030F0702030302020204" pitchFamily="66" charset="0"/>
                <a:cs typeface="Calibri" panose="020F0502020204030204" pitchFamily="34" charset="0"/>
              </a:rPr>
              <a:t>2017</a:t>
            </a:r>
            <a:endParaRPr lang="en-US" sz="1800" dirty="0">
              <a:latin typeface="Comic Sans MS" panose="030F0702030302020204" pitchFamily="66" charset="0"/>
              <a:cs typeface="Calibri" panose="020F0502020204030204" pitchFamily="34" charset="0"/>
            </a:endParaRPr>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63982" y="6217227"/>
            <a:ext cx="5593198" cy="369332"/>
          </a:xfrm>
          <a:prstGeom prst="rect">
            <a:avLst/>
          </a:prstGeom>
          <a:noFill/>
        </p:spPr>
        <p:txBody>
          <a:bodyPr wrap="none" rtlCol="0">
            <a:spAutoFit/>
          </a:bodyPr>
          <a:lstStyle/>
          <a:p>
            <a:r>
              <a:rPr lang="en-US" dirty="0" smtClean="0">
                <a:solidFill>
                  <a:schemeClr val="bg1"/>
                </a:solidFill>
                <a:latin typeface="Comic Sans MS" panose="030F0702030302020204" pitchFamily="66" charset="0"/>
              </a:rPr>
              <a:t>Dave Kemp     </a:t>
            </a:r>
            <a:r>
              <a:rPr lang="en-US" sz="1200" dirty="0" smtClean="0">
                <a:solidFill>
                  <a:schemeClr val="bg1"/>
                </a:solidFill>
                <a:latin typeface="Comic Sans MS" panose="030F0702030302020204" pitchFamily="66" charset="0"/>
              </a:rPr>
              <a:t>-- NSA, Cybersecurity Architecture and Strategies </a:t>
            </a:r>
            <a:endParaRPr lang="en-US" sz="1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821301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Auto-generated Property Tables </a:t>
            </a:r>
            <a:r>
              <a:rPr lang="en-US" sz="3200" dirty="0" smtClean="0"/>
              <a:t>(cont.)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0352" cy="2133600"/>
          </a:xfrm>
          <a:solidFill>
            <a:schemeClr val="accent2">
              <a:lumMod val="20000"/>
              <a:lumOff val="80000"/>
            </a:schemeClr>
          </a:solidFill>
          <a:ln>
            <a:solidFill>
              <a:schemeClr val="accent2"/>
            </a:solidFill>
          </a:ln>
        </p:spPr>
        <p:txBody>
          <a:bodyPr>
            <a:noAutofit/>
          </a:bodyPr>
          <a:lstStyle/>
          <a:p>
            <a:pPr marL="0" indent="0">
              <a:spcBef>
                <a:spcPts val="0"/>
              </a:spcBef>
              <a:buNone/>
            </a:pPr>
            <a:r>
              <a:rPr lang="en-US" sz="1100" dirty="0">
                <a:latin typeface="Consolas" panose="020B0609020204030204" pitchFamily="49" charset="0"/>
                <a:cs typeface="Consolas" panose="020B0609020204030204" pitchFamily="49" charset="0"/>
              </a:rPr>
              <a:t> ["status-code", "Enumerated", [], "Adapted from HTTP Status Codes, RFC 7231", [</a:t>
            </a:r>
          </a:p>
          <a:p>
            <a:pPr marL="0" indent="0">
              <a:spcBef>
                <a:spcPts val="0"/>
              </a:spcBef>
              <a:buNone/>
            </a:pPr>
            <a:r>
              <a:rPr lang="en-US" sz="1100" dirty="0">
                <a:latin typeface="Consolas" panose="020B0609020204030204" pitchFamily="49" charset="0"/>
                <a:cs typeface="Consolas" panose="020B0609020204030204" pitchFamily="49" charset="0"/>
              </a:rPr>
              <a:t>    [102, "Processing", "1xx: Informational"],</a:t>
            </a:r>
          </a:p>
          <a:p>
            <a:pPr marL="0" indent="0">
              <a:spcBef>
                <a:spcPts val="0"/>
              </a:spcBef>
              <a:buNone/>
            </a:pPr>
            <a:r>
              <a:rPr lang="en-US" sz="1100" dirty="0">
                <a:latin typeface="Consolas" panose="020B0609020204030204" pitchFamily="49" charset="0"/>
                <a:cs typeface="Consolas" panose="020B0609020204030204" pitchFamily="49" charset="0"/>
              </a:rPr>
              <a:t>    [200, "OK", "2xx: Success"],</a:t>
            </a:r>
          </a:p>
          <a:p>
            <a:pPr marL="0" indent="0">
              <a:spcBef>
                <a:spcPts val="0"/>
              </a:spcBef>
              <a:buNone/>
            </a:pPr>
            <a:r>
              <a:rPr lang="en-US" sz="1100" dirty="0">
                <a:latin typeface="Consolas" panose="020B0609020204030204" pitchFamily="49" charset="0"/>
                <a:cs typeface="Consolas" panose="020B0609020204030204" pitchFamily="49" charset="0"/>
              </a:rPr>
              <a:t>    [400, "</a:t>
            </a:r>
            <a:r>
              <a:rPr lang="en-US" sz="1100" dirty="0" err="1">
                <a:latin typeface="Consolas" panose="020B0609020204030204" pitchFamily="49" charset="0"/>
                <a:cs typeface="Consolas" panose="020B0609020204030204" pitchFamily="49" charset="0"/>
              </a:rPr>
              <a:t>Bad_Request</a:t>
            </a:r>
            <a:r>
              <a:rPr lang="en-US" sz="1100" dirty="0">
                <a:latin typeface="Consolas" panose="020B0609020204030204" pitchFamily="49" charset="0"/>
                <a:cs typeface="Consolas" panose="020B0609020204030204" pitchFamily="49" charset="0"/>
              </a:rPr>
              <a:t>", "3xx: Redirection"],</a:t>
            </a:r>
          </a:p>
          <a:p>
            <a:pPr marL="0" indent="0">
              <a:spcBef>
                <a:spcPts val="0"/>
              </a:spcBef>
              <a:buNone/>
            </a:pPr>
            <a:r>
              <a:rPr lang="en-US" sz="1100" dirty="0">
                <a:latin typeface="Consolas" panose="020B0609020204030204" pitchFamily="49" charset="0"/>
                <a:cs typeface="Consolas" panose="020B0609020204030204" pitchFamily="49" charset="0"/>
              </a:rPr>
              <a:t>    [401, "Unauthorized", "4xx: Client Error"],</a:t>
            </a:r>
          </a:p>
          <a:p>
            <a:pPr marL="0" indent="0">
              <a:spcBef>
                <a:spcPts val="0"/>
              </a:spcBef>
              <a:buNone/>
            </a:pPr>
            <a:r>
              <a:rPr lang="en-US" sz="1100" dirty="0">
                <a:latin typeface="Consolas" panose="020B0609020204030204" pitchFamily="49" charset="0"/>
                <a:cs typeface="Consolas" panose="020B0609020204030204" pitchFamily="49" charset="0"/>
              </a:rPr>
              <a:t>    [403, "Forbidden", ""],</a:t>
            </a:r>
          </a:p>
          <a:p>
            <a:pPr marL="0" indent="0">
              <a:spcBef>
                <a:spcPts val="0"/>
              </a:spcBef>
              <a:buNone/>
            </a:pPr>
            <a:r>
              <a:rPr lang="en-US" sz="1100" dirty="0">
                <a:latin typeface="Consolas" panose="020B0609020204030204" pitchFamily="49" charset="0"/>
                <a:cs typeface="Consolas" panose="020B0609020204030204" pitchFamily="49" charset="0"/>
              </a:rPr>
              <a:t>    [500, "</a:t>
            </a:r>
            <a:r>
              <a:rPr lang="en-US" sz="1100" dirty="0" err="1">
                <a:latin typeface="Consolas" panose="020B0609020204030204" pitchFamily="49" charset="0"/>
                <a:cs typeface="Consolas" panose="020B0609020204030204" pitchFamily="49" charset="0"/>
              </a:rPr>
              <a:t>Internal_Server_Error</a:t>
            </a:r>
            <a:r>
              <a:rPr lang="en-US" sz="1100" dirty="0">
                <a:latin typeface="Consolas" panose="020B0609020204030204" pitchFamily="49" charset="0"/>
                <a:cs typeface="Consolas" panose="020B0609020204030204" pitchFamily="49" charset="0"/>
              </a:rPr>
              <a:t>", "5xx: Server Error"],</a:t>
            </a:r>
          </a:p>
          <a:p>
            <a:pPr marL="0" indent="0">
              <a:spcBef>
                <a:spcPts val="0"/>
              </a:spcBef>
              <a:buNone/>
            </a:pPr>
            <a:r>
              <a:rPr lang="en-US" sz="1100" dirty="0">
                <a:latin typeface="Consolas" panose="020B0609020204030204" pitchFamily="49" charset="0"/>
                <a:cs typeface="Consolas" panose="020B0609020204030204" pitchFamily="49" charset="0"/>
              </a:rPr>
              <a:t>    [501, "</a:t>
            </a:r>
            <a:r>
              <a:rPr lang="en-US" sz="1100" dirty="0" err="1">
                <a:latin typeface="Consolas" panose="020B0609020204030204" pitchFamily="49" charset="0"/>
                <a:cs typeface="Consolas" panose="020B0609020204030204" pitchFamily="49" charset="0"/>
              </a:rPr>
              <a:t>Not_Implemented</a:t>
            </a:r>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a:t>
            </a:r>
          </a:p>
          <a:p>
            <a:pPr marL="0" indent="0">
              <a:spcBef>
                <a:spcPts val="0"/>
              </a:spcBef>
              <a:buNone/>
            </a:pPr>
            <a:endParaRPr lang="en-US" sz="1100" dirty="0">
              <a:latin typeface="Consolas" panose="020B0609020204030204" pitchFamily="49" charset="0"/>
              <a:cs typeface="Consolas" panose="020B0609020204030204" pitchFamily="49" charset="0"/>
            </a:endParaRPr>
          </a:p>
          <a:p>
            <a:pPr marL="0" indent="0">
              <a:spcBef>
                <a:spcPts val="0"/>
              </a:spcBef>
              <a:buNone/>
            </a:pPr>
            <a:r>
              <a:rPr lang="en-US" sz="1100" dirty="0">
                <a:latin typeface="Consolas" panose="020B0609020204030204" pitchFamily="49" charset="0"/>
                <a:cs typeface="Consolas" panose="020B0609020204030204" pitchFamily="49" charset="0"/>
              </a:rPr>
              <a:t>  ["encryption-</a:t>
            </a:r>
            <a:r>
              <a:rPr lang="en-US" sz="1100" dirty="0" err="1">
                <a:latin typeface="Consolas" panose="020B0609020204030204" pitchFamily="49" charset="0"/>
                <a:cs typeface="Consolas" panose="020B0609020204030204" pitchFamily="49" charset="0"/>
              </a:rPr>
              <a:t>algo</a:t>
            </a:r>
            <a:r>
              <a:rPr lang="en-US" sz="1100" dirty="0">
                <a:latin typeface="Consolas" panose="020B0609020204030204" pitchFamily="49" charset="0"/>
                <a:cs typeface="Consolas" panose="020B0609020204030204" pitchFamily="49" charset="0"/>
              </a:rPr>
              <a:t>", "Enumerated", [], "Replace with an IANA algorithm registry?  Which one?", [</a:t>
            </a:r>
          </a:p>
          <a:p>
            <a:pPr marL="0" indent="0">
              <a:spcBef>
                <a:spcPts val="0"/>
              </a:spcBef>
              <a:buNone/>
            </a:pPr>
            <a:r>
              <a:rPr lang="en-US" sz="1100" dirty="0">
                <a:latin typeface="Consolas" panose="020B0609020204030204" pitchFamily="49" charset="0"/>
                <a:cs typeface="Consolas" panose="020B0609020204030204" pitchFamily="49" charset="0"/>
              </a:rPr>
              <a:t>    [1, "AES128-ECB", "Advanced Encryption Standard (AES) with Electronic Codebook (ECB) mode, NIST SP 800-38A</a:t>
            </a:r>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
        <p:nvSpPr>
          <p:cNvPr id="6" name="TextBox 5"/>
          <p:cNvSpPr txBox="1"/>
          <p:nvPr/>
        </p:nvSpPr>
        <p:spPr>
          <a:xfrm>
            <a:off x="5867400" y="1991380"/>
            <a:ext cx="934871" cy="523220"/>
          </a:xfrm>
          <a:prstGeom prst="rect">
            <a:avLst/>
          </a:prstGeom>
          <a:noFill/>
        </p:spPr>
        <p:txBody>
          <a:bodyPr wrap="none" rtlCol="0">
            <a:spAutoFit/>
          </a:bodyPr>
          <a:lstStyle/>
          <a:p>
            <a:r>
              <a:rPr lang="en-US" sz="2800" dirty="0" smtClean="0">
                <a:solidFill>
                  <a:schemeClr val="tx2"/>
                </a:solidFill>
              </a:rPr>
              <a:t>JAEN</a:t>
            </a:r>
            <a:endParaRPr lang="en-US" sz="2800" dirty="0">
              <a:solidFill>
                <a:schemeClr val="tx2"/>
              </a:solidFill>
            </a:endParaRPr>
          </a:p>
        </p:txBody>
      </p:sp>
      <p:sp>
        <p:nvSpPr>
          <p:cNvPr id="7" name="TextBox 6"/>
          <p:cNvSpPr txBox="1"/>
          <p:nvPr/>
        </p:nvSpPr>
        <p:spPr>
          <a:xfrm>
            <a:off x="5867400" y="3896380"/>
            <a:ext cx="2443426" cy="523220"/>
          </a:xfrm>
          <a:prstGeom prst="rect">
            <a:avLst/>
          </a:prstGeom>
          <a:noFill/>
        </p:spPr>
        <p:txBody>
          <a:bodyPr wrap="none" rtlCol="0">
            <a:spAutoFit/>
          </a:bodyPr>
          <a:lstStyle/>
          <a:p>
            <a:r>
              <a:rPr lang="en-US" sz="2800" dirty="0" smtClean="0">
                <a:solidFill>
                  <a:schemeClr val="tx2"/>
                </a:solidFill>
              </a:rPr>
              <a:t>Property Tables</a:t>
            </a:r>
            <a:endParaRPr lang="en-US" sz="2800" dirty="0">
              <a:solidFill>
                <a:schemeClr val="tx2"/>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77330"/>
            <a:ext cx="4567811" cy="2826432"/>
          </a:xfrm>
          <a:prstGeom prst="rect">
            <a:avLst/>
          </a:prstGeom>
        </p:spPr>
      </p:pic>
    </p:spTree>
    <p:extLst>
      <p:ext uri="{BB962C8B-B14F-4D97-AF65-F5344CB8AC3E}">
        <p14:creationId xmlns:p14="http://schemas.microsoft.com/office/powerpoint/2010/main" val="3932637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Auto-generated Property Tables </a:t>
            </a:r>
            <a:r>
              <a:rPr lang="en-US" sz="3200" dirty="0"/>
              <a:t>(cont.)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11</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JAEN is not a mysterious foreign language</a:t>
            </a:r>
          </a:p>
          <a:p>
            <a:pPr lvl="1"/>
            <a:r>
              <a:rPr lang="en-US" dirty="0" smtClean="0"/>
              <a:t>Machine-readable (JSON)</a:t>
            </a:r>
          </a:p>
          <a:p>
            <a:pPr lvl="1"/>
            <a:r>
              <a:rPr lang="en-US" dirty="0" smtClean="0"/>
              <a:t>Constrained content</a:t>
            </a:r>
          </a:p>
          <a:p>
            <a:pPr lvl="2"/>
            <a:r>
              <a:rPr lang="en-US" dirty="0"/>
              <a:t>R</a:t>
            </a:r>
            <a:r>
              <a:rPr lang="en-US" dirty="0" smtClean="0"/>
              <a:t>epresents a valid schema (verifiable)</a:t>
            </a:r>
          </a:p>
          <a:p>
            <a:pPr lvl="2"/>
            <a:r>
              <a:rPr lang="en-US" dirty="0" smtClean="0"/>
              <a:t>Structured text (but description field is free-form)</a:t>
            </a:r>
          </a:p>
          <a:p>
            <a:pPr lvl="1"/>
            <a:r>
              <a:rPr lang="en-US" dirty="0" smtClean="0"/>
              <a:t>Directly representable in property table format</a:t>
            </a:r>
          </a:p>
          <a:p>
            <a:pPr lvl="2"/>
            <a:r>
              <a:rPr lang="en-US" dirty="0" smtClean="0"/>
              <a:t>By design</a:t>
            </a:r>
          </a:p>
        </p:txBody>
      </p:sp>
    </p:spTree>
    <p:extLst>
      <p:ext uri="{BB962C8B-B14F-4D97-AF65-F5344CB8AC3E}">
        <p14:creationId xmlns:p14="http://schemas.microsoft.com/office/powerpoint/2010/main" val="3364697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12</a:t>
            </a:fld>
            <a:endParaRPr kumimoji="0" lang="en-US" dirty="0">
              <a:solidFill>
                <a:srgbClr val="FFFFFF"/>
              </a:solidFill>
            </a:endParaRPr>
          </a:p>
        </p:txBody>
      </p:sp>
      <p:sp>
        <p:nvSpPr>
          <p:cNvPr id="4" name="Content Placeholder 3"/>
          <p:cNvSpPr>
            <a:spLocks noGrp="1"/>
          </p:cNvSpPr>
          <p:nvPr>
            <p:ph sz="quarter" idx="1"/>
          </p:nvPr>
        </p:nvSpPr>
        <p:spPr/>
        <p:txBody>
          <a:bodyPr anchor="ctr">
            <a:normAutofit/>
          </a:bodyPr>
          <a:lstStyle/>
          <a:p>
            <a:pPr marL="0" indent="0" algn="ctr">
              <a:buNone/>
            </a:pPr>
            <a:r>
              <a:rPr lang="en-US" sz="16600" dirty="0" smtClean="0"/>
              <a:t>MRPT</a:t>
            </a:r>
            <a:endParaRPr lang="en-US" sz="16600" dirty="0"/>
          </a:p>
        </p:txBody>
      </p:sp>
    </p:spTree>
    <p:extLst>
      <p:ext uri="{BB962C8B-B14F-4D97-AF65-F5344CB8AC3E}">
        <p14:creationId xmlns:p14="http://schemas.microsoft.com/office/powerpoint/2010/main" val="221554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 Design and Use (hand-coding)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13</a:t>
            </a:fld>
            <a:endParaRPr kumimoji="0" lang="en-US" dirty="0">
              <a:solidFill>
                <a:srgbClr val="FFFFFF"/>
              </a:solidFill>
            </a:endParaRPr>
          </a:p>
        </p:txBody>
      </p:sp>
      <p:graphicFrame>
        <p:nvGraphicFramePr>
          <p:cNvPr id="19" name="Content Placeholder 18"/>
          <p:cNvGraphicFramePr>
            <a:graphicFrameLocks noGrp="1"/>
          </p:cNvGraphicFramePr>
          <p:nvPr>
            <p:ph sz="quarter" idx="1"/>
            <p:extLst>
              <p:ext uri="{D42A27DB-BD31-4B8C-83A1-F6EECF244321}">
                <p14:modId xmlns:p14="http://schemas.microsoft.com/office/powerpoint/2010/main" val="1494331273"/>
              </p:ext>
            </p:extLst>
          </p:nvPr>
        </p:nvGraphicFramePr>
        <p:xfrm>
          <a:off x="6858000" y="2036205"/>
          <a:ext cx="1295400" cy="1066800"/>
        </p:xfrm>
        <a:graphic>
          <a:graphicData uri="http://schemas.openxmlformats.org/drawingml/2006/table">
            <a:tbl>
              <a:tblPr firstRow="1" bandRow="1">
                <a:tableStyleId>{5C22544A-7EE6-4342-B048-85BDC9FD1C3A}</a:tableStyleId>
              </a:tblPr>
              <a:tblGrid>
                <a:gridCol w="218111"/>
                <a:gridCol w="430916"/>
                <a:gridCol w="646373"/>
              </a:tblGrid>
              <a:tr h="116917">
                <a:tc>
                  <a:txBody>
                    <a:bodyPr/>
                    <a:lstStyle/>
                    <a:p>
                      <a:pPr algn="ctr"/>
                      <a:r>
                        <a:rPr lang="en-US" sz="800" b="0" dirty="0" smtClean="0"/>
                        <a:t>Tag</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Prop</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Type</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540">
                <a:tc>
                  <a:txBody>
                    <a:bodyPr/>
                    <a:lstStyle/>
                    <a:p>
                      <a:pPr algn="ctr"/>
                      <a:r>
                        <a:rPr lang="en-US" sz="800" dirty="0" smtClean="0"/>
                        <a:t>1</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action</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String</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2</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target</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TargetType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3</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actuator</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ActuatorType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4</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modifiers</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ModifiersType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0" name="TextBox 29"/>
          <p:cNvSpPr txBox="1"/>
          <p:nvPr/>
        </p:nvSpPr>
        <p:spPr>
          <a:xfrm>
            <a:off x="6781800" y="3067762"/>
            <a:ext cx="1318694" cy="307777"/>
          </a:xfrm>
          <a:prstGeom prst="rect">
            <a:avLst/>
          </a:prstGeom>
          <a:noFill/>
        </p:spPr>
        <p:txBody>
          <a:bodyPr wrap="none" rtlCol="0">
            <a:spAutoFit/>
          </a:bodyPr>
          <a:lstStyle/>
          <a:p>
            <a:r>
              <a:rPr lang="en-US" sz="1400" dirty="0" smtClean="0">
                <a:latin typeface="Calibri" panose="020F0502020204030204" pitchFamily="34" charset="0"/>
              </a:rPr>
              <a:t>Property Tables</a:t>
            </a:r>
            <a:endParaRPr lang="en-US" sz="1200" dirty="0">
              <a:latin typeface="Calibri" panose="020F0502020204030204" pitchFamily="34" charset="0"/>
            </a:endParaRPr>
          </a:p>
        </p:txBody>
      </p:sp>
      <p:sp>
        <p:nvSpPr>
          <p:cNvPr id="58" name="TextBox 57"/>
          <p:cNvSpPr txBox="1"/>
          <p:nvPr/>
        </p:nvSpPr>
        <p:spPr>
          <a:xfrm>
            <a:off x="4645000" y="3375539"/>
            <a:ext cx="954428" cy="553998"/>
          </a:xfrm>
          <a:prstGeom prst="rect">
            <a:avLst/>
          </a:prstGeom>
          <a:noFill/>
        </p:spPr>
        <p:txBody>
          <a:bodyPr wrap="none" rtlCol="0">
            <a:spAutoFit/>
          </a:bodyPr>
          <a:lstStyle/>
          <a:p>
            <a:pPr algn="ctr"/>
            <a:r>
              <a:rPr lang="en-US" dirty="0" smtClean="0">
                <a:latin typeface="Calibri" panose="020F0502020204030204" pitchFamily="34" charset="0"/>
              </a:rPr>
              <a:t>JAEN</a:t>
            </a:r>
            <a:br>
              <a:rPr lang="en-US" dirty="0" smtClean="0">
                <a:latin typeface="Calibri" panose="020F0502020204030204" pitchFamily="34" charset="0"/>
              </a:rPr>
            </a:br>
            <a:r>
              <a:rPr lang="en-US" sz="1200" dirty="0" smtClean="0">
                <a:latin typeface="Calibri" panose="020F0502020204030204" pitchFamily="34" charset="0"/>
              </a:rPr>
              <a:t>(normative)</a:t>
            </a:r>
            <a:endParaRPr lang="en-US" sz="1200" dirty="0">
              <a:latin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308739"/>
            <a:ext cx="914402" cy="704089"/>
          </a:xfrm>
          <a:prstGeom prst="rect">
            <a:avLst/>
          </a:prstGeom>
        </p:spPr>
      </p:pic>
      <p:sp>
        <p:nvSpPr>
          <p:cNvPr id="5" name="TextBox 4"/>
          <p:cNvSpPr txBox="1"/>
          <p:nvPr/>
        </p:nvSpPr>
        <p:spPr>
          <a:xfrm>
            <a:off x="2590800" y="3070739"/>
            <a:ext cx="1344713" cy="830997"/>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Design abstract schema based on requirements and standard docs</a:t>
            </a:r>
            <a:endParaRPr lang="en-US" sz="1200" i="1" dirty="0">
              <a:latin typeface="Calibri" panose="020F0502020204030204" pitchFamily="34" charset="0"/>
              <a:cs typeface="Calibri" panose="020F0502020204030204" pitchFamily="34" charset="0"/>
            </a:endParaRPr>
          </a:p>
        </p:txBody>
      </p:sp>
      <p:sp>
        <p:nvSpPr>
          <p:cNvPr id="18" name="Right Arrow 17"/>
          <p:cNvSpPr/>
          <p:nvPr/>
        </p:nvSpPr>
        <p:spPr>
          <a:xfrm>
            <a:off x="3683738" y="2846051"/>
            <a:ext cx="337599"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5" idx="3"/>
            <a:endCxn id="29" idx="1"/>
          </p:cNvCxnSpPr>
          <p:nvPr/>
        </p:nvCxnSpPr>
        <p:spPr>
          <a:xfrm flipV="1">
            <a:off x="3733800" y="5422415"/>
            <a:ext cx="1143000" cy="1587"/>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657600" y="5247207"/>
            <a:ext cx="1170540" cy="279691"/>
          </a:xfrm>
          <a:prstGeom prst="roundRect">
            <a:avLst/>
          </a:prstGeom>
          <a:noFill/>
          <a:ln>
            <a:noFill/>
          </a:ln>
          <a:effectLst/>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100" dirty="0" smtClean="0">
                <a:solidFill>
                  <a:srgbClr val="1F497D"/>
                </a:solidFill>
                <a:latin typeface="Tw Cen MT"/>
              </a:rPr>
              <a:t>OpenC2</a:t>
            </a:r>
          </a:p>
          <a:p>
            <a:pPr algn="ctr" defTabSz="914400"/>
            <a:r>
              <a:rPr lang="en-US" sz="1100" dirty="0" smtClean="0">
                <a:solidFill>
                  <a:srgbClr val="1F497D"/>
                </a:solidFill>
                <a:latin typeface="Tw Cen MT"/>
              </a:rPr>
              <a:t>(deny)</a:t>
            </a:r>
            <a:endParaRPr lang="en-US" sz="1100" dirty="0">
              <a:solidFill>
                <a:srgbClr val="1F497D"/>
              </a:solidFill>
              <a:latin typeface="Tw Cen MT"/>
            </a:endParaRPr>
          </a:p>
        </p:txBody>
      </p:sp>
      <p:sp>
        <p:nvSpPr>
          <p:cNvPr id="25" name="Rounded Rectangle 24"/>
          <p:cNvSpPr/>
          <p:nvPr/>
        </p:nvSpPr>
        <p:spPr>
          <a:xfrm>
            <a:off x="2389085" y="5024538"/>
            <a:ext cx="1344715" cy="79892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Orchestrator</a:t>
            </a:r>
            <a:endParaRPr lang="en-US" sz="1600" dirty="0">
              <a:solidFill>
                <a:prstClr val="white"/>
              </a:solidFill>
              <a:latin typeface="Calibri" panose="020F0502020204030204" pitchFamily="34" charset="0"/>
              <a:cs typeface="Calibri" panose="020F0502020204030204" pitchFamily="34" charset="0"/>
            </a:endParaRPr>
          </a:p>
        </p:txBody>
      </p:sp>
      <p:sp>
        <p:nvSpPr>
          <p:cNvPr id="29" name="Rounded Rectangle 28"/>
          <p:cNvSpPr/>
          <p:nvPr/>
        </p:nvSpPr>
        <p:spPr>
          <a:xfrm>
            <a:off x="4876800" y="5021364"/>
            <a:ext cx="990600" cy="802102"/>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Actuator</a:t>
            </a:r>
            <a:endParaRPr lang="en-US" sz="1600" dirty="0">
              <a:solidFill>
                <a:prstClr val="white"/>
              </a:solidFill>
              <a:latin typeface="Calibri" panose="020F0502020204030204" pitchFamily="34" charset="0"/>
              <a:cs typeface="Calibri" panose="020F0502020204030204" pitchFamily="34" charset="0"/>
            </a:endParaRPr>
          </a:p>
        </p:txBody>
      </p:sp>
      <p:sp>
        <p:nvSpPr>
          <p:cNvPr id="37" name="TextBox 36"/>
          <p:cNvSpPr txBox="1"/>
          <p:nvPr/>
        </p:nvSpPr>
        <p:spPr>
          <a:xfrm>
            <a:off x="3962400" y="5590401"/>
            <a:ext cx="762000"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JSON-V</a:t>
            </a:r>
            <a:endParaRPr lang="en-US" sz="1200" i="1" dirty="0">
              <a:latin typeface="Calibri" panose="020F0502020204030204" pitchFamily="34" charset="0"/>
              <a:cs typeface="Calibri" panose="020F0502020204030204" pitchFamily="34" charset="0"/>
            </a:endParaRPr>
          </a:p>
        </p:txBody>
      </p:sp>
      <p:grpSp>
        <p:nvGrpSpPr>
          <p:cNvPr id="35" name="Group 34"/>
          <p:cNvGrpSpPr/>
          <p:nvPr/>
        </p:nvGrpSpPr>
        <p:grpSpPr>
          <a:xfrm>
            <a:off x="4038600" y="1851539"/>
            <a:ext cx="1885158" cy="1550300"/>
            <a:chOff x="838200" y="1650100"/>
            <a:chExt cx="1885158" cy="1550300"/>
          </a:xfrm>
        </p:grpSpPr>
        <p:sp>
          <p:nvSpPr>
            <p:cNvPr id="38" name="Folded Corner 37"/>
            <p:cNvSpPr/>
            <p:nvPr/>
          </p:nvSpPr>
          <p:spPr>
            <a:xfrm rot="10800000">
              <a:off x="857430" y="1650100"/>
              <a:ext cx="1865928" cy="1550300"/>
            </a:xfrm>
            <a:prstGeom prst="foldedCorner">
              <a:avLst>
                <a:gd name="adj" fmla="val 988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latin typeface="Consolas" panose="020B0609020204030204" pitchFamily="49" charset="0"/>
                <a:cs typeface="Consolas" panose="020B0609020204030204" pitchFamily="49" charset="0"/>
              </a:endParaRPr>
            </a:p>
          </p:txBody>
        </p:sp>
        <p:sp>
          <p:nvSpPr>
            <p:cNvPr id="39" name="TextBox 38"/>
            <p:cNvSpPr txBox="1"/>
            <p:nvPr/>
          </p:nvSpPr>
          <p:spPr>
            <a:xfrm>
              <a:off x="838200" y="1702700"/>
              <a:ext cx="1862930" cy="14977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solidFill>
                    <a:schemeClr val="tx1"/>
                  </a:solidFill>
                </a:rPr>
                <a:t>{</a:t>
              </a:r>
            </a:p>
            <a:p>
              <a:r>
                <a:rPr lang="en-US" sz="700" dirty="0">
                  <a:solidFill>
                    <a:schemeClr val="tx1"/>
                  </a:solidFill>
                </a:rPr>
                <a:t>  "meta": {</a:t>
              </a:r>
            </a:p>
            <a:p>
              <a:r>
                <a:rPr lang="en-US" sz="700" dirty="0">
                  <a:solidFill>
                    <a:schemeClr val="tx1"/>
                  </a:solidFill>
                </a:rPr>
                <a:t>    "module": "openc2"</a:t>
              </a:r>
            </a:p>
            <a:p>
              <a:r>
                <a:rPr lang="en-US" sz="700" dirty="0">
                  <a:solidFill>
                    <a:schemeClr val="tx1"/>
                  </a:solidFill>
                </a:rPr>
                <a:t>  },</a:t>
              </a:r>
            </a:p>
            <a:p>
              <a:r>
                <a:rPr lang="en-US" sz="700" dirty="0">
                  <a:solidFill>
                    <a:schemeClr val="tx1"/>
                  </a:solidFill>
                </a:rPr>
                <a:t>  "types": [</a:t>
              </a:r>
            </a:p>
            <a:p>
              <a:r>
                <a:rPr lang="en-US" sz="700" dirty="0">
                  <a:solidFill>
                    <a:schemeClr val="tx1"/>
                  </a:solidFill>
                </a:rPr>
                <a:t>    ["OpenC2Command", "Record", </a:t>
              </a:r>
              <a:r>
                <a:rPr lang="en-US" sz="700" dirty="0" smtClean="0">
                  <a:solidFill>
                    <a:schemeClr val="tx1"/>
                  </a:solidFill>
                </a:rPr>
                <a:t>[],</a:t>
              </a:r>
              <a:endParaRPr lang="en-US" sz="700" dirty="0">
                <a:solidFill>
                  <a:schemeClr val="tx1"/>
                </a:solidFill>
              </a:endParaRPr>
            </a:p>
            <a:p>
              <a:r>
                <a:rPr lang="en-US" sz="700" dirty="0">
                  <a:solidFill>
                    <a:schemeClr val="tx1"/>
                  </a:solidFill>
                </a:rPr>
                <a:t>      [1, "action", "Action", </a:t>
              </a:r>
              <a:r>
                <a:rPr lang="en-US" sz="700" dirty="0" smtClean="0">
                  <a:solidFill>
                    <a:schemeClr val="tx1"/>
                  </a:solidFill>
                </a:rPr>
                <a:t>[],</a:t>
              </a:r>
              <a:endParaRPr lang="en-US" sz="700" dirty="0">
                <a:solidFill>
                  <a:schemeClr val="tx1"/>
                </a:solidFill>
              </a:endParaRPr>
            </a:p>
            <a:p>
              <a:r>
                <a:rPr lang="en-US" sz="700" dirty="0">
                  <a:solidFill>
                    <a:schemeClr val="tx1"/>
                  </a:solidFill>
                </a:rPr>
                <a:t>      [2, "target", "Target", </a:t>
              </a:r>
              <a:r>
                <a:rPr lang="en-US" sz="700" dirty="0" smtClean="0">
                  <a:solidFill>
                    <a:schemeClr val="tx1"/>
                  </a:solidFill>
                </a:rPr>
                <a:t>[],</a:t>
              </a:r>
              <a:endParaRPr lang="en-US" sz="700" dirty="0">
                <a:solidFill>
                  <a:schemeClr val="tx1"/>
                </a:solidFill>
              </a:endParaRPr>
            </a:p>
            <a:p>
              <a:r>
                <a:rPr lang="en-US" sz="700" dirty="0">
                  <a:solidFill>
                    <a:schemeClr val="tx1"/>
                  </a:solidFill>
                </a:rPr>
                <a:t>      [3, "actuator", "Actuator", </a:t>
              </a:r>
              <a:r>
                <a:rPr lang="en-US" sz="700" dirty="0" smtClean="0">
                  <a:solidFill>
                    <a:schemeClr val="tx1"/>
                  </a:solidFill>
                </a:rPr>
                <a:t>[</a:t>
              </a:r>
              <a:endParaRPr lang="en-US" sz="700" dirty="0">
                <a:solidFill>
                  <a:schemeClr val="tx1"/>
                </a:solidFill>
              </a:endParaRPr>
            </a:p>
            <a:p>
              <a:r>
                <a:rPr lang="en-US" sz="700" dirty="0">
                  <a:solidFill>
                    <a:schemeClr val="tx1"/>
                  </a:solidFill>
                </a:rPr>
                <a:t>      [4, "modifiers", "Modifiers</a:t>
              </a:r>
              <a:r>
                <a:rPr lang="en-US" sz="700" dirty="0" smtClean="0">
                  <a:solidFill>
                    <a:schemeClr val="tx1"/>
                  </a:solidFill>
                </a:rPr>
                <a:t>",</a:t>
              </a:r>
              <a:endParaRPr lang="en-US" sz="700" dirty="0">
                <a:solidFill>
                  <a:schemeClr val="tx1"/>
                </a:solidFill>
              </a:endParaRPr>
            </a:p>
            <a:p>
              <a:r>
                <a:rPr lang="en-US" sz="700" dirty="0">
                  <a:solidFill>
                    <a:schemeClr val="tx1"/>
                  </a:solidFill>
                </a:rPr>
                <a:t>    ]]</a:t>
              </a:r>
            </a:p>
            <a:p>
              <a:r>
                <a:rPr lang="en-US" sz="700" dirty="0">
                  <a:solidFill>
                    <a:schemeClr val="tx1"/>
                  </a:solidFill>
                </a:rPr>
                <a:t>  ]</a:t>
              </a:r>
            </a:p>
            <a:p>
              <a:r>
                <a:rPr lang="en-US" sz="700" dirty="0">
                  <a:solidFill>
                    <a:schemeClr val="tx1"/>
                  </a:solidFill>
                </a:rPr>
                <a:t>}</a:t>
              </a:r>
            </a:p>
          </p:txBody>
        </p:sp>
      </p:grpSp>
      <p:sp>
        <p:nvSpPr>
          <p:cNvPr id="48" name="Folded Corner 47"/>
          <p:cNvSpPr/>
          <p:nvPr/>
        </p:nvSpPr>
        <p:spPr>
          <a:xfrm>
            <a:off x="495618" y="1851539"/>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Profiles</a:t>
            </a:r>
            <a:endParaRPr lang="en-US" sz="1100" dirty="0">
              <a:solidFill>
                <a:schemeClr val="tx1"/>
              </a:solidFill>
              <a:latin typeface="Calibri" panose="020F0502020204030204" pitchFamily="34" charset="0"/>
              <a:cs typeface="Consolas" panose="020B0609020204030204" pitchFamily="49" charset="0"/>
            </a:endParaRPr>
          </a:p>
        </p:txBody>
      </p:sp>
      <p:sp>
        <p:nvSpPr>
          <p:cNvPr id="49" name="Folded Corner 48"/>
          <p:cNvSpPr/>
          <p:nvPr/>
        </p:nvSpPr>
        <p:spPr>
          <a:xfrm>
            <a:off x="571818" y="2080139"/>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Use Cases</a:t>
            </a:r>
            <a:endParaRPr lang="en-US" sz="1100" dirty="0">
              <a:solidFill>
                <a:schemeClr val="tx1"/>
              </a:solidFill>
              <a:latin typeface="Calibri" panose="020F0502020204030204" pitchFamily="34" charset="0"/>
              <a:cs typeface="Consolas" panose="020B0609020204030204" pitchFamily="49" charset="0"/>
            </a:endParaRPr>
          </a:p>
        </p:txBody>
      </p:sp>
      <p:sp>
        <p:nvSpPr>
          <p:cNvPr id="45" name="Folded Corner 44"/>
          <p:cNvSpPr/>
          <p:nvPr/>
        </p:nvSpPr>
        <p:spPr>
          <a:xfrm>
            <a:off x="648018" y="2308739"/>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Language Description</a:t>
            </a:r>
            <a:endParaRPr lang="en-US" sz="1100" dirty="0">
              <a:solidFill>
                <a:schemeClr val="tx1"/>
              </a:solidFill>
              <a:latin typeface="Calibri" panose="020F0502020204030204" pitchFamily="34" charset="0"/>
              <a:cs typeface="Consolas" panose="020B0609020204030204" pitchFamily="49" charset="0"/>
            </a:endParaRPr>
          </a:p>
        </p:txBody>
      </p:sp>
      <p:sp>
        <p:nvSpPr>
          <p:cNvPr id="50" name="TextBox 49"/>
          <p:cNvSpPr txBox="1"/>
          <p:nvPr/>
        </p:nvSpPr>
        <p:spPr>
          <a:xfrm>
            <a:off x="536202" y="2674552"/>
            <a:ext cx="1292598" cy="492443"/>
          </a:xfrm>
          <a:prstGeom prst="rect">
            <a:avLst/>
          </a:prstGeom>
          <a:noFill/>
        </p:spPr>
        <p:txBody>
          <a:bodyPr wrap="none" rtlCol="0">
            <a:spAutoFit/>
          </a:bodyPr>
          <a:lstStyle/>
          <a:p>
            <a:r>
              <a:rPr lang="en-US" sz="1400" dirty="0" smtClean="0">
                <a:latin typeface="Calibri" panose="020F0502020204030204" pitchFamily="34" charset="0"/>
              </a:rPr>
              <a:t>OpenC2</a:t>
            </a:r>
            <a:r>
              <a:rPr lang="en-US" sz="1600" dirty="0" smtClean="0">
                <a:latin typeface="Calibri" panose="020F0502020204030204" pitchFamily="34" charset="0"/>
              </a:rPr>
              <a:t/>
            </a:r>
            <a:br>
              <a:rPr lang="en-US" sz="1600" dirty="0" smtClean="0">
                <a:latin typeface="Calibri" panose="020F0502020204030204" pitchFamily="34" charset="0"/>
              </a:rPr>
            </a:br>
            <a:r>
              <a:rPr lang="en-US" sz="1200" dirty="0" smtClean="0">
                <a:latin typeface="Calibri" panose="020F0502020204030204" pitchFamily="34" charset="0"/>
              </a:rPr>
              <a:t>(TC working docs)</a:t>
            </a:r>
            <a:endParaRPr lang="en-US" sz="1200" dirty="0">
              <a:latin typeface="Calibri" panose="020F0502020204030204" pitchFamily="34" charset="0"/>
            </a:endParaRPr>
          </a:p>
        </p:txBody>
      </p:sp>
      <p:sp>
        <p:nvSpPr>
          <p:cNvPr id="52" name="Right Arrow 51"/>
          <p:cNvSpPr/>
          <p:nvPr/>
        </p:nvSpPr>
        <p:spPr>
          <a:xfrm rot="485636">
            <a:off x="1604685" y="2622811"/>
            <a:ext cx="1062116" cy="138868"/>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524000" y="1794856"/>
            <a:ext cx="2495730" cy="485308"/>
          </a:xfrm>
          <a:custGeom>
            <a:avLst/>
            <a:gdLst>
              <a:gd name="connsiteX0" fmla="*/ 4924425 w 4924425"/>
              <a:gd name="connsiteY0" fmla="*/ 218608 h 485308"/>
              <a:gd name="connsiteX1" fmla="*/ 1504950 w 4924425"/>
              <a:gd name="connsiteY1" fmla="*/ 9058 h 485308"/>
              <a:gd name="connsiteX2" fmla="*/ 0 w 4924425"/>
              <a:gd name="connsiteY2" fmla="*/ 485308 h 485308"/>
            </a:gdLst>
            <a:ahLst/>
            <a:cxnLst>
              <a:cxn ang="0">
                <a:pos x="connsiteX0" y="connsiteY0"/>
              </a:cxn>
              <a:cxn ang="0">
                <a:pos x="connsiteX1" y="connsiteY1"/>
              </a:cxn>
              <a:cxn ang="0">
                <a:pos x="connsiteX2" y="connsiteY2"/>
              </a:cxn>
            </a:cxnLst>
            <a:rect l="l" t="t" r="r" b="b"/>
            <a:pathLst>
              <a:path w="4924425" h="485308">
                <a:moveTo>
                  <a:pt x="4924425" y="218608"/>
                </a:moveTo>
                <a:cubicBezTo>
                  <a:pt x="3625056" y="91608"/>
                  <a:pt x="2325687" y="-35392"/>
                  <a:pt x="1504950" y="9058"/>
                </a:cubicBezTo>
                <a:cubicBezTo>
                  <a:pt x="684213" y="53508"/>
                  <a:pt x="342106" y="269408"/>
                  <a:pt x="0" y="485308"/>
                </a:cubicBez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987001" y="2461139"/>
            <a:ext cx="794799"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019800" y="2613539"/>
            <a:ext cx="811313" cy="461665"/>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Auto-Generate</a:t>
            </a:r>
            <a:endParaRPr lang="en-US" sz="1200" i="1" dirty="0">
              <a:latin typeface="Calibri" panose="020F0502020204030204" pitchFamily="34" charset="0"/>
              <a:cs typeface="Calibri" panose="020F0502020204030204" pitchFamily="34" charset="0"/>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553200" y="4137539"/>
            <a:ext cx="914400" cy="704089"/>
          </a:xfrm>
          <a:prstGeom prst="rect">
            <a:avLst/>
          </a:prstGeom>
        </p:spPr>
      </p:pic>
      <p:sp>
        <p:nvSpPr>
          <p:cNvPr id="55" name="Right Arrow 54"/>
          <p:cNvSpPr/>
          <p:nvPr/>
        </p:nvSpPr>
        <p:spPr>
          <a:xfrm rot="5400000">
            <a:off x="6958784" y="3635811"/>
            <a:ext cx="705743"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719043" y="4851140"/>
            <a:ext cx="900957"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Write code</a:t>
            </a:r>
            <a:endParaRPr lang="en-US" sz="1200" i="1" dirty="0">
              <a:latin typeface="Calibri" panose="020F0502020204030204" pitchFamily="34" charset="0"/>
              <a:cs typeface="Calibri" panose="020F0502020204030204" pitchFamily="34" charset="0"/>
            </a:endParaRPr>
          </a:p>
        </p:txBody>
      </p:sp>
      <p:sp>
        <p:nvSpPr>
          <p:cNvPr id="12" name="Freeform 11"/>
          <p:cNvSpPr/>
          <p:nvPr/>
        </p:nvSpPr>
        <p:spPr>
          <a:xfrm>
            <a:off x="3263156" y="4442338"/>
            <a:ext cx="3185269" cy="523875"/>
          </a:xfrm>
          <a:custGeom>
            <a:avLst/>
            <a:gdLst>
              <a:gd name="connsiteX0" fmla="*/ 2638425 w 2638425"/>
              <a:gd name="connsiteY0" fmla="*/ 67824 h 772674"/>
              <a:gd name="connsiteX1" fmla="*/ 1247775 w 2638425"/>
              <a:gd name="connsiteY1" fmla="*/ 67824 h 772674"/>
              <a:gd name="connsiteX2" fmla="*/ 0 w 2638425"/>
              <a:gd name="connsiteY2" fmla="*/ 772674 h 772674"/>
              <a:gd name="connsiteX3" fmla="*/ 0 w 2638425"/>
              <a:gd name="connsiteY3" fmla="*/ 772674 h 772674"/>
            </a:gdLst>
            <a:ahLst/>
            <a:cxnLst>
              <a:cxn ang="0">
                <a:pos x="connsiteX0" y="connsiteY0"/>
              </a:cxn>
              <a:cxn ang="0">
                <a:pos x="connsiteX1" y="connsiteY1"/>
              </a:cxn>
              <a:cxn ang="0">
                <a:pos x="connsiteX2" y="connsiteY2"/>
              </a:cxn>
              <a:cxn ang="0">
                <a:pos x="connsiteX3" y="connsiteY3"/>
              </a:cxn>
            </a:cxnLst>
            <a:rect l="l" t="t" r="r" b="b"/>
            <a:pathLst>
              <a:path w="2638425" h="772674">
                <a:moveTo>
                  <a:pt x="2638425" y="67824"/>
                </a:moveTo>
                <a:cubicBezTo>
                  <a:pt x="2162968" y="9086"/>
                  <a:pt x="1687512" y="-49651"/>
                  <a:pt x="1247775" y="67824"/>
                </a:cubicBezTo>
                <a:cubicBezTo>
                  <a:pt x="808037" y="185299"/>
                  <a:pt x="0" y="772674"/>
                  <a:pt x="0" y="772674"/>
                </a:cubicBezTo>
                <a:lnTo>
                  <a:pt x="0" y="772674"/>
                </a:ln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5257800" y="4462537"/>
            <a:ext cx="1230856" cy="523875"/>
          </a:xfrm>
          <a:custGeom>
            <a:avLst/>
            <a:gdLst>
              <a:gd name="connsiteX0" fmla="*/ 2638425 w 2638425"/>
              <a:gd name="connsiteY0" fmla="*/ 67824 h 772674"/>
              <a:gd name="connsiteX1" fmla="*/ 1247775 w 2638425"/>
              <a:gd name="connsiteY1" fmla="*/ 67824 h 772674"/>
              <a:gd name="connsiteX2" fmla="*/ 0 w 2638425"/>
              <a:gd name="connsiteY2" fmla="*/ 772674 h 772674"/>
              <a:gd name="connsiteX3" fmla="*/ 0 w 2638425"/>
              <a:gd name="connsiteY3" fmla="*/ 772674 h 772674"/>
            </a:gdLst>
            <a:ahLst/>
            <a:cxnLst>
              <a:cxn ang="0">
                <a:pos x="connsiteX0" y="connsiteY0"/>
              </a:cxn>
              <a:cxn ang="0">
                <a:pos x="connsiteX1" y="connsiteY1"/>
              </a:cxn>
              <a:cxn ang="0">
                <a:pos x="connsiteX2" y="connsiteY2"/>
              </a:cxn>
              <a:cxn ang="0">
                <a:pos x="connsiteX3" y="connsiteY3"/>
              </a:cxn>
            </a:cxnLst>
            <a:rect l="l" t="t" r="r" b="b"/>
            <a:pathLst>
              <a:path w="2638425" h="772674">
                <a:moveTo>
                  <a:pt x="2638425" y="67824"/>
                </a:moveTo>
                <a:cubicBezTo>
                  <a:pt x="2162968" y="9086"/>
                  <a:pt x="1687512" y="-49651"/>
                  <a:pt x="1247775" y="67824"/>
                </a:cubicBezTo>
                <a:cubicBezTo>
                  <a:pt x="808037" y="185299"/>
                  <a:pt x="0" y="772674"/>
                  <a:pt x="0" y="772674"/>
                </a:cubicBezTo>
                <a:lnTo>
                  <a:pt x="0" y="772674"/>
                </a:ln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77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Message Definition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14</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85000" lnSpcReduction="10000"/>
          </a:bodyPr>
          <a:lstStyle/>
          <a:p>
            <a:r>
              <a:rPr lang="en-US" dirty="0" smtClean="0"/>
              <a:t>STIX:  Standard contains property tables and JSON examples</a:t>
            </a:r>
          </a:p>
          <a:p>
            <a:pPr lvl="1"/>
            <a:r>
              <a:rPr lang="en-US" dirty="0" smtClean="0"/>
              <a:t>Property tables are </a:t>
            </a:r>
            <a:r>
              <a:rPr lang="en-US" i="1" dirty="0" smtClean="0">
                <a:solidFill>
                  <a:schemeClr val="accent2">
                    <a:lumMod val="75000"/>
                  </a:schemeClr>
                </a:solidFill>
              </a:rPr>
              <a:t>normative</a:t>
            </a:r>
            <a:r>
              <a:rPr lang="en-US" dirty="0" smtClean="0"/>
              <a:t> but </a:t>
            </a:r>
            <a:r>
              <a:rPr lang="en-US" i="1" dirty="0" smtClean="0">
                <a:solidFill>
                  <a:srgbClr val="C00000"/>
                </a:solidFill>
              </a:rPr>
              <a:t>not testable</a:t>
            </a:r>
          </a:p>
          <a:p>
            <a:pPr lvl="1"/>
            <a:r>
              <a:rPr lang="en-US" dirty="0" smtClean="0"/>
              <a:t>Member-developed JSON Schemas are testable but are not part of the STIX standard</a:t>
            </a:r>
          </a:p>
          <a:p>
            <a:pPr lvl="1"/>
            <a:r>
              <a:rPr lang="en-US" dirty="0" smtClean="0"/>
              <a:t>No path to efficient message encoding for production systems</a:t>
            </a:r>
          </a:p>
          <a:p>
            <a:pPr lvl="1"/>
            <a:endParaRPr lang="en-US" dirty="0" smtClean="0"/>
          </a:p>
          <a:p>
            <a:r>
              <a:rPr lang="en-US" dirty="0" smtClean="0"/>
              <a:t>OpenC2: Standard contains schema and examples</a:t>
            </a:r>
          </a:p>
          <a:p>
            <a:pPr lvl="1"/>
            <a:r>
              <a:rPr lang="en-US" dirty="0" smtClean="0"/>
              <a:t>Abstract schema is </a:t>
            </a:r>
            <a:r>
              <a:rPr lang="en-US" i="1" dirty="0" smtClean="0">
                <a:solidFill>
                  <a:schemeClr val="accent2">
                    <a:lumMod val="75000"/>
                  </a:schemeClr>
                </a:solidFill>
              </a:rPr>
              <a:t>normative</a:t>
            </a:r>
            <a:r>
              <a:rPr lang="en-US" dirty="0" smtClean="0"/>
              <a:t> and </a:t>
            </a:r>
            <a:r>
              <a:rPr lang="en-US" i="1" dirty="0" smtClean="0">
                <a:solidFill>
                  <a:schemeClr val="accent2">
                    <a:lumMod val="75000"/>
                  </a:schemeClr>
                </a:solidFill>
              </a:rPr>
              <a:t>testable</a:t>
            </a:r>
          </a:p>
          <a:p>
            <a:pPr lvl="1"/>
            <a:r>
              <a:rPr lang="en-US" dirty="0"/>
              <a:t>Property tables are </a:t>
            </a:r>
            <a:r>
              <a:rPr lang="en-US" dirty="0" smtClean="0"/>
              <a:t>auto-generated </a:t>
            </a:r>
            <a:r>
              <a:rPr lang="en-US" dirty="0"/>
              <a:t>from normative </a:t>
            </a:r>
            <a:r>
              <a:rPr lang="en-US" dirty="0" smtClean="0"/>
              <a:t>schema</a:t>
            </a:r>
          </a:p>
          <a:p>
            <a:pPr lvl="1"/>
            <a:r>
              <a:rPr lang="en-US" dirty="0" smtClean="0"/>
              <a:t>Member-developed concrete </a:t>
            </a:r>
            <a:r>
              <a:rPr lang="en-US" dirty="0"/>
              <a:t>schemas (JSON and </a:t>
            </a:r>
            <a:r>
              <a:rPr lang="en-US" dirty="0" smtClean="0"/>
              <a:t>Binary) </a:t>
            </a:r>
            <a:r>
              <a:rPr lang="en-US" dirty="0"/>
              <a:t>are </a:t>
            </a:r>
            <a:r>
              <a:rPr lang="en-US" dirty="0" smtClean="0"/>
              <a:t>derived from abstract schema and are testable</a:t>
            </a:r>
          </a:p>
          <a:p>
            <a:pPr lvl="2"/>
            <a:r>
              <a:rPr lang="en-US" dirty="0" smtClean="0"/>
              <a:t>Goal: auto-generation of concrete schemas from abstract schema</a:t>
            </a:r>
          </a:p>
          <a:p>
            <a:pPr lvl="1"/>
            <a:r>
              <a:rPr lang="en-US" dirty="0" smtClean="0"/>
              <a:t>Examples have been validated against normative schema</a:t>
            </a:r>
            <a:endParaRPr lang="en-US" dirty="0"/>
          </a:p>
        </p:txBody>
      </p:sp>
    </p:spTree>
    <p:extLst>
      <p:ext uri="{BB962C8B-B14F-4D97-AF65-F5344CB8AC3E}">
        <p14:creationId xmlns:p14="http://schemas.microsoft.com/office/powerpoint/2010/main" val="4174027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schemas?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15</a:t>
            </a:fld>
            <a:endParaRPr kumimoji="0" lang="en-US" dirty="0">
              <a:solidFill>
                <a:srgbClr val="FFFFFF"/>
              </a:solidFill>
            </a:endParaRPr>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971801" y="2578373"/>
            <a:ext cx="1676399" cy="500341"/>
          </a:xfrm>
        </p:spPr>
      </p:pic>
      <p:sp>
        <p:nvSpPr>
          <p:cNvPr id="7" name="Rectangle 6"/>
          <p:cNvSpPr/>
          <p:nvPr/>
        </p:nvSpPr>
        <p:spPr>
          <a:xfrm>
            <a:off x="5638800" y="5638800"/>
            <a:ext cx="3040063" cy="307777"/>
          </a:xfrm>
          <a:prstGeom prst="rect">
            <a:avLst/>
          </a:prstGeom>
        </p:spPr>
        <p:txBody>
          <a:bodyPr wrap="none">
            <a:spAutoFit/>
          </a:bodyPr>
          <a:lstStyle/>
          <a:p>
            <a:r>
              <a:rPr lang="en-US" sz="1400" dirty="0">
                <a:hlinkClick r:id="rId3"/>
              </a:rPr>
              <a:t>https://</a:t>
            </a:r>
            <a:r>
              <a:rPr lang="en-US" sz="1400" dirty="0" smtClean="0">
                <a:hlinkClick r:id="rId3"/>
              </a:rPr>
              <a:t>kafka.apache.org/powered-by</a:t>
            </a:r>
            <a:r>
              <a:rPr lang="en-US" sz="1400" dirty="0" smtClean="0"/>
              <a:t> </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6856" b="63"/>
          <a:stretch/>
        </p:blipFill>
        <p:spPr>
          <a:xfrm>
            <a:off x="5562600" y="1630680"/>
            <a:ext cx="3024584" cy="3931920"/>
          </a:xfrm>
          <a:prstGeom prst="rect">
            <a:avLst/>
          </a:prstGeom>
        </p:spPr>
      </p:pic>
      <p:sp>
        <p:nvSpPr>
          <p:cNvPr id="10" name="TextBox 9"/>
          <p:cNvSpPr txBox="1"/>
          <p:nvPr/>
        </p:nvSpPr>
        <p:spPr>
          <a:xfrm>
            <a:off x="447675" y="3352800"/>
            <a:ext cx="4953000" cy="2831544"/>
          </a:xfrm>
          <a:prstGeom prst="rect">
            <a:avLst/>
          </a:prstGeom>
          <a:solidFill>
            <a:schemeClr val="tx2">
              <a:lumMod val="20000"/>
              <a:lumOff val="80000"/>
            </a:schemeClr>
          </a:solidFill>
          <a:ln>
            <a:solidFill>
              <a:schemeClr val="tx2"/>
            </a:solidFill>
          </a:ln>
        </p:spPr>
        <p:txBody>
          <a:bodyPr wrap="square" rtlCol="0">
            <a:spAutoFit/>
          </a:bodyPr>
          <a:lstStyle/>
          <a:p>
            <a:r>
              <a:rPr lang="en-US" sz="1400" dirty="0" smtClean="0"/>
              <a:t>“Though </a:t>
            </a:r>
            <a:r>
              <a:rPr lang="en-US" sz="1400" dirty="0"/>
              <a:t>Kafka itself is serialization-agnostic, LinkedIn has standardized on the use of Apache Avro </a:t>
            </a:r>
            <a:r>
              <a:rPr lang="en-US" sz="1400" dirty="0" smtClean="0"/>
              <a:t>as </a:t>
            </a:r>
            <a:r>
              <a:rPr lang="en-US" sz="1400" dirty="0"/>
              <a:t>the schema and serialization language for all of its activity data messages as well as data in Hadoop and most other data systems. In uncompressed form our Avro data was roughly 7 times smaller than XML messages in the activity logging system we replaced</a:t>
            </a:r>
            <a:r>
              <a:rPr lang="en-US" sz="1400" dirty="0" smtClean="0"/>
              <a:t>.”</a:t>
            </a:r>
          </a:p>
          <a:p>
            <a:endParaRPr lang="en-US" sz="1400" dirty="0"/>
          </a:p>
          <a:p>
            <a:r>
              <a:rPr lang="en-US" sz="1400" dirty="0" smtClean="0"/>
              <a:t>“This </a:t>
            </a:r>
            <a:r>
              <a:rPr lang="en-US" sz="1400" dirty="0"/>
              <a:t>pipeline currently runs in production at LinkedIn and handles more than 10 billion message writes each day with a sustained peak of over 172,000 messages per second</a:t>
            </a:r>
            <a:r>
              <a:rPr lang="en-US" sz="1400" dirty="0" smtClean="0"/>
              <a:t>.”</a:t>
            </a:r>
          </a:p>
          <a:p>
            <a:endParaRPr lang="en-US" sz="1400" dirty="0" smtClean="0"/>
          </a:p>
          <a:p>
            <a:r>
              <a:rPr lang="en-US" sz="1200" dirty="0" smtClean="0"/>
              <a:t>	“</a:t>
            </a:r>
            <a:r>
              <a:rPr lang="en-US" sz="1200" i="1" dirty="0" smtClean="0"/>
              <a:t>Building LinkedIn’s Real-time Activity </a:t>
            </a:r>
            <a:r>
              <a:rPr lang="en-US" sz="1200" i="1" dirty="0"/>
              <a:t>Data </a:t>
            </a:r>
            <a:r>
              <a:rPr lang="en-US" sz="1200" i="1" dirty="0" smtClean="0"/>
              <a:t>Pipeline</a:t>
            </a:r>
            <a:r>
              <a:rPr lang="en-US" sz="1200" dirty="0" smtClean="0"/>
              <a:t>”</a:t>
            </a:r>
            <a:br>
              <a:rPr lang="en-US" sz="1200" dirty="0" smtClean="0"/>
            </a:br>
            <a:r>
              <a:rPr lang="en-US" sz="1200" dirty="0" smtClean="0"/>
              <a:t>	http</a:t>
            </a:r>
            <a:r>
              <a:rPr lang="en-US" sz="1200" dirty="0"/>
              <a:t>://sites.computer.org/debull/A12june/pipeline.pdf</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1325" y="1722739"/>
            <a:ext cx="1362075" cy="423348"/>
          </a:xfrm>
          <a:prstGeom prst="rect">
            <a:avLst/>
          </a:prstGeom>
        </p:spPr>
      </p:pic>
      <p:sp>
        <p:nvSpPr>
          <p:cNvPr id="8" name="TextBox 7"/>
          <p:cNvSpPr txBox="1"/>
          <p:nvPr/>
        </p:nvSpPr>
        <p:spPr>
          <a:xfrm>
            <a:off x="790575" y="1524000"/>
            <a:ext cx="1876425" cy="1692771"/>
          </a:xfrm>
          <a:prstGeom prst="rect">
            <a:avLst/>
          </a:prstGeom>
          <a:noFill/>
        </p:spPr>
        <p:txBody>
          <a:bodyPr wrap="square" rtlCol="0">
            <a:spAutoFit/>
          </a:bodyPr>
          <a:lstStyle/>
          <a:p>
            <a:r>
              <a:rPr lang="en-US" sz="1600" b="1" dirty="0" smtClean="0"/>
              <a:t>Data Serialization:</a:t>
            </a:r>
            <a:endParaRPr lang="en-US" sz="1600" b="1" dirty="0"/>
          </a:p>
          <a:p>
            <a:pPr marL="285750" indent="-285750">
              <a:buFont typeface="Arial" panose="020B0604020202020204" pitchFamily="34" charset="0"/>
              <a:buChar char="•"/>
            </a:pPr>
            <a:r>
              <a:rPr lang="en-US" sz="1400" dirty="0" smtClean="0"/>
              <a:t>Apache Avro</a:t>
            </a:r>
          </a:p>
          <a:p>
            <a:pPr marL="285750" indent="-285750">
              <a:buFont typeface="Arial" panose="020B0604020202020204" pitchFamily="34" charset="0"/>
              <a:buChar char="•"/>
            </a:pPr>
            <a:r>
              <a:rPr lang="en-US" sz="1400" dirty="0" smtClean="0"/>
              <a:t>JAEN</a:t>
            </a:r>
          </a:p>
          <a:p>
            <a:endParaRPr lang="en-US" sz="1600" dirty="0" smtClean="0"/>
          </a:p>
          <a:p>
            <a:r>
              <a:rPr lang="en-US" sz="1600" b="1" dirty="0" smtClean="0"/>
              <a:t>Messaging:</a:t>
            </a:r>
          </a:p>
          <a:p>
            <a:pPr marL="285750" indent="-285750">
              <a:buFont typeface="Arial" panose="020B0604020202020204" pitchFamily="34" charset="0"/>
              <a:buChar char="•"/>
            </a:pPr>
            <a:r>
              <a:rPr lang="en-US" sz="1400" dirty="0" smtClean="0"/>
              <a:t>Apache </a:t>
            </a:r>
            <a:r>
              <a:rPr lang="en-US" sz="1400" dirty="0"/>
              <a:t>K</a:t>
            </a:r>
            <a:r>
              <a:rPr lang="en-US" sz="1400" dirty="0" smtClean="0"/>
              <a:t>afka</a:t>
            </a:r>
          </a:p>
          <a:p>
            <a:pPr marL="285750" indent="-285750">
              <a:buFont typeface="Arial" panose="020B0604020202020204" pitchFamily="34" charset="0"/>
              <a:buChar char="•"/>
            </a:pPr>
            <a:r>
              <a:rPr lang="en-US" sz="1400" dirty="0" err="1" smtClean="0"/>
              <a:t>OpenDXL</a:t>
            </a:r>
            <a:endParaRPr lang="en-US" sz="1400" dirty="0" smtClean="0"/>
          </a:p>
        </p:txBody>
      </p:sp>
    </p:spTree>
    <p:extLst>
      <p:ext uri="{BB962C8B-B14F-4D97-AF65-F5344CB8AC3E}">
        <p14:creationId xmlns:p14="http://schemas.microsoft.com/office/powerpoint/2010/main" val="1204267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Design Choices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16</a:t>
            </a:fld>
            <a:endParaRPr kumimoji="0" lang="en-US" dirty="0">
              <a:solidFill>
                <a:srgbClr val="FFFFFF"/>
              </a:solidFill>
            </a:endParaRPr>
          </a:p>
        </p:txBody>
      </p:sp>
      <p:sp>
        <p:nvSpPr>
          <p:cNvPr id="4" name="Content Placeholder 3"/>
          <p:cNvSpPr>
            <a:spLocks noGrp="1"/>
          </p:cNvSpPr>
          <p:nvPr>
            <p:ph sz="quarter" idx="1"/>
          </p:nvPr>
        </p:nvSpPr>
        <p:spPr>
          <a:xfrm>
            <a:off x="612648" y="2743200"/>
            <a:ext cx="8153400" cy="3581400"/>
          </a:xfrm>
        </p:spPr>
        <p:txBody>
          <a:bodyPr>
            <a:normAutofit fontScale="70000" lnSpcReduction="20000"/>
          </a:bodyPr>
          <a:lstStyle/>
          <a:p>
            <a:r>
              <a:rPr lang="en-US" dirty="0" smtClean="0"/>
              <a:t>Avro is widely deployed, why create JAEN?</a:t>
            </a:r>
          </a:p>
          <a:p>
            <a:pPr lvl="1"/>
            <a:r>
              <a:rPr lang="en-US" dirty="0" smtClean="0"/>
              <a:t>Direct correspondence with STIX property tables</a:t>
            </a:r>
          </a:p>
          <a:p>
            <a:pPr lvl="1"/>
            <a:r>
              <a:rPr lang="en-US" dirty="0" smtClean="0"/>
              <a:t>Avro schemas are mandatory; JAEN interoperates with schema-less implementations</a:t>
            </a:r>
          </a:p>
          <a:p>
            <a:pPr lvl="1"/>
            <a:r>
              <a:rPr lang="en-US" dirty="0"/>
              <a:t>M</a:t>
            </a:r>
            <a:r>
              <a:rPr lang="en-US" dirty="0" smtClean="0"/>
              <a:t>ultiple JSON encodings</a:t>
            </a:r>
          </a:p>
          <a:p>
            <a:pPr lvl="2"/>
            <a:r>
              <a:rPr lang="en-US" dirty="0" smtClean="0"/>
              <a:t>JSON-minified is an efficient text-based alternative to binary</a:t>
            </a:r>
          </a:p>
          <a:p>
            <a:pPr lvl="1"/>
            <a:r>
              <a:rPr lang="en-US" dirty="0" smtClean="0"/>
              <a:t>More flexible reverse-engineered abstract schemas?</a:t>
            </a:r>
          </a:p>
          <a:p>
            <a:pPr lvl="2"/>
            <a:r>
              <a:rPr lang="en-US" dirty="0" smtClean="0"/>
              <a:t>Difficulty of specifying some existing JSON datatypes (e.g., ATVs) in Avro is unknown</a:t>
            </a:r>
            <a:endParaRPr lang="en-US" dirty="0"/>
          </a:p>
          <a:p>
            <a:r>
              <a:rPr lang="en-US" dirty="0" smtClean="0"/>
              <a:t>Way forward:</a:t>
            </a:r>
          </a:p>
          <a:p>
            <a:pPr lvl="1"/>
            <a:r>
              <a:rPr lang="en-US" dirty="0" smtClean="0"/>
              <a:t>Short term – add Avro capabilities to JAEN, harmonize nomenclature</a:t>
            </a:r>
          </a:p>
          <a:p>
            <a:pPr lvl="2"/>
            <a:r>
              <a:rPr lang="en-US" dirty="0" smtClean="0"/>
              <a:t>Namespaces, binary encoding, fixed datatypes, …</a:t>
            </a:r>
          </a:p>
          <a:p>
            <a:pPr lvl="1"/>
            <a:r>
              <a:rPr lang="en-US" dirty="0" smtClean="0"/>
              <a:t>Mid term – Switch OpenC2 normative schema to Avro or CDDL if feasible</a:t>
            </a:r>
          </a:p>
          <a:p>
            <a:pPr lvl="2"/>
            <a:r>
              <a:rPr lang="en-US" dirty="0" smtClean="0"/>
              <a:t>Would require property table generation</a:t>
            </a:r>
          </a:p>
        </p:txBody>
      </p:sp>
      <p:sp>
        <p:nvSpPr>
          <p:cNvPr id="6" name="TextBox 5"/>
          <p:cNvSpPr txBox="1"/>
          <p:nvPr/>
        </p:nvSpPr>
        <p:spPr>
          <a:xfrm>
            <a:off x="762000" y="1676400"/>
            <a:ext cx="7239000" cy="954107"/>
          </a:xfrm>
          <a:prstGeom prst="rect">
            <a:avLst/>
          </a:prstGeom>
          <a:solidFill>
            <a:schemeClr val="tx2">
              <a:lumMod val="20000"/>
              <a:lumOff val="80000"/>
            </a:schemeClr>
          </a:solidFill>
          <a:ln>
            <a:solidFill>
              <a:schemeClr val="tx2"/>
            </a:solidFill>
          </a:ln>
        </p:spPr>
        <p:txBody>
          <a:bodyPr wrap="square" rtlCol="0">
            <a:spAutoFit/>
          </a:bodyPr>
          <a:lstStyle>
            <a:defPPr>
              <a:defRPr lang="en-US"/>
            </a:defPPr>
            <a:lvl1pPr>
              <a:defRPr sz="1400"/>
            </a:lvl1pPr>
          </a:lstStyle>
          <a:p>
            <a:r>
              <a:rPr lang="en-US" dirty="0"/>
              <a:t>“Avro specifies two serialization encodings: binary and JSON. Most applications will use the binary encoding, as it is smaller and faster. But, for debugging and web-based applications, the JSON encoding may sometimes be appropriate.”</a:t>
            </a:r>
          </a:p>
          <a:p>
            <a:r>
              <a:rPr lang="en-US" sz="1200" dirty="0"/>
              <a:t>	--- </a:t>
            </a:r>
            <a:r>
              <a:rPr lang="en-US" sz="1200" dirty="0">
                <a:hlinkClick r:id="rId3"/>
              </a:rPr>
              <a:t>https://avro.apache.org/docs/current/spec.html</a:t>
            </a:r>
            <a:r>
              <a:rPr lang="en-US" sz="1200" dirty="0"/>
              <a:t> </a:t>
            </a:r>
          </a:p>
        </p:txBody>
      </p:sp>
    </p:spTree>
    <p:extLst>
      <p:ext uri="{BB962C8B-B14F-4D97-AF65-F5344CB8AC3E}">
        <p14:creationId xmlns:p14="http://schemas.microsoft.com/office/powerpoint/2010/main" val="3078162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17</a:t>
            </a:fld>
            <a:endParaRPr kumimoji="0" lang="en-US" dirty="0">
              <a:solidFill>
                <a:srgbClr val="FFFFFF"/>
              </a:solidFill>
            </a:endParaRPr>
          </a:p>
        </p:txBody>
      </p:sp>
      <p:sp>
        <p:nvSpPr>
          <p:cNvPr id="4" name="Content Placeholder 3"/>
          <p:cNvSpPr>
            <a:spLocks noGrp="1"/>
          </p:cNvSpPr>
          <p:nvPr>
            <p:ph sz="quarter" idx="1"/>
          </p:nvPr>
        </p:nvSpPr>
        <p:spPr>
          <a:xfrm>
            <a:off x="612648" y="1600200"/>
            <a:ext cx="4492752" cy="4495800"/>
          </a:xfrm>
        </p:spPr>
        <p:txBody>
          <a:bodyPr>
            <a:normAutofit/>
          </a:bodyPr>
          <a:lstStyle/>
          <a:p>
            <a:r>
              <a:rPr lang="en-US" sz="2000" dirty="0" smtClean="0"/>
              <a:t>Install JAEN software</a:t>
            </a:r>
          </a:p>
          <a:p>
            <a:pPr lvl="1"/>
            <a:r>
              <a:rPr lang="en-US" sz="1800" dirty="0">
                <a:hlinkClick r:id="rId2"/>
              </a:rPr>
              <a:t>https://</a:t>
            </a:r>
            <a:r>
              <a:rPr lang="en-US" sz="1800" dirty="0" smtClean="0">
                <a:hlinkClick r:id="rId2"/>
              </a:rPr>
              <a:t>github.com/OpenC2-org/jaen</a:t>
            </a:r>
            <a:endParaRPr lang="en-US" sz="1800" dirty="0" smtClean="0"/>
          </a:p>
          <a:p>
            <a:r>
              <a:rPr lang="en-US" sz="2000" dirty="0" smtClean="0"/>
              <a:t>Run </a:t>
            </a:r>
            <a:r>
              <a:rPr lang="en-US" sz="2000" dirty="0" err="1" smtClean="0"/>
              <a:t>example_app</a:t>
            </a:r>
            <a:endParaRPr lang="en-US" sz="2000" dirty="0" smtClean="0"/>
          </a:p>
          <a:p>
            <a:r>
              <a:rPr lang="en-US" sz="2000" dirty="0" smtClean="0"/>
              <a:t>View and run unit test files</a:t>
            </a:r>
          </a:p>
          <a:p>
            <a:pPr lvl="1"/>
            <a:r>
              <a:rPr lang="en-US" sz="1600" dirty="0" smtClean="0"/>
              <a:t>Comprehensive examples for using and testing the JAEN codec</a:t>
            </a:r>
          </a:p>
          <a:p>
            <a:r>
              <a:rPr lang="en-US" sz="2000" dirty="0" smtClean="0"/>
              <a:t>If schema is modified:</a:t>
            </a:r>
          </a:p>
          <a:p>
            <a:pPr lvl="1"/>
            <a:r>
              <a:rPr lang="en-US" sz="1600" dirty="0"/>
              <a:t>R</a:t>
            </a:r>
            <a:r>
              <a:rPr lang="en-US" sz="1600" dirty="0" smtClean="0"/>
              <a:t>un </a:t>
            </a:r>
            <a:r>
              <a:rPr lang="en-US" sz="1600" dirty="0" err="1" smtClean="0"/>
              <a:t>jaen_convert</a:t>
            </a:r>
            <a:r>
              <a:rPr lang="en-US" sz="1600" dirty="0" smtClean="0"/>
              <a:t> to generate derived schemas</a:t>
            </a:r>
          </a:p>
          <a:p>
            <a:pPr lvl="1"/>
            <a:r>
              <a:rPr lang="en-US" sz="1600" dirty="0" smtClean="0"/>
              <a:t>Re-run unit tests to generate example messages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676400"/>
            <a:ext cx="3733800" cy="2363113"/>
          </a:xfrm>
          <a:prstGeom prst="rect">
            <a:avLst/>
          </a:prstGeom>
          <a:ln>
            <a:solidFill>
              <a:schemeClr val="tx1"/>
            </a:solidFill>
          </a:ln>
        </p:spPr>
      </p:pic>
    </p:spTree>
    <p:extLst>
      <p:ext uri="{BB962C8B-B14F-4D97-AF65-F5344CB8AC3E}">
        <p14:creationId xmlns:p14="http://schemas.microsoft.com/office/powerpoint/2010/main" val="35536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18</a:t>
            </a:fld>
            <a:endParaRPr kumimoji="0" lang="en-US" dirty="0">
              <a:solidFill>
                <a:srgbClr val="FFFFFF"/>
              </a:solidFill>
            </a:endParaRPr>
          </a:p>
        </p:txBody>
      </p:sp>
      <p:sp>
        <p:nvSpPr>
          <p:cNvPr id="4" name="Content Placeholder 3"/>
          <p:cNvSpPr>
            <a:spLocks noGrp="1"/>
          </p:cNvSpPr>
          <p:nvPr>
            <p:ph sz="quarter" idx="1"/>
          </p:nvPr>
        </p:nvSpPr>
        <p:spPr/>
        <p:txBody>
          <a:bodyPr>
            <a:normAutofit/>
          </a:bodyPr>
          <a:lstStyle/>
          <a:p>
            <a:pPr marL="0" indent="0">
              <a:buNone/>
            </a:pPr>
            <a:r>
              <a:rPr lang="en-US" sz="2000" dirty="0" smtClean="0"/>
              <a:t>Q: If targets have no “type” property, how does one find their type?</a:t>
            </a:r>
          </a:p>
          <a:p>
            <a:pPr marL="0" indent="0">
              <a:buNone/>
            </a:pPr>
            <a:r>
              <a:rPr lang="en-US" sz="2000" dirty="0" smtClean="0"/>
              <a:t>A: Mapping types (Python </a:t>
            </a:r>
            <a:r>
              <a:rPr lang="en-US" sz="2000" dirty="0" err="1" smtClean="0"/>
              <a:t>dicts</a:t>
            </a:r>
            <a:r>
              <a:rPr lang="en-US" sz="2000" dirty="0" smtClean="0"/>
              <a:t>, JSON objects) are collections of key: value pairs.  When an object has only one item, the key is the type of that item.</a:t>
            </a:r>
          </a:p>
          <a:p>
            <a:pPr marL="365760" lvl="1" indent="0">
              <a:spcBef>
                <a:spcPts val="1200"/>
              </a:spcBef>
              <a:buNone/>
            </a:pPr>
            <a:r>
              <a:rPr lang="en-US" sz="1800" dirty="0" smtClean="0"/>
              <a:t>Attribute:	</a:t>
            </a:r>
            <a:r>
              <a:rPr lang="en-US" sz="1600" dirty="0" smtClean="0">
                <a:latin typeface="Consolas" panose="020B0609020204030204" pitchFamily="49" charset="0"/>
                <a:cs typeface="Consolas" panose="020B0609020204030204" pitchFamily="49" charset="0"/>
              </a:rPr>
              <a:t>target = {"</a:t>
            </a:r>
            <a:r>
              <a:rPr lang="en-US" sz="1600" dirty="0">
                <a:latin typeface="Consolas" panose="020B0609020204030204" pitchFamily="49" charset="0"/>
                <a:cs typeface="Consolas" panose="020B0609020204030204" pitchFamily="49" charset="0"/>
              </a:rPr>
              <a:t>type":"ipv4</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value":"1.2.3.4</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type = target["type"]</a:t>
            </a:r>
            <a:endParaRPr lang="en-US" sz="1800" dirty="0" smtClean="0"/>
          </a:p>
          <a:p>
            <a:pPr marL="365760" lvl="1" indent="0">
              <a:spcBef>
                <a:spcPts val="1200"/>
              </a:spcBef>
              <a:buNone/>
            </a:pPr>
            <a:r>
              <a:rPr lang="en-US" sz="1800" dirty="0" smtClean="0"/>
              <a:t>Property:	</a:t>
            </a:r>
            <a:r>
              <a:rPr lang="en-US" sz="1600" dirty="0" smtClean="0">
                <a:latin typeface="Consolas" panose="020B0609020204030204" pitchFamily="49" charset="0"/>
                <a:cs typeface="Consolas" panose="020B0609020204030204" pitchFamily="49" charset="0"/>
              </a:rPr>
              <a:t>target = {"ipv4": "1.2.3.4"}</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for key in target: type = key</a:t>
            </a:r>
            <a:br>
              <a:rPr lang="en-US" sz="1600" dirty="0" smtClean="0">
                <a:latin typeface="Consolas" panose="020B0609020204030204" pitchFamily="49" charset="0"/>
                <a:cs typeface="Consolas" panose="020B0609020204030204" pitchFamily="49" charset="0"/>
              </a:rPr>
            </a:br>
            <a:r>
              <a:rPr lang="en-US" sz="1800" dirty="0"/>
              <a:t> </a:t>
            </a:r>
            <a:r>
              <a:rPr lang="en-US" sz="1800" dirty="0" smtClean="0"/>
              <a:t>  -- or --</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type = next(</a:t>
            </a:r>
            <a:r>
              <a:rPr lang="en-US" sz="1600" dirty="0" err="1" smtClean="0">
                <a:latin typeface="Consolas" panose="020B0609020204030204" pitchFamily="49" charset="0"/>
                <a:cs typeface="Consolas" panose="020B0609020204030204" pitchFamily="49" charset="0"/>
              </a:rPr>
              <a:t>iter</a:t>
            </a:r>
            <a:r>
              <a:rPr lang="en-US" sz="1600" dirty="0" smtClean="0">
                <a:latin typeface="Consolas" panose="020B0609020204030204" pitchFamily="49" charset="0"/>
                <a:cs typeface="Consolas" panose="020B0609020204030204" pitchFamily="49" charset="0"/>
              </a:rPr>
              <a:t>(target))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2447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19</a:t>
            </a:fld>
            <a:endParaRPr kumimoji="0" lang="en-US" dirty="0">
              <a:solidFill>
                <a:srgbClr val="FFFFFF"/>
              </a:solidFill>
            </a:endParaRPr>
          </a:p>
        </p:txBody>
      </p:sp>
      <p:sp>
        <p:nvSpPr>
          <p:cNvPr id="4" name="Content Placeholder 3"/>
          <p:cNvSpPr>
            <a:spLocks noGrp="1"/>
          </p:cNvSpPr>
          <p:nvPr>
            <p:ph sz="quarter" idx="1"/>
          </p:nvPr>
        </p:nvSpPr>
        <p:spPr/>
        <p:txBody>
          <a:bodyPr>
            <a:normAutofit/>
          </a:bodyPr>
          <a:lstStyle/>
          <a:p>
            <a:endParaRPr lang="en-US" sz="3600" dirty="0" smtClean="0"/>
          </a:p>
          <a:p>
            <a:pPr marL="0" indent="0" algn="ctr">
              <a:buNone/>
            </a:pPr>
            <a:endParaRPr lang="en-US" sz="3600" dirty="0"/>
          </a:p>
          <a:p>
            <a:pPr marL="0" indent="0" algn="ctr">
              <a:buNone/>
            </a:pPr>
            <a:endParaRPr lang="en-US" sz="3600" dirty="0"/>
          </a:p>
          <a:p>
            <a:pPr marL="0" indent="0" algn="ctr">
              <a:buNone/>
            </a:pPr>
            <a:r>
              <a:rPr lang="en-US" sz="3600" dirty="0" smtClean="0"/>
              <a:t>BACKUP</a:t>
            </a:r>
            <a:endParaRPr lang="en-US" sz="3600" dirty="0"/>
          </a:p>
        </p:txBody>
      </p:sp>
    </p:spTree>
    <p:extLst>
      <p:ext uri="{BB962C8B-B14F-4D97-AF65-F5344CB8AC3E}">
        <p14:creationId xmlns:p14="http://schemas.microsoft.com/office/powerpoint/2010/main" val="1425178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dirty="0" smtClean="0"/>
              <a:t>Updates since Sept 2016 Forum face-to-face:</a:t>
            </a:r>
          </a:p>
          <a:p>
            <a:pPr lvl="1"/>
            <a:r>
              <a:rPr lang="en-US" b="1" dirty="0" smtClean="0"/>
              <a:t>Implementation</a:t>
            </a:r>
            <a:r>
              <a:rPr lang="en-US" dirty="0" smtClean="0"/>
              <a:t>: Python classes </a:t>
            </a:r>
            <a:r>
              <a:rPr lang="en-US" b="1" dirty="0" smtClean="0">
                <a:solidFill>
                  <a:srgbClr val="C00000"/>
                </a:solidFill>
              </a:rPr>
              <a:t>--&gt;</a:t>
            </a:r>
            <a:r>
              <a:rPr lang="en-US" dirty="0" smtClean="0"/>
              <a:t> JAEN document</a:t>
            </a:r>
          </a:p>
          <a:p>
            <a:pPr lvl="2"/>
            <a:r>
              <a:rPr lang="en-US" dirty="0" smtClean="0"/>
              <a:t>Test-driven design, full suite of unit tests using example data</a:t>
            </a:r>
          </a:p>
          <a:p>
            <a:pPr lvl="2"/>
            <a:r>
              <a:rPr lang="en-US" dirty="0" smtClean="0"/>
              <a:t>Encoder methods</a:t>
            </a:r>
          </a:p>
          <a:p>
            <a:pPr lvl="2"/>
            <a:r>
              <a:rPr lang="en-US" dirty="0" smtClean="0"/>
              <a:t>JSON-minified serialization format</a:t>
            </a:r>
          </a:p>
          <a:p>
            <a:pPr lvl="2"/>
            <a:r>
              <a:rPr lang="en-US" dirty="0" smtClean="0"/>
              <a:t>Flattened API supports </a:t>
            </a:r>
            <a:r>
              <a:rPr lang="en-US" dirty="0" err="1" smtClean="0"/>
              <a:t>dicts</a:t>
            </a:r>
            <a:r>
              <a:rPr lang="en-US" dirty="0" smtClean="0"/>
              <a:t> and arrays</a:t>
            </a:r>
          </a:p>
          <a:p>
            <a:pPr lvl="1"/>
            <a:r>
              <a:rPr lang="en-US" b="1" dirty="0" smtClean="0"/>
              <a:t>Targets</a:t>
            </a:r>
            <a:r>
              <a:rPr lang="en-US" dirty="0" smtClean="0"/>
              <a:t>: </a:t>
            </a:r>
            <a:r>
              <a:rPr lang="en-US" dirty="0" err="1" smtClean="0"/>
              <a:t>CybOX</a:t>
            </a:r>
            <a:r>
              <a:rPr lang="en-US" dirty="0" smtClean="0"/>
              <a:t> 2.1 </a:t>
            </a:r>
            <a:r>
              <a:rPr lang="en-US" b="1" dirty="0" smtClean="0">
                <a:solidFill>
                  <a:srgbClr val="C00000"/>
                </a:solidFill>
              </a:rPr>
              <a:t>--&gt;</a:t>
            </a:r>
            <a:r>
              <a:rPr lang="en-US" dirty="0" smtClean="0"/>
              <a:t> streamlined STIX Cyber Observables</a:t>
            </a:r>
          </a:p>
          <a:p>
            <a:pPr lvl="2"/>
            <a:r>
              <a:rPr lang="en-US" dirty="0" smtClean="0"/>
              <a:t>Attribute {“type”: “ipv4”, “value”: “1.2.3.4”}</a:t>
            </a:r>
            <a:br>
              <a:rPr lang="en-US" dirty="0" smtClean="0"/>
            </a:br>
            <a:r>
              <a:rPr lang="en-US" b="1" dirty="0" smtClean="0">
                <a:solidFill>
                  <a:srgbClr val="C00000"/>
                </a:solidFill>
              </a:rPr>
              <a:t>--&gt;</a:t>
            </a:r>
            <a:r>
              <a:rPr lang="en-US" dirty="0" smtClean="0"/>
              <a:t> Property {“ipv4”: “1.2.3.4”}</a:t>
            </a:r>
          </a:p>
          <a:p>
            <a:pPr lvl="1"/>
            <a:r>
              <a:rPr lang="en-US" b="1" dirty="0" smtClean="0"/>
              <a:t>Response</a:t>
            </a:r>
            <a:r>
              <a:rPr lang="en-US" dirty="0" smtClean="0"/>
              <a:t>: action </a:t>
            </a:r>
            <a:r>
              <a:rPr lang="en-US" b="1" dirty="0" smtClean="0">
                <a:solidFill>
                  <a:srgbClr val="C00000"/>
                </a:solidFill>
              </a:rPr>
              <a:t>--&gt;</a:t>
            </a:r>
            <a:r>
              <a:rPr lang="en-US" dirty="0" smtClean="0"/>
              <a:t> separate datatype</a:t>
            </a:r>
          </a:p>
          <a:p>
            <a:pPr lvl="1"/>
            <a:r>
              <a:rPr lang="en-US" b="1" dirty="0" smtClean="0"/>
              <a:t>Modifiers</a:t>
            </a:r>
            <a:r>
              <a:rPr lang="en-US" dirty="0" smtClean="0"/>
              <a:t>: refactored</a:t>
            </a:r>
            <a:endParaRPr lang="en-US" dirty="0"/>
          </a:p>
          <a:p>
            <a:pPr lvl="1"/>
            <a:endParaRPr lang="en-US" dirty="0" smtClean="0"/>
          </a:p>
          <a:p>
            <a:pPr marL="365760" lvl="1" indent="0">
              <a:buNone/>
            </a:pPr>
            <a:endParaRPr lang="en-US" sz="1400" dirty="0" smtClean="0"/>
          </a:p>
          <a:p>
            <a:pPr marL="365760" lvl="1" indent="0">
              <a:buNone/>
            </a:pPr>
            <a:endParaRPr lang="en-US" sz="1400" dirty="0" smtClean="0"/>
          </a:p>
        </p:txBody>
      </p:sp>
    </p:spTree>
    <p:extLst>
      <p:ext uri="{BB962C8B-B14F-4D97-AF65-F5344CB8AC3E}">
        <p14:creationId xmlns:p14="http://schemas.microsoft.com/office/powerpoint/2010/main" val="4141747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Interoperability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a:t>S</a:t>
            </a:r>
            <a:r>
              <a:rPr lang="en-US" dirty="0" smtClean="0"/>
              <a:t>chema serves two independent purposes:</a:t>
            </a:r>
          </a:p>
          <a:p>
            <a:pPr lvl="1"/>
            <a:r>
              <a:rPr lang="en-US" dirty="0"/>
              <a:t>Message </a:t>
            </a:r>
            <a:r>
              <a:rPr lang="en-US" dirty="0" smtClean="0"/>
              <a:t>Definition </a:t>
            </a:r>
            <a:r>
              <a:rPr lang="en-US" dirty="0"/>
              <a:t>and </a:t>
            </a:r>
            <a:r>
              <a:rPr lang="en-US" dirty="0" smtClean="0"/>
              <a:t>Validation</a:t>
            </a:r>
            <a:endParaRPr lang="en-US" dirty="0"/>
          </a:p>
          <a:p>
            <a:pPr lvl="2"/>
            <a:r>
              <a:rPr lang="en-US" dirty="0" smtClean="0"/>
              <a:t>Unambiguous specification</a:t>
            </a:r>
          </a:p>
          <a:p>
            <a:pPr lvl="2"/>
            <a:r>
              <a:rPr lang="en-US" dirty="0" smtClean="0"/>
              <a:t>Required even without serialization</a:t>
            </a:r>
          </a:p>
          <a:p>
            <a:pPr lvl="1"/>
            <a:r>
              <a:rPr lang="en-US" dirty="0" smtClean="0"/>
              <a:t>Message Serialization</a:t>
            </a:r>
            <a:endParaRPr lang="en-US" dirty="0"/>
          </a:p>
          <a:p>
            <a:pPr lvl="2"/>
            <a:r>
              <a:rPr lang="en-US" dirty="0" smtClean="0"/>
              <a:t>API / JSON – standard, human readable, ensures interoperability</a:t>
            </a:r>
          </a:p>
          <a:p>
            <a:pPr lvl="2"/>
            <a:r>
              <a:rPr lang="en-US" dirty="0" smtClean="0"/>
              <a:t>Optional Transformations: (JSON-Minified, Binary) – allows performance optimization if supported by both sender and receiver</a:t>
            </a:r>
          </a:p>
          <a:p>
            <a:pPr marL="0" indent="0">
              <a:buNone/>
            </a:pPr>
            <a:endParaRPr lang="en-US" dirty="0" smtClean="0"/>
          </a:p>
        </p:txBody>
      </p:sp>
    </p:spTree>
    <p:extLst>
      <p:ext uri="{BB962C8B-B14F-4D97-AF65-F5344CB8AC3E}">
        <p14:creationId xmlns:p14="http://schemas.microsoft.com/office/powerpoint/2010/main" val="325817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Definition and Validation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Database: SQL vs NoSQL</a:t>
            </a:r>
          </a:p>
          <a:p>
            <a:pPr lvl="1"/>
            <a:r>
              <a:rPr lang="en-US" sz="1600" dirty="0" smtClean="0"/>
              <a:t>NoSQL databases are built to allow the insertion of data without a predefined schema. Developers have typically had to add application-side code to enforce data quality controls, such as mandating the presence of specific fields, data types or permissible values.</a:t>
            </a:r>
          </a:p>
          <a:p>
            <a:pPr marL="685800" lvl="2" indent="0">
              <a:buNone/>
            </a:pPr>
            <a:r>
              <a:rPr lang="en-US" sz="1400" dirty="0" smtClean="0"/>
              <a:t>	--- “</a:t>
            </a:r>
            <a:r>
              <a:rPr lang="en-US" sz="1400" i="1" dirty="0" smtClean="0"/>
              <a:t>NoSQL Databases Explained</a:t>
            </a:r>
            <a:r>
              <a:rPr lang="en-US" sz="1400" dirty="0" smtClean="0"/>
              <a:t>”, </a:t>
            </a:r>
            <a:r>
              <a:rPr lang="en-US" sz="1400" dirty="0" smtClean="0">
                <a:hlinkClick r:id="rId3"/>
              </a:rPr>
              <a:t>https</a:t>
            </a:r>
            <a:r>
              <a:rPr lang="en-US" sz="1400" dirty="0">
                <a:hlinkClick r:id="rId3"/>
              </a:rPr>
              <a:t>://</a:t>
            </a:r>
            <a:r>
              <a:rPr lang="en-US" sz="1400" dirty="0" smtClean="0">
                <a:hlinkClick r:id="rId3"/>
              </a:rPr>
              <a:t>www.mongodb.com/nosql-explained</a:t>
            </a:r>
            <a:r>
              <a:rPr lang="en-US" sz="1400" dirty="0" smtClean="0"/>
              <a:t> </a:t>
            </a:r>
          </a:p>
          <a:p>
            <a:pPr lvl="1"/>
            <a:r>
              <a:rPr lang="en-US" sz="1600" dirty="0" smtClean="0"/>
              <a:t>SQL query is just text.  NoSQL models require coding in some language.</a:t>
            </a:r>
          </a:p>
          <a:p>
            <a:pPr lvl="2"/>
            <a:r>
              <a:rPr lang="en-US" sz="1400" dirty="0" smtClean="0"/>
              <a:t>“The more the DB engine knows about the Data Model, the more it can do for you”</a:t>
            </a:r>
          </a:p>
          <a:p>
            <a:pPr lvl="1"/>
            <a:r>
              <a:rPr lang="en-US" sz="1600" dirty="0" smtClean="0"/>
              <a:t>Best practice: use right tool for the job – SQL *and* NoSQL</a:t>
            </a:r>
            <a:endParaRPr lang="en-US" sz="1600" dirty="0"/>
          </a:p>
          <a:p>
            <a:r>
              <a:rPr lang="en-US" dirty="0" smtClean="0"/>
              <a:t>Protocol data models: </a:t>
            </a:r>
            <a:r>
              <a:rPr lang="en-US" dirty="0"/>
              <a:t>Schema vs. </a:t>
            </a:r>
            <a:r>
              <a:rPr lang="en-US" dirty="0" smtClean="0"/>
              <a:t>Property tables</a:t>
            </a:r>
          </a:p>
          <a:p>
            <a:pPr lvl="1"/>
            <a:r>
              <a:rPr lang="en-US" sz="1600" dirty="0" smtClean="0"/>
              <a:t>No schema: Validation requires program coding, updates require re-coding</a:t>
            </a:r>
          </a:p>
          <a:p>
            <a:pPr lvl="1"/>
            <a:r>
              <a:rPr lang="en-US" sz="1600" dirty="0" smtClean="0"/>
              <a:t>Schema is just text: </a:t>
            </a:r>
            <a:r>
              <a:rPr lang="en-US" sz="1600" dirty="0"/>
              <a:t>C</a:t>
            </a:r>
            <a:r>
              <a:rPr lang="en-US" sz="1600" dirty="0" smtClean="0"/>
              <a:t>odec/validation engine doesn’t change when protocol is updated</a:t>
            </a:r>
          </a:p>
        </p:txBody>
      </p:sp>
    </p:spTree>
    <p:extLst>
      <p:ext uri="{BB962C8B-B14F-4D97-AF65-F5344CB8AC3E}">
        <p14:creationId xmlns:p14="http://schemas.microsoft.com/office/powerpoint/2010/main" val="337932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81000" y="1600200"/>
            <a:ext cx="5410200" cy="4495800"/>
          </a:xfrm>
        </p:spPr>
        <p:txBody>
          <a:bodyPr>
            <a:normAutofit fontScale="92500" lnSpcReduction="10000"/>
          </a:bodyPr>
          <a:lstStyle/>
          <a:p>
            <a:r>
              <a:rPr lang="en-US" sz="2000" dirty="0" smtClean="0"/>
              <a:t>Serialization is a network layer six function:</a:t>
            </a:r>
          </a:p>
          <a:p>
            <a:pPr lvl="1"/>
            <a:r>
              <a:rPr lang="en-US" sz="1600" dirty="0" smtClean="0"/>
              <a:t>“The </a:t>
            </a:r>
            <a:r>
              <a:rPr lang="en-US" sz="1600" dirty="0"/>
              <a:t>P</a:t>
            </a:r>
            <a:r>
              <a:rPr lang="en-US" sz="1600" dirty="0" smtClean="0"/>
              <a:t>resentation layer </a:t>
            </a:r>
            <a:r>
              <a:rPr lang="en-US" sz="1600" dirty="0"/>
              <a:t>provides independence from data representation </a:t>
            </a:r>
            <a:r>
              <a:rPr lang="en-US" sz="1600" dirty="0" smtClean="0"/>
              <a:t>by </a:t>
            </a:r>
            <a:r>
              <a:rPr lang="en-US" sz="1600" dirty="0"/>
              <a:t>translating between </a:t>
            </a:r>
            <a:r>
              <a:rPr lang="en-US" sz="1600" b="1" dirty="0"/>
              <a:t>application</a:t>
            </a:r>
            <a:r>
              <a:rPr lang="en-US" sz="1600" dirty="0"/>
              <a:t> and </a:t>
            </a:r>
            <a:r>
              <a:rPr lang="en-US" sz="1600" b="1" dirty="0"/>
              <a:t>network</a:t>
            </a:r>
            <a:r>
              <a:rPr lang="en-US" sz="1600" dirty="0"/>
              <a:t> formats</a:t>
            </a:r>
            <a:r>
              <a:rPr lang="en-US" sz="1600" dirty="0" smtClean="0"/>
              <a:t>.”  -- Wikipedia</a:t>
            </a:r>
          </a:p>
          <a:p>
            <a:pPr lvl="1"/>
            <a:r>
              <a:rPr lang="en-US" sz="1600" b="1" dirty="0" smtClean="0"/>
              <a:t>application</a:t>
            </a:r>
            <a:r>
              <a:rPr lang="en-US" sz="1600" dirty="0" smtClean="0"/>
              <a:t>: “state of an object instance” in a program</a:t>
            </a:r>
          </a:p>
          <a:p>
            <a:r>
              <a:rPr lang="en-US" sz="2000" dirty="0" smtClean="0"/>
              <a:t>Codec is application-independent</a:t>
            </a:r>
          </a:p>
          <a:p>
            <a:pPr lvl="1"/>
            <a:r>
              <a:rPr lang="en-US" sz="1600" dirty="0"/>
              <a:t>I</a:t>
            </a:r>
            <a:r>
              <a:rPr lang="en-US" sz="1600" dirty="0" smtClean="0"/>
              <a:t>mplemented as a library called by applications (as with compression, signature, encryption)</a:t>
            </a:r>
          </a:p>
          <a:p>
            <a:pPr lvl="1"/>
            <a:r>
              <a:rPr lang="en-US" sz="1600" dirty="0" smtClean="0"/>
              <a:t>Internet Text Messages (RFC 822) / MIME Internet Message Bodies (RFC 2045) define e-mail application payload</a:t>
            </a:r>
          </a:p>
          <a:p>
            <a:pPr lvl="1"/>
            <a:r>
              <a:rPr lang="en-US" sz="1600" dirty="0" smtClean="0"/>
              <a:t>ZLIB (RFC 1950), S-MIME (RFC 5751) define Presentation-Layer transformations of payload</a:t>
            </a:r>
          </a:p>
          <a:p>
            <a:pPr lvl="1"/>
            <a:r>
              <a:rPr lang="en-US" sz="1600" dirty="0" smtClean="0"/>
              <a:t>Existence of transformations </a:t>
            </a:r>
            <a:r>
              <a:rPr lang="en-US" sz="1600" b="1" dirty="0" smtClean="0"/>
              <a:t>does not </a:t>
            </a:r>
            <a:r>
              <a:rPr lang="en-US" sz="1600" dirty="0" smtClean="0"/>
              <a:t>create e-mail application incompatibility</a:t>
            </a:r>
          </a:p>
          <a:p>
            <a:r>
              <a:rPr lang="en-US" sz="2000" dirty="0" smtClean="0"/>
              <a:t>There is only one OpenC2 API</a:t>
            </a:r>
          </a:p>
          <a:p>
            <a:pPr lvl="1"/>
            <a:r>
              <a:rPr lang="en-US" sz="1600" dirty="0" smtClean="0"/>
              <a:t>Define schema-based transformations in separate document</a:t>
            </a:r>
            <a:endParaRPr lang="en-US" sz="1600" dirty="0"/>
          </a:p>
        </p:txBody>
      </p:sp>
      <p:sp>
        <p:nvSpPr>
          <p:cNvPr id="2" name="Title 1"/>
          <p:cNvSpPr>
            <a:spLocks noGrp="1"/>
          </p:cNvSpPr>
          <p:nvPr>
            <p:ph type="title"/>
          </p:nvPr>
        </p:nvSpPr>
        <p:spPr/>
        <p:txBody>
          <a:bodyPr/>
          <a:lstStyle/>
          <a:p>
            <a:r>
              <a:rPr lang="en-US" dirty="0" smtClean="0"/>
              <a:t>Message Serialization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
        <p:nvSpPr>
          <p:cNvPr id="5" name="Rounded Rectangle 4"/>
          <p:cNvSpPr/>
          <p:nvPr/>
        </p:nvSpPr>
        <p:spPr>
          <a:xfrm>
            <a:off x="6629400" y="1905000"/>
            <a:ext cx="914400" cy="457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solidFill>
                  <a:schemeClr val="tx1"/>
                </a:solidFill>
              </a:rPr>
              <a:t>Orchestrator</a:t>
            </a:r>
            <a:endParaRPr lang="en-US" sz="1200" b="1" dirty="0">
              <a:solidFill>
                <a:schemeClr val="tx1"/>
              </a:solidFill>
            </a:endParaRPr>
          </a:p>
        </p:txBody>
      </p:sp>
      <p:sp>
        <p:nvSpPr>
          <p:cNvPr id="6" name="Rounded Rectangle 5"/>
          <p:cNvSpPr/>
          <p:nvPr/>
        </p:nvSpPr>
        <p:spPr>
          <a:xfrm>
            <a:off x="7924800" y="1905000"/>
            <a:ext cx="914400" cy="4572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Actuator</a:t>
            </a:r>
            <a:endParaRPr lang="en-US" sz="1200" b="1" dirty="0">
              <a:solidFill>
                <a:schemeClr val="tx1"/>
              </a:solidFill>
            </a:endParaRPr>
          </a:p>
        </p:txBody>
      </p:sp>
      <p:sp>
        <p:nvSpPr>
          <p:cNvPr id="8" name="Rectangle 7"/>
          <p:cNvSpPr/>
          <p:nvPr/>
        </p:nvSpPr>
        <p:spPr>
          <a:xfrm>
            <a:off x="6629400" y="30480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Session</a:t>
            </a:r>
            <a:endParaRPr lang="en-US" sz="1200" dirty="0">
              <a:solidFill>
                <a:schemeClr val="tx1"/>
              </a:solidFill>
            </a:endParaRPr>
          </a:p>
        </p:txBody>
      </p:sp>
      <p:sp>
        <p:nvSpPr>
          <p:cNvPr id="11" name="Rectangle 10"/>
          <p:cNvSpPr/>
          <p:nvPr/>
        </p:nvSpPr>
        <p:spPr>
          <a:xfrm>
            <a:off x="6629400" y="25908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Presentation</a:t>
            </a:r>
            <a:endParaRPr lang="en-US" sz="1200" dirty="0">
              <a:solidFill>
                <a:schemeClr val="tx1"/>
              </a:solidFill>
            </a:endParaRPr>
          </a:p>
        </p:txBody>
      </p:sp>
      <p:sp>
        <p:nvSpPr>
          <p:cNvPr id="12" name="Rectangle 11"/>
          <p:cNvSpPr/>
          <p:nvPr/>
        </p:nvSpPr>
        <p:spPr>
          <a:xfrm>
            <a:off x="6629400" y="32766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Transport</a:t>
            </a:r>
            <a:endParaRPr lang="en-US" sz="1200" dirty="0">
              <a:solidFill>
                <a:schemeClr val="tx1"/>
              </a:solidFill>
            </a:endParaRPr>
          </a:p>
        </p:txBody>
      </p:sp>
      <p:sp>
        <p:nvSpPr>
          <p:cNvPr id="13" name="Rectangle 12"/>
          <p:cNvSpPr/>
          <p:nvPr/>
        </p:nvSpPr>
        <p:spPr>
          <a:xfrm>
            <a:off x="6629400" y="35052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Network</a:t>
            </a:r>
            <a:endParaRPr lang="en-US" sz="1200" dirty="0">
              <a:solidFill>
                <a:schemeClr val="tx1"/>
              </a:solidFill>
            </a:endParaRPr>
          </a:p>
        </p:txBody>
      </p:sp>
      <p:sp>
        <p:nvSpPr>
          <p:cNvPr id="14" name="Rectangle 13"/>
          <p:cNvSpPr/>
          <p:nvPr/>
        </p:nvSpPr>
        <p:spPr>
          <a:xfrm>
            <a:off x="6629400" y="37338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Link</a:t>
            </a:r>
            <a:endParaRPr lang="en-US" sz="1200" dirty="0">
              <a:solidFill>
                <a:schemeClr val="tx1"/>
              </a:solidFill>
            </a:endParaRPr>
          </a:p>
        </p:txBody>
      </p:sp>
      <p:sp>
        <p:nvSpPr>
          <p:cNvPr id="15" name="Rectangle 14"/>
          <p:cNvSpPr/>
          <p:nvPr/>
        </p:nvSpPr>
        <p:spPr>
          <a:xfrm>
            <a:off x="6629400" y="39624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Physical</a:t>
            </a:r>
            <a:endParaRPr lang="en-US" sz="1200" dirty="0">
              <a:solidFill>
                <a:schemeClr val="tx1"/>
              </a:solidFill>
            </a:endParaRPr>
          </a:p>
        </p:txBody>
      </p:sp>
      <p:sp>
        <p:nvSpPr>
          <p:cNvPr id="16" name="Rectangle 15"/>
          <p:cNvSpPr/>
          <p:nvPr/>
        </p:nvSpPr>
        <p:spPr>
          <a:xfrm>
            <a:off x="7924800" y="30480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Session</a:t>
            </a:r>
            <a:endParaRPr lang="en-US" sz="1200" dirty="0">
              <a:solidFill>
                <a:schemeClr val="tx1"/>
              </a:solidFill>
            </a:endParaRPr>
          </a:p>
        </p:txBody>
      </p:sp>
      <p:sp>
        <p:nvSpPr>
          <p:cNvPr id="17" name="Rectangle 16"/>
          <p:cNvSpPr/>
          <p:nvPr/>
        </p:nvSpPr>
        <p:spPr>
          <a:xfrm>
            <a:off x="7924800" y="25908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Presentation</a:t>
            </a:r>
            <a:endParaRPr lang="en-US" sz="1200" dirty="0">
              <a:solidFill>
                <a:schemeClr val="tx1"/>
              </a:solidFill>
            </a:endParaRPr>
          </a:p>
        </p:txBody>
      </p:sp>
      <p:sp>
        <p:nvSpPr>
          <p:cNvPr id="18" name="Rectangle 17"/>
          <p:cNvSpPr/>
          <p:nvPr/>
        </p:nvSpPr>
        <p:spPr>
          <a:xfrm>
            <a:off x="7924800" y="32766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Transport</a:t>
            </a:r>
            <a:endParaRPr lang="en-US" sz="1200" dirty="0">
              <a:solidFill>
                <a:schemeClr val="tx1"/>
              </a:solidFill>
            </a:endParaRPr>
          </a:p>
        </p:txBody>
      </p:sp>
      <p:sp>
        <p:nvSpPr>
          <p:cNvPr id="19" name="Rectangle 18"/>
          <p:cNvSpPr/>
          <p:nvPr/>
        </p:nvSpPr>
        <p:spPr>
          <a:xfrm>
            <a:off x="7924800" y="35052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Network</a:t>
            </a:r>
            <a:endParaRPr lang="en-US" sz="1200" dirty="0">
              <a:solidFill>
                <a:schemeClr val="tx1"/>
              </a:solidFill>
            </a:endParaRPr>
          </a:p>
        </p:txBody>
      </p:sp>
      <p:sp>
        <p:nvSpPr>
          <p:cNvPr id="20" name="Rectangle 19"/>
          <p:cNvSpPr/>
          <p:nvPr/>
        </p:nvSpPr>
        <p:spPr>
          <a:xfrm>
            <a:off x="7924800" y="37338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Link</a:t>
            </a:r>
            <a:endParaRPr lang="en-US" sz="1200" dirty="0">
              <a:solidFill>
                <a:schemeClr val="tx1"/>
              </a:solidFill>
            </a:endParaRPr>
          </a:p>
        </p:txBody>
      </p:sp>
      <p:sp>
        <p:nvSpPr>
          <p:cNvPr id="21" name="Rectangle 20"/>
          <p:cNvSpPr/>
          <p:nvPr/>
        </p:nvSpPr>
        <p:spPr>
          <a:xfrm>
            <a:off x="7924800" y="3962400"/>
            <a:ext cx="914400" cy="228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solidFill>
                  <a:schemeClr val="tx1"/>
                </a:solidFill>
              </a:rPr>
              <a:t>Physical</a:t>
            </a:r>
            <a:endParaRPr lang="en-US" sz="1200" dirty="0">
              <a:solidFill>
                <a:schemeClr val="tx1"/>
              </a:solidFill>
            </a:endParaRPr>
          </a:p>
        </p:txBody>
      </p:sp>
      <p:cxnSp>
        <p:nvCxnSpPr>
          <p:cNvPr id="24" name="Straight Arrow Connector 23"/>
          <p:cNvCxnSpPr/>
          <p:nvPr/>
        </p:nvCxnSpPr>
        <p:spPr>
          <a:xfrm>
            <a:off x="7553325" y="4092833"/>
            <a:ext cx="3810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11" idx="0"/>
          </p:cNvCxnSpPr>
          <p:nvPr/>
        </p:nvCxnSpPr>
        <p:spPr>
          <a:xfrm>
            <a:off x="7086600" y="2362200"/>
            <a:ext cx="0" cy="2286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2"/>
            <a:endCxn id="17" idx="0"/>
          </p:cNvCxnSpPr>
          <p:nvPr/>
        </p:nvCxnSpPr>
        <p:spPr>
          <a:xfrm>
            <a:off x="8382000" y="2362200"/>
            <a:ext cx="0" cy="2286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8499" y="2009001"/>
            <a:ext cx="269626" cy="276999"/>
          </a:xfrm>
          <a:prstGeom prst="rect">
            <a:avLst/>
          </a:prstGeom>
          <a:noFill/>
        </p:spPr>
        <p:txBody>
          <a:bodyPr wrap="none" rtlCol="0">
            <a:spAutoFit/>
          </a:bodyPr>
          <a:lstStyle/>
          <a:p>
            <a:r>
              <a:rPr lang="en-US" sz="1200" dirty="0" smtClean="0"/>
              <a:t>7</a:t>
            </a:r>
            <a:endParaRPr lang="en-US" sz="1200" dirty="0"/>
          </a:p>
        </p:txBody>
      </p:sp>
      <p:sp>
        <p:nvSpPr>
          <p:cNvPr id="31" name="TextBox 30"/>
          <p:cNvSpPr txBox="1"/>
          <p:nvPr/>
        </p:nvSpPr>
        <p:spPr>
          <a:xfrm>
            <a:off x="7588499" y="2542401"/>
            <a:ext cx="269626" cy="276999"/>
          </a:xfrm>
          <a:prstGeom prst="rect">
            <a:avLst/>
          </a:prstGeom>
          <a:noFill/>
        </p:spPr>
        <p:txBody>
          <a:bodyPr wrap="none" rtlCol="0">
            <a:spAutoFit/>
          </a:bodyPr>
          <a:lstStyle/>
          <a:p>
            <a:r>
              <a:rPr lang="en-US" sz="1200" dirty="0" smtClean="0"/>
              <a:t>6</a:t>
            </a:r>
            <a:endParaRPr lang="en-US" sz="1200" dirty="0"/>
          </a:p>
        </p:txBody>
      </p:sp>
      <p:sp>
        <p:nvSpPr>
          <p:cNvPr id="32" name="TextBox 31"/>
          <p:cNvSpPr txBox="1"/>
          <p:nvPr/>
        </p:nvSpPr>
        <p:spPr>
          <a:xfrm>
            <a:off x="7585247" y="2999601"/>
            <a:ext cx="269626" cy="276999"/>
          </a:xfrm>
          <a:prstGeom prst="rect">
            <a:avLst/>
          </a:prstGeom>
          <a:noFill/>
        </p:spPr>
        <p:txBody>
          <a:bodyPr wrap="none" rtlCol="0">
            <a:spAutoFit/>
          </a:bodyPr>
          <a:lstStyle/>
          <a:p>
            <a:r>
              <a:rPr lang="en-US" sz="1200" dirty="0" smtClean="0"/>
              <a:t>5</a:t>
            </a:r>
            <a:endParaRPr lang="en-US" sz="1200" dirty="0"/>
          </a:p>
        </p:txBody>
      </p:sp>
      <p:sp>
        <p:nvSpPr>
          <p:cNvPr id="33" name="TextBox 32"/>
          <p:cNvSpPr txBox="1"/>
          <p:nvPr/>
        </p:nvSpPr>
        <p:spPr>
          <a:xfrm>
            <a:off x="7588499" y="3228201"/>
            <a:ext cx="269626" cy="276999"/>
          </a:xfrm>
          <a:prstGeom prst="rect">
            <a:avLst/>
          </a:prstGeom>
          <a:noFill/>
        </p:spPr>
        <p:txBody>
          <a:bodyPr wrap="none" rtlCol="0">
            <a:spAutoFit/>
          </a:bodyPr>
          <a:lstStyle/>
          <a:p>
            <a:r>
              <a:rPr lang="en-US" sz="1200" dirty="0" smtClean="0"/>
              <a:t>4</a:t>
            </a:r>
            <a:endParaRPr lang="en-US" sz="1200" dirty="0"/>
          </a:p>
        </p:txBody>
      </p:sp>
      <p:sp>
        <p:nvSpPr>
          <p:cNvPr id="34" name="TextBox 33"/>
          <p:cNvSpPr txBox="1"/>
          <p:nvPr/>
        </p:nvSpPr>
        <p:spPr>
          <a:xfrm>
            <a:off x="7588499" y="3456801"/>
            <a:ext cx="269626" cy="276999"/>
          </a:xfrm>
          <a:prstGeom prst="rect">
            <a:avLst/>
          </a:prstGeom>
          <a:noFill/>
        </p:spPr>
        <p:txBody>
          <a:bodyPr wrap="none" rtlCol="0">
            <a:spAutoFit/>
          </a:bodyPr>
          <a:lstStyle/>
          <a:p>
            <a:r>
              <a:rPr lang="en-US" sz="1200" dirty="0" smtClean="0"/>
              <a:t>3</a:t>
            </a:r>
            <a:endParaRPr lang="en-US" sz="1200" dirty="0"/>
          </a:p>
        </p:txBody>
      </p:sp>
      <p:sp>
        <p:nvSpPr>
          <p:cNvPr id="35" name="TextBox 34"/>
          <p:cNvSpPr txBox="1"/>
          <p:nvPr/>
        </p:nvSpPr>
        <p:spPr>
          <a:xfrm>
            <a:off x="7588499" y="3685401"/>
            <a:ext cx="269626" cy="276999"/>
          </a:xfrm>
          <a:prstGeom prst="rect">
            <a:avLst/>
          </a:prstGeom>
          <a:noFill/>
        </p:spPr>
        <p:txBody>
          <a:bodyPr wrap="none" rtlCol="0">
            <a:spAutoFit/>
          </a:bodyPr>
          <a:lstStyle/>
          <a:p>
            <a:r>
              <a:rPr lang="en-US" sz="1200" dirty="0" smtClean="0"/>
              <a:t>2</a:t>
            </a:r>
            <a:endParaRPr lang="en-US" sz="1200" dirty="0"/>
          </a:p>
        </p:txBody>
      </p:sp>
      <p:sp>
        <p:nvSpPr>
          <p:cNvPr id="36" name="TextBox 35"/>
          <p:cNvSpPr txBox="1"/>
          <p:nvPr/>
        </p:nvSpPr>
        <p:spPr>
          <a:xfrm>
            <a:off x="7588499" y="3914001"/>
            <a:ext cx="269626" cy="276999"/>
          </a:xfrm>
          <a:prstGeom prst="rect">
            <a:avLst/>
          </a:prstGeom>
          <a:noFill/>
        </p:spPr>
        <p:txBody>
          <a:bodyPr wrap="none" rtlCol="0">
            <a:spAutoFit/>
          </a:bodyPr>
          <a:lstStyle/>
          <a:p>
            <a:r>
              <a:rPr lang="en-US" sz="1200" dirty="0"/>
              <a:t>1</a:t>
            </a:r>
          </a:p>
        </p:txBody>
      </p:sp>
      <p:cxnSp>
        <p:nvCxnSpPr>
          <p:cNvPr id="37" name="Straight Arrow Connector 36"/>
          <p:cNvCxnSpPr>
            <a:stCxn id="11" idx="2"/>
            <a:endCxn id="8" idx="0"/>
          </p:cNvCxnSpPr>
          <p:nvPr/>
        </p:nvCxnSpPr>
        <p:spPr>
          <a:xfrm>
            <a:off x="7086600" y="2819400"/>
            <a:ext cx="0" cy="2286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2"/>
            <a:endCxn id="16" idx="0"/>
          </p:cNvCxnSpPr>
          <p:nvPr/>
        </p:nvCxnSpPr>
        <p:spPr>
          <a:xfrm>
            <a:off x="8382000" y="2819400"/>
            <a:ext cx="0" cy="2286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72200" y="2286000"/>
            <a:ext cx="487634" cy="338554"/>
          </a:xfrm>
          <a:prstGeom prst="rect">
            <a:avLst/>
          </a:prstGeom>
          <a:noFill/>
        </p:spPr>
        <p:txBody>
          <a:bodyPr wrap="none" rtlCol="0">
            <a:spAutoFit/>
          </a:bodyPr>
          <a:lstStyle/>
          <a:p>
            <a:r>
              <a:rPr lang="en-US" sz="1600" b="1" dirty="0" smtClean="0"/>
              <a:t>API</a:t>
            </a:r>
            <a:endParaRPr lang="en-US" sz="1600" b="1" dirty="0"/>
          </a:p>
        </p:txBody>
      </p:sp>
      <p:cxnSp>
        <p:nvCxnSpPr>
          <p:cNvPr id="53" name="Straight Connector 52"/>
          <p:cNvCxnSpPr/>
          <p:nvPr/>
        </p:nvCxnSpPr>
        <p:spPr>
          <a:xfrm>
            <a:off x="6659834" y="2455277"/>
            <a:ext cx="2179366" cy="212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629400" y="2933700"/>
            <a:ext cx="2176160" cy="583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805995" y="2754868"/>
            <a:ext cx="899605" cy="338554"/>
          </a:xfrm>
          <a:prstGeom prst="rect">
            <a:avLst/>
          </a:prstGeom>
          <a:noFill/>
        </p:spPr>
        <p:txBody>
          <a:bodyPr wrap="none" rtlCol="0">
            <a:spAutoFit/>
          </a:bodyPr>
          <a:lstStyle/>
          <a:p>
            <a:r>
              <a:rPr lang="en-US" sz="1600" b="1" dirty="0" smtClean="0"/>
              <a:t>Encoded</a:t>
            </a:r>
            <a:endParaRPr lang="en-US" sz="1600" b="1" dirty="0"/>
          </a:p>
        </p:txBody>
      </p:sp>
    </p:spTree>
    <p:extLst>
      <p:ext uri="{BB962C8B-B14F-4D97-AF65-F5344CB8AC3E}">
        <p14:creationId xmlns:p14="http://schemas.microsoft.com/office/powerpoint/2010/main" val="1466256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Optimization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
        <p:nvSpPr>
          <p:cNvPr id="4" name="Content Placeholder 3"/>
          <p:cNvSpPr>
            <a:spLocks noGrp="1"/>
          </p:cNvSpPr>
          <p:nvPr>
            <p:ph sz="quarter" idx="1"/>
          </p:nvPr>
        </p:nvSpPr>
        <p:spPr>
          <a:xfrm>
            <a:off x="612648" y="4953000"/>
            <a:ext cx="8153400" cy="1066800"/>
          </a:xfrm>
        </p:spPr>
        <p:txBody>
          <a:bodyPr>
            <a:normAutofit/>
          </a:bodyPr>
          <a:lstStyle/>
          <a:p>
            <a:pPr marL="0" indent="0">
              <a:buNone/>
            </a:pPr>
            <a:r>
              <a:rPr lang="en-US" dirty="0" smtClean="0"/>
              <a:t>Schema-based optimization is more effective than compression for small messages</a:t>
            </a:r>
          </a:p>
        </p:txBody>
      </p:sp>
      <p:graphicFrame>
        <p:nvGraphicFramePr>
          <p:cNvPr id="6" name="Table 5"/>
          <p:cNvGraphicFramePr>
            <a:graphicFrameLocks noGrp="1"/>
          </p:cNvGraphicFramePr>
          <p:nvPr>
            <p:extLst>
              <p:ext uri="{D42A27DB-BD31-4B8C-83A1-F6EECF244321}">
                <p14:modId xmlns:p14="http://schemas.microsoft.com/office/powerpoint/2010/main" val="297185550"/>
              </p:ext>
            </p:extLst>
          </p:nvPr>
        </p:nvGraphicFramePr>
        <p:xfrm>
          <a:off x="838200" y="2152650"/>
          <a:ext cx="6705600" cy="1828800"/>
        </p:xfrm>
        <a:graphic>
          <a:graphicData uri="http://schemas.openxmlformats.org/drawingml/2006/table">
            <a:tbl>
              <a:tblPr firstRow="1" bandRow="1">
                <a:tableStyleId>{5C22544A-7EE6-4342-B048-85BDC9FD1C3A}</a:tableStyleId>
              </a:tblPr>
              <a:tblGrid>
                <a:gridCol w="1676400"/>
                <a:gridCol w="1676400"/>
                <a:gridCol w="1676400"/>
                <a:gridCol w="1676400"/>
              </a:tblGrid>
              <a:tr h="0">
                <a:tc>
                  <a:txBody>
                    <a:bodyPr/>
                    <a:lstStyle/>
                    <a:p>
                      <a:r>
                        <a:rPr lang="en-US" dirty="0" smtClean="0"/>
                        <a:t>Example</a:t>
                      </a:r>
                      <a:endParaRPr lang="en-US" dirty="0"/>
                    </a:p>
                  </a:txBody>
                  <a:tcPr/>
                </a:tc>
                <a:tc>
                  <a:txBody>
                    <a:bodyPr/>
                    <a:lstStyle/>
                    <a:p>
                      <a:r>
                        <a:rPr lang="en-US" dirty="0" smtClean="0"/>
                        <a:t>JSON-Verbose*</a:t>
                      </a:r>
                      <a:endParaRPr lang="en-US" dirty="0"/>
                    </a:p>
                  </a:txBody>
                  <a:tcPr/>
                </a:tc>
                <a:tc>
                  <a:txBody>
                    <a:bodyPr/>
                    <a:lstStyle/>
                    <a:p>
                      <a:r>
                        <a:rPr lang="en-US" dirty="0" smtClean="0"/>
                        <a:t>JSON-Minified</a:t>
                      </a:r>
                      <a:endParaRPr lang="en-US" dirty="0"/>
                    </a:p>
                  </a:txBody>
                  <a:tcPr/>
                </a:tc>
                <a:tc>
                  <a:txBody>
                    <a:bodyPr/>
                    <a:lstStyle/>
                    <a:p>
                      <a:r>
                        <a:rPr lang="en-US" dirty="0" smtClean="0"/>
                        <a:t>Compressed**</a:t>
                      </a:r>
                      <a:endParaRPr lang="en-US" dirty="0"/>
                    </a:p>
                  </a:txBody>
                  <a:tcPr/>
                </a:tc>
              </a:tr>
              <a:tr h="0">
                <a:tc>
                  <a:txBody>
                    <a:bodyPr/>
                    <a:lstStyle/>
                    <a:p>
                      <a:r>
                        <a:rPr lang="en-US" dirty="0" smtClean="0"/>
                        <a:t>T1_mitigate</a:t>
                      </a:r>
                      <a:endParaRPr lang="en-US" dirty="0"/>
                    </a:p>
                  </a:txBody>
                  <a:tcPr/>
                </a:tc>
                <a:tc>
                  <a:txBody>
                    <a:bodyPr/>
                    <a:lstStyle/>
                    <a:p>
                      <a:pPr algn="ctr"/>
                      <a:r>
                        <a:rPr lang="en-US" dirty="0" smtClean="0"/>
                        <a:t>77</a:t>
                      </a:r>
                      <a:endParaRPr lang="en-US" dirty="0"/>
                    </a:p>
                  </a:txBody>
                  <a:tcPr/>
                </a:tc>
                <a:tc>
                  <a:txBody>
                    <a:bodyPr/>
                    <a:lstStyle/>
                    <a:p>
                      <a:pPr algn="ctr"/>
                      <a:r>
                        <a:rPr lang="en-US" dirty="0" smtClean="0"/>
                        <a:t>30</a:t>
                      </a:r>
                      <a:endParaRPr lang="en-US" dirty="0"/>
                    </a:p>
                  </a:txBody>
                  <a:tcPr/>
                </a:tc>
                <a:tc>
                  <a:txBody>
                    <a:bodyPr/>
                    <a:lstStyle/>
                    <a:p>
                      <a:pPr algn="ctr"/>
                      <a:r>
                        <a:rPr lang="en-US" dirty="0" smtClean="0"/>
                        <a:t>164</a:t>
                      </a:r>
                    </a:p>
                  </a:txBody>
                  <a:tcPr/>
                </a:tc>
              </a:tr>
              <a:tr h="0">
                <a:tc>
                  <a:txBody>
                    <a:bodyPr/>
                    <a:lstStyle/>
                    <a:p>
                      <a:r>
                        <a:rPr lang="en-US" dirty="0" smtClean="0"/>
                        <a:t>T2_contain</a:t>
                      </a:r>
                      <a:endParaRPr lang="en-US" dirty="0"/>
                    </a:p>
                  </a:txBody>
                  <a:tcPr/>
                </a:tc>
                <a:tc>
                  <a:txBody>
                    <a:bodyPr/>
                    <a:lstStyle/>
                    <a:p>
                      <a:pPr algn="ctr"/>
                      <a:r>
                        <a:rPr lang="en-US" dirty="0" smtClean="0"/>
                        <a:t>170</a:t>
                      </a:r>
                      <a:endParaRPr lang="en-US" dirty="0"/>
                    </a:p>
                  </a:txBody>
                  <a:tcPr/>
                </a:tc>
                <a:tc>
                  <a:txBody>
                    <a:bodyPr/>
                    <a:lstStyle/>
                    <a:p>
                      <a:pPr algn="ctr"/>
                      <a:r>
                        <a:rPr lang="en-US" dirty="0" smtClean="0"/>
                        <a:t>88</a:t>
                      </a:r>
                      <a:endParaRPr lang="en-US" dirty="0"/>
                    </a:p>
                  </a:txBody>
                  <a:tcPr/>
                </a:tc>
                <a:tc>
                  <a:txBody>
                    <a:bodyPr/>
                    <a:lstStyle/>
                    <a:p>
                      <a:pPr algn="ctr"/>
                      <a:r>
                        <a:rPr lang="en-US" dirty="0" smtClean="0"/>
                        <a:t>216</a:t>
                      </a:r>
                    </a:p>
                  </a:txBody>
                  <a:tcPr/>
                </a:tc>
              </a:tr>
              <a:tr h="0">
                <a:tc>
                  <a:txBody>
                    <a:bodyPr/>
                    <a:lstStyle/>
                    <a:p>
                      <a:r>
                        <a:rPr lang="en-US" dirty="0" smtClean="0"/>
                        <a:t>T3_deny</a:t>
                      </a:r>
                      <a:endParaRPr lang="en-US" dirty="0"/>
                    </a:p>
                  </a:txBody>
                  <a:tcPr/>
                </a:tc>
                <a:tc>
                  <a:txBody>
                    <a:bodyPr/>
                    <a:lstStyle/>
                    <a:p>
                      <a:pPr algn="ctr"/>
                      <a:r>
                        <a:rPr lang="en-US" dirty="0" smtClean="0"/>
                        <a:t>390</a:t>
                      </a:r>
                      <a:endParaRPr lang="en-US" dirty="0"/>
                    </a:p>
                  </a:txBody>
                  <a:tcPr/>
                </a:tc>
                <a:tc>
                  <a:txBody>
                    <a:bodyPr/>
                    <a:lstStyle/>
                    <a:p>
                      <a:pPr algn="ctr"/>
                      <a:r>
                        <a:rPr lang="en-US" dirty="0" smtClean="0"/>
                        <a:t>190</a:t>
                      </a:r>
                      <a:endParaRPr lang="en-US" dirty="0"/>
                    </a:p>
                  </a:txBody>
                  <a:tcPr/>
                </a:tc>
                <a:tc>
                  <a:txBody>
                    <a:bodyPr/>
                    <a:lstStyle/>
                    <a:p>
                      <a:pPr algn="ctr"/>
                      <a:r>
                        <a:rPr lang="en-US" dirty="0" smtClean="0"/>
                        <a:t>351</a:t>
                      </a:r>
                    </a:p>
                  </a:txBody>
                  <a:tcPr/>
                </a:tc>
              </a:tr>
              <a:tr h="0">
                <a:tc>
                  <a:txBody>
                    <a:bodyPr/>
                    <a:lstStyle/>
                    <a:p>
                      <a:r>
                        <a:rPr lang="en-US" dirty="0" smtClean="0"/>
                        <a:t>T6_update</a:t>
                      </a:r>
                      <a:endParaRPr lang="en-US" dirty="0"/>
                    </a:p>
                  </a:txBody>
                  <a:tcPr/>
                </a:tc>
                <a:tc>
                  <a:txBody>
                    <a:bodyPr/>
                    <a:lstStyle/>
                    <a:p>
                      <a:pPr algn="ctr"/>
                      <a:r>
                        <a:rPr lang="en-US" dirty="0" smtClean="0"/>
                        <a:t>359</a:t>
                      </a:r>
                      <a:endParaRPr lang="en-US" dirty="0"/>
                    </a:p>
                  </a:txBody>
                  <a:tcPr/>
                </a:tc>
                <a:tc>
                  <a:txBody>
                    <a:bodyPr/>
                    <a:lstStyle/>
                    <a:p>
                      <a:pPr algn="ctr"/>
                      <a:r>
                        <a:rPr lang="en-US" dirty="0" smtClean="0"/>
                        <a:t>222</a:t>
                      </a:r>
                      <a:endParaRPr lang="en-US" dirty="0"/>
                    </a:p>
                  </a:txBody>
                  <a:tcPr/>
                </a:tc>
                <a:tc>
                  <a:txBody>
                    <a:bodyPr/>
                    <a:lstStyle/>
                    <a:p>
                      <a:pPr algn="ctr"/>
                      <a:r>
                        <a:rPr lang="en-US" dirty="0" smtClean="0"/>
                        <a:t>335</a:t>
                      </a:r>
                      <a:endParaRPr lang="en-US" dirty="0"/>
                    </a:p>
                  </a:txBody>
                  <a:tcPr/>
                </a:tc>
              </a:tr>
            </a:tbl>
          </a:graphicData>
        </a:graphic>
      </p:graphicFrame>
      <p:sp>
        <p:nvSpPr>
          <p:cNvPr id="7" name="TextBox 6"/>
          <p:cNvSpPr txBox="1"/>
          <p:nvPr/>
        </p:nvSpPr>
        <p:spPr>
          <a:xfrm>
            <a:off x="5486400" y="3993118"/>
            <a:ext cx="2066591" cy="338554"/>
          </a:xfrm>
          <a:prstGeom prst="rect">
            <a:avLst/>
          </a:prstGeom>
          <a:noFill/>
        </p:spPr>
        <p:txBody>
          <a:bodyPr wrap="none" rtlCol="0">
            <a:spAutoFit/>
          </a:bodyPr>
          <a:lstStyle/>
          <a:p>
            <a:r>
              <a:rPr lang="en-US" sz="1600" dirty="0" smtClean="0"/>
              <a:t>**WinRAR compression</a:t>
            </a:r>
            <a:endParaRPr lang="en-US" sz="1600" dirty="0"/>
          </a:p>
        </p:txBody>
      </p:sp>
      <p:sp>
        <p:nvSpPr>
          <p:cNvPr id="8" name="TextBox 7"/>
          <p:cNvSpPr txBox="1"/>
          <p:nvPr/>
        </p:nvSpPr>
        <p:spPr>
          <a:xfrm>
            <a:off x="762000" y="3993118"/>
            <a:ext cx="2021836" cy="338554"/>
          </a:xfrm>
          <a:prstGeom prst="rect">
            <a:avLst/>
          </a:prstGeom>
          <a:noFill/>
        </p:spPr>
        <p:txBody>
          <a:bodyPr wrap="none" rtlCol="0">
            <a:spAutoFit/>
          </a:bodyPr>
          <a:lstStyle/>
          <a:p>
            <a:r>
              <a:rPr lang="en-US" sz="1600" dirty="0" smtClean="0"/>
              <a:t>Message size in bytes</a:t>
            </a:r>
            <a:endParaRPr lang="en-US" sz="1600" dirty="0"/>
          </a:p>
        </p:txBody>
      </p:sp>
      <p:sp>
        <p:nvSpPr>
          <p:cNvPr id="9" name="TextBox 8"/>
          <p:cNvSpPr txBox="1"/>
          <p:nvPr/>
        </p:nvSpPr>
        <p:spPr>
          <a:xfrm>
            <a:off x="2866714" y="3993118"/>
            <a:ext cx="1476686" cy="338554"/>
          </a:xfrm>
          <a:prstGeom prst="rect">
            <a:avLst/>
          </a:prstGeom>
          <a:noFill/>
        </p:spPr>
        <p:txBody>
          <a:bodyPr wrap="none" rtlCol="0">
            <a:spAutoFit/>
          </a:bodyPr>
          <a:lstStyle/>
          <a:p>
            <a:r>
              <a:rPr lang="en-US" sz="1600" dirty="0" smtClean="0"/>
              <a:t>*No whitespace</a:t>
            </a:r>
            <a:endParaRPr lang="en-US" sz="1600" dirty="0"/>
          </a:p>
        </p:txBody>
      </p:sp>
      <p:sp>
        <p:nvSpPr>
          <p:cNvPr id="10" name="TextBox 9"/>
          <p:cNvSpPr txBox="1"/>
          <p:nvPr/>
        </p:nvSpPr>
        <p:spPr>
          <a:xfrm>
            <a:off x="762000" y="4309646"/>
            <a:ext cx="5262403" cy="338554"/>
          </a:xfrm>
          <a:prstGeom prst="rect">
            <a:avLst/>
          </a:prstGeom>
          <a:noFill/>
        </p:spPr>
        <p:txBody>
          <a:bodyPr wrap="none" rtlCol="0">
            <a:spAutoFit/>
          </a:bodyPr>
          <a:lstStyle/>
          <a:p>
            <a:r>
              <a:rPr lang="en-US" sz="1600" dirty="0">
                <a:hlinkClick r:id="rId3"/>
              </a:rPr>
              <a:t>https://</a:t>
            </a:r>
            <a:r>
              <a:rPr lang="en-US" sz="1600" dirty="0" smtClean="0">
                <a:hlinkClick r:id="rId3"/>
              </a:rPr>
              <a:t>github.com/OpenC2-org/jaen/tree/master/examples</a:t>
            </a:r>
            <a:endParaRPr lang="en-US" sz="1600" dirty="0"/>
          </a:p>
        </p:txBody>
      </p:sp>
    </p:spTree>
    <p:extLst>
      <p:ext uri="{BB962C8B-B14F-4D97-AF65-F5344CB8AC3E}">
        <p14:creationId xmlns:p14="http://schemas.microsoft.com/office/powerpoint/2010/main" val="227297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Optimization – a standard practice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61426369"/>
              </p:ext>
            </p:extLst>
          </p:nvPr>
        </p:nvGraphicFramePr>
        <p:xfrm>
          <a:off x="609600" y="1752600"/>
          <a:ext cx="7848600" cy="4119880"/>
        </p:xfrm>
        <a:graphic>
          <a:graphicData uri="http://schemas.openxmlformats.org/drawingml/2006/table">
            <a:tbl>
              <a:tblPr firstRow="1" bandRow="1">
                <a:tableStyleId>{5C22544A-7EE6-4342-B048-85BDC9FD1C3A}</a:tableStyleId>
              </a:tblPr>
              <a:tblGrid>
                <a:gridCol w="3924300"/>
                <a:gridCol w="3924300"/>
              </a:tblGrid>
              <a:tr h="370840">
                <a:tc>
                  <a:txBody>
                    <a:bodyPr/>
                    <a:lstStyle/>
                    <a:p>
                      <a:pPr algn="ctr"/>
                      <a:r>
                        <a:rPr lang="en-US" dirty="0" smtClean="0"/>
                        <a:t>Verbose – human readable</a:t>
                      </a:r>
                      <a:endParaRPr lang="en-US" dirty="0"/>
                    </a:p>
                  </a:txBody>
                  <a:tcPr/>
                </a:tc>
                <a:tc>
                  <a:txBody>
                    <a:bodyPr/>
                    <a:lstStyle/>
                    <a:p>
                      <a:pPr algn="ctr"/>
                      <a:r>
                        <a:rPr lang="en-US" dirty="0" smtClean="0"/>
                        <a:t>Minified – machine optimized</a:t>
                      </a:r>
                      <a:endParaRPr lang="en-US" dirty="0"/>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400" dirty="0" smtClean="0"/>
                    </a:p>
                    <a:p>
                      <a:endParaRPr lang="en-US" sz="1200" dirty="0" smtClean="0"/>
                    </a:p>
                  </a:txBody>
                  <a:tcPr/>
                </a:tc>
                <a:tc>
                  <a:txBody>
                    <a:bodyPr/>
                    <a:lstStyle/>
                    <a:p>
                      <a:endParaRPr lang="en-US" dirty="0"/>
                    </a:p>
                  </a:txBody>
                  <a:tcPr/>
                </a:tc>
              </a:tr>
              <a:tr h="370840">
                <a:tc>
                  <a:txBody>
                    <a:bodyPr/>
                    <a:lstStyle/>
                    <a:p>
                      <a:r>
                        <a:rPr lang="en-US" sz="1400" dirty="0" smtClean="0">
                          <a:hlinkClick r:id="rId3"/>
                        </a:rPr>
                        <a:t>https://cdnjs.cloudflare.com/ajax/libs/jquery/3.2.1/jquery.js</a:t>
                      </a:r>
                      <a:r>
                        <a:rPr lang="en-US" sz="1400" dirty="0" smtClean="0"/>
                        <a:t>  -- 262 KB</a:t>
                      </a:r>
                      <a:endParaRPr lang="en-US" sz="1400" dirty="0"/>
                    </a:p>
                  </a:txBody>
                  <a:tcPr/>
                </a:tc>
                <a:tc>
                  <a:txBody>
                    <a:bodyPr/>
                    <a:lstStyle/>
                    <a:p>
                      <a:r>
                        <a:rPr lang="en-US" sz="1400" dirty="0" smtClean="0">
                          <a:hlinkClick r:id="rId4"/>
                        </a:rPr>
                        <a:t>https://cdnjs.cloudflare.com/ajax/libs/jquery/3.2.1/jquery.min.js</a:t>
                      </a:r>
                      <a:r>
                        <a:rPr lang="en-US" sz="1400" dirty="0" smtClean="0"/>
                        <a:t>  -- 85 KB</a:t>
                      </a:r>
                      <a:endParaRPr lang="en-US" sz="1400" dirty="0"/>
                    </a:p>
                  </a:txBody>
                  <a:tcPr/>
                </a:tc>
              </a:tr>
            </a:tbl>
          </a:graphicData>
        </a:graphic>
      </p:graphicFrame>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1" y="2133600"/>
            <a:ext cx="3810000" cy="320039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1" y="2133599"/>
            <a:ext cx="3810000" cy="3200399"/>
          </a:xfrm>
          <a:prstGeom prst="rect">
            <a:avLst/>
          </a:prstGeom>
        </p:spPr>
      </p:pic>
    </p:spTree>
    <p:extLst>
      <p:ext uri="{BB962C8B-B14F-4D97-AF65-F5344CB8AC3E}">
        <p14:creationId xmlns:p14="http://schemas.microsoft.com/office/powerpoint/2010/main" val="981381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Design and Use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graphicFrame>
        <p:nvGraphicFramePr>
          <p:cNvPr id="19" name="Content Placeholder 18"/>
          <p:cNvGraphicFramePr>
            <a:graphicFrameLocks noGrp="1"/>
          </p:cNvGraphicFramePr>
          <p:nvPr>
            <p:ph sz="quarter" idx="1"/>
            <p:extLst>
              <p:ext uri="{D42A27DB-BD31-4B8C-83A1-F6EECF244321}">
                <p14:modId xmlns:p14="http://schemas.microsoft.com/office/powerpoint/2010/main" val="2906970665"/>
              </p:ext>
            </p:extLst>
          </p:nvPr>
        </p:nvGraphicFramePr>
        <p:xfrm>
          <a:off x="457200" y="3200400"/>
          <a:ext cx="1295400" cy="1066800"/>
        </p:xfrm>
        <a:graphic>
          <a:graphicData uri="http://schemas.openxmlformats.org/drawingml/2006/table">
            <a:tbl>
              <a:tblPr firstRow="1" bandRow="1">
                <a:tableStyleId>{5C22544A-7EE6-4342-B048-85BDC9FD1C3A}</a:tableStyleId>
              </a:tblPr>
              <a:tblGrid>
                <a:gridCol w="218111"/>
                <a:gridCol w="430916"/>
                <a:gridCol w="646373"/>
              </a:tblGrid>
              <a:tr h="116917">
                <a:tc>
                  <a:txBody>
                    <a:bodyPr/>
                    <a:lstStyle/>
                    <a:p>
                      <a:pPr algn="ctr"/>
                      <a:r>
                        <a:rPr lang="en-US" sz="800" b="0" dirty="0" smtClean="0"/>
                        <a:t>Tag</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Prop</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Type</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540">
                <a:tc>
                  <a:txBody>
                    <a:bodyPr/>
                    <a:lstStyle/>
                    <a:p>
                      <a:pPr algn="ctr"/>
                      <a:r>
                        <a:rPr lang="en-US" sz="800" dirty="0" smtClean="0"/>
                        <a:t>1</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action</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String</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2</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target</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TargetType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3</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actuator</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ActuatorType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4</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modifiers</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ModifiersType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0" name="TextBox 29"/>
          <p:cNvSpPr txBox="1"/>
          <p:nvPr/>
        </p:nvSpPr>
        <p:spPr>
          <a:xfrm>
            <a:off x="381000" y="4231957"/>
            <a:ext cx="1662506" cy="492443"/>
          </a:xfrm>
          <a:prstGeom prst="rect">
            <a:avLst/>
          </a:prstGeom>
          <a:noFill/>
        </p:spPr>
        <p:txBody>
          <a:bodyPr wrap="none" rtlCol="0">
            <a:spAutoFit/>
          </a:bodyPr>
          <a:lstStyle/>
          <a:p>
            <a:r>
              <a:rPr lang="en-US" sz="1400" dirty="0" smtClean="0">
                <a:latin typeface="Calibri" panose="020F0502020204030204" pitchFamily="34" charset="0"/>
              </a:rPr>
              <a:t>Property Tables</a:t>
            </a:r>
            <a:r>
              <a:rPr lang="en-US" sz="1600" dirty="0" smtClean="0">
                <a:latin typeface="Calibri" panose="020F0502020204030204" pitchFamily="34" charset="0"/>
              </a:rPr>
              <a:t/>
            </a:r>
            <a:br>
              <a:rPr lang="en-US" sz="1600" dirty="0" smtClean="0">
                <a:latin typeface="Calibri" panose="020F0502020204030204" pitchFamily="34" charset="0"/>
              </a:rPr>
            </a:br>
            <a:r>
              <a:rPr lang="en-US" sz="1200" dirty="0" smtClean="0">
                <a:latin typeface="Calibri" panose="020F0502020204030204" pitchFamily="34" charset="0"/>
              </a:rPr>
              <a:t>(imported data models)</a:t>
            </a:r>
            <a:endParaRPr lang="en-US" sz="1200" dirty="0">
              <a:latin typeface="Calibri" panose="020F0502020204030204" pitchFamily="34" charset="0"/>
            </a:endParaRPr>
          </a:p>
        </p:txBody>
      </p:sp>
      <p:sp>
        <p:nvSpPr>
          <p:cNvPr id="47" name="TextBox 46"/>
          <p:cNvSpPr txBox="1"/>
          <p:nvPr/>
        </p:nvSpPr>
        <p:spPr>
          <a:xfrm>
            <a:off x="4195262" y="3117268"/>
            <a:ext cx="1662186" cy="523220"/>
          </a:xfrm>
          <a:prstGeom prst="rect">
            <a:avLst/>
          </a:prstGeom>
          <a:noFill/>
        </p:spPr>
        <p:txBody>
          <a:bodyPr wrap="none" rtlCol="0">
            <a:spAutoFit/>
          </a:bodyPr>
          <a:lstStyle/>
          <a:p>
            <a:r>
              <a:rPr lang="en-US" sz="1600" dirty="0" smtClean="0">
                <a:latin typeface="Calibri" panose="020F0502020204030204" pitchFamily="34" charset="0"/>
              </a:rPr>
              <a:t>JAEN Source (JAS)</a:t>
            </a:r>
          </a:p>
          <a:p>
            <a:pPr algn="ctr"/>
            <a:r>
              <a:rPr lang="en-US" sz="1200" dirty="0" smtClean="0">
                <a:latin typeface="Calibri" panose="020F0502020204030204" pitchFamily="34" charset="0"/>
              </a:rPr>
              <a:t>(optional)</a:t>
            </a:r>
            <a:endParaRPr lang="en-US" sz="1200" dirty="0">
              <a:latin typeface="Calibri" panose="020F0502020204030204" pitchFamily="34" charset="0"/>
            </a:endParaRPr>
          </a:p>
        </p:txBody>
      </p:sp>
      <p:sp>
        <p:nvSpPr>
          <p:cNvPr id="58" name="TextBox 57"/>
          <p:cNvSpPr txBox="1"/>
          <p:nvPr/>
        </p:nvSpPr>
        <p:spPr>
          <a:xfrm>
            <a:off x="7179442" y="3200400"/>
            <a:ext cx="954428" cy="553998"/>
          </a:xfrm>
          <a:prstGeom prst="rect">
            <a:avLst/>
          </a:prstGeom>
          <a:noFill/>
        </p:spPr>
        <p:txBody>
          <a:bodyPr wrap="none" rtlCol="0">
            <a:spAutoFit/>
          </a:bodyPr>
          <a:lstStyle/>
          <a:p>
            <a:pPr algn="ctr"/>
            <a:r>
              <a:rPr lang="en-US" dirty="0" smtClean="0">
                <a:latin typeface="Calibri" panose="020F0502020204030204" pitchFamily="34" charset="0"/>
              </a:rPr>
              <a:t>JAEN</a:t>
            </a:r>
            <a:br>
              <a:rPr lang="en-US" dirty="0" smtClean="0">
                <a:latin typeface="Calibri" panose="020F0502020204030204" pitchFamily="34" charset="0"/>
              </a:rPr>
            </a:br>
            <a:r>
              <a:rPr lang="en-US" sz="1200" dirty="0" smtClean="0">
                <a:latin typeface="Calibri" panose="020F0502020204030204" pitchFamily="34" charset="0"/>
              </a:rPr>
              <a:t>(normative)</a:t>
            </a:r>
            <a:endParaRPr lang="en-US" sz="1200" dirty="0">
              <a:latin typeface="Calibri" panose="020F0502020204030204" pitchFamily="34" charset="0"/>
            </a:endParaRPr>
          </a:p>
        </p:txBody>
      </p:sp>
      <p:grpSp>
        <p:nvGrpSpPr>
          <p:cNvPr id="84" name="Group 83"/>
          <p:cNvGrpSpPr/>
          <p:nvPr/>
        </p:nvGrpSpPr>
        <p:grpSpPr>
          <a:xfrm>
            <a:off x="4042862" y="2362200"/>
            <a:ext cx="1824538" cy="788822"/>
            <a:chOff x="5385797" y="4468978"/>
            <a:chExt cx="2031049" cy="788822"/>
          </a:xfrm>
        </p:grpSpPr>
        <p:sp>
          <p:nvSpPr>
            <p:cNvPr id="51" name="Folded Corner 50"/>
            <p:cNvSpPr/>
            <p:nvPr/>
          </p:nvSpPr>
          <p:spPr>
            <a:xfrm rot="10800000">
              <a:off x="5402606" y="4468978"/>
              <a:ext cx="2014240" cy="775932"/>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Consolas" panose="020B0609020204030204" pitchFamily="49" charset="0"/>
                <a:cs typeface="Consolas" panose="020B0609020204030204" pitchFamily="49" charset="0"/>
              </a:endParaRPr>
            </a:p>
          </p:txBody>
        </p:sp>
        <p:sp>
          <p:nvSpPr>
            <p:cNvPr id="41" name="TextBox 40"/>
            <p:cNvSpPr txBox="1"/>
            <p:nvPr/>
          </p:nvSpPr>
          <p:spPr>
            <a:xfrm>
              <a:off x="5385797" y="4519136"/>
              <a:ext cx="1824538" cy="738664"/>
            </a:xfrm>
            <a:prstGeom prst="rect">
              <a:avLst/>
            </a:prstGeom>
            <a:noFill/>
            <a:ln w="12700">
              <a:noFill/>
            </a:ln>
          </p:spPr>
          <p:txBody>
            <a:bodyPr wrap="none" rtlCol="0">
              <a:spAutoFit/>
            </a:bodyPr>
            <a:lstStyle/>
            <a:p>
              <a:r>
                <a:rPr lang="en-US" sz="700" dirty="0">
                  <a:latin typeface="Consolas" panose="020B0609020204030204" pitchFamily="49" charset="0"/>
                  <a:cs typeface="Consolas" panose="020B0609020204030204" pitchFamily="49" charset="0"/>
                </a:rPr>
                <a:t>OpenC2Command ::= RECORD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action       </a:t>
              </a:r>
              <a:r>
                <a:rPr lang="en-US" sz="700" dirty="0" err="1" smtClean="0">
                  <a:latin typeface="Consolas" panose="020B0609020204030204" pitchFamily="49" charset="0"/>
                  <a:cs typeface="Consolas" panose="020B0609020204030204" pitchFamily="49" charset="0"/>
                </a:rPr>
                <a:t>Action</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target       </a:t>
              </a:r>
              <a:r>
                <a:rPr lang="en-US" sz="700" dirty="0" err="1" smtClean="0">
                  <a:latin typeface="Consolas" panose="020B0609020204030204" pitchFamily="49" charset="0"/>
                  <a:cs typeface="Consolas" panose="020B0609020204030204" pitchFamily="49" charset="0"/>
                </a:rPr>
                <a:t>Target</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actuator     </a:t>
              </a:r>
              <a:r>
                <a:rPr lang="en-US" sz="700" dirty="0" err="1" smtClean="0">
                  <a:latin typeface="Consolas" panose="020B0609020204030204" pitchFamily="49" charset="0"/>
                  <a:cs typeface="Consolas" panose="020B0609020204030204" pitchFamily="49" charset="0"/>
                </a:rPr>
                <a:t>Actuator</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modifiers    </a:t>
              </a:r>
              <a:r>
                <a:rPr lang="en-US" sz="700" dirty="0" err="1" smtClean="0">
                  <a:latin typeface="Consolas" panose="020B0609020204030204" pitchFamily="49" charset="0"/>
                  <a:cs typeface="Consolas" panose="020B0609020204030204" pitchFamily="49" charset="0"/>
                </a:rPr>
                <a:t>Modifiers</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smtClean="0">
                  <a:latin typeface="Consolas" panose="020B0609020204030204" pitchFamily="49" charset="0"/>
                  <a:cs typeface="Consolas" panose="020B0609020204030204" pitchFamily="49" charset="0"/>
                </a:rPr>
                <a:t>}</a:t>
              </a:r>
              <a:endParaRPr lang="en-US" sz="700" dirty="0">
                <a:latin typeface="Consolas" panose="020B0609020204030204" pitchFamily="49" charset="0"/>
                <a:cs typeface="Consolas" panose="020B0609020204030204" pitchFamily="49" charset="0"/>
              </a:endParaRPr>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133600"/>
            <a:ext cx="914402" cy="704089"/>
          </a:xfrm>
          <a:prstGeom prst="rect">
            <a:avLst/>
          </a:prstGeom>
        </p:spPr>
      </p:pic>
      <p:sp>
        <p:nvSpPr>
          <p:cNvPr id="5" name="TextBox 4"/>
          <p:cNvSpPr txBox="1"/>
          <p:nvPr/>
        </p:nvSpPr>
        <p:spPr>
          <a:xfrm>
            <a:off x="2590800" y="2895600"/>
            <a:ext cx="1344713" cy="830997"/>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Design abstract schema based on requirements and standard docs</a:t>
            </a:r>
            <a:endParaRPr lang="en-US" sz="1200" i="1" dirty="0">
              <a:latin typeface="Calibri" panose="020F0502020204030204" pitchFamily="34" charset="0"/>
              <a:cs typeface="Calibri" panose="020F0502020204030204" pitchFamily="34" charset="0"/>
            </a:endParaRPr>
          </a:p>
        </p:txBody>
      </p:sp>
      <p:sp>
        <p:nvSpPr>
          <p:cNvPr id="16" name="TextBox 15"/>
          <p:cNvSpPr txBox="1"/>
          <p:nvPr/>
        </p:nvSpPr>
        <p:spPr>
          <a:xfrm>
            <a:off x="5867400" y="2771001"/>
            <a:ext cx="838200"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Translate</a:t>
            </a:r>
            <a:endParaRPr lang="en-US" sz="1200" i="1" dirty="0">
              <a:latin typeface="Calibri" panose="020F0502020204030204" pitchFamily="34" charset="0"/>
              <a:cs typeface="Calibri" panose="020F0502020204030204" pitchFamily="34" charset="0"/>
            </a:endParaRPr>
          </a:p>
        </p:txBody>
      </p:sp>
      <p:sp>
        <p:nvSpPr>
          <p:cNvPr id="6" name="Right Arrow 5"/>
          <p:cNvSpPr/>
          <p:nvPr/>
        </p:nvSpPr>
        <p:spPr>
          <a:xfrm>
            <a:off x="5943600" y="2674087"/>
            <a:ext cx="611980" cy="163602"/>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683738" y="2670912"/>
            <a:ext cx="337599"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4" idx="3"/>
            <a:endCxn id="31" idx="1"/>
          </p:cNvCxnSpPr>
          <p:nvPr/>
        </p:nvCxnSpPr>
        <p:spPr>
          <a:xfrm>
            <a:off x="3783113" y="5247276"/>
            <a:ext cx="1107592"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657600" y="5072068"/>
            <a:ext cx="1170540" cy="279691"/>
          </a:xfrm>
          <a:prstGeom prst="roundRect">
            <a:avLst/>
          </a:prstGeom>
          <a:noFill/>
          <a:ln>
            <a:noFill/>
          </a:ln>
          <a:effectLst/>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100" dirty="0" smtClean="0">
                <a:solidFill>
                  <a:srgbClr val="1F497D"/>
                </a:solidFill>
                <a:latin typeface="Tw Cen MT"/>
              </a:rPr>
              <a:t>OpenC2</a:t>
            </a:r>
          </a:p>
          <a:p>
            <a:pPr algn="ctr" defTabSz="914400"/>
            <a:r>
              <a:rPr lang="en-US" sz="1100" dirty="0" smtClean="0">
                <a:solidFill>
                  <a:srgbClr val="1F497D"/>
                </a:solidFill>
                <a:latin typeface="Tw Cen MT"/>
              </a:rPr>
              <a:t>(deny)</a:t>
            </a:r>
            <a:endParaRPr lang="en-US" sz="1100" dirty="0">
              <a:solidFill>
                <a:srgbClr val="1F497D"/>
              </a:solidFill>
              <a:latin typeface="Tw Cen MT"/>
            </a:endParaRPr>
          </a:p>
        </p:txBody>
      </p:sp>
      <p:sp>
        <p:nvSpPr>
          <p:cNvPr id="24" name="Rounded Rectangle 23"/>
          <p:cNvSpPr/>
          <p:nvPr/>
        </p:nvSpPr>
        <p:spPr>
          <a:xfrm>
            <a:off x="3558882" y="4846225"/>
            <a:ext cx="224231" cy="802102"/>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200" dirty="0" smtClean="0">
                <a:solidFill>
                  <a:schemeClr val="tx1"/>
                </a:solidFill>
                <a:latin typeface="Calibri" panose="020F0502020204030204" pitchFamily="34" charset="0"/>
                <a:cs typeface="Calibri" panose="020F0502020204030204" pitchFamily="34" charset="0"/>
              </a:rPr>
              <a:t>Encoder</a:t>
            </a:r>
            <a:endParaRPr lang="en-US" sz="1200" dirty="0">
              <a:solidFill>
                <a:schemeClr val="tx1"/>
              </a:solidFill>
              <a:latin typeface="Calibri" panose="020F0502020204030204" pitchFamily="34" charset="0"/>
              <a:cs typeface="Calibri" panose="020F0502020204030204" pitchFamily="34" charset="0"/>
            </a:endParaRPr>
          </a:p>
        </p:txBody>
      </p:sp>
      <p:sp>
        <p:nvSpPr>
          <p:cNvPr id="25" name="Rounded Rectangle 24"/>
          <p:cNvSpPr/>
          <p:nvPr/>
        </p:nvSpPr>
        <p:spPr>
          <a:xfrm>
            <a:off x="2209800" y="4849399"/>
            <a:ext cx="1344715" cy="79892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Orchestrator</a:t>
            </a:r>
            <a:endParaRPr lang="en-US" sz="1600" dirty="0">
              <a:solidFill>
                <a:prstClr val="white"/>
              </a:solidFill>
              <a:latin typeface="Calibri" panose="020F0502020204030204" pitchFamily="34" charset="0"/>
              <a:cs typeface="Calibri" panose="020F0502020204030204" pitchFamily="34" charset="0"/>
            </a:endParaRPr>
          </a:p>
        </p:txBody>
      </p:sp>
      <p:sp>
        <p:nvSpPr>
          <p:cNvPr id="29" name="Rounded Rectangle 28"/>
          <p:cNvSpPr/>
          <p:nvPr/>
        </p:nvSpPr>
        <p:spPr>
          <a:xfrm>
            <a:off x="5105400" y="4846225"/>
            <a:ext cx="990600" cy="802102"/>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Actuator</a:t>
            </a:r>
            <a:endParaRPr lang="en-US" sz="1600" dirty="0">
              <a:solidFill>
                <a:prstClr val="white"/>
              </a:solidFill>
              <a:latin typeface="Calibri" panose="020F0502020204030204" pitchFamily="34" charset="0"/>
              <a:cs typeface="Calibri" panose="020F0502020204030204" pitchFamily="34" charset="0"/>
            </a:endParaRPr>
          </a:p>
        </p:txBody>
      </p:sp>
      <p:sp>
        <p:nvSpPr>
          <p:cNvPr id="31" name="Rounded Rectangle 30"/>
          <p:cNvSpPr/>
          <p:nvPr/>
        </p:nvSpPr>
        <p:spPr>
          <a:xfrm>
            <a:off x="4890705" y="4846225"/>
            <a:ext cx="197996" cy="802102"/>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smtClean="0">
                <a:solidFill>
                  <a:schemeClr val="tx1"/>
                </a:solidFill>
                <a:latin typeface="Calibri" panose="020F0502020204030204" pitchFamily="34" charset="0"/>
                <a:cs typeface="Calibri" panose="020F0502020204030204" pitchFamily="34" charset="0"/>
              </a:rPr>
              <a:t>Decoder</a:t>
            </a:r>
            <a:endParaRPr lang="en-US" sz="1200" dirty="0">
              <a:solidFill>
                <a:schemeClr val="tx1"/>
              </a:solidFill>
              <a:latin typeface="Calibri" panose="020F0502020204030204" pitchFamily="34" charset="0"/>
              <a:cs typeface="Calibri" panose="020F0502020204030204" pitchFamily="34" charset="0"/>
            </a:endParaRPr>
          </a:p>
        </p:txBody>
      </p:sp>
      <p:sp>
        <p:nvSpPr>
          <p:cNvPr id="8" name="Freeform 7"/>
          <p:cNvSpPr/>
          <p:nvPr/>
        </p:nvSpPr>
        <p:spPr>
          <a:xfrm>
            <a:off x="3711286" y="3267075"/>
            <a:ext cx="3108613" cy="1531964"/>
          </a:xfrm>
          <a:custGeom>
            <a:avLst/>
            <a:gdLst>
              <a:gd name="connsiteX0" fmla="*/ 3067050 w 3068083"/>
              <a:gd name="connsiteY0" fmla="*/ 0 h 1724025"/>
              <a:gd name="connsiteX1" fmla="*/ 2676525 w 3068083"/>
              <a:gd name="connsiteY1" fmla="*/ 504825 h 1724025"/>
              <a:gd name="connsiteX2" fmla="*/ 666750 w 3068083"/>
              <a:gd name="connsiteY2" fmla="*/ 1104900 h 1724025"/>
              <a:gd name="connsiteX3" fmla="*/ 0 w 3068083"/>
              <a:gd name="connsiteY3" fmla="*/ 1724025 h 1724025"/>
              <a:gd name="connsiteX4" fmla="*/ 0 w 3068083"/>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306041 w 3306041"/>
              <a:gd name="connsiteY0" fmla="*/ 0 h 1933535"/>
              <a:gd name="connsiteX1" fmla="*/ 2915516 w 3306041"/>
              <a:gd name="connsiteY1" fmla="*/ 504825 h 1933535"/>
              <a:gd name="connsiteX2" fmla="*/ 905741 w 3306041"/>
              <a:gd name="connsiteY2" fmla="*/ 1104900 h 1933535"/>
              <a:gd name="connsiteX3" fmla="*/ 238991 w 3306041"/>
              <a:gd name="connsiteY3" fmla="*/ 1724025 h 1933535"/>
              <a:gd name="connsiteX4" fmla="*/ 0 w 3306041"/>
              <a:gd name="connsiteY4" fmla="*/ 1933535 h 1933535"/>
              <a:gd name="connsiteX0" fmla="*/ 3700895 w 3700895"/>
              <a:gd name="connsiteY0" fmla="*/ 0 h 1724025"/>
              <a:gd name="connsiteX1" fmla="*/ 3310370 w 3700895"/>
              <a:gd name="connsiteY1" fmla="*/ 504825 h 1724025"/>
              <a:gd name="connsiteX2" fmla="*/ 1300595 w 3700895"/>
              <a:gd name="connsiteY2" fmla="*/ 1104900 h 1724025"/>
              <a:gd name="connsiteX3" fmla="*/ 633845 w 3700895"/>
              <a:gd name="connsiteY3" fmla="*/ 1724025 h 1724025"/>
              <a:gd name="connsiteX4" fmla="*/ 0 w 3700895"/>
              <a:gd name="connsiteY4" fmla="*/ 1612287 h 1724025"/>
              <a:gd name="connsiteX0" fmla="*/ 3700895 w 3700895"/>
              <a:gd name="connsiteY0" fmla="*/ 0 h 1612287"/>
              <a:gd name="connsiteX1" fmla="*/ 3310370 w 3700895"/>
              <a:gd name="connsiteY1" fmla="*/ 504825 h 1612287"/>
              <a:gd name="connsiteX2" fmla="*/ 1300595 w 3700895"/>
              <a:gd name="connsiteY2" fmla="*/ 1104900 h 1612287"/>
              <a:gd name="connsiteX3" fmla="*/ 540327 w 3700895"/>
              <a:gd name="connsiteY3" fmla="*/ 1151367 h 1612287"/>
              <a:gd name="connsiteX4" fmla="*/ 0 w 3700895"/>
              <a:gd name="connsiteY4" fmla="*/ 1612287 h 1612287"/>
              <a:gd name="connsiteX0" fmla="*/ 3700895 w 3700895"/>
              <a:gd name="connsiteY0" fmla="*/ 0 h 1612287"/>
              <a:gd name="connsiteX1" fmla="*/ 3310370 w 3700895"/>
              <a:gd name="connsiteY1" fmla="*/ 504825 h 1612287"/>
              <a:gd name="connsiteX2" fmla="*/ 1300595 w 3700895"/>
              <a:gd name="connsiteY2" fmla="*/ 1104900 h 1612287"/>
              <a:gd name="connsiteX3" fmla="*/ 540327 w 3700895"/>
              <a:gd name="connsiteY3" fmla="*/ 1151367 h 1612287"/>
              <a:gd name="connsiteX4" fmla="*/ 0 w 3700895"/>
              <a:gd name="connsiteY4" fmla="*/ 1612287 h 1612287"/>
              <a:gd name="connsiteX0" fmla="*/ 3700895 w 3700895"/>
              <a:gd name="connsiteY0" fmla="*/ 0 h 1612287"/>
              <a:gd name="connsiteX1" fmla="*/ 3310370 w 3700895"/>
              <a:gd name="connsiteY1" fmla="*/ 504825 h 1612287"/>
              <a:gd name="connsiteX2" fmla="*/ 1300595 w 3700895"/>
              <a:gd name="connsiteY2" fmla="*/ 1104900 h 1612287"/>
              <a:gd name="connsiteX3" fmla="*/ 0 w 3700895"/>
              <a:gd name="connsiteY3" fmla="*/ 1612287 h 1612287"/>
              <a:gd name="connsiteX0" fmla="*/ 3108613 w 3108613"/>
              <a:gd name="connsiteY0" fmla="*/ 0 h 2087175"/>
              <a:gd name="connsiteX1" fmla="*/ 2718088 w 3108613"/>
              <a:gd name="connsiteY1" fmla="*/ 504825 h 2087175"/>
              <a:gd name="connsiteX2" fmla="*/ 708313 w 3108613"/>
              <a:gd name="connsiteY2" fmla="*/ 1104900 h 2087175"/>
              <a:gd name="connsiteX3" fmla="*/ 0 w 3108613"/>
              <a:gd name="connsiteY3" fmla="*/ 2087175 h 2087175"/>
              <a:gd name="connsiteX0" fmla="*/ 3108613 w 3108613"/>
              <a:gd name="connsiteY0" fmla="*/ 0 h 2087175"/>
              <a:gd name="connsiteX1" fmla="*/ 2718088 w 3108613"/>
              <a:gd name="connsiteY1" fmla="*/ 504825 h 2087175"/>
              <a:gd name="connsiteX2" fmla="*/ 708313 w 3108613"/>
              <a:gd name="connsiteY2" fmla="*/ 1104900 h 2087175"/>
              <a:gd name="connsiteX3" fmla="*/ 0 w 3108613"/>
              <a:gd name="connsiteY3" fmla="*/ 2087175 h 2087175"/>
              <a:gd name="connsiteX0" fmla="*/ 3108613 w 3108613"/>
              <a:gd name="connsiteY0" fmla="*/ 0 h 2087175"/>
              <a:gd name="connsiteX1" fmla="*/ 2718088 w 3108613"/>
              <a:gd name="connsiteY1" fmla="*/ 504825 h 2087175"/>
              <a:gd name="connsiteX2" fmla="*/ 645968 w 3108613"/>
              <a:gd name="connsiteY2" fmla="*/ 1202672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801831 w 3108613"/>
              <a:gd name="connsiteY2" fmla="*/ 1049031 h 2087175"/>
              <a:gd name="connsiteX3" fmla="*/ 0 w 3108613"/>
              <a:gd name="connsiteY3" fmla="*/ 2087175 h 2087175"/>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59240"/>
              <a:gd name="connsiteX1" fmla="*/ 2718088 w 3108613"/>
              <a:gd name="connsiteY1" fmla="*/ 504825 h 2059240"/>
              <a:gd name="connsiteX2" fmla="*/ 801831 w 3108613"/>
              <a:gd name="connsiteY2" fmla="*/ 1049031 h 2059240"/>
              <a:gd name="connsiteX3" fmla="*/ 0 w 3108613"/>
              <a:gd name="connsiteY3" fmla="*/ 2059240 h 2059240"/>
            </a:gdLst>
            <a:ahLst/>
            <a:cxnLst>
              <a:cxn ang="0">
                <a:pos x="connsiteX0" y="connsiteY0"/>
              </a:cxn>
              <a:cxn ang="0">
                <a:pos x="connsiteX1" y="connsiteY1"/>
              </a:cxn>
              <a:cxn ang="0">
                <a:pos x="connsiteX2" y="connsiteY2"/>
              </a:cxn>
              <a:cxn ang="0">
                <a:pos x="connsiteX3" y="connsiteY3"/>
              </a:cxn>
            </a:cxnLst>
            <a:rect l="l" t="t" r="r" b="b"/>
            <a:pathLst>
              <a:path w="3108613" h="2059240">
                <a:moveTo>
                  <a:pt x="3108613" y="0"/>
                </a:moveTo>
                <a:cubicBezTo>
                  <a:pt x="3099087" y="123546"/>
                  <a:pt x="3102552" y="329987"/>
                  <a:pt x="2718088" y="504825"/>
                </a:cubicBezTo>
                <a:cubicBezTo>
                  <a:pt x="2333624" y="679664"/>
                  <a:pt x="1254846" y="789962"/>
                  <a:pt x="801831" y="1049031"/>
                </a:cubicBezTo>
                <a:cubicBezTo>
                  <a:pt x="348816" y="1308100"/>
                  <a:pt x="135874" y="1492616"/>
                  <a:pt x="0" y="2059240"/>
                </a:cubicBez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019676" y="3782292"/>
            <a:ext cx="661236" cy="1023072"/>
          </a:xfrm>
          <a:custGeom>
            <a:avLst/>
            <a:gdLst>
              <a:gd name="connsiteX0" fmla="*/ 923925 w 923925"/>
              <a:gd name="connsiteY0" fmla="*/ 0 h 1047750"/>
              <a:gd name="connsiteX1" fmla="*/ 323850 w 923925"/>
              <a:gd name="connsiteY1" fmla="*/ 228600 h 1047750"/>
              <a:gd name="connsiteX2" fmla="*/ 0 w 923925"/>
              <a:gd name="connsiteY2" fmla="*/ 1047750 h 1047750"/>
              <a:gd name="connsiteX3" fmla="*/ 0 w 923925"/>
              <a:gd name="connsiteY3" fmla="*/ 1047750 h 1047750"/>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7252 w 927252"/>
              <a:gd name="connsiteY0" fmla="*/ 0 h 1050270"/>
              <a:gd name="connsiteX1" fmla="*/ 323850 w 927252"/>
              <a:gd name="connsiteY1" fmla="*/ 231120 h 1050270"/>
              <a:gd name="connsiteX2" fmla="*/ 0 w 927252"/>
              <a:gd name="connsiteY2" fmla="*/ 1050270 h 1050270"/>
              <a:gd name="connsiteX3" fmla="*/ 0 w 927252"/>
              <a:gd name="connsiteY3" fmla="*/ 1050270 h 1050270"/>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Lst>
            <a:ahLst/>
            <a:cxnLst>
              <a:cxn ang="0">
                <a:pos x="connsiteX0" y="connsiteY0"/>
              </a:cxn>
              <a:cxn ang="0">
                <a:pos x="connsiteX1" y="connsiteY1"/>
              </a:cxn>
              <a:cxn ang="0">
                <a:pos x="connsiteX2" y="connsiteY2"/>
              </a:cxn>
              <a:cxn ang="0">
                <a:pos x="connsiteX3" y="connsiteY3"/>
              </a:cxn>
            </a:cxnLst>
            <a:rect l="l" t="t" r="r" b="b"/>
            <a:pathLst>
              <a:path w="923925" h="1052788">
                <a:moveTo>
                  <a:pt x="923925" y="0"/>
                </a:moveTo>
                <a:cubicBezTo>
                  <a:pt x="830643" y="24470"/>
                  <a:pt x="477837" y="58173"/>
                  <a:pt x="323850" y="233638"/>
                </a:cubicBezTo>
                <a:cubicBezTo>
                  <a:pt x="169863" y="409103"/>
                  <a:pt x="0" y="1052788"/>
                  <a:pt x="0" y="1052788"/>
                </a:cubicBezTo>
                <a:lnTo>
                  <a:pt x="0" y="1052788"/>
                </a:ln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19600" y="4038600"/>
            <a:ext cx="762000" cy="461665"/>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Dynamic Load</a:t>
            </a:r>
            <a:endParaRPr lang="en-US" sz="1200" i="1" dirty="0">
              <a:latin typeface="Calibri" panose="020F0502020204030204" pitchFamily="34" charset="0"/>
              <a:cs typeface="Calibri" panose="020F0502020204030204" pitchFamily="34" charset="0"/>
            </a:endParaRPr>
          </a:p>
        </p:txBody>
      </p:sp>
      <p:sp>
        <p:nvSpPr>
          <p:cNvPr id="37" name="TextBox 36"/>
          <p:cNvSpPr txBox="1"/>
          <p:nvPr/>
        </p:nvSpPr>
        <p:spPr>
          <a:xfrm>
            <a:off x="3962400" y="5415262"/>
            <a:ext cx="762000" cy="461665"/>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JSON or Binary</a:t>
            </a:r>
            <a:endParaRPr lang="en-US" sz="1200" i="1" dirty="0">
              <a:latin typeface="Calibri" panose="020F0502020204030204" pitchFamily="34" charset="0"/>
              <a:cs typeface="Calibri" panose="020F0502020204030204" pitchFamily="34" charset="0"/>
            </a:endParaRPr>
          </a:p>
        </p:txBody>
      </p:sp>
      <p:sp>
        <p:nvSpPr>
          <p:cNvPr id="7" name="TextBox 6"/>
          <p:cNvSpPr txBox="1"/>
          <p:nvPr/>
        </p:nvSpPr>
        <p:spPr>
          <a:xfrm>
            <a:off x="5451764" y="5800727"/>
            <a:ext cx="3190679" cy="615553"/>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API </a:t>
            </a:r>
            <a:r>
              <a:rPr lang="en-US" sz="1400" dirty="0" smtClean="0">
                <a:latin typeface="Calibri" panose="020F0502020204030204" pitchFamily="34" charset="0"/>
                <a:cs typeface="Calibri" panose="020F0502020204030204" pitchFamily="34" charset="0"/>
              </a:rPr>
              <a:t> (Application Programming Interface)</a:t>
            </a:r>
          </a:p>
          <a:p>
            <a:endParaRPr lang="en-US" sz="600" dirty="0" smtClean="0">
              <a:latin typeface="Calibri" panose="020F0502020204030204" pitchFamily="34" charset="0"/>
              <a:cs typeface="Calibri" panose="020F0502020204030204" pitchFamily="34" charset="0"/>
            </a:endParaRPr>
          </a:p>
          <a:p>
            <a:r>
              <a:rPr lang="en-US" sz="1400" b="1" dirty="0" smtClean="0">
                <a:latin typeface="Calibri" panose="020F0502020204030204" pitchFamily="34" charset="0"/>
                <a:cs typeface="Calibri" panose="020F0502020204030204" pitchFamily="34" charset="0"/>
              </a:rPr>
              <a:t>Encoding</a:t>
            </a:r>
            <a:r>
              <a:rPr lang="en-US" sz="1400" dirty="0" smtClean="0">
                <a:latin typeface="Calibri" panose="020F0502020204030204" pitchFamily="34" charset="0"/>
                <a:cs typeface="Calibri" panose="020F0502020204030204" pitchFamily="34" charset="0"/>
              </a:rPr>
              <a:t>  (Message Formats)</a:t>
            </a:r>
            <a:endParaRPr lang="en-US" sz="1400" dirty="0">
              <a:latin typeface="Calibri" panose="020F0502020204030204" pitchFamily="34" charset="0"/>
              <a:cs typeface="Calibri" panose="020F0502020204030204" pitchFamily="34" charset="0"/>
            </a:endParaRPr>
          </a:p>
        </p:txBody>
      </p:sp>
      <p:cxnSp>
        <p:nvCxnSpPr>
          <p:cNvPr id="11" name="Straight Connector 10"/>
          <p:cNvCxnSpPr/>
          <p:nvPr/>
        </p:nvCxnSpPr>
        <p:spPr>
          <a:xfrm>
            <a:off x="5105400" y="4839900"/>
            <a:ext cx="0" cy="1223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41369" y="5943600"/>
            <a:ext cx="340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755573" y="4839900"/>
            <a:ext cx="13905" cy="14879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4800600" y="6248400"/>
            <a:ext cx="68153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573042" y="1676400"/>
            <a:ext cx="1885158" cy="1550300"/>
            <a:chOff x="838200" y="1650100"/>
            <a:chExt cx="1885158" cy="1550300"/>
          </a:xfrm>
        </p:grpSpPr>
        <p:sp>
          <p:nvSpPr>
            <p:cNvPr id="38" name="Folded Corner 37"/>
            <p:cNvSpPr/>
            <p:nvPr/>
          </p:nvSpPr>
          <p:spPr>
            <a:xfrm rot="10800000">
              <a:off x="857430" y="1650100"/>
              <a:ext cx="1865928" cy="1550300"/>
            </a:xfrm>
            <a:prstGeom prst="foldedCorner">
              <a:avLst>
                <a:gd name="adj" fmla="val 988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latin typeface="Consolas" panose="020B0609020204030204" pitchFamily="49" charset="0"/>
                <a:cs typeface="Consolas" panose="020B0609020204030204" pitchFamily="49" charset="0"/>
              </a:endParaRPr>
            </a:p>
          </p:txBody>
        </p:sp>
        <p:sp>
          <p:nvSpPr>
            <p:cNvPr id="39" name="TextBox 38"/>
            <p:cNvSpPr txBox="1"/>
            <p:nvPr/>
          </p:nvSpPr>
          <p:spPr>
            <a:xfrm>
              <a:off x="838200" y="1702700"/>
              <a:ext cx="1862930" cy="14977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solidFill>
                    <a:schemeClr val="tx1"/>
                  </a:solidFill>
                </a:rPr>
                <a:t>{</a:t>
              </a:r>
            </a:p>
            <a:p>
              <a:r>
                <a:rPr lang="en-US" sz="700" dirty="0">
                  <a:solidFill>
                    <a:schemeClr val="tx1"/>
                  </a:solidFill>
                </a:rPr>
                <a:t>  "meta": {</a:t>
              </a:r>
            </a:p>
            <a:p>
              <a:r>
                <a:rPr lang="en-US" sz="700" dirty="0">
                  <a:solidFill>
                    <a:schemeClr val="tx1"/>
                  </a:solidFill>
                </a:rPr>
                <a:t>    "module": "openc2"</a:t>
              </a:r>
            </a:p>
            <a:p>
              <a:r>
                <a:rPr lang="en-US" sz="700" dirty="0">
                  <a:solidFill>
                    <a:schemeClr val="tx1"/>
                  </a:solidFill>
                </a:rPr>
                <a:t>  },</a:t>
              </a:r>
            </a:p>
            <a:p>
              <a:r>
                <a:rPr lang="en-US" sz="700" dirty="0">
                  <a:solidFill>
                    <a:schemeClr val="tx1"/>
                  </a:solidFill>
                </a:rPr>
                <a:t>  "types": [</a:t>
              </a:r>
            </a:p>
            <a:p>
              <a:r>
                <a:rPr lang="en-US" sz="700" dirty="0">
                  <a:solidFill>
                    <a:schemeClr val="tx1"/>
                  </a:solidFill>
                </a:rPr>
                <a:t>    ["OpenC2Command", "Record", </a:t>
              </a:r>
              <a:r>
                <a:rPr lang="en-US" sz="700" dirty="0" smtClean="0">
                  <a:solidFill>
                    <a:schemeClr val="tx1"/>
                  </a:solidFill>
                </a:rPr>
                <a:t>[],</a:t>
              </a:r>
              <a:endParaRPr lang="en-US" sz="700" dirty="0">
                <a:solidFill>
                  <a:schemeClr val="tx1"/>
                </a:solidFill>
              </a:endParaRPr>
            </a:p>
            <a:p>
              <a:r>
                <a:rPr lang="en-US" sz="700" dirty="0">
                  <a:solidFill>
                    <a:schemeClr val="tx1"/>
                  </a:solidFill>
                </a:rPr>
                <a:t>      [1, "action", "Action", </a:t>
              </a:r>
              <a:r>
                <a:rPr lang="en-US" sz="700" dirty="0" smtClean="0">
                  <a:solidFill>
                    <a:schemeClr val="tx1"/>
                  </a:solidFill>
                </a:rPr>
                <a:t>[],</a:t>
              </a:r>
              <a:endParaRPr lang="en-US" sz="700" dirty="0">
                <a:solidFill>
                  <a:schemeClr val="tx1"/>
                </a:solidFill>
              </a:endParaRPr>
            </a:p>
            <a:p>
              <a:r>
                <a:rPr lang="en-US" sz="700" dirty="0">
                  <a:solidFill>
                    <a:schemeClr val="tx1"/>
                  </a:solidFill>
                </a:rPr>
                <a:t>      [2, "target", "Target", </a:t>
              </a:r>
              <a:r>
                <a:rPr lang="en-US" sz="700" dirty="0" smtClean="0">
                  <a:solidFill>
                    <a:schemeClr val="tx1"/>
                  </a:solidFill>
                </a:rPr>
                <a:t>[],</a:t>
              </a:r>
              <a:endParaRPr lang="en-US" sz="700" dirty="0">
                <a:solidFill>
                  <a:schemeClr val="tx1"/>
                </a:solidFill>
              </a:endParaRPr>
            </a:p>
            <a:p>
              <a:r>
                <a:rPr lang="en-US" sz="700" dirty="0">
                  <a:solidFill>
                    <a:schemeClr val="tx1"/>
                  </a:solidFill>
                </a:rPr>
                <a:t>      [3, "actuator", "Actuator", </a:t>
              </a:r>
              <a:r>
                <a:rPr lang="en-US" sz="700" dirty="0" smtClean="0">
                  <a:solidFill>
                    <a:schemeClr val="tx1"/>
                  </a:solidFill>
                </a:rPr>
                <a:t>[</a:t>
              </a:r>
              <a:endParaRPr lang="en-US" sz="700" dirty="0">
                <a:solidFill>
                  <a:schemeClr val="tx1"/>
                </a:solidFill>
              </a:endParaRPr>
            </a:p>
            <a:p>
              <a:r>
                <a:rPr lang="en-US" sz="700" dirty="0">
                  <a:solidFill>
                    <a:schemeClr val="tx1"/>
                  </a:solidFill>
                </a:rPr>
                <a:t>      [4, "modifiers", "Modifiers</a:t>
              </a:r>
              <a:r>
                <a:rPr lang="en-US" sz="700" dirty="0" smtClean="0">
                  <a:solidFill>
                    <a:schemeClr val="tx1"/>
                  </a:solidFill>
                </a:rPr>
                <a:t>",</a:t>
              </a:r>
              <a:endParaRPr lang="en-US" sz="700" dirty="0">
                <a:solidFill>
                  <a:schemeClr val="tx1"/>
                </a:solidFill>
              </a:endParaRPr>
            </a:p>
            <a:p>
              <a:r>
                <a:rPr lang="en-US" sz="700" dirty="0">
                  <a:solidFill>
                    <a:schemeClr val="tx1"/>
                  </a:solidFill>
                </a:rPr>
                <a:t>    ]]</a:t>
              </a:r>
            </a:p>
            <a:p>
              <a:r>
                <a:rPr lang="en-US" sz="700" dirty="0">
                  <a:solidFill>
                    <a:schemeClr val="tx1"/>
                  </a:solidFill>
                </a:rPr>
                <a:t>  ]</a:t>
              </a:r>
            </a:p>
            <a:p>
              <a:r>
                <a:rPr lang="en-US" sz="700" dirty="0">
                  <a:solidFill>
                    <a:schemeClr val="tx1"/>
                  </a:solidFill>
                </a:rPr>
                <a:t>}</a:t>
              </a:r>
            </a:p>
          </p:txBody>
        </p:sp>
      </p:grpSp>
      <p:sp>
        <p:nvSpPr>
          <p:cNvPr id="40" name="Right Arrow 39"/>
          <p:cNvSpPr/>
          <p:nvPr/>
        </p:nvSpPr>
        <p:spPr>
          <a:xfrm>
            <a:off x="3683738" y="2140687"/>
            <a:ext cx="2869462"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olded Corner 47"/>
          <p:cNvSpPr/>
          <p:nvPr/>
        </p:nvSpPr>
        <p:spPr>
          <a:xfrm>
            <a:off x="495618" y="1676400"/>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Profiles</a:t>
            </a:r>
            <a:endParaRPr lang="en-US" sz="1100" dirty="0">
              <a:solidFill>
                <a:schemeClr val="tx1"/>
              </a:solidFill>
              <a:latin typeface="Calibri" panose="020F0502020204030204" pitchFamily="34" charset="0"/>
              <a:cs typeface="Consolas" panose="020B0609020204030204" pitchFamily="49" charset="0"/>
            </a:endParaRPr>
          </a:p>
        </p:txBody>
      </p:sp>
      <p:sp>
        <p:nvSpPr>
          <p:cNvPr id="49" name="Folded Corner 48"/>
          <p:cNvSpPr/>
          <p:nvPr/>
        </p:nvSpPr>
        <p:spPr>
          <a:xfrm>
            <a:off x="571818" y="1905000"/>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Use Cases</a:t>
            </a:r>
            <a:endParaRPr lang="en-US" sz="1100" dirty="0">
              <a:solidFill>
                <a:schemeClr val="tx1"/>
              </a:solidFill>
              <a:latin typeface="Calibri" panose="020F0502020204030204" pitchFamily="34" charset="0"/>
              <a:cs typeface="Consolas" panose="020B0609020204030204" pitchFamily="49" charset="0"/>
            </a:endParaRPr>
          </a:p>
        </p:txBody>
      </p:sp>
      <p:sp>
        <p:nvSpPr>
          <p:cNvPr id="45" name="Folded Corner 44"/>
          <p:cNvSpPr/>
          <p:nvPr/>
        </p:nvSpPr>
        <p:spPr>
          <a:xfrm>
            <a:off x="648018" y="2133600"/>
            <a:ext cx="878784" cy="401056"/>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100" dirty="0" smtClean="0">
                <a:solidFill>
                  <a:schemeClr val="tx1"/>
                </a:solidFill>
                <a:latin typeface="Calibri" panose="020F0502020204030204" pitchFamily="34" charset="0"/>
                <a:cs typeface="Consolas" panose="020B0609020204030204" pitchFamily="49" charset="0"/>
              </a:rPr>
              <a:t>Language Description</a:t>
            </a:r>
            <a:endParaRPr lang="en-US" sz="1100" dirty="0">
              <a:solidFill>
                <a:schemeClr val="tx1"/>
              </a:solidFill>
              <a:latin typeface="Calibri" panose="020F0502020204030204" pitchFamily="34" charset="0"/>
              <a:cs typeface="Consolas" panose="020B0609020204030204" pitchFamily="49" charset="0"/>
            </a:endParaRPr>
          </a:p>
        </p:txBody>
      </p:sp>
      <p:sp>
        <p:nvSpPr>
          <p:cNvPr id="50" name="TextBox 49"/>
          <p:cNvSpPr txBox="1"/>
          <p:nvPr/>
        </p:nvSpPr>
        <p:spPr>
          <a:xfrm>
            <a:off x="536202" y="2499413"/>
            <a:ext cx="1292598" cy="492443"/>
          </a:xfrm>
          <a:prstGeom prst="rect">
            <a:avLst/>
          </a:prstGeom>
          <a:noFill/>
        </p:spPr>
        <p:txBody>
          <a:bodyPr wrap="none" rtlCol="0">
            <a:spAutoFit/>
          </a:bodyPr>
          <a:lstStyle/>
          <a:p>
            <a:r>
              <a:rPr lang="en-US" sz="1400" dirty="0" smtClean="0">
                <a:latin typeface="Calibri" panose="020F0502020204030204" pitchFamily="34" charset="0"/>
              </a:rPr>
              <a:t>OpenC2</a:t>
            </a:r>
            <a:r>
              <a:rPr lang="en-US" sz="1600" dirty="0" smtClean="0">
                <a:latin typeface="Calibri" panose="020F0502020204030204" pitchFamily="34" charset="0"/>
              </a:rPr>
              <a:t/>
            </a:r>
            <a:br>
              <a:rPr lang="en-US" sz="1600" dirty="0" smtClean="0">
                <a:latin typeface="Calibri" panose="020F0502020204030204" pitchFamily="34" charset="0"/>
              </a:rPr>
            </a:br>
            <a:r>
              <a:rPr lang="en-US" sz="1200" dirty="0" smtClean="0">
                <a:latin typeface="Calibri" panose="020F0502020204030204" pitchFamily="34" charset="0"/>
              </a:rPr>
              <a:t>(TC working docs)</a:t>
            </a:r>
            <a:endParaRPr lang="en-US" sz="1200" dirty="0">
              <a:latin typeface="Calibri" panose="020F0502020204030204" pitchFamily="34" charset="0"/>
            </a:endParaRPr>
          </a:p>
        </p:txBody>
      </p:sp>
      <p:sp>
        <p:nvSpPr>
          <p:cNvPr id="52" name="Right Arrow 51"/>
          <p:cNvSpPr/>
          <p:nvPr/>
        </p:nvSpPr>
        <p:spPr>
          <a:xfrm rot="485636">
            <a:off x="1604685" y="2447672"/>
            <a:ext cx="1062116" cy="138868"/>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9986339">
            <a:off x="1763179" y="2871861"/>
            <a:ext cx="940514"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562100" y="1619717"/>
            <a:ext cx="4924425" cy="485308"/>
          </a:xfrm>
          <a:custGeom>
            <a:avLst/>
            <a:gdLst>
              <a:gd name="connsiteX0" fmla="*/ 4924425 w 4924425"/>
              <a:gd name="connsiteY0" fmla="*/ 218608 h 485308"/>
              <a:gd name="connsiteX1" fmla="*/ 1504950 w 4924425"/>
              <a:gd name="connsiteY1" fmla="*/ 9058 h 485308"/>
              <a:gd name="connsiteX2" fmla="*/ 0 w 4924425"/>
              <a:gd name="connsiteY2" fmla="*/ 485308 h 485308"/>
            </a:gdLst>
            <a:ahLst/>
            <a:cxnLst>
              <a:cxn ang="0">
                <a:pos x="connsiteX0" y="connsiteY0"/>
              </a:cxn>
              <a:cxn ang="0">
                <a:pos x="connsiteX1" y="connsiteY1"/>
              </a:cxn>
              <a:cxn ang="0">
                <a:pos x="connsiteX2" y="connsiteY2"/>
              </a:cxn>
            </a:cxnLst>
            <a:rect l="l" t="t" r="r" b="b"/>
            <a:pathLst>
              <a:path w="4924425" h="485308">
                <a:moveTo>
                  <a:pt x="4924425" y="218608"/>
                </a:moveTo>
                <a:cubicBezTo>
                  <a:pt x="3625056" y="91608"/>
                  <a:pt x="2325687" y="-35392"/>
                  <a:pt x="1504950" y="9058"/>
                </a:cubicBezTo>
                <a:cubicBezTo>
                  <a:pt x="684213" y="53508"/>
                  <a:pt x="342106" y="269408"/>
                  <a:pt x="0" y="485308"/>
                </a:cubicBez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18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Auto-generated Property Tables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9</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0352" cy="2133600"/>
          </a:xfrm>
          <a:solidFill>
            <a:schemeClr val="accent2">
              <a:lumMod val="20000"/>
              <a:lumOff val="80000"/>
            </a:schemeClr>
          </a:solidFill>
          <a:ln>
            <a:solidFill>
              <a:schemeClr val="accent2"/>
            </a:solidFill>
          </a:ln>
        </p:spPr>
        <p:txBody>
          <a:bodyPr>
            <a:noAutofit/>
          </a:bodyPr>
          <a:lstStyle/>
          <a:p>
            <a:pPr marL="0" indent="0">
              <a:spcBef>
                <a:spcPts val="0"/>
              </a:spcBef>
              <a:buNone/>
            </a:pPr>
            <a:r>
              <a:rPr lang="en-US" sz="1100" dirty="0">
                <a:latin typeface="Consolas" panose="020B0609020204030204" pitchFamily="49" charset="0"/>
                <a:cs typeface="Consolas" panose="020B0609020204030204" pitchFamily="49" charset="0"/>
              </a:rPr>
              <a:t> ["OpenC2Command", "Record", [], "", [</a:t>
            </a:r>
          </a:p>
          <a:p>
            <a:pPr marL="0" indent="0">
              <a:spcBef>
                <a:spcPts val="0"/>
              </a:spcBef>
              <a:buNone/>
            </a:pPr>
            <a:r>
              <a:rPr lang="en-US" sz="1100" dirty="0">
                <a:latin typeface="Consolas" panose="020B0609020204030204" pitchFamily="49" charset="0"/>
                <a:cs typeface="Consolas" panose="020B0609020204030204" pitchFamily="49" charset="0"/>
              </a:rPr>
              <a:t>    [1, "action", "Action", [], ""],</a:t>
            </a:r>
          </a:p>
          <a:p>
            <a:pPr marL="0" indent="0">
              <a:spcBef>
                <a:spcPts val="0"/>
              </a:spcBef>
              <a:buNone/>
            </a:pPr>
            <a:r>
              <a:rPr lang="en-US" sz="1100" dirty="0">
                <a:latin typeface="Consolas" panose="020B0609020204030204" pitchFamily="49" charset="0"/>
                <a:cs typeface="Consolas" panose="020B0609020204030204" pitchFamily="49" charset="0"/>
              </a:rPr>
              <a:t>    [2, "target", "Target", [], ""],</a:t>
            </a:r>
          </a:p>
          <a:p>
            <a:pPr marL="0" indent="0">
              <a:spcBef>
                <a:spcPts val="0"/>
              </a:spcBef>
              <a:buNone/>
            </a:pPr>
            <a:r>
              <a:rPr lang="en-US" sz="1100" dirty="0">
                <a:latin typeface="Consolas" panose="020B0609020204030204" pitchFamily="49" charset="0"/>
                <a:cs typeface="Consolas" panose="020B0609020204030204" pitchFamily="49" charset="0"/>
              </a:rPr>
              <a:t>    [3, "actuator", "Actuator", ["?"], ""],</a:t>
            </a:r>
          </a:p>
          <a:p>
            <a:pPr marL="0" indent="0">
              <a:spcBef>
                <a:spcPts val="0"/>
              </a:spcBef>
              <a:buNone/>
            </a:pPr>
            <a:r>
              <a:rPr lang="en-US" sz="1100" dirty="0">
                <a:latin typeface="Consolas" panose="020B0609020204030204" pitchFamily="49" charset="0"/>
                <a:cs typeface="Consolas" panose="020B0609020204030204" pitchFamily="49" charset="0"/>
              </a:rPr>
              <a:t>    [4, "modifiers", "Modifiers", ["?"], </a:t>
            </a:r>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a:p>
            <a:pPr marL="0" indent="0">
              <a:spcBef>
                <a:spcPts val="0"/>
              </a:spcBef>
              <a:buNone/>
            </a:pPr>
            <a:endParaRPr lang="en-US" sz="1100" dirty="0" smtClean="0">
              <a:latin typeface="Consolas" panose="020B0609020204030204" pitchFamily="49" charset="0"/>
              <a:cs typeface="Consolas" panose="020B0609020204030204" pitchFamily="49" charset="0"/>
            </a:endParaRPr>
          </a:p>
          <a:p>
            <a:pPr marL="0" indent="0">
              <a:spcBef>
                <a:spcPts val="0"/>
              </a:spcBef>
              <a:buNone/>
            </a:pPr>
            <a:r>
              <a:rPr lang="en-US" sz="1100" dirty="0" smtClean="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["OpenC2Response", "Record", [], "", [</a:t>
            </a:r>
          </a:p>
          <a:p>
            <a:pPr marL="0" indent="0">
              <a:spcBef>
                <a:spcPts val="0"/>
              </a:spcBef>
              <a:buNone/>
            </a:pPr>
            <a:r>
              <a:rPr lang="en-US" sz="1100" dirty="0">
                <a:latin typeface="Consolas" panose="020B0609020204030204" pitchFamily="49" charset="0"/>
                <a:cs typeface="Consolas" panose="020B0609020204030204" pitchFamily="49" charset="0"/>
              </a:rPr>
              <a:t>    [1, "status", "status-code", [], "Adapted from HTTP Status Codes, RFC 7231"],</a:t>
            </a:r>
          </a:p>
          <a:p>
            <a:pPr marL="0" indent="0">
              <a:spcBef>
                <a:spcPts val="0"/>
              </a:spcBef>
              <a:buNone/>
            </a:pPr>
            <a:r>
              <a:rPr lang="en-US" sz="1100" dirty="0">
                <a:latin typeface="Consolas" panose="020B0609020204030204" pitchFamily="49" charset="0"/>
                <a:cs typeface="Consolas" panose="020B0609020204030204" pitchFamily="49" charset="0"/>
              </a:rPr>
              <a:t>    [2, "</a:t>
            </a:r>
            <a:r>
              <a:rPr lang="en-US" sz="1100" dirty="0" err="1">
                <a:latin typeface="Consolas" panose="020B0609020204030204" pitchFamily="49" charset="0"/>
                <a:cs typeface="Consolas" panose="020B0609020204030204" pitchFamily="49" charset="0"/>
              </a:rPr>
              <a:t>statusText</a:t>
            </a:r>
            <a:r>
              <a:rPr lang="en-US" sz="1100" dirty="0">
                <a:latin typeface="Consolas" panose="020B0609020204030204" pitchFamily="49" charset="0"/>
                <a:cs typeface="Consolas" panose="020B0609020204030204" pitchFamily="49" charset="0"/>
              </a:rPr>
              <a:t>", "String", ["?"], "Status description"],</a:t>
            </a:r>
          </a:p>
          <a:p>
            <a:pPr marL="0" indent="0">
              <a:spcBef>
                <a:spcPts val="0"/>
              </a:spcBef>
              <a:buNone/>
            </a:pPr>
            <a:r>
              <a:rPr lang="en-US" sz="1100" dirty="0">
                <a:latin typeface="Consolas" panose="020B0609020204030204" pitchFamily="49" charset="0"/>
                <a:cs typeface="Consolas" panose="020B0609020204030204" pitchFamily="49" charset="0"/>
              </a:rPr>
              <a:t>    [3, "</a:t>
            </a:r>
            <a:r>
              <a:rPr lang="en-US" sz="1100" dirty="0" err="1">
                <a:latin typeface="Consolas" panose="020B0609020204030204" pitchFamily="49" charset="0"/>
                <a:cs typeface="Consolas" panose="020B0609020204030204" pitchFamily="49" charset="0"/>
              </a:rPr>
              <a:t>response_src</a:t>
            </a:r>
            <a:r>
              <a:rPr lang="en-US" sz="1100" dirty="0">
                <a:latin typeface="Consolas" panose="020B0609020204030204" pitchFamily="49" charset="0"/>
                <a:cs typeface="Consolas" panose="020B0609020204030204" pitchFamily="49" charset="0"/>
              </a:rPr>
              <a:t>", "device-id", ["?"], "ID of the responder/actuator"],</a:t>
            </a:r>
          </a:p>
          <a:p>
            <a:pPr marL="0" indent="0">
              <a:spcBef>
                <a:spcPts val="0"/>
              </a:spcBef>
              <a:buNone/>
            </a:pPr>
            <a:r>
              <a:rPr lang="en-US" sz="1100" dirty="0">
                <a:latin typeface="Consolas" panose="020B0609020204030204" pitchFamily="49" charset="0"/>
                <a:cs typeface="Consolas" panose="020B0609020204030204" pitchFamily="49" charset="0"/>
              </a:rPr>
              <a:t>    [4, "</a:t>
            </a:r>
            <a:r>
              <a:rPr lang="en-US" sz="1100" dirty="0" err="1">
                <a:latin typeface="Consolas" panose="020B0609020204030204" pitchFamily="49" charset="0"/>
                <a:cs typeface="Consolas" panose="020B0609020204030204" pitchFamily="49" charset="0"/>
              </a:rPr>
              <a:t>command_id</a:t>
            </a:r>
            <a:r>
              <a:rPr lang="en-US" sz="1100" dirty="0">
                <a:latin typeface="Consolas" panose="020B0609020204030204" pitchFamily="49" charset="0"/>
                <a:cs typeface="Consolas" panose="020B0609020204030204" pitchFamily="49" charset="0"/>
              </a:rPr>
              <a:t>", "command-id", ["?"], "Command unique identifier, from \"</a:t>
            </a:r>
            <a:r>
              <a:rPr lang="en-US" sz="1100" dirty="0" err="1">
                <a:latin typeface="Consolas" panose="020B0609020204030204" pitchFamily="49" charset="0"/>
                <a:cs typeface="Consolas" panose="020B0609020204030204" pitchFamily="49" charset="0"/>
              </a:rPr>
              <a:t>command_id</a:t>
            </a:r>
            <a:r>
              <a:rPr lang="en-US" sz="1100" dirty="0">
                <a:latin typeface="Consolas" panose="020B0609020204030204" pitchFamily="49" charset="0"/>
                <a:cs typeface="Consolas" panose="020B0609020204030204" pitchFamily="49" charset="0"/>
              </a:rPr>
              <a:t>\" modifier"],</a:t>
            </a:r>
          </a:p>
          <a:p>
            <a:pPr marL="0" indent="0">
              <a:spcBef>
                <a:spcPts val="0"/>
              </a:spcBef>
              <a:buNone/>
            </a:pPr>
            <a:r>
              <a:rPr lang="en-US" sz="1100" dirty="0">
                <a:latin typeface="Consolas" panose="020B0609020204030204" pitchFamily="49" charset="0"/>
                <a:cs typeface="Consolas" panose="020B0609020204030204" pitchFamily="49" charset="0"/>
              </a:rPr>
              <a:t>    [5, "results", "String", ["?"], "Results of executing the command</a:t>
            </a:r>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886200"/>
            <a:ext cx="4448732" cy="2611904"/>
          </a:xfrm>
          <a:prstGeom prst="rect">
            <a:avLst/>
          </a:prstGeom>
        </p:spPr>
      </p:pic>
      <p:sp>
        <p:nvSpPr>
          <p:cNvPr id="6" name="TextBox 5"/>
          <p:cNvSpPr txBox="1"/>
          <p:nvPr/>
        </p:nvSpPr>
        <p:spPr>
          <a:xfrm>
            <a:off x="5867400" y="1991380"/>
            <a:ext cx="934871" cy="523220"/>
          </a:xfrm>
          <a:prstGeom prst="rect">
            <a:avLst/>
          </a:prstGeom>
          <a:noFill/>
        </p:spPr>
        <p:txBody>
          <a:bodyPr wrap="none" rtlCol="0">
            <a:spAutoFit/>
          </a:bodyPr>
          <a:lstStyle/>
          <a:p>
            <a:r>
              <a:rPr lang="en-US" sz="2800" dirty="0" smtClean="0">
                <a:solidFill>
                  <a:schemeClr val="tx2"/>
                </a:solidFill>
              </a:rPr>
              <a:t>JAEN</a:t>
            </a:r>
            <a:endParaRPr lang="en-US" sz="2800" dirty="0">
              <a:solidFill>
                <a:schemeClr val="tx2"/>
              </a:solidFill>
            </a:endParaRPr>
          </a:p>
        </p:txBody>
      </p:sp>
      <p:sp>
        <p:nvSpPr>
          <p:cNvPr id="7" name="TextBox 6"/>
          <p:cNvSpPr txBox="1"/>
          <p:nvPr/>
        </p:nvSpPr>
        <p:spPr>
          <a:xfrm>
            <a:off x="5867400" y="3896380"/>
            <a:ext cx="2443426" cy="523220"/>
          </a:xfrm>
          <a:prstGeom prst="rect">
            <a:avLst/>
          </a:prstGeom>
          <a:noFill/>
        </p:spPr>
        <p:txBody>
          <a:bodyPr wrap="none" rtlCol="0">
            <a:spAutoFit/>
          </a:bodyPr>
          <a:lstStyle/>
          <a:p>
            <a:r>
              <a:rPr lang="en-US" sz="2800" dirty="0" smtClean="0">
                <a:solidFill>
                  <a:schemeClr val="tx2"/>
                </a:solidFill>
              </a:rPr>
              <a:t>Property Tables</a:t>
            </a:r>
            <a:endParaRPr lang="en-US" sz="2800" dirty="0">
              <a:solidFill>
                <a:schemeClr val="tx2"/>
              </a:solidFill>
            </a:endParaRPr>
          </a:p>
        </p:txBody>
      </p:sp>
    </p:spTree>
    <p:extLst>
      <p:ext uri="{BB962C8B-B14F-4D97-AF65-F5344CB8AC3E}">
        <p14:creationId xmlns:p14="http://schemas.microsoft.com/office/powerpoint/2010/main" val="3717830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1773</Words>
  <Application>Microsoft Office PowerPoint</Application>
  <PresentationFormat>On-screen Show (4:3)</PresentationFormat>
  <Paragraphs>347</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Schema Design</vt:lpstr>
      <vt:lpstr>Status</vt:lpstr>
      <vt:lpstr>Purpose: Interoperability</vt:lpstr>
      <vt:lpstr>Message Definition and Validation</vt:lpstr>
      <vt:lpstr>Message Serialization</vt:lpstr>
      <vt:lpstr>Bandwidth Optimization</vt:lpstr>
      <vt:lpstr>Web Optimization – a standard practice</vt:lpstr>
      <vt:lpstr>Schema Design and Use</vt:lpstr>
      <vt:lpstr>Auto-generated Property Tables</vt:lpstr>
      <vt:lpstr>Auto-generated Property Tables (cont.)</vt:lpstr>
      <vt:lpstr>Auto-generated Property Tables (cont.)</vt:lpstr>
      <vt:lpstr>PowerPoint Presentation</vt:lpstr>
      <vt:lpstr>Schema Design and Use (hand-coding)</vt:lpstr>
      <vt:lpstr>OpenC2 Message Definition</vt:lpstr>
      <vt:lpstr>Who uses schemas?</vt:lpstr>
      <vt:lpstr>OpenC2 Design Choices</vt:lpstr>
      <vt:lpstr>Getting Started</vt:lpstr>
      <vt:lpstr>FAQ</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2016-08-25T15:23:37Z</dcterms:created>
  <dcterms:modified xsi:type="dcterms:W3CDTF">2017-05-17T16:07:45Z</dcterms:modified>
</cp:coreProperties>
</file>