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84" r:id="rId2"/>
    <p:sldId id="444" r:id="rId3"/>
    <p:sldId id="445" r:id="rId4"/>
    <p:sldId id="448" r:id="rId5"/>
    <p:sldId id="449" r:id="rId6"/>
    <p:sldId id="447" r:id="rId7"/>
    <p:sldId id="450" r:id="rId8"/>
    <p:sldId id="451" r:id="rId9"/>
    <p:sldId id="44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05" autoAdjust="0"/>
    <p:restoredTop sz="81588" autoAdjust="0"/>
  </p:normalViewPr>
  <p:slideViewPr>
    <p:cSldViewPr>
      <p:cViewPr>
        <p:scale>
          <a:sx n="63" d="100"/>
          <a:sy n="63" d="100"/>
        </p:scale>
        <p:origin x="-1613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5/17/2017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5/17/2017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j4m8mOp-bLAhUIRyYKHeFWBggQjRwIBw&amp;url=http://icons.mysitemyway.com/legacy-icon/116966-matte-blue-and-white-square-icon-business-gears-sc37/&amp;bvm=bv.117868183,d.eWE&amp;psig=AFQjCNFct-90EJzj1OGlPQRVxkZ8hj_oDQ&amp;ust=145935492777940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311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Quarterly face to face</a:t>
            </a:r>
            <a:br>
              <a:rPr lang="en-US" sz="3600" dirty="0" smtClean="0"/>
            </a:br>
            <a:r>
              <a:rPr lang="en-US" sz="3600" dirty="0" smtClean="0"/>
              <a:t>Spring 2017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6019800"/>
            <a:ext cx="22098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19 May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410200" y="4572000"/>
            <a:ext cx="3733800" cy="140970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Neal Ziring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Technical Director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Capabilities Directorate, NSA</a:t>
            </a:r>
          </a:p>
        </p:txBody>
      </p:sp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Goals for Today</a:t>
            </a:r>
          </a:p>
          <a:p>
            <a:r>
              <a:rPr lang="en-US" dirty="0" smtClean="0"/>
              <a:t>Way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2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and Now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August 2015</a:t>
            </a:r>
          </a:p>
          <a:p>
            <a:pPr lvl="1"/>
            <a:r>
              <a:rPr lang="en-US" dirty="0" smtClean="0"/>
              <a:t>~ 20 people to decide if a working group is justified</a:t>
            </a:r>
          </a:p>
          <a:p>
            <a:r>
              <a:rPr lang="en-US" dirty="0" smtClean="0"/>
              <a:t>May 2017</a:t>
            </a:r>
          </a:p>
          <a:p>
            <a:pPr lvl="1"/>
            <a:r>
              <a:rPr lang="en-US" dirty="0" smtClean="0"/>
              <a:t>Entering an international standards body</a:t>
            </a:r>
          </a:p>
          <a:p>
            <a:pPr lvl="1"/>
            <a:r>
              <a:rPr lang="en-US" dirty="0" smtClean="0"/>
              <a:t>Global participation representing product vendors, mission owners, academia, satellites, SCADA, </a:t>
            </a:r>
            <a:r>
              <a:rPr lang="en-US" dirty="0" err="1" smtClean="0"/>
              <a:t>IoT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OpenC2 Awareness </a:t>
            </a:r>
          </a:p>
          <a:p>
            <a:pPr lvl="2"/>
            <a:r>
              <a:rPr lang="en-US" dirty="0" smtClean="0"/>
              <a:t>RSA, Gartner, European Identity Conference, AFCEA </a:t>
            </a:r>
            <a:r>
              <a:rPr lang="en-US" dirty="0" err="1" smtClean="0"/>
              <a:t>IoT</a:t>
            </a:r>
            <a:r>
              <a:rPr lang="en-US" dirty="0" smtClean="0"/>
              <a:t> Conference, Borderless Cyber-security Conference, NSISC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9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Face to 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</a:t>
            </a:r>
            <a:r>
              <a:rPr lang="en-US" dirty="0" smtClean="0"/>
              <a:t>Implementations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Data Modeling</a:t>
            </a:r>
          </a:p>
          <a:p>
            <a:r>
              <a:rPr lang="en-US" dirty="0" smtClean="0"/>
              <a:t>Implementation Considerations</a:t>
            </a:r>
          </a:p>
          <a:p>
            <a:r>
              <a:rPr lang="en-US" dirty="0" smtClean="0"/>
              <a:t>OASIS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Transition of Forum’s artifacts to OASIS</a:t>
            </a:r>
          </a:p>
          <a:p>
            <a:r>
              <a:rPr lang="en-US" dirty="0" smtClean="0"/>
              <a:t>Future of the Forum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4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2648" cy="4495800"/>
          </a:xfrm>
        </p:spPr>
        <p:txBody>
          <a:bodyPr/>
          <a:lstStyle/>
          <a:p>
            <a:r>
              <a:rPr lang="en-US" dirty="0" smtClean="0"/>
              <a:t>Continuation of Prototype Use Case Implementations</a:t>
            </a:r>
          </a:p>
          <a:p>
            <a:pPr lvl="1"/>
            <a:r>
              <a:rPr lang="en-US" dirty="0" smtClean="0"/>
              <a:t>GitHub </a:t>
            </a:r>
            <a:r>
              <a:rPr lang="en-US" dirty="0" smtClean="0"/>
              <a:t>codebase</a:t>
            </a:r>
          </a:p>
          <a:p>
            <a:pPr lvl="1"/>
            <a:r>
              <a:rPr lang="en-US" dirty="0" smtClean="0"/>
              <a:t>Use Case identification </a:t>
            </a:r>
          </a:p>
          <a:p>
            <a:pPr lvl="1"/>
            <a:r>
              <a:rPr lang="en-US" dirty="0" smtClean="0"/>
              <a:t>Feedback</a:t>
            </a:r>
          </a:p>
          <a:p>
            <a:r>
              <a:rPr lang="en-US" dirty="0" smtClean="0"/>
              <a:t>Increase focus on Actuator Profiles</a:t>
            </a:r>
          </a:p>
          <a:p>
            <a:r>
              <a:rPr lang="en-US" dirty="0" smtClean="0"/>
              <a:t>OpenC2 on Roadmaps</a:t>
            </a:r>
          </a:p>
          <a:p>
            <a:r>
              <a:rPr lang="en-US" dirty="0" smtClean="0"/>
              <a:t>Socialize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5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5/19,  Day 2 Face to Face 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42957"/>
              </p:ext>
            </p:extLst>
          </p:nvPr>
        </p:nvGraphicFramePr>
        <p:xfrm>
          <a:off x="152400" y="1656080"/>
          <a:ext cx="8915399" cy="502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4298606"/>
                <a:gridCol w="2730843"/>
              </a:tblGrid>
              <a:tr h="6052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  <a:tr h="420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8:00 – 8:20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Welcome and Introduction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Neal Ziring, Joe Brule, NSA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20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Calibri"/>
                          <a:cs typeface="Times New Roman"/>
                        </a:rPr>
                        <a:t>Prototype Implementations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w Cen MT"/>
                          <a:ea typeface="Calibri"/>
                          <a:cs typeface="Times New Roman"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20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8:20 – 8:50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OrchID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 – OpenC2 in Security Services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Adam Bradbury, Zepko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5810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8:50 – 9:50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OpenC2 and Network Configuration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OpenC2 and Network Telemetry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Eric Voit, Cisco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20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9:50 – 10:00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Break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/>
                </a:tc>
              </a:tr>
              <a:tr h="420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10:00 -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10:30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Endpoint Detection and Remediation Use Cases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Efrain Ortiz, Symantec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20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10:30 – 11:00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OCAS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Duncan 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Sparrell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, s-Fractal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20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11:00 – 11:30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OpenC2 and OpenDXL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Danny Martinez, G2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20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11:30 - Noon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Lessons Learned and Findings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Joyce Fai, GDMS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20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Noon – 100 pm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Working Lunch &lt;Select Order at Start of Day&gt;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5/19,  Day 2 Face to Face Agenda (cont.)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43657"/>
              </p:ext>
            </p:extLst>
          </p:nvPr>
        </p:nvGraphicFramePr>
        <p:xfrm>
          <a:off x="838200" y="1600200"/>
          <a:ext cx="8077201" cy="521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759"/>
                <a:gridCol w="3826042"/>
                <a:gridCol w="2692400"/>
              </a:tblGrid>
              <a:tr h="381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  <a:tr h="2211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Calibri"/>
                          <a:cs typeface="Arial"/>
                        </a:rPr>
                        <a:t>OpenC2 Forum – Current Status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  <a:cs typeface="Times New Roman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12:00 - 12:30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LDD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Jason Romano, GDMS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Calibri"/>
                          <a:cs typeface="Arial"/>
                        </a:rPr>
                        <a:t>12:30 – 1:00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JAEN and Data Modeling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Dave Kemp, NSA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1:00 – 1:15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OpenC2 Base </a:t>
                      </a: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JSON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 Concrete Schema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Jyoti Verma, Cisco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Tw Cen MT"/>
                          <a:ea typeface="Calibri"/>
                          <a:cs typeface="Arial"/>
                        </a:rPr>
                        <a:t>1:15 – 1:45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  <a:latin typeface="Tw Cen MT"/>
                          <a:ea typeface="Times New Roman"/>
                          <a:cs typeface="Arial"/>
                        </a:rPr>
                        <a:t>Actuator Profiles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  <a:latin typeface="Tw Cen MT"/>
                          <a:ea typeface="Times New Roman"/>
                          <a:cs typeface="Arial"/>
                        </a:rPr>
                        <a:t>Joe Brule, </a:t>
                      </a:r>
                      <a:r>
                        <a:rPr lang="en-US" sz="1400" kern="1200" dirty="0" err="1">
                          <a:effectLst/>
                          <a:latin typeface="Tw Cen MT"/>
                          <a:ea typeface="Times New Roman"/>
                          <a:cs typeface="Arial"/>
                        </a:rPr>
                        <a:t>NSA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5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Tw Cen MT"/>
                          <a:ea typeface="Times New Roman"/>
                          <a:cs typeface="Arial"/>
                        </a:rPr>
                        <a:t>1:45 – 2:25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Tw Cen MT"/>
                          <a:ea typeface="Times New Roman"/>
                          <a:cs typeface="Arial"/>
                        </a:rPr>
                        <a:t>OASIS Transition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Tw Cen MT"/>
                          <a:ea typeface="Times New Roman"/>
                          <a:cs typeface="Arial"/>
                        </a:rPr>
                        <a:t>Joe Brule, NSA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72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  <a:latin typeface="Tw Cen MT"/>
                          <a:ea typeface="Calibri"/>
                          <a:cs typeface="Arial"/>
                        </a:rPr>
                        <a:t>2:25 – </a:t>
                      </a:r>
                      <a:r>
                        <a:rPr lang="en-US" sz="1400" kern="1200" dirty="0" smtClean="0">
                          <a:effectLst/>
                          <a:latin typeface="Tw Cen MT"/>
                          <a:ea typeface="Calibri"/>
                          <a:cs typeface="Arial"/>
                        </a:rPr>
                        <a:t> 2:40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Break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/>
                </a:tc>
              </a:tr>
              <a:tr h="306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Tw Cen MT"/>
                          <a:ea typeface="Times New Roman"/>
                          <a:cs typeface="Arial"/>
                        </a:rPr>
                        <a:t>2:40 – 2:55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Tw Cen MT"/>
                          <a:ea typeface="Times New Roman"/>
                          <a:cs typeface="Arial"/>
                        </a:rPr>
                        <a:t>Orchestrator Use Cases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  <a:latin typeface="Tw Cen MT"/>
                          <a:ea typeface="Times New Roman"/>
                          <a:cs typeface="Arial"/>
                        </a:rPr>
                        <a:t>Sourabh Satish, Phantom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295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Calibri"/>
                          <a:cs typeface="Arial"/>
                        </a:rPr>
                        <a:t>Implementation Considerations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/>
                </a:tc>
              </a:tr>
              <a:tr h="354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2:55 – 3:10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Summary of IA Considerations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Jim Bennison, Northrop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695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3:10 – 3:40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OpenC2 in Crypto Reference Architecture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Mike Ridge, Draper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94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3:40 – </a:t>
                      </a: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 4:10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43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Structure/Interpretation: OpenC2 Commands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Josh Brule, </a:t>
                      </a: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UMD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94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4:10 – </a:t>
                      </a: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Times New Roman"/>
                          <a:cs typeface="Arial"/>
                        </a:rPr>
                        <a:t> 4:30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Calibri"/>
                          <a:cs typeface="Arial"/>
                        </a:rPr>
                        <a:t>OpenC2 and Industrial Control Systems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Tw Cen MT"/>
                          <a:ea typeface="Calibri"/>
                          <a:cs typeface="Arial"/>
                        </a:rPr>
                        <a:t>Daniel Riedel, New Context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74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  <a:latin typeface="Tw Cen MT"/>
                          <a:ea typeface="Times New Roman"/>
                          <a:cs typeface="Arial"/>
                        </a:rPr>
                        <a:t>4:30 – 4:45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Tw Cen MT"/>
                          <a:ea typeface="Times New Roman"/>
                          <a:cs typeface="Arial"/>
                        </a:rPr>
                        <a:t>Future of the Forum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  <a:latin typeface="Tw Cen MT"/>
                          <a:ea typeface="Times New Roman"/>
                          <a:cs typeface="Arial"/>
                        </a:rPr>
                        <a:t>NSA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3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/>
          </p:cNvSpPr>
          <p:nvPr/>
        </p:nvSpPr>
        <p:spPr>
          <a:xfrm>
            <a:off x="762000" y="28744"/>
            <a:ext cx="7463368" cy="58085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OpenC2 Strategy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76200" y="762000"/>
            <a:ext cx="9144000" cy="5867400"/>
            <a:chOff x="76200" y="762000"/>
            <a:chExt cx="9144000" cy="586740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924800" y="863125"/>
              <a:ext cx="0" cy="5343785"/>
            </a:xfrm>
            <a:prstGeom prst="line">
              <a:avLst/>
            </a:prstGeom>
            <a:ln w="31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524000" y="1027709"/>
              <a:ext cx="5869270" cy="1066800"/>
            </a:xfrm>
            <a:prstGeom prst="rect">
              <a:avLst/>
            </a:prstGeom>
            <a:gradFill flip="none" rotWithShape="1">
              <a:gsLst>
                <a:gs pos="0">
                  <a:srgbClr val="4447C4">
                    <a:tint val="66000"/>
                    <a:satMod val="160000"/>
                  </a:srgbClr>
                </a:gs>
                <a:gs pos="50000">
                  <a:srgbClr val="4447C4">
                    <a:tint val="44500"/>
                    <a:satMod val="160000"/>
                  </a:srgbClr>
                </a:gs>
                <a:gs pos="100000">
                  <a:srgbClr val="4447C4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6200" y="1014262"/>
              <a:ext cx="1600200" cy="1066800"/>
            </a:xfrm>
            <a:prstGeom prst="roundRect">
              <a:avLst/>
            </a:prstGeom>
            <a:solidFill>
              <a:srgbClr val="4447C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OpenC2 Definition</a:t>
              </a:r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226981" y="2118233"/>
              <a:ext cx="551788" cy="301083"/>
            </a:xfrm>
            <a:custGeom>
              <a:avLst/>
              <a:gdLst>
                <a:gd name="connsiteX0" fmla="*/ 107448 w 551788"/>
                <a:gd name="connsiteY0" fmla="*/ 0 h 301083"/>
                <a:gd name="connsiteX1" fmla="*/ 29390 w 551788"/>
                <a:gd name="connsiteY1" fmla="*/ 100361 h 301083"/>
                <a:gd name="connsiteX2" fmla="*/ 542346 w 551788"/>
                <a:gd name="connsiteY2" fmla="*/ 100361 h 301083"/>
                <a:gd name="connsiteX3" fmla="*/ 375078 w 551788"/>
                <a:gd name="connsiteY3" fmla="*/ 289931 h 301083"/>
                <a:gd name="connsiteX4" fmla="*/ 375078 w 551788"/>
                <a:gd name="connsiteY4" fmla="*/ 289931 h 301083"/>
                <a:gd name="connsiteX5" fmla="*/ 397380 w 551788"/>
                <a:gd name="connsiteY5" fmla="*/ 301083 h 3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788" h="301083">
                  <a:moveTo>
                    <a:pt x="107448" y="0"/>
                  </a:moveTo>
                  <a:cubicBezTo>
                    <a:pt x="32177" y="41817"/>
                    <a:pt x="-43093" y="83634"/>
                    <a:pt x="29390" y="100361"/>
                  </a:cubicBezTo>
                  <a:cubicBezTo>
                    <a:pt x="101873" y="117088"/>
                    <a:pt x="484731" y="68766"/>
                    <a:pt x="542346" y="100361"/>
                  </a:cubicBezTo>
                  <a:cubicBezTo>
                    <a:pt x="599961" y="131956"/>
                    <a:pt x="375078" y="289931"/>
                    <a:pt x="375078" y="289931"/>
                  </a:cubicBezTo>
                  <a:lnTo>
                    <a:pt x="375078" y="289931"/>
                  </a:lnTo>
                  <a:lnTo>
                    <a:pt x="397380" y="301083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011086" y="3657600"/>
              <a:ext cx="551788" cy="301083"/>
            </a:xfrm>
            <a:custGeom>
              <a:avLst/>
              <a:gdLst>
                <a:gd name="connsiteX0" fmla="*/ 107448 w 551788"/>
                <a:gd name="connsiteY0" fmla="*/ 0 h 301083"/>
                <a:gd name="connsiteX1" fmla="*/ 29390 w 551788"/>
                <a:gd name="connsiteY1" fmla="*/ 100361 h 301083"/>
                <a:gd name="connsiteX2" fmla="*/ 542346 w 551788"/>
                <a:gd name="connsiteY2" fmla="*/ 100361 h 301083"/>
                <a:gd name="connsiteX3" fmla="*/ 375078 w 551788"/>
                <a:gd name="connsiteY3" fmla="*/ 289931 h 301083"/>
                <a:gd name="connsiteX4" fmla="*/ 375078 w 551788"/>
                <a:gd name="connsiteY4" fmla="*/ 289931 h 301083"/>
                <a:gd name="connsiteX5" fmla="*/ 397380 w 551788"/>
                <a:gd name="connsiteY5" fmla="*/ 301083 h 3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788" h="301083">
                  <a:moveTo>
                    <a:pt x="107448" y="0"/>
                  </a:moveTo>
                  <a:cubicBezTo>
                    <a:pt x="32177" y="41817"/>
                    <a:pt x="-43093" y="83634"/>
                    <a:pt x="29390" y="100361"/>
                  </a:cubicBezTo>
                  <a:cubicBezTo>
                    <a:pt x="101873" y="117088"/>
                    <a:pt x="484731" y="68766"/>
                    <a:pt x="542346" y="100361"/>
                  </a:cubicBezTo>
                  <a:cubicBezTo>
                    <a:pt x="599961" y="131956"/>
                    <a:pt x="375078" y="289931"/>
                    <a:pt x="375078" y="289931"/>
                  </a:cubicBezTo>
                  <a:lnTo>
                    <a:pt x="375078" y="289931"/>
                  </a:lnTo>
                  <a:lnTo>
                    <a:pt x="397380" y="301083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78769" y="1711420"/>
              <a:ext cx="1286107" cy="254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2"/>
                  </a:solidFill>
                </a:rPr>
                <a:t>Use Cases 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47800" y="762000"/>
              <a:ext cx="765741" cy="240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Q1 16 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415061" y="835873"/>
              <a:ext cx="0" cy="5346326"/>
            </a:xfrm>
            <a:prstGeom prst="line">
              <a:avLst/>
            </a:prstGeom>
            <a:ln w="31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125984" y="762000"/>
              <a:ext cx="474216" cy="240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FY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258122" y="835873"/>
              <a:ext cx="0" cy="5321113"/>
            </a:xfrm>
            <a:prstGeom prst="line">
              <a:avLst/>
            </a:prstGeom>
            <a:ln w="31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1778769" y="1253480"/>
              <a:ext cx="2971801" cy="405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2"/>
                  </a:solidFill>
                </a:rPr>
                <a:t>Language Description Document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sz="1200" dirty="0" smtClean="0">
                  <a:solidFill>
                    <a:schemeClr val="tx2"/>
                  </a:solidFill>
                </a:rPr>
                <a:t>Actions, Syntax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481884" y="762000"/>
              <a:ext cx="765741" cy="240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Q2 16 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0600" y="775663"/>
              <a:ext cx="765741" cy="240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Q4 16 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728317" y="824537"/>
              <a:ext cx="0" cy="5332449"/>
            </a:xfrm>
            <a:prstGeom prst="line">
              <a:avLst/>
            </a:prstGeom>
            <a:ln w="31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84634" y="813201"/>
              <a:ext cx="0" cy="5343785"/>
            </a:xfrm>
            <a:prstGeom prst="line">
              <a:avLst/>
            </a:prstGeom>
            <a:ln w="31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657600" y="773896"/>
              <a:ext cx="765741" cy="240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Q3 16 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43600" y="775663"/>
              <a:ext cx="765741" cy="240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Q1 17 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4191103" y="2112332"/>
              <a:ext cx="551788" cy="301083"/>
            </a:xfrm>
            <a:custGeom>
              <a:avLst/>
              <a:gdLst>
                <a:gd name="connsiteX0" fmla="*/ 107448 w 551788"/>
                <a:gd name="connsiteY0" fmla="*/ 0 h 301083"/>
                <a:gd name="connsiteX1" fmla="*/ 29390 w 551788"/>
                <a:gd name="connsiteY1" fmla="*/ 100361 h 301083"/>
                <a:gd name="connsiteX2" fmla="*/ 542346 w 551788"/>
                <a:gd name="connsiteY2" fmla="*/ 100361 h 301083"/>
                <a:gd name="connsiteX3" fmla="*/ 375078 w 551788"/>
                <a:gd name="connsiteY3" fmla="*/ 289931 h 301083"/>
                <a:gd name="connsiteX4" fmla="*/ 375078 w 551788"/>
                <a:gd name="connsiteY4" fmla="*/ 289931 h 301083"/>
                <a:gd name="connsiteX5" fmla="*/ 397380 w 551788"/>
                <a:gd name="connsiteY5" fmla="*/ 301083 h 3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788" h="301083">
                  <a:moveTo>
                    <a:pt x="107448" y="0"/>
                  </a:moveTo>
                  <a:cubicBezTo>
                    <a:pt x="32177" y="41817"/>
                    <a:pt x="-43093" y="83634"/>
                    <a:pt x="29390" y="100361"/>
                  </a:cubicBezTo>
                  <a:cubicBezTo>
                    <a:pt x="101873" y="117088"/>
                    <a:pt x="484731" y="68766"/>
                    <a:pt x="542346" y="100361"/>
                  </a:cubicBezTo>
                  <a:cubicBezTo>
                    <a:pt x="599961" y="131956"/>
                    <a:pt x="375078" y="289931"/>
                    <a:pt x="375078" y="289931"/>
                  </a:cubicBezTo>
                  <a:lnTo>
                    <a:pt x="375078" y="289931"/>
                  </a:lnTo>
                  <a:lnTo>
                    <a:pt x="397380" y="301083"/>
                  </a:lnTo>
                </a:path>
              </a:pathLst>
            </a:custGeom>
            <a:noFill/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Arrow 67"/>
            <p:cNvSpPr/>
            <p:nvPr/>
          </p:nvSpPr>
          <p:spPr>
            <a:xfrm>
              <a:off x="4452798" y="1438113"/>
              <a:ext cx="535269" cy="304800"/>
            </a:xfrm>
            <a:prstGeom prst="rightArrow">
              <a:avLst/>
            </a:prstGeom>
            <a:solidFill>
              <a:srgbClr val="7C7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29200" y="1027709"/>
              <a:ext cx="2364070" cy="1010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tx2"/>
                  </a:solidFill>
                </a:rPr>
                <a:t>WG Definition Containers</a:t>
              </a:r>
            </a:p>
            <a:p>
              <a:pPr marL="406400" lvl="1" indent="-285750">
                <a:buFont typeface="Wingdings" panose="05000000000000000000" pitchFamily="2" charset="2"/>
                <a:buChar char="§"/>
              </a:pPr>
              <a:r>
                <a:rPr lang="en-US" sz="1100" dirty="0" err="1" smtClean="0">
                  <a:solidFill>
                    <a:schemeClr val="tx2"/>
                  </a:solidFill>
                </a:rPr>
                <a:t>STIX</a:t>
              </a:r>
              <a:r>
                <a:rPr lang="en-US" sz="1100" dirty="0" smtClean="0">
                  <a:solidFill>
                    <a:schemeClr val="tx2"/>
                  </a:solidFill>
                </a:rPr>
                <a:t> COA</a:t>
              </a:r>
            </a:p>
            <a:p>
              <a:pPr marL="406400" lvl="1" indent="-285750">
                <a:buFont typeface="Wingdings" panose="05000000000000000000" pitchFamily="2" charset="2"/>
                <a:buChar char="§"/>
              </a:pPr>
              <a:r>
                <a:rPr lang="en-US" sz="1100" i="1" dirty="0" smtClean="0">
                  <a:solidFill>
                    <a:schemeClr val="tx2"/>
                  </a:solidFill>
                </a:rPr>
                <a:t>Workflows</a:t>
              </a:r>
            </a:p>
            <a:p>
              <a:pPr marL="406400" lvl="1" indent="-285750">
                <a:buFont typeface="Wingdings" panose="05000000000000000000" pitchFamily="2" charset="2"/>
                <a:buChar char="§"/>
              </a:pPr>
              <a:r>
                <a:rPr lang="en-US" sz="1100" dirty="0" smtClean="0">
                  <a:solidFill>
                    <a:schemeClr val="tx2"/>
                  </a:solidFill>
                </a:rPr>
                <a:t>Message Fabric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2"/>
                  </a:solidFill>
                </a:rPr>
                <a:t>External Dependencies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956968" y="2131572"/>
              <a:ext cx="2747638" cy="2818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Gaps in language and data models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4800" y="5410200"/>
              <a:ext cx="1752600" cy="1066800"/>
            </a:xfrm>
            <a:prstGeom prst="round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Standards Bodies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86600" y="773336"/>
              <a:ext cx="765741" cy="240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Q2 17 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flipV="1">
              <a:off x="2209800" y="1090462"/>
              <a:ext cx="106011" cy="76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 flipV="1">
              <a:off x="3352800" y="1090462"/>
              <a:ext cx="106011" cy="76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 flipV="1">
              <a:off x="4495800" y="1090462"/>
              <a:ext cx="106011" cy="76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384008" y="2093495"/>
              <a:ext cx="570455" cy="3224463"/>
            </a:xfrm>
            <a:custGeom>
              <a:avLst/>
              <a:gdLst>
                <a:gd name="connsiteX0" fmla="*/ 341855 w 570455"/>
                <a:gd name="connsiteY0" fmla="*/ 0 h 3224463"/>
                <a:gd name="connsiteX1" fmla="*/ 4971 w 570455"/>
                <a:gd name="connsiteY1" fmla="*/ 1058779 h 3224463"/>
                <a:gd name="connsiteX2" fmla="*/ 570455 w 570455"/>
                <a:gd name="connsiteY2" fmla="*/ 3224463 h 322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0455" h="3224463">
                  <a:moveTo>
                    <a:pt x="341855" y="0"/>
                  </a:moveTo>
                  <a:cubicBezTo>
                    <a:pt x="154363" y="260684"/>
                    <a:pt x="-33129" y="521369"/>
                    <a:pt x="4971" y="1058779"/>
                  </a:cubicBezTo>
                  <a:cubicBezTo>
                    <a:pt x="43071" y="1596189"/>
                    <a:pt x="306763" y="2410326"/>
                    <a:pt x="570455" y="3224463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6050576" y="3661317"/>
              <a:ext cx="551788" cy="301083"/>
            </a:xfrm>
            <a:custGeom>
              <a:avLst/>
              <a:gdLst>
                <a:gd name="connsiteX0" fmla="*/ 107448 w 551788"/>
                <a:gd name="connsiteY0" fmla="*/ 0 h 301083"/>
                <a:gd name="connsiteX1" fmla="*/ 29390 w 551788"/>
                <a:gd name="connsiteY1" fmla="*/ 100361 h 301083"/>
                <a:gd name="connsiteX2" fmla="*/ 542346 w 551788"/>
                <a:gd name="connsiteY2" fmla="*/ 100361 h 301083"/>
                <a:gd name="connsiteX3" fmla="*/ 375078 w 551788"/>
                <a:gd name="connsiteY3" fmla="*/ 289931 h 301083"/>
                <a:gd name="connsiteX4" fmla="*/ 375078 w 551788"/>
                <a:gd name="connsiteY4" fmla="*/ 289931 h 301083"/>
                <a:gd name="connsiteX5" fmla="*/ 397380 w 551788"/>
                <a:gd name="connsiteY5" fmla="*/ 301083 h 3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788" h="301083">
                  <a:moveTo>
                    <a:pt x="107448" y="0"/>
                  </a:moveTo>
                  <a:cubicBezTo>
                    <a:pt x="32177" y="41817"/>
                    <a:pt x="-43093" y="83634"/>
                    <a:pt x="29390" y="100361"/>
                  </a:cubicBezTo>
                  <a:cubicBezTo>
                    <a:pt x="101873" y="117088"/>
                    <a:pt x="484731" y="68766"/>
                    <a:pt x="542346" y="100361"/>
                  </a:cubicBezTo>
                  <a:cubicBezTo>
                    <a:pt x="599961" y="131956"/>
                    <a:pt x="375078" y="289931"/>
                    <a:pt x="375078" y="289931"/>
                  </a:cubicBezTo>
                  <a:lnTo>
                    <a:pt x="375078" y="289931"/>
                  </a:lnTo>
                  <a:lnTo>
                    <a:pt x="397380" y="301083"/>
                  </a:lnTo>
                </a:path>
              </a:pathLst>
            </a:custGeom>
            <a:noFill/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602364" y="3603750"/>
              <a:ext cx="2174308" cy="2942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2"/>
                  </a:solidFill>
                </a:rPr>
                <a:t>OpenC2 Connectors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7543800" y="947586"/>
              <a:ext cx="1524000" cy="1186014"/>
            </a:xfrm>
            <a:prstGeom prst="ellipse">
              <a:avLst/>
            </a:prstGeom>
            <a:gradFill flip="none" rotWithShape="1">
              <a:gsLst>
                <a:gs pos="0">
                  <a:srgbClr val="4447C4">
                    <a:tint val="66000"/>
                    <a:satMod val="160000"/>
                  </a:srgbClr>
                </a:gs>
                <a:gs pos="50000">
                  <a:srgbClr val="4447C4">
                    <a:tint val="44500"/>
                    <a:satMod val="160000"/>
                  </a:srgbClr>
                </a:gs>
                <a:gs pos="100000">
                  <a:srgbClr val="4447C4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719184" y="1073298"/>
              <a:ext cx="1501016" cy="9079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i="1" dirty="0" smtClean="0">
                  <a:solidFill>
                    <a:schemeClr val="tx2"/>
                  </a:solidFill>
                </a:rPr>
                <a:t>Data Models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i="1" dirty="0" smtClean="0">
                  <a:solidFill>
                    <a:schemeClr val="tx2"/>
                  </a:solidFill>
                </a:rPr>
                <a:t>Actuator</a:t>
              </a:r>
              <a:r>
                <a:rPr lang="en-US" sz="1100" dirty="0" smtClean="0">
                  <a:solidFill>
                    <a:schemeClr val="tx2"/>
                  </a:solidFill>
                </a:rPr>
                <a:t> (e.g., OpenC2, SACM)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Target (</a:t>
              </a:r>
              <a:r>
                <a:rPr lang="en-US" sz="1100" dirty="0" err="1" smtClean="0">
                  <a:solidFill>
                    <a:schemeClr val="tx2"/>
                  </a:solidFill>
                </a:rPr>
                <a:t>CyBox</a:t>
              </a:r>
              <a:r>
                <a:rPr lang="en-US" sz="1100" dirty="0" smtClean="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01" name="Pentagon 100"/>
            <p:cNvSpPr/>
            <p:nvPr/>
          </p:nvSpPr>
          <p:spPr>
            <a:xfrm>
              <a:off x="1966128" y="5410200"/>
              <a:ext cx="7098281" cy="1066800"/>
            </a:xfrm>
            <a:prstGeom prst="homePlat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8029906" y="5072309"/>
              <a:ext cx="551788" cy="301083"/>
            </a:xfrm>
            <a:custGeom>
              <a:avLst/>
              <a:gdLst>
                <a:gd name="connsiteX0" fmla="*/ 107448 w 551788"/>
                <a:gd name="connsiteY0" fmla="*/ 0 h 301083"/>
                <a:gd name="connsiteX1" fmla="*/ 29390 w 551788"/>
                <a:gd name="connsiteY1" fmla="*/ 100361 h 301083"/>
                <a:gd name="connsiteX2" fmla="*/ 542346 w 551788"/>
                <a:gd name="connsiteY2" fmla="*/ 100361 h 301083"/>
                <a:gd name="connsiteX3" fmla="*/ 375078 w 551788"/>
                <a:gd name="connsiteY3" fmla="*/ 289931 h 301083"/>
                <a:gd name="connsiteX4" fmla="*/ 375078 w 551788"/>
                <a:gd name="connsiteY4" fmla="*/ 289931 h 301083"/>
                <a:gd name="connsiteX5" fmla="*/ 397380 w 551788"/>
                <a:gd name="connsiteY5" fmla="*/ 301083 h 3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788" h="301083">
                  <a:moveTo>
                    <a:pt x="107448" y="0"/>
                  </a:moveTo>
                  <a:cubicBezTo>
                    <a:pt x="32177" y="41817"/>
                    <a:pt x="-43093" y="83634"/>
                    <a:pt x="29390" y="100361"/>
                  </a:cubicBezTo>
                  <a:cubicBezTo>
                    <a:pt x="101873" y="117088"/>
                    <a:pt x="484731" y="68766"/>
                    <a:pt x="542346" y="100361"/>
                  </a:cubicBezTo>
                  <a:cubicBezTo>
                    <a:pt x="599961" y="131956"/>
                    <a:pt x="375078" y="289931"/>
                    <a:pt x="375078" y="289931"/>
                  </a:cubicBezTo>
                  <a:lnTo>
                    <a:pt x="375078" y="289931"/>
                  </a:lnTo>
                  <a:lnTo>
                    <a:pt x="397380" y="301083"/>
                  </a:lnTo>
                </a:path>
              </a:pathLst>
            </a:custGeom>
            <a:noFill/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322684" y="5397606"/>
              <a:ext cx="3146785" cy="469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2"/>
                  </a:solidFill>
                </a:rPr>
                <a:t>NIST</a:t>
              </a:r>
              <a:r>
                <a:rPr lang="en-US" sz="1200" dirty="0" smtClean="0">
                  <a:solidFill>
                    <a:schemeClr val="tx2"/>
                  </a:solidFill>
                </a:rPr>
                <a:t> National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CyberSecurity</a:t>
              </a:r>
              <a:r>
                <a:rPr lang="en-US" sz="1200" dirty="0" smtClean="0">
                  <a:solidFill>
                    <a:schemeClr val="tx2"/>
                  </a:solidFill>
                </a:rPr>
                <a:t> COE (OpenC2 Reference Design)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029200" y="5867400"/>
              <a:ext cx="3968955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1" indent="-168275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2"/>
                  </a:solidFill>
                </a:rPr>
                <a:t>Submit </a:t>
              </a:r>
              <a:r>
                <a:rPr lang="en-US" sz="1200" dirty="0">
                  <a:solidFill>
                    <a:schemeClr val="tx2"/>
                  </a:solidFill>
                </a:rPr>
                <a:t>Draft Language Description Document to OASIS or other recognized Standards </a:t>
              </a:r>
              <a:r>
                <a:rPr lang="en-US" sz="1200" dirty="0" smtClean="0">
                  <a:solidFill>
                    <a:schemeClr val="tx2"/>
                  </a:solidFill>
                </a:rPr>
                <a:t>Body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76828" y="5055160"/>
              <a:ext cx="1548540" cy="335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2"/>
                  </a:solidFill>
                </a:rPr>
                <a:t>Standard (Revs)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72000" y="835873"/>
              <a:ext cx="0" cy="5793527"/>
            </a:xfrm>
            <a:prstGeom prst="line">
              <a:avLst/>
            </a:prstGeom>
            <a:ln w="317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2084207" y="5632503"/>
              <a:ext cx="1990299" cy="469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Socialization and Onboarding</a:t>
              </a:r>
            </a:p>
          </p:txBody>
        </p:sp>
        <p:sp>
          <p:nvSpPr>
            <p:cNvPr id="91" name="Pentagon 90"/>
            <p:cNvSpPr/>
            <p:nvPr/>
          </p:nvSpPr>
          <p:spPr>
            <a:xfrm>
              <a:off x="3581400" y="3958682"/>
              <a:ext cx="5510925" cy="1070517"/>
            </a:xfrm>
            <a:prstGeom prst="homePlate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33800" y="4114800"/>
              <a:ext cx="1484966" cy="575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" indent="-1206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2"/>
                  </a:solidFill>
                </a:rPr>
                <a:t>Vendor </a:t>
              </a:r>
            </a:p>
            <a:p>
              <a:pPr marL="228600" lvl="1" indent="-107950">
                <a:buFont typeface="Wingdings" panose="05000000000000000000" pitchFamily="2" charset="2"/>
                <a:buChar char="§"/>
              </a:pPr>
              <a:r>
                <a:rPr lang="en-US" sz="1100" dirty="0" smtClean="0">
                  <a:solidFill>
                    <a:schemeClr val="tx2"/>
                  </a:solidFill>
                </a:rPr>
                <a:t>Orchestrators</a:t>
              </a:r>
            </a:p>
            <a:p>
              <a:pPr marL="228600" lvl="1" indent="-107950">
                <a:buFont typeface="Wingdings" panose="05000000000000000000" pitchFamily="2" charset="2"/>
                <a:buChar char="§"/>
              </a:pPr>
              <a:r>
                <a:rPr lang="en-US" sz="1100" dirty="0" smtClean="0">
                  <a:solidFill>
                    <a:schemeClr val="tx2"/>
                  </a:solidFill>
                </a:rPr>
                <a:t>Actuators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017168" y="4557373"/>
              <a:ext cx="2482379" cy="456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2"/>
                  </a:solidFill>
                </a:rPr>
                <a:t>Early Adopters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sz="1200" dirty="0" err="1" smtClean="0">
                  <a:solidFill>
                    <a:schemeClr val="tx2"/>
                  </a:solidFill>
                </a:rPr>
                <a:t>SHARKFURY</a:t>
              </a:r>
              <a:r>
                <a:rPr lang="en-US" sz="1200" dirty="0" smtClean="0">
                  <a:solidFill>
                    <a:schemeClr val="tx2"/>
                  </a:solidFill>
                </a:rPr>
                <a:t>,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TCS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029200" y="4051369"/>
              <a:ext cx="3085166" cy="520631"/>
            </a:xfrm>
            <a:prstGeom prst="rightArrow">
              <a:avLst/>
            </a:prstGeom>
            <a:solidFill>
              <a:schemeClr val="accent4">
                <a:alpha val="39000"/>
              </a:schemeClr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334000" y="4164561"/>
              <a:ext cx="2294077" cy="2942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OpenC2 Connectors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39695" y="4198500"/>
              <a:ext cx="883999" cy="309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Native Support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981200" y="3962400"/>
              <a:ext cx="1752600" cy="1066800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Adoption</a:t>
              </a:r>
            </a:p>
            <a:p>
              <a:pPr algn="ctr"/>
              <a:r>
                <a:rPr lang="en-US" sz="1400" dirty="0" smtClean="0"/>
                <a:t>(vendor and mission buy-in)</a:t>
              </a:r>
              <a:endParaRPr lang="en-US" sz="1400" dirty="0"/>
            </a:p>
          </p:txBody>
        </p:sp>
        <p:sp>
          <p:nvSpPr>
            <p:cNvPr id="74" name="Pentagon 73"/>
            <p:cNvSpPr/>
            <p:nvPr/>
          </p:nvSpPr>
          <p:spPr>
            <a:xfrm>
              <a:off x="2562874" y="2465949"/>
              <a:ext cx="6018821" cy="1125449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43199" y="2514600"/>
              <a:ext cx="2520761" cy="981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Usage Scenarios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Pub/Sub, Perimeter Defense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Software Defined Network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COTS-based SHORTSTOP</a:t>
              </a:r>
            </a:p>
            <a:p>
              <a:pPr marL="1082675" lvl="2" indent="-168275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Full Mesh, Sensors</a:t>
              </a:r>
            </a:p>
            <a:p>
              <a:pPr marL="1082675" lvl="2" indent="-168275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Internet of Things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222197" y="2510161"/>
              <a:ext cx="2003171" cy="995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GitHub Repository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Reference Code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OpenC2 Connectors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Data Model Encoding and Translation Tools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82" name="Right Arrow 81"/>
            <p:cNvSpPr/>
            <p:nvPr/>
          </p:nvSpPr>
          <p:spPr>
            <a:xfrm>
              <a:off x="4953000" y="2887626"/>
              <a:ext cx="535269" cy="304800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5610503" y="2738766"/>
              <a:ext cx="611693" cy="527835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cdn.mysitemyway.com/etc-mysitemyway/icons/legacy-previews/icons/matte-blue-and-white-square-icons-business/116966-matte-blue-and-white-square-icon-business-gears-sc37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6356" y="2514600"/>
              <a:ext cx="528044" cy="528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ounded Rectangle 56"/>
            <p:cNvSpPr/>
            <p:nvPr/>
          </p:nvSpPr>
          <p:spPr>
            <a:xfrm>
              <a:off x="990600" y="2448399"/>
              <a:ext cx="1752600" cy="1143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Reference Implementations (exercise/stretch  the language)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53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63232</TotalTime>
  <Words>534</Words>
  <Application>Microsoft Office PowerPoint</Application>
  <PresentationFormat>On-screen Show (4:3)</PresentationFormat>
  <Paragraphs>164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Quarterly face to face Spring 2017</vt:lpstr>
      <vt:lpstr>Agenda</vt:lpstr>
      <vt:lpstr>Then and Now</vt:lpstr>
      <vt:lpstr>Today’s Face to Face</vt:lpstr>
      <vt:lpstr>Way Forward</vt:lpstr>
      <vt:lpstr>Backups</vt:lpstr>
      <vt:lpstr>5/19,  Day 2 Face to Face Agenda</vt:lpstr>
      <vt:lpstr>5/19,  Day 2 Face to Face Agenda (cont.)</vt:lpstr>
      <vt:lpstr>PowerPoint Presentation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Joyce Fai</cp:lastModifiedBy>
  <cp:revision>511</cp:revision>
  <dcterms:created xsi:type="dcterms:W3CDTF">2015-07-23T17:23:06Z</dcterms:created>
  <dcterms:modified xsi:type="dcterms:W3CDTF">2017-05-17T16:25:20Z</dcterms:modified>
</cp:coreProperties>
</file>