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5" r:id="rId2"/>
    <p:sldId id="494" r:id="rId3"/>
    <p:sldId id="491" r:id="rId4"/>
    <p:sldId id="489" r:id="rId5"/>
    <p:sldId id="488" r:id="rId6"/>
    <p:sldId id="490" r:id="rId7"/>
    <p:sldId id="495" r:id="rId8"/>
    <p:sldId id="496" r:id="rId9"/>
    <p:sldId id="483" r:id="rId10"/>
    <p:sldId id="493" r:id="rId11"/>
    <p:sldId id="344" r:id="rId12"/>
  </p:sldIdLst>
  <p:sldSz cx="9144000" cy="6858000" type="screen4x3"/>
  <p:notesSz cx="7102475" cy="9388475"/>
  <p:custDataLst>
    <p:tags r:id="rId14"/>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D050"/>
    <a:srgbClr val="00FF00"/>
    <a:srgbClr val="0000CC"/>
    <a:srgbClr val="99FF99"/>
    <a:srgbClr val="FFFF66"/>
    <a:srgbClr val="FFCC00"/>
    <a:srgbClr val="FF0000"/>
    <a:srgbClr val="FFCC66"/>
    <a:srgbClr val="CCEC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9" autoAdjust="0"/>
    <p:restoredTop sz="97486" autoAdjust="0"/>
  </p:normalViewPr>
  <p:slideViewPr>
    <p:cSldViewPr>
      <p:cViewPr>
        <p:scale>
          <a:sx n="83" d="100"/>
          <a:sy n="83" d="100"/>
        </p:scale>
        <p:origin x="-782" y="-24"/>
      </p:cViewPr>
      <p:guideLst>
        <p:guide orient="horz" pos="3132"/>
        <p:guide orient="horz" pos="3455"/>
        <p:guide orient="horz" pos="3530"/>
        <p:guide orient="horz" pos="3854"/>
        <p:guide orient="horz" pos="3921"/>
        <p:guide orient="horz" pos="4244"/>
        <p:guide orient="horz" pos="3"/>
        <p:guide orient="horz" pos="2019"/>
        <p:guide orient="horz" pos="2312"/>
        <p:guide pos="2645"/>
        <p:guide/>
        <p:guide pos="720"/>
        <p:guide pos="1920"/>
      </p:guideLst>
    </p:cSldViewPr>
  </p:slideViewPr>
  <p:notesTextViewPr>
    <p:cViewPr>
      <p:scale>
        <a:sx n="100" d="100"/>
        <a:sy n="100" d="100"/>
      </p:scale>
      <p:origin x="0" y="0"/>
    </p:cViewPr>
  </p:notesTextViewPr>
  <p:sorterViewPr>
    <p:cViewPr>
      <p:scale>
        <a:sx n="100" d="100"/>
        <a:sy n="100" d="100"/>
      </p:scale>
      <p:origin x="0" y="2778"/>
    </p:cViewPr>
  </p:sorterViewPr>
  <p:notesViewPr>
    <p:cSldViewPr>
      <p:cViewPr varScale="1">
        <p:scale>
          <a:sx n="52" d="100"/>
          <a:sy n="52" d="100"/>
        </p:scale>
        <p:origin x="-1818" y="-84"/>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4023092" y="0"/>
            <a:ext cx="3077739" cy="46942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9" tIns="47114" rIns="94229" bIns="471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4023092" y="8917422"/>
            <a:ext cx="3077739" cy="469424"/>
          </a:xfrm>
          <a:prstGeom prst="rect">
            <a:avLst/>
          </a:prstGeom>
          <a:noFill/>
          <a:ln w="9525">
            <a:noFill/>
            <a:miter lim="800000"/>
            <a:headEnd/>
            <a:tailEnd/>
          </a:ln>
          <a:effectLst/>
        </p:spPr>
        <p:txBody>
          <a:bodyPr vert="horz" wrap="square" lIns="94229" tIns="47114" rIns="94229" bIns="47114"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3769693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2B205D-311F-449C-BC2F-DB011333AA54}" type="slidenum">
              <a:rPr lang="en-US" smtClean="0"/>
              <a:pPr>
                <a:defRPr/>
              </a:pPr>
              <a:t>1</a:t>
            </a:fld>
            <a:endParaRPr lang="en-US"/>
          </a:p>
        </p:txBody>
      </p:sp>
    </p:spTree>
    <p:extLst>
      <p:ext uri="{BB962C8B-B14F-4D97-AF65-F5344CB8AC3E}">
        <p14:creationId xmlns:p14="http://schemas.microsoft.com/office/powerpoint/2010/main" val="681735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Picture 17"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9" name="Picture 8"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1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12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12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p:nvPicPr>
        <p:blipFill>
          <a:blip r:embed="rId8"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4" r:id="rId2"/>
    <p:sldLayoutId id="2147483661" r:id="rId3"/>
    <p:sldLayoutId id="2147483663" r:id="rId4"/>
    <p:sldLayoutId id="2147483672" r:id="rId5"/>
    <p:sldLayoutId id="2147483666" r:id="rId6"/>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12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tools.ietf.org/html/rfc7303#section-10"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tools.ietf.org/html/rfc7159#section-12"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imple_Network_Management_Protoco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dirty="0" smtClean="0"/>
              <a:t>OpenC2 Forum </a:t>
            </a:r>
            <a:endParaRPr lang="en-US" dirty="0"/>
          </a:p>
        </p:txBody>
      </p:sp>
      <p:sp>
        <p:nvSpPr>
          <p:cNvPr id="23" name="Text Placeholder 22"/>
          <p:cNvSpPr>
            <a:spLocks noGrp="1"/>
          </p:cNvSpPr>
          <p:nvPr>
            <p:ph type="body" sz="quarter" idx="14"/>
          </p:nvPr>
        </p:nvSpPr>
        <p:spPr/>
        <p:txBody>
          <a:bodyPr/>
          <a:lstStyle/>
          <a:p>
            <a:r>
              <a:rPr lang="en-US" dirty="0" smtClean="0"/>
              <a:t>May 19, 2017</a:t>
            </a:r>
            <a:endParaRPr lang="en-US" dirty="0"/>
          </a:p>
        </p:txBody>
      </p:sp>
      <p:sp>
        <p:nvSpPr>
          <p:cNvPr id="25" name="Text Placeholder 24"/>
          <p:cNvSpPr>
            <a:spLocks noGrp="1"/>
          </p:cNvSpPr>
          <p:nvPr>
            <p:ph type="body" sz="quarter" idx="16"/>
          </p:nvPr>
        </p:nvSpPr>
        <p:spPr/>
        <p:txBody>
          <a:bodyPr/>
          <a:lstStyle/>
          <a:p>
            <a:pPr>
              <a:spcBef>
                <a:spcPts val="300"/>
              </a:spcBef>
            </a:pPr>
            <a:r>
              <a:rPr lang="en-US" sz="1800" b="1" dirty="0" smtClean="0"/>
              <a:t>Jim Bennison, </a:t>
            </a:r>
            <a:r>
              <a:rPr lang="en-US" sz="1200" dirty="0" smtClean="0"/>
              <a:t>CISSP-ISSAP, CISA, CGEIT</a:t>
            </a:r>
            <a:endParaRPr lang="en-US" dirty="0" smtClean="0"/>
          </a:p>
        </p:txBody>
      </p:sp>
      <p:sp>
        <p:nvSpPr>
          <p:cNvPr id="26" name="Text Placeholder 25"/>
          <p:cNvSpPr>
            <a:spLocks noGrp="1"/>
          </p:cNvSpPr>
          <p:nvPr>
            <p:ph type="body" sz="quarter" idx="17"/>
          </p:nvPr>
        </p:nvSpPr>
        <p:spPr/>
        <p:txBody>
          <a:bodyPr/>
          <a:lstStyle/>
          <a:p>
            <a:r>
              <a:rPr lang="en-US" dirty="0" smtClean="0"/>
              <a:t>Cyber Security Concerns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Buyer Beware</a:t>
            </a:r>
            <a:endParaRPr lang="en-US" dirty="0"/>
          </a:p>
        </p:txBody>
      </p:sp>
      <p:sp>
        <p:nvSpPr>
          <p:cNvPr id="3" name="Content Placeholder 2"/>
          <p:cNvSpPr>
            <a:spLocks noGrp="1"/>
          </p:cNvSpPr>
          <p:nvPr>
            <p:ph idx="1"/>
          </p:nvPr>
        </p:nvSpPr>
        <p:spPr>
          <a:xfrm>
            <a:off x="304800" y="1828800"/>
            <a:ext cx="8382000" cy="4114800"/>
          </a:xfrm>
        </p:spPr>
        <p:txBody>
          <a:bodyPr>
            <a:noAutofit/>
          </a:bodyPr>
          <a:lstStyle/>
          <a:p>
            <a:pPr marL="0" indent="0">
              <a:buNone/>
            </a:pPr>
            <a:r>
              <a:rPr lang="en-US" sz="4800" dirty="0"/>
              <a:t>“</a:t>
            </a:r>
            <a:r>
              <a:rPr lang="en-US" sz="4800" i="1" dirty="0"/>
              <a:t>The only difference between a cyber weapon and a security </a:t>
            </a:r>
            <a:r>
              <a:rPr lang="en-US" sz="4800" i="1" dirty="0" smtClean="0"/>
              <a:t>management tool </a:t>
            </a:r>
            <a:r>
              <a:rPr lang="en-US" sz="4800" i="1" dirty="0"/>
              <a:t>is the intent of the </a:t>
            </a:r>
            <a:r>
              <a:rPr lang="en-US" sz="4800" i="1" dirty="0" smtClean="0"/>
              <a:t>user </a:t>
            </a:r>
            <a:r>
              <a:rPr lang="en-US" sz="4800" dirty="0" smtClean="0"/>
              <a:t>”   </a:t>
            </a:r>
          </a:p>
          <a:p>
            <a:pPr marL="0" indent="0">
              <a:buNone/>
            </a:pPr>
            <a:r>
              <a:rPr lang="en-US" sz="4800" dirty="0" smtClean="0"/>
              <a:t>                           -Anonymous</a:t>
            </a:r>
            <a:r>
              <a:rPr lang="en-US" sz="4800" dirty="0"/>
              <a:t> </a:t>
            </a:r>
            <a:endParaRPr lang="en-US" sz="4800" dirty="0" smtClean="0"/>
          </a:p>
        </p:txBody>
      </p:sp>
      <p:sp>
        <p:nvSpPr>
          <p:cNvPr id="4" name="Slide Number Placeholder 3"/>
          <p:cNvSpPr>
            <a:spLocks noGrp="1"/>
          </p:cNvSpPr>
          <p:nvPr>
            <p:ph type="sldNum" sz="quarter" idx="11"/>
          </p:nvPr>
        </p:nvSpPr>
        <p:spPr/>
        <p:txBody>
          <a:bodyPr/>
          <a:lstStyle/>
          <a:p>
            <a:fld id="{F6EFC63E-F8D9-44BB-A462-AC735E845F95}" type="slidenum">
              <a:rPr lang="en-US" smtClean="0"/>
              <a:pPr/>
              <a:t>10</a:t>
            </a:fld>
            <a:endParaRPr lang="en-US"/>
          </a:p>
        </p:txBody>
      </p:sp>
    </p:spTree>
    <p:extLst>
      <p:ext uri="{BB962C8B-B14F-4D97-AF65-F5344CB8AC3E}">
        <p14:creationId xmlns:p14="http://schemas.microsoft.com/office/powerpoint/2010/main" val="1105279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838200"/>
          </a:xfrm>
        </p:spPr>
        <p:txBody>
          <a:bodyPr/>
          <a:lstStyle/>
          <a:p>
            <a:r>
              <a:rPr lang="en-US" dirty="0" smtClean="0"/>
              <a:t>OpenC2 </a:t>
            </a:r>
            <a:r>
              <a:rPr lang="en-US" dirty="0"/>
              <a:t>R</a:t>
            </a:r>
            <a:r>
              <a:rPr lang="en-US" dirty="0" smtClean="0"/>
              <a:t>esides at the </a:t>
            </a:r>
            <a:r>
              <a:rPr lang="en-US" dirty="0"/>
              <a:t>Application Layer 7 </a:t>
            </a:r>
            <a:r>
              <a:rPr lang="en-US" dirty="0" smtClean="0"/>
              <a:t/>
            </a:r>
            <a:br>
              <a:rPr lang="en-US" dirty="0" smtClean="0"/>
            </a:br>
            <a:r>
              <a:rPr lang="en-US" sz="1800" dirty="0" smtClean="0"/>
              <a:t>ISO 7498-2 Part 2: Open Systems </a:t>
            </a:r>
            <a:r>
              <a:rPr lang="en-US" sz="1800" dirty="0"/>
              <a:t>Interconnection </a:t>
            </a:r>
            <a:r>
              <a:rPr lang="en-US" sz="1800" dirty="0" smtClean="0"/>
              <a:t>(OSI) Security Architecture</a:t>
            </a:r>
            <a:endParaRPr lang="en-US" sz="1800"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2</a:t>
            </a:fld>
            <a:endParaRPr lang="en-US"/>
          </a:p>
        </p:txBody>
      </p:sp>
      <p:sp>
        <p:nvSpPr>
          <p:cNvPr id="5" name="Rectangle 4"/>
          <p:cNvSpPr/>
          <p:nvPr/>
        </p:nvSpPr>
        <p:spPr>
          <a:xfrm>
            <a:off x="304800" y="1219200"/>
            <a:ext cx="8305800" cy="5493812"/>
          </a:xfrm>
          <a:prstGeom prst="rect">
            <a:avLst/>
          </a:prstGeom>
        </p:spPr>
        <p:txBody>
          <a:bodyPr wrap="square">
            <a:spAutoFit/>
          </a:bodyPr>
          <a:lstStyle/>
          <a:p>
            <a:pPr>
              <a:spcAft>
                <a:spcPts val="600"/>
              </a:spcAft>
            </a:pPr>
            <a:r>
              <a:rPr lang="en-US" sz="2400" dirty="0"/>
              <a:t>5.4.1 Trusted functionality</a:t>
            </a:r>
          </a:p>
          <a:p>
            <a:pPr>
              <a:spcAft>
                <a:spcPts val="600"/>
              </a:spcAft>
            </a:pPr>
            <a:r>
              <a:rPr lang="en-US" sz="2400" dirty="0"/>
              <a:t>5.4.1.1 Trusted functionality must be used to extend </a:t>
            </a:r>
            <a:r>
              <a:rPr lang="en-US" sz="2400" dirty="0" smtClean="0"/>
              <a:t>the scope </a:t>
            </a:r>
            <a:r>
              <a:rPr lang="en-US" sz="2400" dirty="0"/>
              <a:t>of, or to establish the effectiveness of other </a:t>
            </a:r>
            <a:endParaRPr lang="en-US" sz="2400" dirty="0" smtClean="0"/>
          </a:p>
          <a:p>
            <a:pPr>
              <a:spcAft>
                <a:spcPts val="0"/>
              </a:spcAft>
            </a:pPr>
            <a:r>
              <a:rPr lang="en-US" sz="2400" dirty="0" smtClean="0"/>
              <a:t>security mechanisms</a:t>
            </a:r>
            <a:r>
              <a:rPr lang="en-US" sz="2400" dirty="0"/>
              <a:t>. </a:t>
            </a:r>
            <a:r>
              <a:rPr lang="en-US" sz="2400" dirty="0">
                <a:solidFill>
                  <a:srgbClr val="FF0000"/>
                </a:solidFill>
              </a:rPr>
              <a:t>Any functionality which </a:t>
            </a:r>
            <a:endParaRPr lang="en-US" sz="2400" dirty="0" smtClean="0">
              <a:solidFill>
                <a:srgbClr val="FF0000"/>
              </a:solidFill>
            </a:endParaRPr>
          </a:p>
          <a:p>
            <a:pPr>
              <a:spcAft>
                <a:spcPts val="0"/>
              </a:spcAft>
            </a:pPr>
            <a:r>
              <a:rPr lang="en-US" sz="2400" dirty="0" smtClean="0">
                <a:solidFill>
                  <a:srgbClr val="FF0000"/>
                </a:solidFill>
              </a:rPr>
              <a:t>directly provides, or </a:t>
            </a:r>
            <a:r>
              <a:rPr lang="en-US" sz="2400" dirty="0">
                <a:solidFill>
                  <a:srgbClr val="FF0000"/>
                </a:solidFill>
              </a:rPr>
              <a:t>provides access to, </a:t>
            </a:r>
            <a:endParaRPr lang="en-US" sz="2400" dirty="0" smtClean="0">
              <a:solidFill>
                <a:srgbClr val="FF0000"/>
              </a:solidFill>
            </a:endParaRPr>
          </a:p>
          <a:p>
            <a:pPr>
              <a:spcAft>
                <a:spcPts val="600"/>
              </a:spcAft>
            </a:pPr>
            <a:r>
              <a:rPr lang="en-US" sz="2400" dirty="0" smtClean="0">
                <a:solidFill>
                  <a:srgbClr val="FF0000"/>
                </a:solidFill>
              </a:rPr>
              <a:t>security </a:t>
            </a:r>
            <a:r>
              <a:rPr lang="en-US" sz="2400" dirty="0">
                <a:solidFill>
                  <a:srgbClr val="FF0000"/>
                </a:solidFill>
              </a:rPr>
              <a:t>mechanisms, should </a:t>
            </a:r>
            <a:r>
              <a:rPr lang="en-US" sz="2400" dirty="0" smtClean="0">
                <a:solidFill>
                  <a:srgbClr val="FF0000"/>
                </a:solidFill>
              </a:rPr>
              <a:t>be trustworthy</a:t>
            </a:r>
            <a:r>
              <a:rPr lang="en-US" sz="2400" dirty="0" smtClean="0"/>
              <a:t>.</a:t>
            </a:r>
          </a:p>
          <a:p>
            <a:pPr>
              <a:spcAft>
                <a:spcPts val="0"/>
              </a:spcAft>
            </a:pPr>
            <a:r>
              <a:rPr lang="en-US" sz="2400" dirty="0"/>
              <a:t>8.1.5 Management protocols, especially </a:t>
            </a:r>
            <a:r>
              <a:rPr lang="en-US" sz="2400" dirty="0" smtClean="0"/>
              <a:t>security management </a:t>
            </a:r>
            <a:r>
              <a:rPr lang="en-US" sz="2400" dirty="0"/>
              <a:t>protocols, and the communication </a:t>
            </a:r>
            <a:r>
              <a:rPr lang="en-US" sz="2400" dirty="0" smtClean="0"/>
              <a:t>channels carrying </a:t>
            </a:r>
            <a:r>
              <a:rPr lang="en-US" sz="2400" dirty="0"/>
              <a:t>the management information, are </a:t>
            </a:r>
            <a:r>
              <a:rPr lang="en-US" sz="2400" dirty="0" smtClean="0"/>
              <a:t>potentially vulnerable</a:t>
            </a:r>
            <a:r>
              <a:rPr lang="en-US" sz="2400" dirty="0"/>
              <a:t>. Particular </a:t>
            </a:r>
            <a:r>
              <a:rPr lang="en-US" sz="2400" dirty="0">
                <a:solidFill>
                  <a:srgbClr val="FF0000"/>
                </a:solidFill>
              </a:rPr>
              <a:t>care shall therefore be </a:t>
            </a:r>
            <a:endParaRPr lang="en-US" sz="2400" dirty="0" smtClean="0">
              <a:solidFill>
                <a:srgbClr val="FF0000"/>
              </a:solidFill>
            </a:endParaRPr>
          </a:p>
          <a:p>
            <a:pPr>
              <a:spcAft>
                <a:spcPts val="0"/>
              </a:spcAft>
            </a:pPr>
            <a:r>
              <a:rPr lang="en-US" sz="2400" dirty="0" smtClean="0">
                <a:solidFill>
                  <a:srgbClr val="FF0000"/>
                </a:solidFill>
              </a:rPr>
              <a:t>taken to ensure </a:t>
            </a:r>
            <a:r>
              <a:rPr lang="en-US" sz="2400" dirty="0">
                <a:solidFill>
                  <a:srgbClr val="FF0000"/>
                </a:solidFill>
              </a:rPr>
              <a:t>that the management </a:t>
            </a:r>
            <a:endParaRPr lang="en-US" sz="2400" dirty="0" smtClean="0">
              <a:solidFill>
                <a:srgbClr val="FF0000"/>
              </a:solidFill>
            </a:endParaRPr>
          </a:p>
          <a:p>
            <a:pPr>
              <a:spcAft>
                <a:spcPts val="0"/>
              </a:spcAft>
            </a:pPr>
            <a:r>
              <a:rPr lang="en-US" sz="2400" dirty="0" smtClean="0">
                <a:solidFill>
                  <a:srgbClr val="FF0000"/>
                </a:solidFill>
              </a:rPr>
              <a:t>protocols </a:t>
            </a:r>
            <a:r>
              <a:rPr lang="en-US" sz="2400" dirty="0">
                <a:solidFill>
                  <a:srgbClr val="FF0000"/>
                </a:solidFill>
              </a:rPr>
              <a:t>and information </a:t>
            </a:r>
            <a:r>
              <a:rPr lang="en-US" sz="2400" dirty="0" smtClean="0">
                <a:solidFill>
                  <a:srgbClr val="FF0000"/>
                </a:solidFill>
              </a:rPr>
              <a:t>are protected </a:t>
            </a:r>
          </a:p>
          <a:p>
            <a:pPr>
              <a:spcAft>
                <a:spcPts val="0"/>
              </a:spcAft>
            </a:pPr>
            <a:r>
              <a:rPr lang="en-US" sz="2400" dirty="0" smtClean="0"/>
              <a:t>such </a:t>
            </a:r>
            <a:r>
              <a:rPr lang="en-US" sz="2400" dirty="0"/>
              <a:t>that the security protection provided </a:t>
            </a:r>
            <a:r>
              <a:rPr lang="en-US" sz="2400" dirty="0" smtClean="0"/>
              <a:t>for </a:t>
            </a:r>
          </a:p>
          <a:p>
            <a:pPr>
              <a:spcAft>
                <a:spcPts val="0"/>
              </a:spcAft>
            </a:pPr>
            <a:r>
              <a:rPr lang="en-US" sz="2400" dirty="0" smtClean="0"/>
              <a:t>usual </a:t>
            </a:r>
            <a:r>
              <a:rPr lang="en-US" sz="2400" dirty="0"/>
              <a:t>instances of communication is not weakened.</a:t>
            </a:r>
            <a:endParaRPr lang="en-US" sz="2200" dirty="0"/>
          </a:p>
        </p:txBody>
      </p:sp>
      <p:sp>
        <p:nvSpPr>
          <p:cNvPr id="6" name="Explosion 2 5"/>
          <p:cNvSpPr/>
          <p:nvPr/>
        </p:nvSpPr>
        <p:spPr>
          <a:xfrm rot="20826042">
            <a:off x="6303403" y="2061098"/>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
        <p:nvSpPr>
          <p:cNvPr id="7" name="Explosion 2 6"/>
          <p:cNvSpPr/>
          <p:nvPr/>
        </p:nvSpPr>
        <p:spPr>
          <a:xfrm rot="20826042">
            <a:off x="6303403" y="4568300"/>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Tree>
    <p:extLst>
      <p:ext uri="{BB962C8B-B14F-4D97-AF65-F5344CB8AC3E}">
        <p14:creationId xmlns:p14="http://schemas.microsoft.com/office/powerpoint/2010/main" val="2633812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6EFC63E-F8D9-44BB-A462-AC735E845F95}" type="slidenum">
              <a:rPr lang="en-US" smtClean="0"/>
              <a:pPr/>
              <a:t>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118270529"/>
              </p:ext>
            </p:extLst>
          </p:nvPr>
        </p:nvGraphicFramePr>
        <p:xfrm>
          <a:off x="228600" y="1066800"/>
          <a:ext cx="7467600" cy="5506720"/>
        </p:xfrm>
        <a:graphic>
          <a:graphicData uri="http://schemas.openxmlformats.org/drawingml/2006/table">
            <a:tbl>
              <a:tblPr firstRow="1" bandRow="1">
                <a:tableStyleId>{5C22544A-7EE6-4342-B048-85BDC9FD1C3A}</a:tableStyleId>
              </a:tblPr>
              <a:tblGrid>
                <a:gridCol w="3276600"/>
                <a:gridCol w="609600"/>
                <a:gridCol w="685800"/>
                <a:gridCol w="609600"/>
                <a:gridCol w="609600"/>
                <a:gridCol w="533400"/>
                <a:gridCol w="533400"/>
                <a:gridCol w="609600"/>
              </a:tblGrid>
              <a:tr h="370840">
                <a:tc>
                  <a:txBody>
                    <a:bodyPr/>
                    <a:lstStyle/>
                    <a:p>
                      <a:r>
                        <a:rPr lang="en-US" sz="1200" b="0" dirty="0" smtClean="0">
                          <a:solidFill>
                            <a:schemeClr val="tx1"/>
                          </a:solidFill>
                        </a:rPr>
                        <a:t>ISO 7498-2-1989 Table 2</a:t>
                      </a:r>
                      <a:endParaRPr lang="en-US" b="0" dirty="0">
                        <a:solidFill>
                          <a:schemeClr val="tx1"/>
                        </a:solidFill>
                      </a:endParaRPr>
                    </a:p>
                  </a:txBody>
                  <a:tcPr>
                    <a:solidFill>
                      <a:schemeClr val="bg1"/>
                    </a:solidFill>
                  </a:tcPr>
                </a:tc>
                <a:tc gridSpan="7">
                  <a:txBody>
                    <a:bodyPr/>
                    <a:lstStyle/>
                    <a:p>
                      <a:pPr algn="ctr"/>
                      <a:r>
                        <a:rPr lang="en-US" dirty="0" smtClean="0"/>
                        <a:t>OSI Layer</a:t>
                      </a:r>
                      <a:endParaRPr lang="en-US" dirty="0"/>
                    </a:p>
                  </a:txBody>
                  <a:tcPr>
                    <a:solidFill>
                      <a:srgbClr val="0000CC"/>
                    </a:solidFill>
                  </a:tcPr>
                </a:tc>
                <a:tc hMerge="1">
                  <a:txBody>
                    <a:bodyPr/>
                    <a:lstStyle/>
                    <a:p>
                      <a:endParaRPr lang="en-US" dirty="0"/>
                    </a:p>
                  </a:txBody>
                  <a:tcPr>
                    <a:solidFill>
                      <a:srgbClr val="0000CC"/>
                    </a:solidFill>
                  </a:tcPr>
                </a:tc>
                <a:tc hMerge="1">
                  <a:txBody>
                    <a:bodyPr/>
                    <a:lstStyle/>
                    <a:p>
                      <a:endParaRPr lang="en-US" dirty="0"/>
                    </a:p>
                  </a:txBody>
                  <a:tcPr>
                    <a:solidFill>
                      <a:srgbClr val="0000CC"/>
                    </a:solidFill>
                  </a:tcPr>
                </a:tc>
                <a:tc hMerge="1">
                  <a:txBody>
                    <a:bodyPr/>
                    <a:lstStyle/>
                    <a:p>
                      <a:endParaRPr lang="en-US" dirty="0"/>
                    </a:p>
                  </a:txBody>
                  <a:tcPr>
                    <a:solidFill>
                      <a:srgbClr val="0000CC"/>
                    </a:solidFill>
                  </a:tcPr>
                </a:tc>
                <a:tc hMerge="1">
                  <a:txBody>
                    <a:bodyPr/>
                    <a:lstStyle/>
                    <a:p>
                      <a:endParaRPr lang="en-US" dirty="0"/>
                    </a:p>
                  </a:txBody>
                  <a:tcPr>
                    <a:solidFill>
                      <a:srgbClr val="0000CC"/>
                    </a:solidFill>
                  </a:tcPr>
                </a:tc>
                <a:tc hMerge="1">
                  <a:txBody>
                    <a:bodyPr/>
                    <a:lstStyle/>
                    <a:p>
                      <a:endParaRPr lang="en-US" dirty="0"/>
                    </a:p>
                  </a:txBody>
                  <a:tcPr>
                    <a:solidFill>
                      <a:srgbClr val="0000CC"/>
                    </a:solidFill>
                  </a:tcPr>
                </a:tc>
                <a:tc hMerge="1">
                  <a:txBody>
                    <a:bodyPr/>
                    <a:lstStyle/>
                    <a:p>
                      <a:endParaRPr lang="en-US" dirty="0"/>
                    </a:p>
                  </a:txBody>
                  <a:tcPr>
                    <a:solidFill>
                      <a:srgbClr val="0000CC"/>
                    </a:solidFill>
                  </a:tcPr>
                </a:tc>
              </a:tr>
              <a:tr h="370840">
                <a:tc>
                  <a:txBody>
                    <a:bodyPr/>
                    <a:lstStyle/>
                    <a:p>
                      <a:pPr marL="0" algn="l" defTabSz="914400" rtl="0" eaLnBrk="1" latinLnBrk="0" hangingPunct="1"/>
                      <a:r>
                        <a:rPr lang="en-US" sz="1800" b="1" kern="1200" dirty="0" smtClean="0">
                          <a:solidFill>
                            <a:schemeClr val="lt1"/>
                          </a:solidFill>
                          <a:latin typeface="+mn-lt"/>
                          <a:ea typeface="+mn-ea"/>
                          <a:cs typeface="+mn-cs"/>
                        </a:rPr>
                        <a:t>Security Service</a:t>
                      </a:r>
                      <a:endParaRPr lang="en-US" sz="1800" b="1"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1</a:t>
                      </a:r>
                    </a:p>
                    <a:p>
                      <a:pPr marL="0" algn="ctr" defTabSz="914400" rtl="0" eaLnBrk="1" latinLnBrk="0" hangingPunct="1"/>
                      <a:r>
                        <a:rPr lang="en-US" sz="1000" b="1" kern="1200" dirty="0" smtClean="0">
                          <a:solidFill>
                            <a:schemeClr val="lt1"/>
                          </a:solidFill>
                          <a:latin typeface="+mn-lt"/>
                          <a:ea typeface="+mn-ea"/>
                          <a:cs typeface="+mn-cs"/>
                        </a:rPr>
                        <a:t>Physical</a:t>
                      </a:r>
                      <a:endParaRPr lang="en-US" sz="12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Data</a:t>
                      </a:r>
                      <a:r>
                        <a:rPr lang="en-US" sz="1000" b="1" kern="1200" baseline="0" dirty="0" smtClean="0">
                          <a:solidFill>
                            <a:schemeClr val="lt1"/>
                          </a:solidFill>
                          <a:latin typeface="+mn-lt"/>
                          <a:ea typeface="+mn-ea"/>
                          <a:cs typeface="+mn-cs"/>
                        </a:rPr>
                        <a:t> Link</a:t>
                      </a:r>
                      <a:endParaRPr lang="en-US" sz="1000" b="1" kern="1200" dirty="0" smtClean="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3</a:t>
                      </a:r>
                    </a:p>
                    <a:p>
                      <a:pPr marL="0" algn="ctr" defTabSz="914400" rtl="0" eaLnBrk="1" latinLnBrk="0" hangingPunct="1"/>
                      <a:r>
                        <a:rPr lang="en-US" sz="1000" b="1" kern="1200" dirty="0" smtClean="0">
                          <a:solidFill>
                            <a:schemeClr val="lt1"/>
                          </a:solidFill>
                          <a:latin typeface="+mn-lt"/>
                          <a:ea typeface="+mn-ea"/>
                          <a:cs typeface="+mn-cs"/>
                        </a:rPr>
                        <a:t>Network</a:t>
                      </a:r>
                      <a:endParaRPr lang="en-US" sz="10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4</a:t>
                      </a:r>
                    </a:p>
                    <a:p>
                      <a:pPr marL="0" algn="ctr" defTabSz="914400" rtl="0" eaLnBrk="1" latinLnBrk="0" hangingPunct="1"/>
                      <a:r>
                        <a:rPr lang="en-US" sz="1000" b="1" kern="1200" dirty="0" smtClean="0">
                          <a:solidFill>
                            <a:schemeClr val="lt1"/>
                          </a:solidFill>
                          <a:latin typeface="+mn-lt"/>
                          <a:ea typeface="+mn-ea"/>
                          <a:cs typeface="+mn-cs"/>
                        </a:rPr>
                        <a:t>Routing</a:t>
                      </a:r>
                      <a:endParaRPr lang="en-US" sz="10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5</a:t>
                      </a:r>
                    </a:p>
                    <a:p>
                      <a:pPr marL="0" algn="ctr" defTabSz="914400" rtl="0" eaLnBrk="1" latinLnBrk="0" hangingPunct="1"/>
                      <a:r>
                        <a:rPr lang="en-US" sz="1000" b="1" kern="1200" dirty="0" smtClean="0">
                          <a:solidFill>
                            <a:schemeClr val="lt1"/>
                          </a:solidFill>
                          <a:latin typeface="+mn-lt"/>
                          <a:ea typeface="+mn-ea"/>
                          <a:cs typeface="+mn-cs"/>
                        </a:rPr>
                        <a:t>Session</a:t>
                      </a:r>
                      <a:endParaRPr lang="en-US" sz="10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6</a:t>
                      </a:r>
                    </a:p>
                    <a:p>
                      <a:pPr marL="0" algn="ctr" defTabSz="914400" rtl="0" eaLnBrk="1" latinLnBrk="0" hangingPunct="1"/>
                      <a:r>
                        <a:rPr lang="en-US" sz="1000" b="1" kern="1200" dirty="0" err="1" smtClean="0">
                          <a:solidFill>
                            <a:schemeClr val="lt1"/>
                          </a:solidFill>
                          <a:latin typeface="+mn-lt"/>
                          <a:ea typeface="+mn-ea"/>
                          <a:cs typeface="+mn-cs"/>
                        </a:rPr>
                        <a:t>Presen-tation</a:t>
                      </a:r>
                      <a:endParaRPr lang="en-US" sz="10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7</a:t>
                      </a:r>
                    </a:p>
                    <a:p>
                      <a:pPr marL="0" algn="ctr" defTabSz="914400" rtl="0" eaLnBrk="1" latinLnBrk="0" hangingPunct="1"/>
                      <a:r>
                        <a:rPr lang="en-US" sz="1000" b="1" kern="1200" dirty="0" smtClean="0">
                          <a:solidFill>
                            <a:schemeClr val="lt1"/>
                          </a:solidFill>
                          <a:latin typeface="+mn-lt"/>
                          <a:ea typeface="+mn-ea"/>
                          <a:cs typeface="+mn-cs"/>
                        </a:rPr>
                        <a:t>Applica-</a:t>
                      </a:r>
                      <a:r>
                        <a:rPr lang="en-US" sz="1000" b="1" kern="1200" dirty="0" err="1" smtClean="0">
                          <a:solidFill>
                            <a:schemeClr val="lt1"/>
                          </a:solidFill>
                          <a:latin typeface="+mn-lt"/>
                          <a:ea typeface="+mn-ea"/>
                          <a:cs typeface="+mn-cs"/>
                        </a:rPr>
                        <a:t>tion</a:t>
                      </a:r>
                      <a:endParaRPr lang="en-US" sz="1000" b="1" kern="1200" dirty="0">
                        <a:solidFill>
                          <a:schemeClr val="lt1"/>
                        </a:solidFill>
                        <a:latin typeface="+mn-lt"/>
                        <a:ea typeface="+mn-ea"/>
                        <a:cs typeface="+mn-cs"/>
                      </a:endParaRPr>
                    </a:p>
                  </a:txBody>
                  <a:tcPr marL="0" marR="0">
                    <a:lnB w="12700" cap="flat" cmpd="sng" algn="ctr">
                      <a:solidFill>
                        <a:schemeClr val="tx1"/>
                      </a:solidFill>
                      <a:prstDash val="solid"/>
                      <a:round/>
                      <a:headEnd type="none" w="med" len="med"/>
                      <a:tailEnd type="none" w="med" len="med"/>
                    </a:lnB>
                    <a:solidFill>
                      <a:srgbClr val="0000CC"/>
                    </a:solidFill>
                  </a:tcPr>
                </a:tc>
              </a:tr>
              <a:tr h="248920">
                <a:tc>
                  <a:txBody>
                    <a:bodyPr/>
                    <a:lstStyle/>
                    <a:p>
                      <a:r>
                        <a:rPr lang="en-US" sz="1400" b="0" i="0" u="none" strike="noStrike" kern="1200" baseline="0" dirty="0" smtClean="0">
                          <a:solidFill>
                            <a:schemeClr val="dk1"/>
                          </a:solidFill>
                          <a:latin typeface="+mn-lt"/>
                          <a:ea typeface="+mn-ea"/>
                          <a:cs typeface="+mn-cs"/>
                        </a:rPr>
                        <a:t>Peer Entity Authentication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Data Origin Authentication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Access Control Service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Connection Confidentiality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Connectionless Confidentiality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Selective Field Confidentiality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Traffic Flow Confidentiality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Connection Integrity with Recovery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Connection Integrity without Recovery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Selective Field Connection Integrity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Connectionless Integrity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Selective Field Connectionless Integrity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Non-repudiation, Origin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smtClean="0"/>
                        <a:t>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1400" b="0" i="0" u="none" strike="noStrike" kern="1200" baseline="0" dirty="0" smtClean="0">
                          <a:solidFill>
                            <a:schemeClr val="dk1"/>
                          </a:solidFill>
                          <a:latin typeface="+mn-lt"/>
                          <a:ea typeface="+mn-ea"/>
                          <a:cs typeface="+mn-cs"/>
                        </a:rPr>
                        <a:t>Non-repudiation, Delivery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258291" y="3708400"/>
            <a:ext cx="7446334" cy="304800"/>
          </a:xfrm>
          <a:prstGeom prst="rect">
            <a:avLst/>
          </a:prstGeom>
          <a:solidFill>
            <a:schemeClr val="accent2">
              <a:lumMod val="40000"/>
              <a:lumOff val="60000"/>
              <a:alpha val="29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251196" y="4983130"/>
            <a:ext cx="7446334" cy="304800"/>
          </a:xfrm>
          <a:prstGeom prst="rect">
            <a:avLst/>
          </a:prstGeom>
          <a:solidFill>
            <a:schemeClr val="accent2">
              <a:lumMod val="40000"/>
              <a:lumOff val="60000"/>
              <a:alpha val="29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249867" y="5633191"/>
            <a:ext cx="7446334" cy="925034"/>
          </a:xfrm>
          <a:prstGeom prst="rect">
            <a:avLst/>
          </a:prstGeom>
          <a:solidFill>
            <a:schemeClr val="accent2">
              <a:lumMod val="40000"/>
              <a:lumOff val="60000"/>
              <a:alpha val="29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7790121" y="2057400"/>
            <a:ext cx="1277679" cy="1477328"/>
          </a:xfrm>
          <a:prstGeom prst="rect">
            <a:avLst/>
          </a:prstGeom>
        </p:spPr>
        <p:txBody>
          <a:bodyPr wrap="square">
            <a:spAutoFit/>
          </a:bodyPr>
          <a:lstStyle/>
          <a:p>
            <a:r>
              <a:rPr lang="en-US" b="1" dirty="0" smtClean="0">
                <a:solidFill>
                  <a:srgbClr val="FF0000"/>
                </a:solidFill>
              </a:rPr>
              <a:t>*</a:t>
            </a:r>
            <a:r>
              <a:rPr lang="en-US" sz="1200" b="1" dirty="0" smtClean="0">
                <a:solidFill>
                  <a:srgbClr val="FF0000"/>
                </a:solidFill>
              </a:rPr>
              <a:t> Some Security Services are </a:t>
            </a:r>
            <a:r>
              <a:rPr lang="en-US" sz="1200" b="1" u="sng" dirty="0">
                <a:solidFill>
                  <a:srgbClr val="FF0000"/>
                </a:solidFill>
              </a:rPr>
              <a:t>Only</a:t>
            </a:r>
            <a:r>
              <a:rPr lang="en-US" sz="1200" b="1" dirty="0">
                <a:solidFill>
                  <a:srgbClr val="FF0000"/>
                </a:solidFill>
              </a:rPr>
              <a:t> p</a:t>
            </a:r>
            <a:r>
              <a:rPr lang="en-US" sz="1200" b="1" dirty="0" smtClean="0">
                <a:solidFill>
                  <a:srgbClr val="FF0000"/>
                </a:solidFill>
              </a:rPr>
              <a:t>rovided </a:t>
            </a:r>
            <a:r>
              <a:rPr lang="en-US" sz="1200" b="1" dirty="0">
                <a:solidFill>
                  <a:srgbClr val="FF0000"/>
                </a:solidFill>
              </a:rPr>
              <a:t>by the Application </a:t>
            </a:r>
            <a:r>
              <a:rPr lang="en-US" sz="1200" b="1" dirty="0" smtClean="0">
                <a:solidFill>
                  <a:srgbClr val="FF0000"/>
                </a:solidFill>
              </a:rPr>
              <a:t>layer</a:t>
            </a:r>
            <a:endParaRPr lang="en-US" sz="1200" dirty="0">
              <a:solidFill>
                <a:srgbClr val="FF0000"/>
              </a:solidFill>
            </a:endParaRPr>
          </a:p>
        </p:txBody>
      </p:sp>
      <p:sp>
        <p:nvSpPr>
          <p:cNvPr id="18" name="Title 1"/>
          <p:cNvSpPr>
            <a:spLocks noGrp="1"/>
          </p:cNvSpPr>
          <p:nvPr>
            <p:ph type="title"/>
          </p:nvPr>
        </p:nvSpPr>
        <p:spPr>
          <a:xfrm>
            <a:off x="0" y="152400"/>
            <a:ext cx="8686800" cy="838200"/>
          </a:xfrm>
        </p:spPr>
        <p:txBody>
          <a:bodyPr/>
          <a:lstStyle/>
          <a:p>
            <a:r>
              <a:rPr lang="en-US" dirty="0" smtClean="0"/>
              <a:t>OpenC2 </a:t>
            </a:r>
            <a:r>
              <a:rPr lang="en-US" dirty="0"/>
              <a:t>R</a:t>
            </a:r>
            <a:r>
              <a:rPr lang="en-US" dirty="0" smtClean="0"/>
              <a:t>esides at the </a:t>
            </a:r>
            <a:r>
              <a:rPr lang="en-US" dirty="0"/>
              <a:t>Application Layer 7 </a:t>
            </a:r>
            <a:r>
              <a:rPr lang="en-US" dirty="0" smtClean="0"/>
              <a:t/>
            </a:r>
            <a:br>
              <a:rPr lang="en-US" dirty="0" smtClean="0"/>
            </a:br>
            <a:r>
              <a:rPr lang="en-US" sz="1800" dirty="0" smtClean="0"/>
              <a:t>ISO 7498-2 Part 2: Open Systems </a:t>
            </a:r>
            <a:r>
              <a:rPr lang="en-US" sz="1800" dirty="0"/>
              <a:t>Interconnection </a:t>
            </a:r>
            <a:r>
              <a:rPr lang="en-US" sz="1800" dirty="0" smtClean="0"/>
              <a:t>(OSI) Security Architecture</a:t>
            </a:r>
            <a:endParaRPr lang="en-US" sz="1800" dirty="0"/>
          </a:p>
        </p:txBody>
      </p:sp>
      <p:sp>
        <p:nvSpPr>
          <p:cNvPr id="20" name="TextBox 19"/>
          <p:cNvSpPr txBox="1"/>
          <p:nvPr/>
        </p:nvSpPr>
        <p:spPr>
          <a:xfrm>
            <a:off x="7691966" y="3581400"/>
            <a:ext cx="351760" cy="769441"/>
          </a:xfrm>
          <a:prstGeom prst="rect">
            <a:avLst/>
          </a:prstGeom>
          <a:noFill/>
        </p:spPr>
        <p:txBody>
          <a:bodyPr wrap="square" rtlCol="0">
            <a:spAutoFit/>
          </a:bodyPr>
          <a:lstStyle/>
          <a:p>
            <a:r>
              <a:rPr lang="en-US" sz="4400" dirty="0" smtClean="0">
                <a:solidFill>
                  <a:srgbClr val="FF0000"/>
                </a:solidFill>
                <a:latin typeface="Arial" pitchFamily="34" charset="0"/>
                <a:cs typeface="Arial" pitchFamily="34" charset="0"/>
              </a:rPr>
              <a:t>*</a:t>
            </a:r>
            <a:endParaRPr lang="en-US" sz="1600" dirty="0">
              <a:solidFill>
                <a:srgbClr val="FF0000"/>
              </a:solidFill>
              <a:latin typeface="Arial" pitchFamily="34" charset="0"/>
              <a:cs typeface="Arial" pitchFamily="34" charset="0"/>
            </a:endParaRPr>
          </a:p>
        </p:txBody>
      </p:sp>
      <p:sp>
        <p:nvSpPr>
          <p:cNvPr id="21" name="TextBox 20"/>
          <p:cNvSpPr txBox="1"/>
          <p:nvPr/>
        </p:nvSpPr>
        <p:spPr>
          <a:xfrm>
            <a:off x="7691966" y="4852425"/>
            <a:ext cx="351760" cy="769441"/>
          </a:xfrm>
          <a:prstGeom prst="rect">
            <a:avLst/>
          </a:prstGeom>
          <a:noFill/>
        </p:spPr>
        <p:txBody>
          <a:bodyPr wrap="square" rtlCol="0">
            <a:spAutoFit/>
          </a:bodyPr>
          <a:lstStyle/>
          <a:p>
            <a:r>
              <a:rPr lang="en-US" sz="4400" dirty="0" smtClean="0">
                <a:solidFill>
                  <a:srgbClr val="FF0000"/>
                </a:solidFill>
                <a:latin typeface="Arial" pitchFamily="34" charset="0"/>
                <a:cs typeface="Arial" pitchFamily="34" charset="0"/>
              </a:rPr>
              <a:t>*</a:t>
            </a:r>
            <a:endParaRPr lang="en-US" sz="1600" dirty="0">
              <a:solidFill>
                <a:srgbClr val="FF0000"/>
              </a:solidFill>
              <a:latin typeface="Arial" pitchFamily="34" charset="0"/>
              <a:cs typeface="Arial" pitchFamily="34" charset="0"/>
            </a:endParaRPr>
          </a:p>
        </p:txBody>
      </p:sp>
      <p:sp>
        <p:nvSpPr>
          <p:cNvPr id="22" name="TextBox 21"/>
          <p:cNvSpPr txBox="1"/>
          <p:nvPr/>
        </p:nvSpPr>
        <p:spPr>
          <a:xfrm>
            <a:off x="7691966" y="5511801"/>
            <a:ext cx="351760" cy="769441"/>
          </a:xfrm>
          <a:prstGeom prst="rect">
            <a:avLst/>
          </a:prstGeom>
          <a:noFill/>
        </p:spPr>
        <p:txBody>
          <a:bodyPr wrap="square" rtlCol="0">
            <a:spAutoFit/>
          </a:bodyPr>
          <a:lstStyle/>
          <a:p>
            <a:r>
              <a:rPr lang="en-US" sz="4400" dirty="0" smtClean="0">
                <a:solidFill>
                  <a:srgbClr val="FF0000"/>
                </a:solidFill>
                <a:latin typeface="Arial" pitchFamily="34" charset="0"/>
                <a:cs typeface="Arial" pitchFamily="34" charset="0"/>
              </a:rPr>
              <a:t>*</a:t>
            </a:r>
            <a:endParaRPr lang="en-US" sz="1600" dirty="0">
              <a:solidFill>
                <a:srgbClr val="FF0000"/>
              </a:solidFill>
              <a:latin typeface="Arial" pitchFamily="34" charset="0"/>
              <a:cs typeface="Arial" pitchFamily="34" charset="0"/>
            </a:endParaRPr>
          </a:p>
        </p:txBody>
      </p:sp>
      <p:sp>
        <p:nvSpPr>
          <p:cNvPr id="23" name="TextBox 22"/>
          <p:cNvSpPr txBox="1"/>
          <p:nvPr/>
        </p:nvSpPr>
        <p:spPr>
          <a:xfrm>
            <a:off x="7691966" y="5825068"/>
            <a:ext cx="351760" cy="769441"/>
          </a:xfrm>
          <a:prstGeom prst="rect">
            <a:avLst/>
          </a:prstGeom>
          <a:noFill/>
        </p:spPr>
        <p:txBody>
          <a:bodyPr wrap="square" rtlCol="0">
            <a:spAutoFit/>
          </a:bodyPr>
          <a:lstStyle/>
          <a:p>
            <a:r>
              <a:rPr lang="en-US" sz="4400" dirty="0" smtClean="0">
                <a:solidFill>
                  <a:srgbClr val="FF0000"/>
                </a:solidFill>
                <a:latin typeface="Arial" pitchFamily="34" charset="0"/>
                <a:cs typeface="Arial" pitchFamily="34" charset="0"/>
              </a:rPr>
              <a:t>*</a:t>
            </a:r>
            <a:endParaRPr lang="en-US" sz="1600" dirty="0">
              <a:solidFill>
                <a:srgbClr val="FF0000"/>
              </a:solidFill>
              <a:latin typeface="Arial" pitchFamily="34" charset="0"/>
              <a:cs typeface="Arial" pitchFamily="34" charset="0"/>
            </a:endParaRPr>
          </a:p>
        </p:txBody>
      </p:sp>
      <p:sp>
        <p:nvSpPr>
          <p:cNvPr id="24" name="TextBox 23"/>
          <p:cNvSpPr txBox="1"/>
          <p:nvPr/>
        </p:nvSpPr>
        <p:spPr>
          <a:xfrm>
            <a:off x="7691966" y="6147825"/>
            <a:ext cx="351760" cy="769441"/>
          </a:xfrm>
          <a:prstGeom prst="rect">
            <a:avLst/>
          </a:prstGeom>
          <a:noFill/>
        </p:spPr>
        <p:txBody>
          <a:bodyPr wrap="square" rtlCol="0">
            <a:spAutoFit/>
          </a:bodyPr>
          <a:lstStyle/>
          <a:p>
            <a:r>
              <a:rPr lang="en-US" sz="4400" dirty="0" smtClean="0">
                <a:solidFill>
                  <a:srgbClr val="FF0000"/>
                </a:solidFill>
                <a:latin typeface="Arial" pitchFamily="34" charset="0"/>
                <a:cs typeface="Arial" pitchFamily="34" charset="0"/>
              </a:rPr>
              <a:t>*</a:t>
            </a:r>
            <a:endParaRPr lang="en-US" sz="1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67451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6705600" cy="838200"/>
          </a:xfrm>
        </p:spPr>
        <p:txBody>
          <a:bodyPr/>
          <a:lstStyle/>
          <a:p>
            <a:r>
              <a:rPr lang="en-US" dirty="0" smtClean="0"/>
              <a:t>Possible XML Vulnerabilities</a:t>
            </a:r>
            <a:br>
              <a:rPr lang="en-US" dirty="0" smtClean="0"/>
            </a:br>
            <a:r>
              <a:rPr lang="en-US" sz="2000" dirty="0" smtClean="0"/>
              <a:t>IETF RFC 7303: XML </a:t>
            </a:r>
            <a:r>
              <a:rPr lang="en-US" sz="2000" dirty="0"/>
              <a:t>Media Types</a:t>
            </a:r>
            <a:endParaRPr lang="en-US" sz="3600"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4</a:t>
            </a:fld>
            <a:endParaRPr lang="en-US"/>
          </a:p>
        </p:txBody>
      </p:sp>
      <p:sp>
        <p:nvSpPr>
          <p:cNvPr id="5" name="Rectangle 4"/>
          <p:cNvSpPr/>
          <p:nvPr/>
        </p:nvSpPr>
        <p:spPr>
          <a:xfrm>
            <a:off x="304800" y="1219200"/>
            <a:ext cx="8305800" cy="5201424"/>
          </a:xfrm>
          <a:prstGeom prst="rect">
            <a:avLst/>
          </a:prstGeom>
        </p:spPr>
        <p:txBody>
          <a:bodyPr wrap="square">
            <a:spAutoFit/>
          </a:bodyPr>
          <a:lstStyle/>
          <a:p>
            <a:r>
              <a:rPr lang="en-US" sz="2400" b="1" dirty="0">
                <a:hlinkClick r:id="rId2"/>
              </a:rPr>
              <a:t>10</a:t>
            </a:r>
            <a:r>
              <a:rPr lang="en-US" sz="2400" b="1" dirty="0"/>
              <a:t>. Security Considerations</a:t>
            </a:r>
          </a:p>
          <a:p>
            <a:pPr>
              <a:spcBef>
                <a:spcPts val="0"/>
              </a:spcBef>
              <a:spcAft>
                <a:spcPts val="0"/>
              </a:spcAft>
            </a:pPr>
            <a:r>
              <a:rPr lang="en-US" sz="2400" dirty="0" smtClean="0"/>
              <a:t>To </a:t>
            </a:r>
            <a:r>
              <a:rPr lang="en-US" sz="2400" dirty="0"/>
              <a:t>the extent that a recipient application </a:t>
            </a:r>
            <a:endParaRPr lang="en-US" sz="2400" dirty="0" smtClean="0"/>
          </a:p>
          <a:p>
            <a:pPr>
              <a:spcBef>
                <a:spcPts val="0"/>
              </a:spcBef>
              <a:spcAft>
                <a:spcPts val="0"/>
              </a:spcAft>
            </a:pPr>
            <a:r>
              <a:rPr lang="en-US" sz="2400" dirty="0" smtClean="0">
                <a:solidFill>
                  <a:srgbClr val="FF0000"/>
                </a:solidFill>
              </a:rPr>
              <a:t>executes arbitrary </a:t>
            </a:r>
            <a:r>
              <a:rPr lang="en-US" sz="2400" dirty="0">
                <a:solidFill>
                  <a:srgbClr val="FF0000"/>
                </a:solidFill>
              </a:rPr>
              <a:t>command strings from </a:t>
            </a:r>
            <a:endParaRPr lang="en-US" sz="2400" dirty="0" smtClean="0">
              <a:solidFill>
                <a:srgbClr val="FF0000"/>
              </a:solidFill>
            </a:endParaRPr>
          </a:p>
          <a:p>
            <a:pPr>
              <a:spcBef>
                <a:spcPts val="0"/>
              </a:spcBef>
              <a:spcAft>
                <a:spcPts val="0"/>
              </a:spcAft>
            </a:pPr>
            <a:r>
              <a:rPr lang="en-US" sz="2400" dirty="0" smtClean="0">
                <a:solidFill>
                  <a:srgbClr val="FF0000"/>
                </a:solidFill>
              </a:rPr>
              <a:t>within </a:t>
            </a:r>
            <a:r>
              <a:rPr lang="en-US" sz="2400" dirty="0">
                <a:solidFill>
                  <a:srgbClr val="FF0000"/>
                </a:solidFill>
              </a:rPr>
              <a:t>XML </a:t>
            </a:r>
            <a:r>
              <a:rPr lang="en-US" sz="2400" dirty="0" smtClean="0">
                <a:solidFill>
                  <a:srgbClr val="FF0000"/>
                </a:solidFill>
              </a:rPr>
              <a:t>MIME </a:t>
            </a:r>
            <a:r>
              <a:rPr lang="en-US" sz="2400" dirty="0">
                <a:solidFill>
                  <a:srgbClr val="FF0000"/>
                </a:solidFill>
              </a:rPr>
              <a:t>entities, they may be at </a:t>
            </a:r>
            <a:endParaRPr lang="en-US" sz="2400" dirty="0" smtClean="0">
              <a:solidFill>
                <a:srgbClr val="FF0000"/>
              </a:solidFill>
            </a:endParaRPr>
          </a:p>
          <a:p>
            <a:pPr>
              <a:spcBef>
                <a:spcPts val="0"/>
              </a:spcBef>
              <a:spcAft>
                <a:spcPts val="1200"/>
              </a:spcAft>
            </a:pPr>
            <a:r>
              <a:rPr lang="en-US" sz="2400" dirty="0" smtClean="0">
                <a:solidFill>
                  <a:srgbClr val="FF0000"/>
                </a:solidFill>
              </a:rPr>
              <a:t>risk</a:t>
            </a:r>
            <a:r>
              <a:rPr lang="en-US" sz="2400" dirty="0" smtClean="0"/>
              <a:t>… </a:t>
            </a:r>
          </a:p>
          <a:p>
            <a:pPr>
              <a:spcBef>
                <a:spcPts val="0"/>
              </a:spcBef>
              <a:spcAft>
                <a:spcPts val="0"/>
              </a:spcAft>
            </a:pPr>
            <a:r>
              <a:rPr lang="en-US" sz="2400" dirty="0" smtClean="0"/>
              <a:t>Extraneous </a:t>
            </a:r>
            <a:r>
              <a:rPr lang="en-US" sz="2400" dirty="0"/>
              <a:t>declarations are fairly obvious, </a:t>
            </a:r>
            <a:endParaRPr lang="en-US" sz="2400" dirty="0" smtClean="0"/>
          </a:p>
          <a:p>
            <a:pPr>
              <a:spcBef>
                <a:spcPts val="0"/>
              </a:spcBef>
              <a:spcAft>
                <a:spcPts val="0"/>
              </a:spcAft>
            </a:pPr>
            <a:r>
              <a:rPr lang="en-US" sz="2400" dirty="0" smtClean="0"/>
              <a:t>but </a:t>
            </a:r>
            <a:r>
              <a:rPr lang="en-US" sz="2400" dirty="0">
                <a:solidFill>
                  <a:srgbClr val="FF0000"/>
                </a:solidFill>
              </a:rPr>
              <a:t>more sophisticated tricks, like changing </a:t>
            </a:r>
            <a:endParaRPr lang="en-US" sz="2400" dirty="0" smtClean="0">
              <a:solidFill>
                <a:srgbClr val="FF0000"/>
              </a:solidFill>
            </a:endParaRPr>
          </a:p>
          <a:p>
            <a:pPr>
              <a:spcBef>
                <a:spcPts val="0"/>
              </a:spcBef>
              <a:spcAft>
                <a:spcPts val="0"/>
              </a:spcAft>
            </a:pPr>
            <a:r>
              <a:rPr lang="en-US" sz="2400" dirty="0" smtClean="0">
                <a:solidFill>
                  <a:srgbClr val="FF0000"/>
                </a:solidFill>
              </a:rPr>
              <a:t>attributes </a:t>
            </a:r>
            <a:r>
              <a:rPr lang="en-US" sz="2400" dirty="0">
                <a:solidFill>
                  <a:srgbClr val="FF0000"/>
                </a:solidFill>
              </a:rPr>
              <a:t>from being optional to required</a:t>
            </a:r>
            <a:r>
              <a:rPr lang="en-US" sz="2400" dirty="0"/>
              <a:t>, </a:t>
            </a:r>
            <a:endParaRPr lang="en-US" sz="2400" dirty="0" smtClean="0"/>
          </a:p>
          <a:p>
            <a:pPr>
              <a:spcBef>
                <a:spcPts val="0"/>
              </a:spcBef>
              <a:spcAft>
                <a:spcPts val="1200"/>
              </a:spcAft>
            </a:pPr>
            <a:r>
              <a:rPr lang="en-US" sz="2400" dirty="0" smtClean="0"/>
              <a:t>can </a:t>
            </a:r>
            <a:r>
              <a:rPr lang="en-US" sz="2400" dirty="0"/>
              <a:t>be difficult to </a:t>
            </a:r>
            <a:r>
              <a:rPr lang="en-US" sz="2400" dirty="0" smtClean="0"/>
              <a:t>track down… </a:t>
            </a:r>
          </a:p>
          <a:p>
            <a:pPr>
              <a:spcBef>
                <a:spcPts val="0"/>
              </a:spcBef>
              <a:spcAft>
                <a:spcPts val="0"/>
              </a:spcAft>
            </a:pPr>
            <a:r>
              <a:rPr lang="en-US" sz="2400" dirty="0" smtClean="0"/>
              <a:t>"</a:t>
            </a:r>
            <a:r>
              <a:rPr lang="en-US" sz="2400" dirty="0"/>
              <a:t>XML-entity spoofing," can be used to </a:t>
            </a:r>
            <a:r>
              <a:rPr lang="en-US" sz="2400" dirty="0">
                <a:solidFill>
                  <a:srgbClr val="FF0000"/>
                </a:solidFill>
              </a:rPr>
              <a:t>insert </a:t>
            </a:r>
            <a:endParaRPr lang="en-US" sz="2400" dirty="0" smtClean="0">
              <a:solidFill>
                <a:srgbClr val="FF0000"/>
              </a:solidFill>
            </a:endParaRPr>
          </a:p>
          <a:p>
            <a:pPr>
              <a:spcBef>
                <a:spcPts val="0"/>
              </a:spcBef>
              <a:spcAft>
                <a:spcPts val="0"/>
              </a:spcAft>
            </a:pPr>
            <a:r>
              <a:rPr lang="en-US" sz="2400" dirty="0" smtClean="0">
                <a:solidFill>
                  <a:srgbClr val="FF0000"/>
                </a:solidFill>
              </a:rPr>
              <a:t>Text into </a:t>
            </a:r>
            <a:r>
              <a:rPr lang="en-US" sz="2400" dirty="0">
                <a:solidFill>
                  <a:srgbClr val="FF0000"/>
                </a:solidFill>
              </a:rPr>
              <a:t>documents</a:t>
            </a:r>
            <a:r>
              <a:rPr lang="en-US" sz="2400" dirty="0"/>
              <a:t>, </a:t>
            </a:r>
            <a:r>
              <a:rPr lang="en-US" sz="2400" dirty="0" smtClean="0"/>
              <a:t>…such </a:t>
            </a:r>
            <a:r>
              <a:rPr lang="en-US" sz="2400" dirty="0"/>
              <a:t>as by </a:t>
            </a:r>
            <a:endParaRPr lang="en-US" sz="2400" dirty="0" smtClean="0"/>
          </a:p>
          <a:p>
            <a:pPr>
              <a:spcBef>
                <a:spcPts val="0"/>
              </a:spcBef>
              <a:spcAft>
                <a:spcPts val="0"/>
              </a:spcAft>
            </a:pPr>
            <a:r>
              <a:rPr lang="en-US" sz="2400" dirty="0" smtClean="0"/>
              <a:t>inserting the full </a:t>
            </a:r>
            <a:r>
              <a:rPr lang="en-US" sz="2400" dirty="0"/>
              <a:t>text of Winnie the Pooh </a:t>
            </a:r>
            <a:endParaRPr lang="en-US" sz="2400" dirty="0" smtClean="0"/>
          </a:p>
          <a:p>
            <a:pPr>
              <a:spcBef>
                <a:spcPts val="0"/>
              </a:spcBef>
              <a:spcAft>
                <a:spcPts val="0"/>
              </a:spcAft>
            </a:pPr>
            <a:r>
              <a:rPr lang="en-US" sz="2400" dirty="0" smtClean="0"/>
              <a:t>in </a:t>
            </a:r>
            <a:r>
              <a:rPr lang="en-US" sz="2400" dirty="0"/>
              <a:t>place </a:t>
            </a:r>
            <a:r>
              <a:rPr lang="en-US" sz="2400" dirty="0" smtClean="0"/>
              <a:t>of every </a:t>
            </a:r>
            <a:r>
              <a:rPr lang="en-US" sz="2400" dirty="0"/>
              <a:t>occurrence of &amp;</a:t>
            </a:r>
            <a:r>
              <a:rPr lang="en-US" sz="2400" dirty="0" err="1"/>
              <a:t>mdash</a:t>
            </a:r>
            <a:r>
              <a:rPr lang="en-US" sz="2400" dirty="0" smtClean="0"/>
              <a:t>;…</a:t>
            </a:r>
          </a:p>
        </p:txBody>
      </p:sp>
      <p:sp>
        <p:nvSpPr>
          <p:cNvPr id="6" name="Explosion 2 5"/>
          <p:cNvSpPr/>
          <p:nvPr/>
        </p:nvSpPr>
        <p:spPr>
          <a:xfrm rot="20826042">
            <a:off x="5924782" y="1414065"/>
            <a:ext cx="3262929" cy="1342605"/>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bg1"/>
                </a:solidFill>
              </a:rPr>
              <a:t>Should Be Avoided</a:t>
            </a:r>
            <a:endParaRPr lang="en-US" b="1" dirty="0">
              <a:solidFill>
                <a:schemeClr val="bg1"/>
              </a:solidFill>
            </a:endParaRPr>
          </a:p>
        </p:txBody>
      </p:sp>
      <p:sp>
        <p:nvSpPr>
          <p:cNvPr id="7" name="Explosion 2 6"/>
          <p:cNvSpPr/>
          <p:nvPr/>
        </p:nvSpPr>
        <p:spPr>
          <a:xfrm rot="20826042">
            <a:off x="5899889" y="4710930"/>
            <a:ext cx="3262929" cy="1342605"/>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bg1"/>
                </a:solidFill>
              </a:rPr>
              <a:t>Should Be Avoided</a:t>
            </a:r>
            <a:endParaRPr lang="en-US" b="1" dirty="0">
              <a:solidFill>
                <a:schemeClr val="bg1"/>
              </a:solidFill>
            </a:endParaRPr>
          </a:p>
        </p:txBody>
      </p:sp>
      <p:sp>
        <p:nvSpPr>
          <p:cNvPr id="8" name="Explosion 2 7"/>
          <p:cNvSpPr/>
          <p:nvPr/>
        </p:nvSpPr>
        <p:spPr>
          <a:xfrm rot="20826042">
            <a:off x="5947389" y="3148330"/>
            <a:ext cx="3262929" cy="1342605"/>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bg1"/>
                </a:solidFill>
              </a:rPr>
              <a:t>Should Be Avoided</a:t>
            </a:r>
            <a:endParaRPr lang="en-US" b="1" dirty="0">
              <a:solidFill>
                <a:schemeClr val="bg1"/>
              </a:solidFill>
            </a:endParaRPr>
          </a:p>
        </p:txBody>
      </p:sp>
    </p:spTree>
    <p:extLst>
      <p:ext uri="{BB962C8B-B14F-4D97-AF65-F5344CB8AC3E}">
        <p14:creationId xmlns:p14="http://schemas.microsoft.com/office/powerpoint/2010/main" val="3895940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772400" cy="838200"/>
          </a:xfrm>
        </p:spPr>
        <p:txBody>
          <a:bodyPr/>
          <a:lstStyle/>
          <a:p>
            <a:r>
              <a:rPr lang="en-US" dirty="0" smtClean="0"/>
              <a:t>Possible JSON Vulnerabilities</a:t>
            </a:r>
            <a:br>
              <a:rPr lang="en-US" dirty="0" smtClean="0"/>
            </a:br>
            <a:r>
              <a:rPr lang="en-US" sz="2000" dirty="0" smtClean="0"/>
              <a:t>IETF RFC 7159: JavaScript </a:t>
            </a:r>
            <a:r>
              <a:rPr lang="en-US" sz="2000" dirty="0"/>
              <a:t>Object Notation (JSON</a:t>
            </a:r>
            <a:r>
              <a:rPr lang="en-US" sz="2000" dirty="0" smtClean="0"/>
              <a:t>)</a:t>
            </a:r>
            <a:endParaRPr lang="en-US" sz="2000"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5</a:t>
            </a:fld>
            <a:endParaRPr lang="en-US"/>
          </a:p>
        </p:txBody>
      </p:sp>
      <p:sp>
        <p:nvSpPr>
          <p:cNvPr id="5" name="Rectangle 4"/>
          <p:cNvSpPr/>
          <p:nvPr/>
        </p:nvSpPr>
        <p:spPr>
          <a:xfrm>
            <a:off x="304800" y="1057156"/>
            <a:ext cx="8305800" cy="5724644"/>
          </a:xfrm>
          <a:prstGeom prst="rect">
            <a:avLst/>
          </a:prstGeom>
        </p:spPr>
        <p:txBody>
          <a:bodyPr wrap="square">
            <a:spAutoFit/>
          </a:bodyPr>
          <a:lstStyle/>
          <a:p>
            <a:pPr>
              <a:lnSpc>
                <a:spcPct val="150000"/>
              </a:lnSpc>
            </a:pPr>
            <a:r>
              <a:rPr lang="en-US" sz="2400" b="1" dirty="0">
                <a:hlinkClick r:id="rId2"/>
              </a:rPr>
              <a:t>12</a:t>
            </a:r>
            <a:r>
              <a:rPr lang="en-US" sz="2400" b="1" dirty="0"/>
              <a:t>. Security Considerations</a:t>
            </a:r>
          </a:p>
          <a:p>
            <a:pPr>
              <a:lnSpc>
                <a:spcPct val="150000"/>
              </a:lnSpc>
            </a:pPr>
            <a:r>
              <a:rPr lang="en-US" sz="2200" dirty="0"/>
              <a:t>Generally, there are security issues with scripting languages. JSON is a subset of JavaScript but excludes assignment and invocation. Since JSON's syntax is borrowed from JavaScript, it is possible to use that language's "</a:t>
            </a:r>
            <a:r>
              <a:rPr lang="en-US" sz="2200" dirty="0" err="1"/>
              <a:t>eval</a:t>
            </a:r>
            <a:r>
              <a:rPr lang="en-US" sz="2200" dirty="0"/>
              <a:t>()" function to parse JSON texts. </a:t>
            </a:r>
            <a:r>
              <a:rPr lang="en-US" sz="2200" dirty="0">
                <a:solidFill>
                  <a:srgbClr val="FF0000"/>
                </a:solidFill>
              </a:rPr>
              <a:t>This generally constitutes an </a:t>
            </a:r>
            <a:r>
              <a:rPr lang="en-US" sz="2200" u="sng" dirty="0">
                <a:solidFill>
                  <a:srgbClr val="FF0000"/>
                </a:solidFill>
              </a:rPr>
              <a:t>unacceptable</a:t>
            </a:r>
            <a:r>
              <a:rPr lang="en-US" sz="2200" dirty="0">
                <a:solidFill>
                  <a:srgbClr val="FF0000"/>
                </a:solidFill>
              </a:rPr>
              <a:t> </a:t>
            </a:r>
            <a:endParaRPr lang="en-US" sz="2200" dirty="0" smtClean="0">
              <a:solidFill>
                <a:srgbClr val="FF0000"/>
              </a:solidFill>
            </a:endParaRPr>
          </a:p>
          <a:p>
            <a:pPr>
              <a:lnSpc>
                <a:spcPct val="150000"/>
              </a:lnSpc>
            </a:pPr>
            <a:r>
              <a:rPr lang="en-US" sz="2200" dirty="0" smtClean="0">
                <a:solidFill>
                  <a:srgbClr val="FF0000"/>
                </a:solidFill>
              </a:rPr>
              <a:t>security </a:t>
            </a:r>
            <a:r>
              <a:rPr lang="en-US" sz="2200" dirty="0">
                <a:solidFill>
                  <a:srgbClr val="FF0000"/>
                </a:solidFill>
              </a:rPr>
              <a:t>risk, since the text could contain </a:t>
            </a:r>
            <a:endParaRPr lang="en-US" sz="2200" dirty="0" smtClean="0">
              <a:solidFill>
                <a:srgbClr val="FF0000"/>
              </a:solidFill>
            </a:endParaRPr>
          </a:p>
          <a:p>
            <a:pPr>
              <a:lnSpc>
                <a:spcPct val="150000"/>
              </a:lnSpc>
            </a:pPr>
            <a:r>
              <a:rPr lang="en-US" sz="2200" dirty="0" smtClean="0">
                <a:solidFill>
                  <a:srgbClr val="FF0000"/>
                </a:solidFill>
              </a:rPr>
              <a:t>executable </a:t>
            </a:r>
            <a:r>
              <a:rPr lang="en-US" sz="2200" dirty="0">
                <a:solidFill>
                  <a:srgbClr val="FF0000"/>
                </a:solidFill>
              </a:rPr>
              <a:t>code along with data declarations</a:t>
            </a:r>
            <a:r>
              <a:rPr lang="en-US" sz="2200" dirty="0"/>
              <a:t>. </a:t>
            </a:r>
            <a:endParaRPr lang="en-US" sz="2200" dirty="0" smtClean="0"/>
          </a:p>
          <a:p>
            <a:pPr>
              <a:lnSpc>
                <a:spcPct val="150000"/>
              </a:lnSpc>
            </a:pPr>
            <a:r>
              <a:rPr lang="en-US" sz="2200" dirty="0" smtClean="0"/>
              <a:t>The </a:t>
            </a:r>
            <a:r>
              <a:rPr lang="en-US" sz="2200" dirty="0"/>
              <a:t>same consideration applies to the use of </a:t>
            </a:r>
            <a:r>
              <a:rPr lang="en-US" sz="2200" dirty="0" err="1"/>
              <a:t>eval</a:t>
            </a:r>
            <a:r>
              <a:rPr lang="en-US" sz="2200" dirty="0"/>
              <a:t>()-like functions in any other programming language in which JSON texts conform to that language's syntax. </a:t>
            </a:r>
          </a:p>
        </p:txBody>
      </p:sp>
      <p:sp>
        <p:nvSpPr>
          <p:cNvPr id="6" name="Explosion 2 5"/>
          <p:cNvSpPr/>
          <p:nvPr/>
        </p:nvSpPr>
        <p:spPr>
          <a:xfrm rot="20826042">
            <a:off x="5899889" y="3710686"/>
            <a:ext cx="3262929" cy="1342605"/>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u="sng" dirty="0" smtClean="0">
                <a:solidFill>
                  <a:schemeClr val="bg1"/>
                </a:solidFill>
              </a:rPr>
              <a:t>Must</a:t>
            </a:r>
            <a:r>
              <a:rPr lang="en-US" b="1" dirty="0" smtClean="0">
                <a:solidFill>
                  <a:schemeClr val="bg1"/>
                </a:solidFill>
              </a:rPr>
              <a:t> Be Avoided</a:t>
            </a:r>
            <a:endParaRPr lang="en-US" b="1" dirty="0">
              <a:solidFill>
                <a:schemeClr val="bg1"/>
              </a:solidFill>
            </a:endParaRPr>
          </a:p>
        </p:txBody>
      </p:sp>
    </p:spTree>
    <p:extLst>
      <p:ext uri="{BB962C8B-B14F-4D97-AF65-F5344CB8AC3E}">
        <p14:creationId xmlns:p14="http://schemas.microsoft.com/office/powerpoint/2010/main" val="2742422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6EFC63E-F8D9-44BB-A462-AC735E845F95}" type="slidenum">
              <a:rPr lang="en-US" smtClean="0"/>
              <a:pPr/>
              <a:t>6</a:t>
            </a:fld>
            <a:endParaRPr lang="en-US"/>
          </a:p>
        </p:txBody>
      </p:sp>
      <p:sp>
        <p:nvSpPr>
          <p:cNvPr id="5" name="Rectangle 4"/>
          <p:cNvSpPr/>
          <p:nvPr/>
        </p:nvSpPr>
        <p:spPr>
          <a:xfrm>
            <a:off x="304800" y="1219200"/>
            <a:ext cx="8305800" cy="5216813"/>
          </a:xfrm>
          <a:prstGeom prst="rect">
            <a:avLst/>
          </a:prstGeom>
        </p:spPr>
        <p:txBody>
          <a:bodyPr wrap="square">
            <a:spAutoFit/>
          </a:bodyPr>
          <a:lstStyle/>
          <a:p>
            <a:pPr>
              <a:spcAft>
                <a:spcPts val="600"/>
              </a:spcAft>
            </a:pPr>
            <a:r>
              <a:rPr lang="en-US" sz="2200" b="1" dirty="0"/>
              <a:t>1.3 Overview of the ESM Policy Management Protection </a:t>
            </a:r>
            <a:r>
              <a:rPr lang="en-US" sz="2200" b="1" dirty="0" smtClean="0"/>
              <a:t>Profile</a:t>
            </a:r>
          </a:p>
          <a:p>
            <a:pPr>
              <a:spcAft>
                <a:spcPts val="0"/>
              </a:spcAft>
            </a:pPr>
            <a:r>
              <a:rPr lang="en-US" sz="2400" dirty="0" smtClean="0"/>
              <a:t>This Protection Profile </a:t>
            </a:r>
            <a:r>
              <a:rPr lang="en-US" sz="2400" dirty="0"/>
              <a:t>is meant to be used for one component in an </a:t>
            </a:r>
            <a:r>
              <a:rPr lang="en-US" sz="2400" dirty="0" smtClean="0"/>
              <a:t>Enterprise Security Management </a:t>
            </a:r>
          </a:p>
          <a:p>
            <a:pPr>
              <a:spcAft>
                <a:spcPts val="0"/>
              </a:spcAft>
            </a:pPr>
            <a:r>
              <a:rPr lang="en-US" sz="2400" dirty="0" smtClean="0"/>
              <a:t>system </a:t>
            </a:r>
            <a:r>
              <a:rPr lang="en-US" sz="2400" dirty="0"/>
              <a:t>and not to work in isolation. </a:t>
            </a:r>
            <a:r>
              <a:rPr lang="en-US" sz="2400" dirty="0">
                <a:solidFill>
                  <a:srgbClr val="FF0000"/>
                </a:solidFill>
              </a:rPr>
              <a:t>At </a:t>
            </a:r>
            <a:endParaRPr lang="en-US" sz="2400" dirty="0" smtClean="0">
              <a:solidFill>
                <a:srgbClr val="FF0000"/>
              </a:solidFill>
            </a:endParaRPr>
          </a:p>
          <a:p>
            <a:pPr>
              <a:spcAft>
                <a:spcPts val="0"/>
              </a:spcAft>
            </a:pPr>
            <a:r>
              <a:rPr lang="en-US" sz="2400" dirty="0" smtClean="0">
                <a:solidFill>
                  <a:srgbClr val="FF0000"/>
                </a:solidFill>
              </a:rPr>
              <a:t>minimum</a:t>
            </a:r>
            <a:r>
              <a:rPr lang="en-US" sz="2400" dirty="0">
                <a:solidFill>
                  <a:srgbClr val="FF0000"/>
                </a:solidFill>
              </a:rPr>
              <a:t>, </a:t>
            </a:r>
            <a:r>
              <a:rPr lang="en-US" sz="2400" dirty="0" smtClean="0">
                <a:solidFill>
                  <a:srgbClr val="FF0000"/>
                </a:solidFill>
              </a:rPr>
              <a:t>at </a:t>
            </a:r>
            <a:r>
              <a:rPr lang="en-US" sz="2400" dirty="0">
                <a:solidFill>
                  <a:srgbClr val="FF0000"/>
                </a:solidFill>
              </a:rPr>
              <a:t>least one compatible Access </a:t>
            </a:r>
            <a:endParaRPr lang="en-US" sz="2400" dirty="0" smtClean="0">
              <a:solidFill>
                <a:srgbClr val="FF0000"/>
              </a:solidFill>
            </a:endParaRPr>
          </a:p>
          <a:p>
            <a:pPr>
              <a:spcAft>
                <a:spcPts val="0"/>
              </a:spcAft>
            </a:pPr>
            <a:r>
              <a:rPr lang="en-US" sz="2400" dirty="0" smtClean="0">
                <a:solidFill>
                  <a:srgbClr val="FF0000"/>
                </a:solidFill>
              </a:rPr>
              <a:t>Control product </a:t>
            </a:r>
            <a:r>
              <a:rPr lang="en-US" sz="2400" dirty="0">
                <a:solidFill>
                  <a:srgbClr val="FF0000"/>
                </a:solidFill>
              </a:rPr>
              <a:t>must be identified</a:t>
            </a:r>
            <a:r>
              <a:rPr lang="en-US" sz="2400" dirty="0"/>
              <a:t>. </a:t>
            </a:r>
            <a:endParaRPr lang="en-US" sz="2400" dirty="0" smtClean="0"/>
          </a:p>
          <a:p>
            <a:pPr>
              <a:spcAft>
                <a:spcPts val="600"/>
              </a:spcAft>
            </a:pPr>
            <a:r>
              <a:rPr lang="en-US" sz="2200" b="1" dirty="0"/>
              <a:t>4.8 Cryptographic Services</a:t>
            </a:r>
          </a:p>
          <a:p>
            <a:pPr>
              <a:spcAft>
                <a:spcPts val="0"/>
              </a:spcAft>
            </a:pPr>
            <a:r>
              <a:rPr lang="en-US" sz="2200" dirty="0"/>
              <a:t>The </a:t>
            </a:r>
            <a:r>
              <a:rPr lang="en-US" sz="2200" dirty="0" smtClean="0"/>
              <a:t>Target Of Evaluation </a:t>
            </a:r>
            <a:r>
              <a:rPr lang="en-US" sz="2200" dirty="0">
                <a:solidFill>
                  <a:srgbClr val="FF0000"/>
                </a:solidFill>
              </a:rPr>
              <a:t>must be able to use </a:t>
            </a:r>
            <a:endParaRPr lang="en-US" sz="2200" dirty="0" smtClean="0">
              <a:solidFill>
                <a:srgbClr val="FF0000"/>
              </a:solidFill>
            </a:endParaRPr>
          </a:p>
          <a:p>
            <a:pPr>
              <a:spcAft>
                <a:spcPts val="0"/>
              </a:spcAft>
            </a:pPr>
            <a:r>
              <a:rPr lang="en-US" sz="2200" dirty="0" smtClean="0">
                <a:solidFill>
                  <a:srgbClr val="FF0000"/>
                </a:solidFill>
              </a:rPr>
              <a:t>cryptographic </a:t>
            </a:r>
            <a:r>
              <a:rPr lang="en-US" sz="2200" dirty="0">
                <a:solidFill>
                  <a:srgbClr val="FF0000"/>
                </a:solidFill>
              </a:rPr>
              <a:t>primitives </a:t>
            </a:r>
            <a:r>
              <a:rPr lang="en-US" sz="2200" dirty="0" smtClean="0">
                <a:solidFill>
                  <a:srgbClr val="FF0000"/>
                </a:solidFill>
              </a:rPr>
              <a:t>(encryption</a:t>
            </a:r>
            <a:r>
              <a:rPr lang="en-US" sz="2200" dirty="0">
                <a:solidFill>
                  <a:srgbClr val="FF0000"/>
                </a:solidFill>
              </a:rPr>
              <a:t>, decryption, </a:t>
            </a:r>
            <a:endParaRPr lang="en-US" sz="2200" dirty="0" smtClean="0">
              <a:solidFill>
                <a:srgbClr val="FF0000"/>
              </a:solidFill>
            </a:endParaRPr>
          </a:p>
          <a:p>
            <a:pPr>
              <a:spcAft>
                <a:spcPts val="0"/>
              </a:spcAft>
            </a:pPr>
            <a:r>
              <a:rPr lang="en-US" sz="2200" dirty="0" smtClean="0">
                <a:solidFill>
                  <a:srgbClr val="FF0000"/>
                </a:solidFill>
              </a:rPr>
              <a:t>random </a:t>
            </a:r>
            <a:r>
              <a:rPr lang="en-US" sz="2200" dirty="0">
                <a:solidFill>
                  <a:srgbClr val="FF0000"/>
                </a:solidFill>
              </a:rPr>
              <a:t>bit generation, etc.) in order to ensure </a:t>
            </a:r>
            <a:endParaRPr lang="en-US" sz="2200" dirty="0" smtClean="0">
              <a:solidFill>
                <a:srgbClr val="FF0000"/>
              </a:solidFill>
            </a:endParaRPr>
          </a:p>
          <a:p>
            <a:pPr>
              <a:spcAft>
                <a:spcPts val="0"/>
              </a:spcAft>
            </a:pPr>
            <a:r>
              <a:rPr lang="en-US" sz="2200" dirty="0" smtClean="0">
                <a:solidFill>
                  <a:srgbClr val="FF0000"/>
                </a:solidFill>
              </a:rPr>
              <a:t>the </a:t>
            </a:r>
            <a:r>
              <a:rPr lang="en-US" sz="2200" dirty="0">
                <a:solidFill>
                  <a:srgbClr val="FF0000"/>
                </a:solidFill>
              </a:rPr>
              <a:t>confidentiality and integrity</a:t>
            </a:r>
            <a:r>
              <a:rPr lang="en-US" sz="2200" dirty="0"/>
              <a:t> of the policy data it transmits and to provide trusted communications between itself and </a:t>
            </a:r>
            <a:r>
              <a:rPr lang="en-US" sz="2200" dirty="0" smtClean="0"/>
              <a:t>the Operational </a:t>
            </a:r>
            <a:r>
              <a:rPr lang="en-US" sz="2200" dirty="0"/>
              <a:t>Environment where necessary.</a:t>
            </a:r>
          </a:p>
        </p:txBody>
      </p:sp>
      <p:sp>
        <p:nvSpPr>
          <p:cNvPr id="6" name="Explosion 2 5"/>
          <p:cNvSpPr/>
          <p:nvPr/>
        </p:nvSpPr>
        <p:spPr>
          <a:xfrm rot="20826042">
            <a:off x="6076660" y="2289700"/>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
        <p:nvSpPr>
          <p:cNvPr id="7" name="Explosion 2 6"/>
          <p:cNvSpPr/>
          <p:nvPr/>
        </p:nvSpPr>
        <p:spPr>
          <a:xfrm rot="20826042">
            <a:off x="6152860" y="3730100"/>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
        <p:nvSpPr>
          <p:cNvPr id="8" name="Title 1"/>
          <p:cNvSpPr>
            <a:spLocks noGrp="1"/>
          </p:cNvSpPr>
          <p:nvPr>
            <p:ph type="title"/>
          </p:nvPr>
        </p:nvSpPr>
        <p:spPr>
          <a:xfrm>
            <a:off x="0" y="152400"/>
            <a:ext cx="9144000" cy="838200"/>
          </a:xfrm>
        </p:spPr>
        <p:txBody>
          <a:bodyPr/>
          <a:lstStyle/>
          <a:p>
            <a:r>
              <a:rPr lang="en-US" dirty="0" smtClean="0"/>
              <a:t>NIAP Common Criteria:</a:t>
            </a:r>
            <a:br>
              <a:rPr lang="en-US" dirty="0" smtClean="0"/>
            </a:br>
            <a:r>
              <a:rPr lang="en-US" sz="2000" dirty="0"/>
              <a:t>Standard Protection Profile </a:t>
            </a:r>
            <a:r>
              <a:rPr lang="en-US" sz="2000" dirty="0" smtClean="0"/>
              <a:t>for Enterprise Security Manager Policy </a:t>
            </a:r>
            <a:r>
              <a:rPr lang="en-US" sz="2000" dirty="0" err="1" smtClean="0"/>
              <a:t>Mgmt</a:t>
            </a:r>
            <a:endParaRPr lang="en-US" sz="2000" dirty="0"/>
          </a:p>
        </p:txBody>
      </p:sp>
    </p:spTree>
    <p:extLst>
      <p:ext uri="{BB962C8B-B14F-4D97-AF65-F5344CB8AC3E}">
        <p14:creationId xmlns:p14="http://schemas.microsoft.com/office/powerpoint/2010/main" val="364032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6EFC63E-F8D9-44BB-A462-AC735E845F95}" type="slidenum">
              <a:rPr lang="en-US" smtClean="0"/>
              <a:pPr/>
              <a:t>7</a:t>
            </a:fld>
            <a:endParaRPr lang="en-US"/>
          </a:p>
        </p:txBody>
      </p:sp>
      <p:sp>
        <p:nvSpPr>
          <p:cNvPr id="5" name="Rectangle 4"/>
          <p:cNvSpPr/>
          <p:nvPr/>
        </p:nvSpPr>
        <p:spPr>
          <a:xfrm>
            <a:off x="228600" y="990600"/>
            <a:ext cx="8763000" cy="6001643"/>
          </a:xfrm>
          <a:prstGeom prst="rect">
            <a:avLst/>
          </a:prstGeom>
        </p:spPr>
        <p:txBody>
          <a:bodyPr wrap="square">
            <a:spAutoFit/>
          </a:bodyPr>
          <a:lstStyle/>
          <a:p>
            <a:r>
              <a:rPr lang="en-US" sz="2400" b="1" dirty="0"/>
              <a:t>3.6 False Updates </a:t>
            </a:r>
            <a:endParaRPr lang="en-US" sz="2400" dirty="0"/>
          </a:p>
          <a:p>
            <a:r>
              <a:rPr lang="en-US" sz="2400" dirty="0"/>
              <a:t>When an Access Control product receives what appears to be updated policy information from the Target Of Evaluation (TOE)</a:t>
            </a:r>
            <a:r>
              <a:rPr lang="en-US" sz="2400" dirty="0" smtClean="0"/>
              <a:t>, </a:t>
            </a:r>
            <a:r>
              <a:rPr lang="en-US" sz="2400" dirty="0"/>
              <a:t>the Access Control product </a:t>
            </a:r>
            <a:r>
              <a:rPr lang="en-US" sz="2400" dirty="0">
                <a:solidFill>
                  <a:srgbClr val="FF0000"/>
                </a:solidFill>
              </a:rPr>
              <a:t>must have </a:t>
            </a:r>
            <a:endParaRPr lang="en-US" sz="2400" dirty="0" smtClean="0">
              <a:solidFill>
                <a:srgbClr val="FF0000"/>
              </a:solidFill>
            </a:endParaRPr>
          </a:p>
          <a:p>
            <a:r>
              <a:rPr lang="en-US" sz="2400" dirty="0" smtClean="0">
                <a:solidFill>
                  <a:srgbClr val="FF0000"/>
                </a:solidFill>
              </a:rPr>
              <a:t>some </a:t>
            </a:r>
            <a:r>
              <a:rPr lang="en-US" sz="2400" dirty="0">
                <a:solidFill>
                  <a:srgbClr val="FF0000"/>
                </a:solidFill>
              </a:rPr>
              <a:t>assurance of the authenticity of the </a:t>
            </a:r>
            <a:endParaRPr lang="en-US" sz="2400" dirty="0" smtClean="0">
              <a:solidFill>
                <a:srgbClr val="FF0000"/>
              </a:solidFill>
            </a:endParaRPr>
          </a:p>
          <a:p>
            <a:r>
              <a:rPr lang="en-US" sz="2400" dirty="0" smtClean="0">
                <a:solidFill>
                  <a:srgbClr val="FF0000"/>
                </a:solidFill>
              </a:rPr>
              <a:t>policy </a:t>
            </a:r>
            <a:r>
              <a:rPr lang="en-US" sz="2400" dirty="0">
                <a:solidFill>
                  <a:srgbClr val="FF0000"/>
                </a:solidFill>
              </a:rPr>
              <a:t>and the identity of the sender</a:t>
            </a:r>
            <a:r>
              <a:rPr lang="en-US" sz="2400" dirty="0"/>
              <a:t>. If the </a:t>
            </a:r>
            <a:endParaRPr lang="en-US" sz="2400" dirty="0" smtClean="0"/>
          </a:p>
          <a:p>
            <a:r>
              <a:rPr lang="en-US" sz="2400" dirty="0" smtClean="0"/>
              <a:t>communications </a:t>
            </a:r>
            <a:r>
              <a:rPr lang="en-US" sz="2400" dirty="0"/>
              <a:t>channel is not sufficiently </a:t>
            </a:r>
            <a:endParaRPr lang="en-US" sz="2400" dirty="0" smtClean="0"/>
          </a:p>
          <a:p>
            <a:r>
              <a:rPr lang="en-US" sz="2400" dirty="0" smtClean="0"/>
              <a:t>protected </a:t>
            </a:r>
            <a:r>
              <a:rPr lang="en-US" sz="2400" dirty="0"/>
              <a:t>or the mechanism by which the TOE provides a guarantee of a policy’s integrity is not sufficiently robust, an attacker who is aware of the syntax used to transmit a policy may be able to forge an arbitrarily fake one and have an Access Control product consume it. If this occurs, an Access Control product may be configured to enforce a permissive fake policy that allows unauthorized access, to enforce a restrictive fake policy that prevents legitimate activities from being </a:t>
            </a:r>
            <a:r>
              <a:rPr lang="en-US" sz="2400" dirty="0" smtClean="0"/>
              <a:t>performed…</a:t>
            </a:r>
            <a:endParaRPr lang="en-US" sz="2200" dirty="0"/>
          </a:p>
        </p:txBody>
      </p:sp>
      <p:sp>
        <p:nvSpPr>
          <p:cNvPr id="3" name="Explosion 2 2"/>
          <p:cNvSpPr/>
          <p:nvPr/>
        </p:nvSpPr>
        <p:spPr>
          <a:xfrm rot="20826042">
            <a:off x="6303403" y="2061098"/>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
        <p:nvSpPr>
          <p:cNvPr id="7" name="Title 1"/>
          <p:cNvSpPr txBox="1">
            <a:spLocks/>
          </p:cNvSpPr>
          <p:nvPr/>
        </p:nvSpPr>
        <p:spPr bwMode="auto">
          <a:xfrm>
            <a:off x="0" y="152400"/>
            <a:ext cx="9144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a:lstStyle>
          <a:p>
            <a:r>
              <a:rPr lang="en-US" kern="0" dirty="0" smtClean="0"/>
              <a:t>NIAP Common Criteria:</a:t>
            </a:r>
            <a:br>
              <a:rPr lang="en-US" kern="0" dirty="0" smtClean="0"/>
            </a:br>
            <a:r>
              <a:rPr lang="en-US" sz="2000" kern="0" dirty="0" smtClean="0"/>
              <a:t>Standard Protection Profile for Enterprise Security Manager Policy </a:t>
            </a:r>
            <a:r>
              <a:rPr lang="en-US" sz="2000" kern="0" dirty="0" err="1" smtClean="0"/>
              <a:t>Mgmt</a:t>
            </a:r>
            <a:endParaRPr lang="en-US" sz="2000" kern="0" dirty="0"/>
          </a:p>
        </p:txBody>
      </p:sp>
    </p:spTree>
    <p:extLst>
      <p:ext uri="{BB962C8B-B14F-4D97-AF65-F5344CB8AC3E}">
        <p14:creationId xmlns:p14="http://schemas.microsoft.com/office/powerpoint/2010/main" val="2675521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US" dirty="0" smtClean="0"/>
              <a:t>NIAP Common Criteria:</a:t>
            </a:r>
            <a:br>
              <a:rPr lang="en-US" dirty="0" smtClean="0"/>
            </a:br>
            <a:r>
              <a:rPr lang="en-US" sz="2000" dirty="0"/>
              <a:t>Standard Protection Profile </a:t>
            </a:r>
            <a:r>
              <a:rPr lang="en-US" sz="2000" dirty="0" smtClean="0"/>
              <a:t>for Enterprise Security Manager Policy </a:t>
            </a:r>
            <a:r>
              <a:rPr lang="en-US" sz="2000" dirty="0" err="1" smtClean="0"/>
              <a:t>Mgmt</a:t>
            </a:r>
            <a:endParaRPr lang="en-US" sz="2000"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8</a:t>
            </a:fld>
            <a:endParaRPr lang="en-US"/>
          </a:p>
        </p:txBody>
      </p:sp>
      <p:sp>
        <p:nvSpPr>
          <p:cNvPr id="5" name="Rectangle 4"/>
          <p:cNvSpPr/>
          <p:nvPr/>
        </p:nvSpPr>
        <p:spPr>
          <a:xfrm>
            <a:off x="199900" y="1219200"/>
            <a:ext cx="8763000" cy="5232202"/>
          </a:xfrm>
          <a:prstGeom prst="rect">
            <a:avLst/>
          </a:prstGeom>
        </p:spPr>
        <p:txBody>
          <a:bodyPr wrap="square">
            <a:spAutoFit/>
          </a:bodyPr>
          <a:lstStyle/>
          <a:p>
            <a:r>
              <a:rPr lang="en-US" sz="2200" b="1" dirty="0"/>
              <a:t>3.8 Hidden Actions </a:t>
            </a:r>
            <a:endParaRPr lang="en-US" sz="2200" dirty="0"/>
          </a:p>
          <a:p>
            <a:r>
              <a:rPr lang="en-US" sz="2400" dirty="0"/>
              <a:t>Part of the reason for implementing an Enterprise Security Management solution within an organization is to provide transparency and accountability. Because of this, </a:t>
            </a:r>
            <a:endParaRPr lang="en-US" sz="2400" dirty="0" smtClean="0"/>
          </a:p>
          <a:p>
            <a:r>
              <a:rPr lang="en-US" sz="2400" dirty="0" smtClean="0"/>
              <a:t>the Target Of Evaluation (TOE) </a:t>
            </a:r>
            <a:r>
              <a:rPr lang="en-US" sz="2400" dirty="0"/>
              <a:t>is </a:t>
            </a:r>
            <a:r>
              <a:rPr lang="en-US" sz="2400" dirty="0">
                <a:solidFill>
                  <a:srgbClr val="FF0000"/>
                </a:solidFill>
              </a:rPr>
              <a:t>expected to </a:t>
            </a:r>
            <a:endParaRPr lang="en-US" sz="2400" dirty="0" smtClean="0">
              <a:solidFill>
                <a:srgbClr val="FF0000"/>
              </a:solidFill>
            </a:endParaRPr>
          </a:p>
          <a:p>
            <a:r>
              <a:rPr lang="en-US" sz="2400" dirty="0" smtClean="0">
                <a:solidFill>
                  <a:srgbClr val="FF0000"/>
                </a:solidFill>
              </a:rPr>
              <a:t>provide </a:t>
            </a:r>
            <a:r>
              <a:rPr lang="en-US" sz="2400" dirty="0">
                <a:solidFill>
                  <a:srgbClr val="FF0000"/>
                </a:solidFill>
              </a:rPr>
              <a:t>the capability to monitor and audit </a:t>
            </a:r>
            <a:endParaRPr lang="en-US" sz="2400" dirty="0" smtClean="0">
              <a:solidFill>
                <a:srgbClr val="FF0000"/>
              </a:solidFill>
            </a:endParaRPr>
          </a:p>
          <a:p>
            <a:r>
              <a:rPr lang="en-US" sz="2400" dirty="0" smtClean="0">
                <a:solidFill>
                  <a:srgbClr val="FF0000"/>
                </a:solidFill>
              </a:rPr>
              <a:t>enforcement </a:t>
            </a:r>
            <a:r>
              <a:rPr lang="en-US" sz="2400" dirty="0">
                <a:solidFill>
                  <a:srgbClr val="FF0000"/>
                </a:solidFill>
              </a:rPr>
              <a:t>of its </a:t>
            </a:r>
            <a:r>
              <a:rPr lang="en-US" sz="2400" dirty="0" smtClean="0">
                <a:solidFill>
                  <a:srgbClr val="FF0000"/>
                </a:solidFill>
              </a:rPr>
              <a:t>functionality</a:t>
            </a:r>
            <a:r>
              <a:rPr lang="en-US" sz="2400" dirty="0"/>
              <a:t>. If an attacker </a:t>
            </a:r>
            <a:endParaRPr lang="en-US" sz="2400" dirty="0" smtClean="0"/>
          </a:p>
          <a:p>
            <a:r>
              <a:rPr lang="en-US" sz="2400" dirty="0" smtClean="0"/>
              <a:t>is </a:t>
            </a:r>
            <a:r>
              <a:rPr lang="en-US" sz="2400" dirty="0"/>
              <a:t>able </a:t>
            </a:r>
            <a:r>
              <a:rPr lang="en-US" sz="2400" dirty="0" smtClean="0"/>
              <a:t>to alter </a:t>
            </a:r>
            <a:r>
              <a:rPr lang="en-US" sz="2400" dirty="0"/>
              <a:t>audit data or prevent it from being recorded, then they can begin to probe a system for weaknesses with a reduced risk of discovery. Similarly, if the TOE does not identify and audit anomalous or malicious actions taken against the TSF, then the potential exists for its behavior to be altered without detection. If this were to occur, there would be no assurance that its security functions were operating properly.</a:t>
            </a:r>
            <a:endParaRPr lang="en-US" sz="2200" dirty="0"/>
          </a:p>
        </p:txBody>
      </p:sp>
      <p:sp>
        <p:nvSpPr>
          <p:cNvPr id="6" name="Explosion 2 5"/>
          <p:cNvSpPr/>
          <p:nvPr/>
        </p:nvSpPr>
        <p:spPr>
          <a:xfrm rot="20826042">
            <a:off x="6279862" y="2256902"/>
            <a:ext cx="2936137" cy="1524000"/>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bg1"/>
                </a:solidFill>
              </a:rPr>
              <a:t>Best Practice</a:t>
            </a:r>
            <a:endParaRPr lang="en-US" sz="2000" b="1" dirty="0">
              <a:solidFill>
                <a:schemeClr val="bg1"/>
              </a:solidFill>
            </a:endParaRPr>
          </a:p>
        </p:txBody>
      </p:sp>
    </p:spTree>
    <p:extLst>
      <p:ext uri="{BB962C8B-B14F-4D97-AF65-F5344CB8AC3E}">
        <p14:creationId xmlns:p14="http://schemas.microsoft.com/office/powerpoint/2010/main" val="328048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604602" cy="838200"/>
          </a:xfrm>
        </p:spPr>
        <p:txBody>
          <a:bodyPr/>
          <a:lstStyle/>
          <a:p>
            <a:r>
              <a:rPr lang="en-US" dirty="0" smtClean="0"/>
              <a:t>Simple Network </a:t>
            </a:r>
            <a:r>
              <a:rPr lang="en-US" dirty="0"/>
              <a:t>M</a:t>
            </a:r>
            <a:r>
              <a:rPr lang="en-US" dirty="0" smtClean="0"/>
              <a:t>anagement Protocol (SNMP)</a:t>
            </a:r>
            <a:br>
              <a:rPr lang="en-US" dirty="0" smtClean="0"/>
            </a:br>
            <a:r>
              <a:rPr lang="en-US" sz="1800" dirty="0"/>
              <a:t>The History of Security </a:t>
            </a:r>
            <a:r>
              <a:rPr lang="en-US" sz="1800" dirty="0" smtClean="0"/>
              <a:t>Flaws in an Analogous Message </a:t>
            </a:r>
            <a:r>
              <a:rPr lang="en-US" sz="1800" dirty="0"/>
              <a:t>Format </a:t>
            </a:r>
            <a:r>
              <a:rPr lang="en-US" sz="1800" dirty="0" smtClean="0"/>
              <a:t>Protocol</a:t>
            </a:r>
            <a:endParaRPr lang="en-US" sz="1800" dirty="0"/>
          </a:p>
        </p:txBody>
      </p:sp>
      <p:sp>
        <p:nvSpPr>
          <p:cNvPr id="3" name="Content Placeholder 2"/>
          <p:cNvSpPr>
            <a:spLocks noGrp="1"/>
          </p:cNvSpPr>
          <p:nvPr>
            <p:ph idx="1"/>
          </p:nvPr>
        </p:nvSpPr>
        <p:spPr>
          <a:xfrm>
            <a:off x="304800" y="1143000"/>
            <a:ext cx="8382000" cy="5638800"/>
          </a:xfrm>
        </p:spPr>
        <p:txBody>
          <a:bodyPr>
            <a:normAutofit fontScale="70000" lnSpcReduction="20000"/>
          </a:bodyPr>
          <a:lstStyle/>
          <a:p>
            <a:pPr marL="0" indent="0">
              <a:spcBef>
                <a:spcPts val="0"/>
              </a:spcBef>
              <a:spcAft>
                <a:spcPts val="600"/>
              </a:spcAft>
              <a:buNone/>
            </a:pPr>
            <a:r>
              <a:rPr lang="en-US" sz="2300" dirty="0" smtClean="0"/>
              <a:t>SNMP </a:t>
            </a:r>
            <a:r>
              <a:rPr lang="en-US" sz="2300" dirty="0"/>
              <a:t>operates in the Application Layer of the Internet Protocol Suite (Layer 7 of the OSI model). </a:t>
            </a:r>
            <a:endParaRPr lang="en-US" sz="2300" dirty="0" smtClean="0"/>
          </a:p>
          <a:p>
            <a:pPr marL="0" indent="0">
              <a:spcBef>
                <a:spcPts val="0"/>
              </a:spcBef>
              <a:buNone/>
            </a:pPr>
            <a:r>
              <a:rPr lang="en-US" sz="2300" dirty="0"/>
              <a:t>Version 1 has been criticized for its poor security</a:t>
            </a:r>
            <a:r>
              <a:rPr lang="en-US" sz="2300" dirty="0" smtClean="0"/>
              <a:t>. </a:t>
            </a:r>
            <a:r>
              <a:rPr lang="en-US" sz="2300" dirty="0"/>
              <a:t>Authentication of clients is performed only by a "community string", in effect a type of password, which is transmitted in </a:t>
            </a:r>
            <a:r>
              <a:rPr lang="en-US" sz="2300" dirty="0" err="1"/>
              <a:t>cleartext</a:t>
            </a:r>
            <a:r>
              <a:rPr lang="en-US" sz="2300" dirty="0"/>
              <a:t>. The '80s </a:t>
            </a:r>
            <a:r>
              <a:rPr lang="en-US" sz="2300" dirty="0">
                <a:solidFill>
                  <a:srgbClr val="FF0000"/>
                </a:solidFill>
              </a:rPr>
              <a:t>design of SNMPv1 was done by a group of collaborators who viewed the officially sponsored OSI/IETF/NSF (National Science Foundation) effort </a:t>
            </a:r>
            <a:r>
              <a:rPr lang="en-US" sz="2300" dirty="0" smtClean="0">
                <a:solidFill>
                  <a:srgbClr val="FF0000"/>
                </a:solidFill>
              </a:rPr>
              <a:t>.. as </a:t>
            </a:r>
            <a:r>
              <a:rPr lang="en-US" sz="2300" dirty="0">
                <a:solidFill>
                  <a:srgbClr val="FF0000"/>
                </a:solidFill>
              </a:rPr>
              <a:t>both </a:t>
            </a:r>
            <a:r>
              <a:rPr lang="en-US" sz="2300" dirty="0" err="1">
                <a:solidFill>
                  <a:srgbClr val="FF0000"/>
                </a:solidFill>
              </a:rPr>
              <a:t>unimplementable</a:t>
            </a:r>
            <a:r>
              <a:rPr lang="en-US" sz="2300" dirty="0">
                <a:solidFill>
                  <a:srgbClr val="FF0000"/>
                </a:solidFill>
              </a:rPr>
              <a:t> </a:t>
            </a:r>
            <a:r>
              <a:rPr lang="en-US" sz="2300" dirty="0"/>
              <a:t>in the computing platforms of the time </a:t>
            </a:r>
            <a:r>
              <a:rPr lang="en-US" sz="2300" dirty="0">
                <a:solidFill>
                  <a:srgbClr val="FF0000"/>
                </a:solidFill>
              </a:rPr>
              <a:t>as well as potentially unworkable</a:t>
            </a:r>
            <a:r>
              <a:rPr lang="en-US" sz="2300" dirty="0"/>
              <a:t>. SNMP </a:t>
            </a:r>
            <a:r>
              <a:rPr lang="en-US" sz="2300" dirty="0" smtClean="0"/>
              <a:t>v1 was </a:t>
            </a:r>
            <a:r>
              <a:rPr lang="en-US" sz="2300" dirty="0"/>
              <a:t>approved based on a belief that it was an </a:t>
            </a:r>
            <a:r>
              <a:rPr lang="en-US" sz="2300" dirty="0" smtClean="0"/>
              <a:t>interim </a:t>
            </a:r>
            <a:r>
              <a:rPr lang="en-US" sz="2300" dirty="0"/>
              <a:t>protocol needed for taking steps towards large scale deployment of the Internet and its commercialization. In that </a:t>
            </a:r>
            <a:endParaRPr lang="en-US" sz="2300" dirty="0" smtClean="0"/>
          </a:p>
          <a:p>
            <a:pPr marL="0" indent="0">
              <a:spcBef>
                <a:spcPts val="0"/>
              </a:spcBef>
              <a:buNone/>
            </a:pPr>
            <a:r>
              <a:rPr lang="en-US" sz="2300" dirty="0" smtClean="0"/>
              <a:t>time </a:t>
            </a:r>
            <a:r>
              <a:rPr lang="en-US" sz="2300" dirty="0"/>
              <a:t>period </a:t>
            </a:r>
            <a:r>
              <a:rPr lang="en-US" sz="2300" dirty="0">
                <a:solidFill>
                  <a:srgbClr val="FF0000"/>
                </a:solidFill>
              </a:rPr>
              <a:t>Internet-standard authentication/security was both a </a:t>
            </a:r>
            <a:endParaRPr lang="en-US" sz="2300" dirty="0" smtClean="0">
              <a:solidFill>
                <a:srgbClr val="FF0000"/>
              </a:solidFill>
            </a:endParaRPr>
          </a:p>
          <a:p>
            <a:pPr marL="0" indent="0">
              <a:spcBef>
                <a:spcPts val="0"/>
              </a:spcBef>
              <a:buNone/>
            </a:pPr>
            <a:r>
              <a:rPr lang="en-US" sz="2300" dirty="0" smtClean="0">
                <a:solidFill>
                  <a:srgbClr val="FF0000"/>
                </a:solidFill>
              </a:rPr>
              <a:t>dream </a:t>
            </a:r>
            <a:r>
              <a:rPr lang="en-US" sz="2300" dirty="0">
                <a:solidFill>
                  <a:srgbClr val="FF0000"/>
                </a:solidFill>
              </a:rPr>
              <a:t>and discouraged by focused protocol design groups </a:t>
            </a:r>
            <a:endParaRPr lang="en-US" sz="2300" dirty="0" smtClean="0">
              <a:solidFill>
                <a:srgbClr val="FF0000"/>
              </a:solidFill>
            </a:endParaRPr>
          </a:p>
          <a:p>
            <a:pPr marL="0" indent="0">
              <a:buNone/>
            </a:pPr>
            <a:r>
              <a:rPr lang="en-US" sz="2300" dirty="0" smtClean="0"/>
              <a:t>SNMP </a:t>
            </a:r>
            <a:r>
              <a:rPr lang="en-US" sz="2300" dirty="0"/>
              <a:t>versions 1 and 2c are subject to </a:t>
            </a:r>
            <a:r>
              <a:rPr lang="en-US" sz="2300" dirty="0">
                <a:solidFill>
                  <a:srgbClr val="FF0000"/>
                </a:solidFill>
              </a:rPr>
              <a:t>packet sniffing </a:t>
            </a:r>
            <a:r>
              <a:rPr lang="en-US" sz="2300" dirty="0" smtClean="0">
                <a:solidFill>
                  <a:srgbClr val="FF0000"/>
                </a:solidFill>
              </a:rPr>
              <a:t>of </a:t>
            </a:r>
            <a:r>
              <a:rPr lang="en-US" sz="2300" dirty="0">
                <a:solidFill>
                  <a:srgbClr val="FF0000"/>
                </a:solidFill>
              </a:rPr>
              <a:t>the </a:t>
            </a:r>
            <a:endParaRPr lang="en-US" sz="2300" dirty="0" smtClean="0">
              <a:solidFill>
                <a:srgbClr val="FF0000"/>
              </a:solidFill>
            </a:endParaRPr>
          </a:p>
          <a:p>
            <a:pPr marL="0" indent="0">
              <a:spcBef>
                <a:spcPts val="0"/>
              </a:spcBef>
              <a:buNone/>
            </a:pPr>
            <a:r>
              <a:rPr lang="en-US" sz="2300" dirty="0" smtClean="0">
                <a:solidFill>
                  <a:srgbClr val="FF0000"/>
                </a:solidFill>
              </a:rPr>
              <a:t>clear </a:t>
            </a:r>
            <a:r>
              <a:rPr lang="en-US" sz="2300" dirty="0">
                <a:solidFill>
                  <a:srgbClr val="FF0000"/>
                </a:solidFill>
              </a:rPr>
              <a:t>text community string from the network traffic</a:t>
            </a:r>
            <a:r>
              <a:rPr lang="en-US" sz="2300" dirty="0"/>
              <a:t>, or guessing </a:t>
            </a:r>
            <a:endParaRPr lang="en-US" sz="2300" dirty="0" smtClean="0"/>
          </a:p>
          <a:p>
            <a:pPr marL="0" indent="0">
              <a:spcBef>
                <a:spcPts val="0"/>
              </a:spcBef>
              <a:buNone/>
            </a:pPr>
            <a:r>
              <a:rPr lang="en-US" sz="2300" dirty="0" smtClean="0"/>
              <a:t>the </a:t>
            </a:r>
            <a:r>
              <a:rPr lang="en-US" sz="2300" dirty="0"/>
              <a:t>community strings</a:t>
            </a:r>
            <a:r>
              <a:rPr lang="en-US" sz="2300" dirty="0" smtClean="0"/>
              <a:t>.</a:t>
            </a:r>
          </a:p>
          <a:p>
            <a:pPr marL="0" indent="0">
              <a:buNone/>
            </a:pPr>
            <a:r>
              <a:rPr lang="en-US" sz="2300" dirty="0" smtClean="0"/>
              <a:t>SNMP version 3 made changes </a:t>
            </a:r>
            <a:r>
              <a:rPr lang="en-US" sz="2300" dirty="0"/>
              <a:t>to the protocol </a:t>
            </a:r>
            <a:r>
              <a:rPr lang="en-US" sz="2300" dirty="0" smtClean="0"/>
              <a:t>including the </a:t>
            </a:r>
            <a:r>
              <a:rPr lang="en-US" sz="2300" dirty="0"/>
              <a:t>addition of </a:t>
            </a:r>
            <a:r>
              <a:rPr lang="en-US" sz="2300" dirty="0">
                <a:solidFill>
                  <a:srgbClr val="FF0000"/>
                </a:solidFill>
              </a:rPr>
              <a:t>cryptographic security </a:t>
            </a:r>
            <a:r>
              <a:rPr lang="en-US" sz="2300" dirty="0"/>
              <a:t>and message authentication </a:t>
            </a:r>
            <a:r>
              <a:rPr lang="en-US" sz="2300" dirty="0" smtClean="0"/>
              <a:t>services including </a:t>
            </a:r>
            <a:r>
              <a:rPr lang="en-US" sz="2300" dirty="0"/>
              <a:t>protection against the following: </a:t>
            </a:r>
          </a:p>
          <a:p>
            <a:pPr marL="3175" indent="0">
              <a:buNone/>
            </a:pPr>
            <a:endParaRPr lang="en-US" dirty="0" smtClean="0"/>
          </a:p>
          <a:p>
            <a:pPr marL="3175" indent="0">
              <a:buNone/>
            </a:pPr>
            <a:endParaRPr lang="en-US" dirty="0"/>
          </a:p>
          <a:p>
            <a:pPr marL="3175" indent="0">
              <a:buNone/>
            </a:pPr>
            <a:endParaRPr lang="en-US" dirty="0" smtClean="0"/>
          </a:p>
          <a:p>
            <a:pPr marL="3175" indent="0">
              <a:buNone/>
            </a:pPr>
            <a:endParaRPr lang="en-US" dirty="0"/>
          </a:p>
          <a:p>
            <a:pPr marL="3175" indent="0">
              <a:buNone/>
            </a:pPr>
            <a:endParaRPr lang="en-US" dirty="0" smtClean="0"/>
          </a:p>
          <a:p>
            <a:pPr marL="3175" indent="0">
              <a:buNone/>
            </a:pPr>
            <a:r>
              <a:rPr lang="en-US" dirty="0" smtClean="0"/>
              <a:t>Source</a:t>
            </a:r>
            <a:r>
              <a:rPr lang="en-US" dirty="0"/>
              <a:t>: </a:t>
            </a:r>
            <a:r>
              <a:rPr lang="en-US" dirty="0">
                <a:hlinkClick r:id="rId2"/>
              </a:rPr>
              <a:t>https://</a:t>
            </a:r>
            <a:r>
              <a:rPr lang="en-US" dirty="0" smtClean="0">
                <a:hlinkClick r:id="rId2"/>
              </a:rPr>
              <a:t>en.wikipedia.org/wiki/Simple_Network_Management_Protocol</a:t>
            </a:r>
            <a:r>
              <a:rPr lang="en-US" dirty="0" smtClean="0"/>
              <a:t> </a:t>
            </a:r>
          </a:p>
        </p:txBody>
      </p:sp>
      <p:sp>
        <p:nvSpPr>
          <p:cNvPr id="4" name="Slide Number Placeholder 3"/>
          <p:cNvSpPr>
            <a:spLocks noGrp="1"/>
          </p:cNvSpPr>
          <p:nvPr>
            <p:ph type="sldNum" sz="quarter" idx="11"/>
          </p:nvPr>
        </p:nvSpPr>
        <p:spPr/>
        <p:txBody>
          <a:bodyPr/>
          <a:lstStyle/>
          <a:p>
            <a:fld id="{F6EFC63E-F8D9-44BB-A462-AC735E845F95}" type="slidenum">
              <a:rPr lang="en-US" smtClean="0"/>
              <a:pPr/>
              <a:t>9</a:t>
            </a:fld>
            <a:endParaRPr lang="en-US"/>
          </a:p>
        </p:txBody>
      </p:sp>
      <p:sp>
        <p:nvSpPr>
          <p:cNvPr id="6" name="Explosion 2 5"/>
          <p:cNvSpPr/>
          <p:nvPr/>
        </p:nvSpPr>
        <p:spPr>
          <a:xfrm rot="20826042">
            <a:off x="6265345" y="2921495"/>
            <a:ext cx="2678515" cy="1137281"/>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bg1"/>
                </a:solidFill>
              </a:rPr>
              <a:t>Lessons Learned</a:t>
            </a:r>
            <a:endParaRPr lang="en-US" b="1" dirty="0">
              <a:solidFill>
                <a:schemeClr val="bg1"/>
              </a:solidFill>
            </a:endParaRPr>
          </a:p>
        </p:txBody>
      </p:sp>
      <p:sp>
        <p:nvSpPr>
          <p:cNvPr id="7" name="Rectangle 6"/>
          <p:cNvSpPr/>
          <p:nvPr/>
        </p:nvSpPr>
        <p:spPr>
          <a:xfrm>
            <a:off x="152400" y="4754940"/>
            <a:ext cx="6629400" cy="1569660"/>
          </a:xfrm>
          <a:prstGeom prst="rect">
            <a:avLst/>
          </a:prstGeom>
        </p:spPr>
        <p:txBody>
          <a:bodyPr wrap="square">
            <a:spAutoFit/>
          </a:bodyPr>
          <a:lstStyle/>
          <a:p>
            <a:pPr lvl="1"/>
            <a:r>
              <a:rPr lang="en-US" sz="1200" u="sng" dirty="0">
                <a:solidFill>
                  <a:srgbClr val="FF0000"/>
                </a:solidFill>
              </a:rPr>
              <a:t>Modification of Information</a:t>
            </a:r>
            <a:r>
              <a:rPr lang="en-US" sz="1200" dirty="0">
                <a:solidFill>
                  <a:srgbClr val="FF0000"/>
                </a:solidFill>
              </a:rPr>
              <a:t> - Protection against some unauthorized SNMP entity altering in-transit messages generated by an authorized principal.</a:t>
            </a:r>
          </a:p>
          <a:p>
            <a:pPr lvl="1"/>
            <a:r>
              <a:rPr lang="en-US" sz="1200" u="sng" dirty="0">
                <a:solidFill>
                  <a:srgbClr val="FF0000"/>
                </a:solidFill>
              </a:rPr>
              <a:t>Masquerade</a:t>
            </a:r>
            <a:r>
              <a:rPr lang="en-US" sz="1200" dirty="0">
                <a:solidFill>
                  <a:srgbClr val="FF0000"/>
                </a:solidFill>
              </a:rPr>
              <a:t> - Protection against attempting management operations not authorized for some principal by assuming the identity of another principal that has the appropriate authorizations.</a:t>
            </a:r>
          </a:p>
          <a:p>
            <a:pPr lvl="1"/>
            <a:r>
              <a:rPr lang="en-US" sz="1200" u="sng" dirty="0">
                <a:solidFill>
                  <a:srgbClr val="FF0000"/>
                </a:solidFill>
              </a:rPr>
              <a:t>Message Stream Modification </a:t>
            </a:r>
            <a:r>
              <a:rPr lang="en-US" sz="1200" dirty="0">
                <a:solidFill>
                  <a:srgbClr val="FF0000"/>
                </a:solidFill>
              </a:rPr>
              <a:t>- Protection against messages getting maliciously re-ordered, delayed, or replayed to effect unauthorized management operations.</a:t>
            </a:r>
          </a:p>
          <a:p>
            <a:pPr lvl="1"/>
            <a:r>
              <a:rPr lang="en-US" sz="1200" u="sng" dirty="0">
                <a:solidFill>
                  <a:srgbClr val="FF0000"/>
                </a:solidFill>
              </a:rPr>
              <a:t>Disclosure</a:t>
            </a:r>
            <a:r>
              <a:rPr lang="en-US" sz="1200" dirty="0">
                <a:solidFill>
                  <a:srgbClr val="FF0000"/>
                </a:solidFill>
              </a:rPr>
              <a:t> - Protection against eavesdropping on the exchanges between SNMP engines</a:t>
            </a:r>
            <a:r>
              <a:rPr lang="en-US" sz="1200" dirty="0" smtClean="0">
                <a:solidFill>
                  <a:srgbClr val="FF0000"/>
                </a:solidFill>
              </a:rPr>
              <a:t>.</a:t>
            </a:r>
            <a:endParaRPr lang="en-US" sz="1200" dirty="0"/>
          </a:p>
        </p:txBody>
      </p:sp>
      <p:sp>
        <p:nvSpPr>
          <p:cNvPr id="8" name="Explosion 2 7"/>
          <p:cNvSpPr/>
          <p:nvPr/>
        </p:nvSpPr>
        <p:spPr>
          <a:xfrm rot="20826042">
            <a:off x="6265345" y="4902695"/>
            <a:ext cx="2678515" cy="1137281"/>
          </a:xfrm>
          <a:prstGeom prst="irregularSeal2">
            <a:avLst/>
          </a:prstGeom>
          <a:solidFill>
            <a:srgbClr val="FF0000"/>
          </a:solidFill>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bg1"/>
                </a:solidFill>
              </a:rPr>
              <a:t>Best Practice</a:t>
            </a:r>
            <a:endParaRPr lang="en-US" b="1" dirty="0">
              <a:solidFill>
                <a:schemeClr val="bg1"/>
              </a:solidFill>
            </a:endParaRPr>
          </a:p>
        </p:txBody>
      </p:sp>
    </p:spTree>
    <p:extLst>
      <p:ext uri="{BB962C8B-B14F-4D97-AF65-F5344CB8AC3E}">
        <p14:creationId xmlns:p14="http://schemas.microsoft.com/office/powerpoint/2010/main" val="29580554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noc_ppt_template_jan2012</Template>
  <TotalTime>3812</TotalTime>
  <Words>1162</Words>
  <Application>Microsoft Office PowerPoint</Application>
  <PresentationFormat>On-screen Show (4:3)</PresentationFormat>
  <Paragraphs>175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noc_ppt_template_jan2012</vt:lpstr>
      <vt:lpstr>OpenC2 Forum </vt:lpstr>
      <vt:lpstr>OpenC2 Resides at the Application Layer 7  ISO 7498-2 Part 2: Open Systems Interconnection (OSI) Security Architecture</vt:lpstr>
      <vt:lpstr>OpenC2 Resides at the Application Layer 7  ISO 7498-2 Part 2: Open Systems Interconnection (OSI) Security Architecture</vt:lpstr>
      <vt:lpstr>Possible XML Vulnerabilities IETF RFC 7303: XML Media Types</vt:lpstr>
      <vt:lpstr>Possible JSON Vulnerabilities IETF RFC 7159: JavaScript Object Notation (JSON)</vt:lpstr>
      <vt:lpstr>NIAP Common Criteria: Standard Protection Profile for Enterprise Security Manager Policy Mgmt</vt:lpstr>
      <vt:lpstr>PowerPoint Presentation</vt:lpstr>
      <vt:lpstr>NIAP Common Criteria: Standard Protection Profile for Enterprise Security Manager Policy Mgmt</vt:lpstr>
      <vt:lpstr>Simple Network Management Protocol (SNMP) The History of Security Flaws in an Analogous Message Format Protocol</vt:lpstr>
      <vt:lpstr>Buyer Beware</vt:lpstr>
      <vt:lpstr>PowerPoint Presentation</vt:lpstr>
    </vt:vector>
  </TitlesOfParts>
  <Company>Northrop Grumman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Teton Overview</dc:title>
  <dc:creator>NGC</dc:creator>
  <cp:lastModifiedBy>Joyce Fai</cp:lastModifiedBy>
  <cp:revision>271</cp:revision>
  <cp:lastPrinted>2017-05-10T21:03:14Z</cp:lastPrinted>
  <dcterms:created xsi:type="dcterms:W3CDTF">2012-01-31T17:24:39Z</dcterms:created>
  <dcterms:modified xsi:type="dcterms:W3CDTF">2017-05-19T12:36:08Z</dcterms:modified>
</cp:coreProperties>
</file>