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6">
  <p:sldMasterIdLst>
    <p:sldMasterId id="2147483660" r:id="rId1"/>
  </p:sldMasterIdLst>
  <p:notesMasterIdLst>
    <p:notesMasterId r:id="rId4"/>
  </p:notesMasterIdLst>
  <p:sldIdLst>
    <p:sldId id="385" r:id="rId2"/>
    <p:sldId id="459"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yce Fai" initials="JLF" lastIdx="4" clrIdx="0"/>
  <p:cmAuthor id="1" name="pat.muoio" initials="p"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7535" autoAdjust="0"/>
    <p:restoredTop sz="91778" autoAdjust="0"/>
  </p:normalViewPr>
  <p:slideViewPr>
    <p:cSldViewPr>
      <p:cViewPr>
        <p:scale>
          <a:sx n="75" d="100"/>
          <a:sy n="75" d="100"/>
        </p:scale>
        <p:origin x="-1038"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A7D905-4A79-4EB8-82BB-49D7A73CDC36}" type="datetimeFigureOut">
              <a:rPr lang="en-US" smtClean="0"/>
              <a:pPr/>
              <a:t>6/10/2016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B301EF-1FA7-4226-9418-EFA7257A8E6C}" type="slidenum">
              <a:rPr lang="en-US" smtClean="0"/>
              <a:pPr/>
              <a:t>‹#›</a:t>
            </a:fld>
            <a:endParaRPr lang="en-US" dirty="0"/>
          </a:p>
        </p:txBody>
      </p:sp>
    </p:spTree>
    <p:extLst>
      <p:ext uri="{BB962C8B-B14F-4D97-AF65-F5344CB8AC3E}">
        <p14:creationId xmlns:p14="http://schemas.microsoft.com/office/powerpoint/2010/main" val="1894459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B301EF-1FA7-4226-9418-EFA7257A8E6C}" type="slidenum">
              <a:rPr lang="en-US" smtClean="0"/>
              <a:pPr/>
              <a:t>1</a:t>
            </a:fld>
            <a:endParaRPr lang="en-US" dirty="0"/>
          </a:p>
        </p:txBody>
      </p:sp>
    </p:spTree>
    <p:extLst>
      <p:ext uri="{BB962C8B-B14F-4D97-AF65-F5344CB8AC3E}">
        <p14:creationId xmlns:p14="http://schemas.microsoft.com/office/powerpoint/2010/main" val="2500088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OpenC2 and Deployment Environments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OpenC2 is defined at a level of abstraction such that an inter-domain tasking or coordination effort can be described without requiring in depth knowledge of the recipient network’s components, but through the use of </a:t>
            </a:r>
            <a:r>
              <a:rPr lang="en-US" sz="1200" kern="1200" dirty="0" err="1" smtClean="0">
                <a:solidFill>
                  <a:schemeClr val="tx1"/>
                </a:solidFill>
                <a:effectLst/>
                <a:latin typeface="+mn-lt"/>
                <a:ea typeface="+mn-ea"/>
                <a:cs typeface="+mn-cs"/>
              </a:rPr>
              <a:t>specifiers</a:t>
            </a:r>
            <a:r>
              <a:rPr lang="en-US" sz="1200" kern="1200" dirty="0" smtClean="0">
                <a:solidFill>
                  <a:schemeClr val="tx1"/>
                </a:solidFill>
                <a:effectLst/>
                <a:latin typeface="+mn-lt"/>
                <a:ea typeface="+mn-ea"/>
                <a:cs typeface="+mn-cs"/>
              </a:rPr>
              <a:t> and modifiers, enough detail can be appended to carry out specific tasks on devices to support intra-domain command and control.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This level of abstraction permits end to end applicability of OpenC2.  An OpenC2 command is sent to enable coordination or send a high level tasking from the peer or upper tier enclave.   An OpenC2 command received by an enclave will trigger events within the enclave to annotate the command with context specific information so that specific devices within the enclave can respond appropriately. This allows the enclave to take advantage of this context-specific knowledge to interpret OpenC2 commands (e.g., inventory of actuators controlled by the enclave, the local security policy, the communication paths and protocols available, and the command structure of the enclave).  </a:t>
            </a:r>
          </a:p>
          <a:p>
            <a:endParaRPr lang="en-US" dirty="0"/>
          </a:p>
        </p:txBody>
      </p:sp>
      <p:sp>
        <p:nvSpPr>
          <p:cNvPr id="4" name="Slide Number Placeholder 3"/>
          <p:cNvSpPr>
            <a:spLocks noGrp="1"/>
          </p:cNvSpPr>
          <p:nvPr>
            <p:ph type="sldNum" sz="quarter" idx="10"/>
          </p:nvPr>
        </p:nvSpPr>
        <p:spPr/>
        <p:txBody>
          <a:bodyPr/>
          <a:lstStyle/>
          <a:p>
            <a:fld id="{FFB301EF-1FA7-4226-9418-EFA7257A8E6C}" type="slidenum">
              <a:rPr lang="en-US" smtClean="0"/>
              <a:t>2</a:t>
            </a:fld>
            <a:endParaRPr lang="en-US" dirty="0"/>
          </a:p>
        </p:txBody>
      </p:sp>
    </p:spTree>
    <p:extLst>
      <p:ext uri="{BB962C8B-B14F-4D97-AF65-F5344CB8AC3E}">
        <p14:creationId xmlns:p14="http://schemas.microsoft.com/office/powerpoint/2010/main" val="4137794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BB43FE8B-308F-4382-9655-46B1789E94EF}" type="datetime1">
              <a:rPr lang="en-US" smtClean="0"/>
              <a:t>6/10/2016</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a:t>‹#›</a:t>
            </a:fld>
            <a:endParaRPr kumimoji="0"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61D71F59-622D-49DD-A407-F9C971171EED}" type="datetime1">
              <a:rPr lang="en-US" smtClean="0"/>
              <a:t>6/10/2016</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eaLnBrk="1" latinLnBrk="0" hangingPunct="1"/>
            <a:fld id="{D732FB50-16D0-471D-8C85-B8A6C1DE6B65}" type="datetime1">
              <a:rPr lang="en-US" smtClean="0"/>
              <a:t>6/10/2016</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kumimoji="0"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fld id="{466872B2-7238-4135-B3D9-97A1357E2E20}" type="datetime1">
              <a:rPr lang="en-US" smtClean="0"/>
              <a:t>6/10/2016</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43FF47F-E574-4450-810A-2029F5FBFFA6}" type="slidenum">
              <a:rPr kumimoji="0" lang="en-US" smtClean="0"/>
              <a:pPr/>
              <a:t>‹#›</a:t>
            </a:fld>
            <a:endParaRPr kumimoji="0"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pPr eaLnBrk="1" latinLnBrk="0" hangingPunct="1"/>
            <a:fld id="{49DE1B7C-1FDD-42FD-9A06-6AC00313877F}" type="datetime1">
              <a:rPr lang="en-US" smtClean="0"/>
              <a:t>6/10/2016</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p>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pPr eaLnBrk="1" latinLnBrk="0" hangingPunct="1"/>
            <a:fld id="{537DA086-46E6-41E7-A73A-2CEE4966C500}" type="datetime1">
              <a:rPr lang="en-US" smtClean="0"/>
              <a:t>6/10/2016</a:t>
            </a:fld>
            <a:endParaRPr lang="en-US" dirty="0"/>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dirty="0"/>
          </a:p>
        </p:txBody>
      </p:sp>
      <p:sp>
        <p:nvSpPr>
          <p:cNvPr id="12" name="Footer Placeholder 11"/>
          <p:cNvSpPr>
            <a:spLocks noGrp="1"/>
          </p:cNvSpPr>
          <p:nvPr>
            <p:ph type="ftr" sz="quarter" idx="17"/>
          </p:nvPr>
        </p:nvSpPr>
        <p:spPr/>
        <p:txBody>
          <a:bodyPr rtlCol="0"/>
          <a:lstStyle/>
          <a:p>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pPr eaLnBrk="1" latinLnBrk="0" hangingPunct="1"/>
            <a:fld id="{3E9231E7-997A-412D-84DC-9B00410FEBC3}" type="datetime1">
              <a:rPr lang="en-US" smtClean="0"/>
              <a:t>6/10/2016</a:t>
            </a:fld>
            <a:endParaRPr lang="en-US" dirty="0"/>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dirty="0"/>
          </a:p>
        </p:txBody>
      </p:sp>
      <p:sp>
        <p:nvSpPr>
          <p:cNvPr id="14" name="Footer Placeholder 13"/>
          <p:cNvSpPr>
            <a:spLocks noGrp="1"/>
          </p:cNvSpPr>
          <p:nvPr>
            <p:ph type="ftr" sz="quarter" idx="17"/>
          </p:nvPr>
        </p:nvSpPr>
        <p:spPr/>
        <p:txBody>
          <a:bodyPr rtlCol="0"/>
          <a:lstStyle/>
          <a:p>
            <a:endParaRPr kumimoji="0"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0FCB485A-B0BE-4563-90F2-538DF71CFB72}" type="datetime1">
              <a:rPr lang="en-US" smtClean="0"/>
              <a:t>6/10/2016</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7673D3E5-681E-495A-9A20-B77690DC2AC4}" type="datetime1">
              <a:rPr lang="en-US" smtClean="0"/>
              <a:t>6/10/2016</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eaLnBrk="1" latinLnBrk="0" hangingPunct="1"/>
            <a:fld id="{36ADC30D-043F-4BA3-9E5F-DC13212B92AB}" type="datetime1">
              <a:rPr lang="en-US" smtClean="0"/>
              <a:t>6/10/2016</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a:t>‹#›</a:t>
            </a:fld>
            <a:endParaRPr kumimoji="0"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pPr eaLnBrk="1" latinLnBrk="0" hangingPunct="1"/>
            <a:fld id="{2A59F7D6-4F9A-47A6-ADCC-8BE2C05F1F8B}" type="datetime1">
              <a:rPr lang="en-US" smtClean="0"/>
              <a:t>6/10/2016</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16C4A91E-8137-4654-B5C3-88E0D304AEC4}" type="datetime1">
              <a:rPr lang="en-US" smtClean="0"/>
              <a:t>6/10/2016</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3200399"/>
            <a:ext cx="6705600" cy="2138267"/>
          </a:xfrm>
        </p:spPr>
        <p:txBody>
          <a:bodyPr>
            <a:normAutofit/>
          </a:bodyPr>
          <a:lstStyle/>
          <a:p>
            <a:r>
              <a:rPr lang="en-US" sz="3600" dirty="0" smtClean="0"/>
              <a:t>OpenC2 Forum</a:t>
            </a:r>
            <a:br>
              <a:rPr lang="en-US" sz="3600" dirty="0" smtClean="0"/>
            </a:br>
            <a:r>
              <a:rPr lang="en-US" sz="3600" dirty="0" smtClean="0"/>
              <a:t/>
            </a:r>
            <a:br>
              <a:rPr lang="en-US" sz="3600" dirty="0" smtClean="0"/>
            </a:br>
            <a:endParaRPr lang="en-US" sz="3600" dirty="0"/>
          </a:p>
        </p:txBody>
      </p:sp>
      <p:sp>
        <p:nvSpPr>
          <p:cNvPr id="3" name="Subtitle 2"/>
          <p:cNvSpPr>
            <a:spLocks noGrp="1"/>
          </p:cNvSpPr>
          <p:nvPr>
            <p:ph type="subTitle" idx="1"/>
          </p:nvPr>
        </p:nvSpPr>
        <p:spPr>
          <a:xfrm>
            <a:off x="228600" y="6019800"/>
            <a:ext cx="2057400" cy="685800"/>
          </a:xfrm>
        </p:spPr>
        <p:txBody>
          <a:bodyPr>
            <a:normAutofit/>
          </a:bodyPr>
          <a:lstStyle/>
          <a:p>
            <a:r>
              <a:rPr lang="en-US" dirty="0" smtClean="0"/>
              <a:t>09 June 2016</a:t>
            </a:r>
            <a:endParaRPr lang="en-US" dirty="0"/>
          </a:p>
        </p:txBody>
      </p:sp>
      <p:sp>
        <p:nvSpPr>
          <p:cNvPr id="4" name="Subtitle 2"/>
          <p:cNvSpPr txBox="1">
            <a:spLocks/>
          </p:cNvSpPr>
          <p:nvPr/>
        </p:nvSpPr>
        <p:spPr>
          <a:xfrm>
            <a:off x="2438400" y="6019800"/>
            <a:ext cx="6553200" cy="685800"/>
          </a:xfrm>
          <a:prstGeom prst="rect">
            <a:avLst/>
          </a:prstGeom>
        </p:spPr>
        <p:txBody>
          <a:bodyPr vert="horz" anchor="ctr">
            <a:normAutofit/>
          </a:bodyPr>
          <a:lstStyle>
            <a:lvl1pPr marL="0" indent="0" algn="l" rtl="0" eaLnBrk="1" latinLnBrk="0" hangingPunct="1">
              <a:spcBef>
                <a:spcPts val="700"/>
              </a:spcBef>
              <a:buClr>
                <a:schemeClr val="accent2"/>
              </a:buClr>
              <a:buSzPct val="60000"/>
              <a:buFont typeface="Wingdings"/>
              <a:buNone/>
              <a:defRPr kumimoji="0" sz="2600" kern="1200">
                <a:solidFill>
                  <a:srgbClr val="FFFFFF"/>
                </a:solidFill>
                <a:latin typeface="+mn-lt"/>
                <a:ea typeface="+mn-ea"/>
                <a:cs typeface="+mn-cs"/>
              </a:defRPr>
            </a:lvl1pPr>
            <a:lvl2pPr marL="457200" indent="0" algn="ctr" rtl="0" eaLnBrk="1" latinLnBrk="0" hangingPunct="1">
              <a:spcBef>
                <a:spcPts val="550"/>
              </a:spcBef>
              <a:buClr>
                <a:schemeClr val="accent1"/>
              </a:buClr>
              <a:buSzPct val="70000"/>
              <a:buFont typeface="Wingdings 2"/>
              <a:buNone/>
              <a:defRPr kumimoji="0" sz="2600" kern="1200">
                <a:solidFill>
                  <a:schemeClr val="tx1"/>
                </a:solidFill>
                <a:latin typeface="+mn-lt"/>
                <a:ea typeface="+mn-ea"/>
                <a:cs typeface="+mn-cs"/>
              </a:defRPr>
            </a:lvl2pPr>
            <a:lvl3pPr marL="914400" indent="0" algn="ctr" rtl="0" eaLnBrk="1" latinLnBrk="0" hangingPunct="1">
              <a:spcBef>
                <a:spcPts val="500"/>
              </a:spcBef>
              <a:buClr>
                <a:schemeClr val="accent2"/>
              </a:buClr>
              <a:buSzPct val="75000"/>
              <a:buFont typeface="Wingdings"/>
              <a:buNone/>
              <a:defRPr kumimoji="0" sz="2300" kern="1200">
                <a:solidFill>
                  <a:schemeClr val="tx1"/>
                </a:solidFill>
                <a:latin typeface="+mn-lt"/>
                <a:ea typeface="+mn-ea"/>
                <a:cs typeface="+mn-cs"/>
              </a:defRPr>
            </a:lvl3pPr>
            <a:lvl4pPr marL="1371600" indent="0" algn="ctr" rtl="0" eaLnBrk="1" latinLnBrk="0" hangingPunct="1">
              <a:spcBef>
                <a:spcPts val="400"/>
              </a:spcBef>
              <a:buClr>
                <a:schemeClr val="accent3"/>
              </a:buClr>
              <a:buSzPct val="75000"/>
              <a:buFont typeface="Wingdings"/>
              <a:buNone/>
              <a:defRPr kumimoji="0" sz="2000" kern="1200">
                <a:solidFill>
                  <a:schemeClr val="tx1"/>
                </a:solidFill>
                <a:latin typeface="+mn-lt"/>
                <a:ea typeface="+mn-ea"/>
                <a:cs typeface="+mn-cs"/>
              </a:defRPr>
            </a:lvl4pPr>
            <a:lvl5pPr marL="1828800" indent="0" algn="ctr" rtl="0" eaLnBrk="1" latinLnBrk="0" hangingPunct="1">
              <a:spcBef>
                <a:spcPts val="400"/>
              </a:spcBef>
              <a:buClr>
                <a:schemeClr val="accent4"/>
              </a:buClr>
              <a:buSzPct val="65000"/>
              <a:buFont typeface="Wingdings"/>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r>
              <a:rPr lang="en-US" dirty="0" smtClean="0"/>
              <a:t>OpenC2 Forum</a:t>
            </a:r>
            <a:endParaRPr lang="en-US" dirty="0"/>
          </a:p>
        </p:txBody>
      </p:sp>
      <p:pic>
        <p:nvPicPr>
          <p:cNvPr id="6" name="Picture 2" descr="C:\Users\faij\AppData\Local\Microsoft\Windows\Temporary Internet Files\Content.Outlook\Y1KAYMH6\openc2-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1524000"/>
            <a:ext cx="4297680" cy="1330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3018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ounded Rectangle 63"/>
          <p:cNvSpPr/>
          <p:nvPr/>
        </p:nvSpPr>
        <p:spPr>
          <a:xfrm>
            <a:off x="4724400" y="1905000"/>
            <a:ext cx="197996" cy="307921"/>
          </a:xfrm>
          <a:prstGeom prst="round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Autofit/>
          </a:bodyPr>
          <a:lstStyle/>
          <a:p>
            <a:r>
              <a:rPr lang="en-US" sz="3200" dirty="0"/>
              <a:t>Discrete </a:t>
            </a:r>
            <a:r>
              <a:rPr lang="en-US" sz="3200" dirty="0" smtClean="0"/>
              <a:t>Models </a:t>
            </a:r>
            <a:r>
              <a:rPr lang="en-US" sz="3200" dirty="0"/>
              <a:t>of Reference </a:t>
            </a:r>
            <a:r>
              <a:rPr lang="en-US" sz="3200" dirty="0" smtClean="0"/>
              <a:t>Implementations</a:t>
            </a:r>
            <a:endParaRPr lang="en-US" sz="2400" dirty="0"/>
          </a:p>
        </p:txBody>
      </p:sp>
      <p:sp>
        <p:nvSpPr>
          <p:cNvPr id="5" name="Slide Number Placeholder 4"/>
          <p:cNvSpPr>
            <a:spLocks noGrp="1"/>
          </p:cNvSpPr>
          <p:nvPr>
            <p:ph type="sldNum" sz="quarter" idx="12"/>
          </p:nvPr>
        </p:nvSpPr>
        <p:spPr/>
        <p:txBody>
          <a:bodyPr>
            <a:normAutofit fontScale="85000" lnSpcReduction="20000"/>
          </a:bodyPr>
          <a:lstStyle/>
          <a:p>
            <a:pPr algn="ctr" eaLnBrk="1" latinLnBrk="0" hangingPunct="1"/>
            <a:fld id="{F0C94032-CD4C-4C25-B0C2-CEC720522D92}" type="slidenum">
              <a:rPr kumimoji="0" lang="en-US" smtClean="0"/>
              <a:pPr algn="ctr" eaLnBrk="1" latinLnBrk="0" hangingPunct="1"/>
              <a:t>2</a:t>
            </a:fld>
            <a:endParaRPr kumimoji="0" lang="en-US" dirty="0"/>
          </a:p>
        </p:txBody>
      </p:sp>
      <p:sp>
        <p:nvSpPr>
          <p:cNvPr id="4" name="Content Placeholder 3"/>
          <p:cNvSpPr>
            <a:spLocks noGrp="1"/>
          </p:cNvSpPr>
          <p:nvPr>
            <p:ph sz="quarter" idx="1"/>
          </p:nvPr>
        </p:nvSpPr>
        <p:spPr>
          <a:xfrm>
            <a:off x="612648" y="3657600"/>
            <a:ext cx="8153400" cy="2438400"/>
          </a:xfrm>
        </p:spPr>
        <p:txBody>
          <a:bodyPr/>
          <a:lstStyle/>
          <a:p>
            <a:r>
              <a:rPr lang="en-US" dirty="0" smtClean="0"/>
              <a:t>Consumer:  Orchestrator receives an OpenC2 command</a:t>
            </a:r>
          </a:p>
          <a:p>
            <a:r>
              <a:rPr lang="en-US" dirty="0" smtClean="0"/>
              <a:t>Producer:  Orchestrator sends an OpenC2 command to </a:t>
            </a:r>
            <a:r>
              <a:rPr lang="en-US" smtClean="0"/>
              <a:t>OpenC2-aware actuators</a:t>
            </a:r>
            <a:endParaRPr lang="en-US" dirty="0"/>
          </a:p>
        </p:txBody>
      </p:sp>
      <p:cxnSp>
        <p:nvCxnSpPr>
          <p:cNvPr id="38" name="Straight Arrow Connector 37"/>
          <p:cNvCxnSpPr>
            <a:stCxn id="64" idx="3"/>
            <a:endCxn id="40" idx="2"/>
          </p:cNvCxnSpPr>
          <p:nvPr/>
        </p:nvCxnSpPr>
        <p:spPr>
          <a:xfrm flipV="1">
            <a:off x="4922396" y="2055468"/>
            <a:ext cx="1776351" cy="3493"/>
          </a:xfrm>
          <a:prstGeom prst="straightConnector1">
            <a:avLst/>
          </a:prstGeom>
          <a:ln>
            <a:prstDash val="sysDot"/>
            <a:headEnd type="non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39" name="Rounded Rectangle 38"/>
          <p:cNvSpPr/>
          <p:nvPr/>
        </p:nvSpPr>
        <p:spPr>
          <a:xfrm>
            <a:off x="2133600" y="1920411"/>
            <a:ext cx="1601742" cy="28938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smtClean="0">
                <a:solidFill>
                  <a:schemeClr val="tx2"/>
                </a:solidFill>
              </a:rPr>
              <a:t>OpenC2 </a:t>
            </a:r>
            <a:r>
              <a:rPr lang="en-US" sz="1100" dirty="0" smtClean="0">
                <a:solidFill>
                  <a:schemeClr val="tx2"/>
                </a:solidFill>
              </a:rPr>
              <a:t>Command IN</a:t>
            </a:r>
            <a:endParaRPr lang="en-US" sz="1100" dirty="0">
              <a:solidFill>
                <a:schemeClr val="tx2"/>
              </a:solidFill>
            </a:endParaRPr>
          </a:p>
        </p:txBody>
      </p:sp>
      <p:sp>
        <p:nvSpPr>
          <p:cNvPr id="44" name="Rounded Rectangle 43"/>
          <p:cNvSpPr/>
          <p:nvPr/>
        </p:nvSpPr>
        <p:spPr>
          <a:xfrm>
            <a:off x="3870340" y="1901132"/>
            <a:ext cx="1066800" cy="626165"/>
          </a:xfrm>
          <a:prstGeom prst="roundRect">
            <a:avLst/>
          </a:prstGeom>
          <a:solidFill>
            <a:srgbClr val="C00000"/>
          </a:solidFill>
          <a:ln>
            <a:noFill/>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lIns="91427" tIns="45713" rIns="91427" bIns="45713" rtlCol="0" anchor="ctr"/>
          <a:lstStyle/>
          <a:p>
            <a:pPr algn="ctr"/>
            <a:r>
              <a:rPr lang="en-US" sz="1100" dirty="0" smtClean="0"/>
              <a:t>Orchestrator</a:t>
            </a:r>
            <a:endParaRPr lang="en-US" sz="1100" dirty="0"/>
          </a:p>
        </p:txBody>
      </p:sp>
      <p:sp>
        <p:nvSpPr>
          <p:cNvPr id="41" name="Rounded Rectangle 40"/>
          <p:cNvSpPr/>
          <p:nvPr/>
        </p:nvSpPr>
        <p:spPr>
          <a:xfrm>
            <a:off x="3761704" y="1905000"/>
            <a:ext cx="197996" cy="621545"/>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6698747" y="1905001"/>
            <a:ext cx="308458" cy="300934"/>
          </a:xfrm>
          <a:prstGeom prst="ellipse">
            <a:avLst/>
          </a:prstGeom>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r>
              <a:rPr lang="en-US" sz="1200" dirty="0" smtClean="0"/>
              <a:t>A1</a:t>
            </a:r>
            <a:endParaRPr lang="en-US" sz="1200" dirty="0"/>
          </a:p>
        </p:txBody>
      </p:sp>
      <p:sp>
        <p:nvSpPr>
          <p:cNvPr id="51" name="Oval 50"/>
          <p:cNvSpPr/>
          <p:nvPr/>
        </p:nvSpPr>
        <p:spPr>
          <a:xfrm>
            <a:off x="6695552" y="2219377"/>
            <a:ext cx="314848" cy="307168"/>
          </a:xfrm>
          <a:prstGeom prst="ellipse">
            <a:avLst/>
          </a:prstGeom>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r>
              <a:rPr lang="en-US" sz="1200" dirty="0" smtClean="0"/>
              <a:t>A2</a:t>
            </a:r>
            <a:endParaRPr lang="en-US" sz="1200" dirty="0"/>
          </a:p>
        </p:txBody>
      </p:sp>
      <p:cxnSp>
        <p:nvCxnSpPr>
          <p:cNvPr id="52" name="Straight Arrow Connector 51"/>
          <p:cNvCxnSpPr>
            <a:stCxn id="55" idx="3"/>
            <a:endCxn id="51" idx="2"/>
          </p:cNvCxnSpPr>
          <p:nvPr/>
        </p:nvCxnSpPr>
        <p:spPr>
          <a:xfrm>
            <a:off x="5030589" y="2372961"/>
            <a:ext cx="1664963" cy="0"/>
          </a:xfrm>
          <a:prstGeom prst="straightConnector1">
            <a:avLst/>
          </a:prstGeom>
          <a:ln>
            <a:prstDash val="sysDot"/>
            <a:headEnd type="non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53" name="Rounded Rectangle 52"/>
          <p:cNvSpPr/>
          <p:nvPr/>
        </p:nvSpPr>
        <p:spPr>
          <a:xfrm>
            <a:off x="4937140" y="2401925"/>
            <a:ext cx="1692260" cy="28938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smtClean="0">
                <a:solidFill>
                  <a:schemeClr val="tx2"/>
                </a:solidFill>
              </a:rPr>
              <a:t>OpenC2 </a:t>
            </a:r>
            <a:r>
              <a:rPr lang="en-US" sz="1100" dirty="0" smtClean="0">
                <a:solidFill>
                  <a:schemeClr val="tx2"/>
                </a:solidFill>
              </a:rPr>
              <a:t>Command OUT</a:t>
            </a:r>
            <a:endParaRPr lang="en-US" sz="1100" dirty="0">
              <a:solidFill>
                <a:schemeClr val="tx2"/>
              </a:solidFill>
            </a:endParaRPr>
          </a:p>
        </p:txBody>
      </p:sp>
      <p:sp>
        <p:nvSpPr>
          <p:cNvPr id="54" name="Rounded Rectangle 53"/>
          <p:cNvSpPr/>
          <p:nvPr/>
        </p:nvSpPr>
        <p:spPr>
          <a:xfrm>
            <a:off x="4929626" y="1756437"/>
            <a:ext cx="1623573" cy="28938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a:r>
              <a:rPr lang="en-US" sz="1100" dirty="0" smtClean="0">
                <a:solidFill>
                  <a:schemeClr val="tx2"/>
                </a:solidFill>
              </a:rPr>
              <a:t>Native Command OUT</a:t>
            </a:r>
            <a:endParaRPr lang="en-US" sz="1100" dirty="0">
              <a:solidFill>
                <a:schemeClr val="tx2"/>
              </a:solidFill>
            </a:endParaRPr>
          </a:p>
        </p:txBody>
      </p:sp>
      <p:sp>
        <p:nvSpPr>
          <p:cNvPr id="55" name="Rounded Rectangle 54"/>
          <p:cNvSpPr/>
          <p:nvPr/>
        </p:nvSpPr>
        <p:spPr>
          <a:xfrm>
            <a:off x="4832593" y="2219376"/>
            <a:ext cx="197996" cy="307169"/>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a:endCxn id="41" idx="1"/>
          </p:cNvCxnSpPr>
          <p:nvPr/>
        </p:nvCxnSpPr>
        <p:spPr>
          <a:xfrm>
            <a:off x="2057400" y="2209841"/>
            <a:ext cx="1704304" cy="5932"/>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96018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Custom 1">
      <a:dk1>
        <a:sysClr val="windowText" lastClr="000000"/>
      </a:dk1>
      <a:lt1>
        <a:sysClr val="window" lastClr="FFFFFF"/>
      </a:lt1>
      <a:dk2>
        <a:srgbClr val="1F497D"/>
      </a:dk2>
      <a:lt2>
        <a:srgbClr val="EEECE1"/>
      </a:lt2>
      <a:accent1>
        <a:srgbClr val="2E3092"/>
      </a:accent1>
      <a:accent2>
        <a:srgbClr val="2AB573"/>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70096</TotalTime>
  <Words>106</Words>
  <Application>Microsoft Office PowerPoint</Application>
  <PresentationFormat>On-screen Show (4:3)</PresentationFormat>
  <Paragraphs>20</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Median</vt:lpstr>
      <vt:lpstr>OpenC2 Forum  </vt:lpstr>
      <vt:lpstr>Discrete Models of Reference Implementations</vt:lpstr>
    </vt:vector>
  </TitlesOfParts>
  <Company>General Dynamics C4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ACD Portfolio Use Cases</dc:title>
  <dc:creator>Jason Romano</dc:creator>
  <cp:lastModifiedBy>Romano, Jason-P55416</cp:lastModifiedBy>
  <cp:revision>487</cp:revision>
  <dcterms:created xsi:type="dcterms:W3CDTF">2015-07-23T17:23:06Z</dcterms:created>
  <dcterms:modified xsi:type="dcterms:W3CDTF">2016-06-17T03:32:54Z</dcterms:modified>
</cp:coreProperties>
</file>