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6">
  <p:sldMasterIdLst>
    <p:sldMasterId id="2147483660" r:id="rId1"/>
  </p:sldMasterIdLst>
  <p:notesMasterIdLst>
    <p:notesMasterId r:id="rId13"/>
  </p:notesMasterIdLst>
  <p:sldIdLst>
    <p:sldId id="385" r:id="rId2"/>
    <p:sldId id="468" r:id="rId3"/>
    <p:sldId id="470" r:id="rId4"/>
    <p:sldId id="466" r:id="rId5"/>
    <p:sldId id="445" r:id="rId6"/>
    <p:sldId id="459" r:id="rId7"/>
    <p:sldId id="467" r:id="rId8"/>
    <p:sldId id="473" r:id="rId9"/>
    <p:sldId id="472" r:id="rId10"/>
    <p:sldId id="474" r:id="rId11"/>
    <p:sldId id="4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ce Fai" initials="JLF" lastIdx="4" clrIdx="0"/>
  <p:cmAuthor id="1" name="pat.muoio"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5" autoAdjust="0"/>
    <p:restoredTop sz="91778" autoAdjust="0"/>
  </p:normalViewPr>
  <p:slideViewPr>
    <p:cSldViewPr>
      <p:cViewPr varScale="1">
        <p:scale>
          <a:sx n="67" d="100"/>
          <a:sy n="67" d="100"/>
        </p:scale>
        <p:origin x="-138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AD658-FFE5-4693-9C07-577FC45BD37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060B38B-74DE-48E2-B8C6-E78B165CF9DF}">
      <dgm:prSet phldrT="[Text]"/>
      <dgm:spPr/>
      <dgm:t>
        <a:bodyPr/>
        <a:lstStyle/>
        <a:p>
          <a:r>
            <a:rPr lang="en-US" dirty="0" smtClean="0"/>
            <a:t>06/24</a:t>
          </a:r>
        </a:p>
      </dgm:t>
    </dgm:pt>
    <dgm:pt modelId="{E6263935-0739-47A9-BC14-0EE8747846A4}" type="parTrans" cxnId="{3B36C2EB-2BC9-47B4-A821-EBE0216301FE}">
      <dgm:prSet/>
      <dgm:spPr/>
      <dgm:t>
        <a:bodyPr/>
        <a:lstStyle/>
        <a:p>
          <a:endParaRPr lang="en-US"/>
        </a:p>
      </dgm:t>
    </dgm:pt>
    <dgm:pt modelId="{113DA92F-579D-472F-82A6-7088AD259517}" type="sibTrans" cxnId="{3B36C2EB-2BC9-47B4-A821-EBE0216301FE}">
      <dgm:prSet/>
      <dgm:spPr/>
      <dgm:t>
        <a:bodyPr/>
        <a:lstStyle/>
        <a:p>
          <a:endParaRPr lang="en-US"/>
        </a:p>
      </dgm:t>
    </dgm:pt>
    <dgm:pt modelId="{8BDC2773-3C56-4098-B8E7-5D25604D169C}">
      <dgm:prSet phldrT="[Text]"/>
      <dgm:spPr/>
      <dgm:t>
        <a:bodyPr/>
        <a:lstStyle/>
        <a:p>
          <a:r>
            <a:rPr lang="en-US" dirty="0" smtClean="0"/>
            <a:t>07/07</a:t>
          </a:r>
          <a:endParaRPr lang="en-US" dirty="0"/>
        </a:p>
      </dgm:t>
    </dgm:pt>
    <dgm:pt modelId="{6F3F8B35-0E51-4E15-80B7-695A9A7952C3}" type="parTrans" cxnId="{703C7A8D-8C85-42DB-B6BD-784A7F561C5E}">
      <dgm:prSet/>
      <dgm:spPr/>
      <dgm:t>
        <a:bodyPr/>
        <a:lstStyle/>
        <a:p>
          <a:endParaRPr lang="en-US"/>
        </a:p>
      </dgm:t>
    </dgm:pt>
    <dgm:pt modelId="{F1E34786-CBC7-4FD7-BF5A-8B6BD893C892}" type="sibTrans" cxnId="{703C7A8D-8C85-42DB-B6BD-784A7F561C5E}">
      <dgm:prSet/>
      <dgm:spPr/>
      <dgm:t>
        <a:bodyPr/>
        <a:lstStyle/>
        <a:p>
          <a:endParaRPr lang="en-US"/>
        </a:p>
      </dgm:t>
    </dgm:pt>
    <dgm:pt modelId="{08AC9B14-4691-4AE4-84D7-98CE63031315}">
      <dgm:prSet phldrT="[Text]"/>
      <dgm:spPr/>
      <dgm:t>
        <a:bodyPr/>
        <a:lstStyle/>
        <a:p>
          <a:r>
            <a:rPr lang="en-US" dirty="0" smtClean="0"/>
            <a:t>07/14</a:t>
          </a:r>
          <a:endParaRPr lang="en-US" dirty="0"/>
        </a:p>
      </dgm:t>
    </dgm:pt>
    <dgm:pt modelId="{8707E7E2-FC66-4EAD-99F3-6ACA02EC526F}" type="parTrans" cxnId="{1A20A378-1692-48CF-B833-BA97DB976575}">
      <dgm:prSet/>
      <dgm:spPr/>
      <dgm:t>
        <a:bodyPr/>
        <a:lstStyle/>
        <a:p>
          <a:endParaRPr lang="en-US"/>
        </a:p>
      </dgm:t>
    </dgm:pt>
    <dgm:pt modelId="{030508B8-3460-4465-8E9C-D13E4228DF34}" type="sibTrans" cxnId="{1A20A378-1692-48CF-B833-BA97DB976575}">
      <dgm:prSet/>
      <dgm:spPr/>
      <dgm:t>
        <a:bodyPr/>
        <a:lstStyle/>
        <a:p>
          <a:endParaRPr lang="en-US"/>
        </a:p>
      </dgm:t>
    </dgm:pt>
    <dgm:pt modelId="{A1B35943-79A4-4FB6-A004-598560F9B93B}">
      <dgm:prSet phldrT="[Text]"/>
      <dgm:spPr/>
      <dgm:t>
        <a:bodyPr/>
        <a:lstStyle/>
        <a:p>
          <a:r>
            <a:rPr lang="en-US" dirty="0" smtClean="0"/>
            <a:t>Complete Document edits</a:t>
          </a:r>
        </a:p>
      </dgm:t>
    </dgm:pt>
    <dgm:pt modelId="{813548FE-2973-4BF2-A715-8762C5F71A12}" type="parTrans" cxnId="{BA3D9CBB-652C-498D-8326-F4D3AA19F0C5}">
      <dgm:prSet/>
      <dgm:spPr/>
      <dgm:t>
        <a:bodyPr/>
        <a:lstStyle/>
        <a:p>
          <a:endParaRPr lang="en-US"/>
        </a:p>
      </dgm:t>
    </dgm:pt>
    <dgm:pt modelId="{D52406F4-698E-4961-AF3D-87D0D3066437}" type="sibTrans" cxnId="{BA3D9CBB-652C-498D-8326-F4D3AA19F0C5}">
      <dgm:prSet/>
      <dgm:spPr/>
      <dgm:t>
        <a:bodyPr/>
        <a:lstStyle/>
        <a:p>
          <a:endParaRPr lang="en-US"/>
        </a:p>
      </dgm:t>
    </dgm:pt>
    <dgm:pt modelId="{FBB83471-A944-401E-A2DB-31FEFC753BFA}">
      <dgm:prSet phldrT="[Text]"/>
      <dgm:spPr/>
      <dgm:t>
        <a:bodyPr/>
        <a:lstStyle/>
        <a:p>
          <a:r>
            <a:rPr lang="en-US" dirty="0" smtClean="0"/>
            <a:t>Present updated </a:t>
          </a:r>
          <a:r>
            <a:rPr lang="en-US" b="1" i="1" dirty="0" smtClean="0"/>
            <a:t>Draft Document v0.8 </a:t>
          </a:r>
          <a:r>
            <a:rPr lang="en-US" dirty="0" smtClean="0"/>
            <a:t>to Forum, </a:t>
          </a:r>
          <a:r>
            <a:rPr lang="en-US" u="sng" dirty="0" smtClean="0"/>
            <a:t>Thu 06/24</a:t>
          </a:r>
        </a:p>
      </dgm:t>
    </dgm:pt>
    <dgm:pt modelId="{775C9F94-E74C-4F35-BFD0-D4823B5FB854}" type="parTrans" cxnId="{5279FFBB-CB31-42E7-90DC-2BC132F89EE1}">
      <dgm:prSet/>
      <dgm:spPr/>
      <dgm:t>
        <a:bodyPr/>
        <a:lstStyle/>
        <a:p>
          <a:endParaRPr lang="en-US"/>
        </a:p>
      </dgm:t>
    </dgm:pt>
    <dgm:pt modelId="{96E545D5-4196-4D00-9DB5-8F520A78F231}" type="sibTrans" cxnId="{5279FFBB-CB31-42E7-90DC-2BC132F89EE1}">
      <dgm:prSet/>
      <dgm:spPr/>
      <dgm:t>
        <a:bodyPr/>
        <a:lstStyle/>
        <a:p>
          <a:endParaRPr lang="en-US"/>
        </a:p>
      </dgm:t>
    </dgm:pt>
    <dgm:pt modelId="{CB63D2B3-8630-4B51-9C4B-535BBE4B8626}">
      <dgm:prSet phldrT="[Text]"/>
      <dgm:spPr/>
      <dgm:t>
        <a:bodyPr/>
        <a:lstStyle/>
        <a:p>
          <a:r>
            <a:rPr lang="en-US" dirty="0" smtClean="0"/>
            <a:t>Working Group reviews </a:t>
          </a:r>
          <a:r>
            <a:rPr lang="en-US" b="1" i="1" dirty="0" smtClean="0"/>
            <a:t>Draft Document v0.8</a:t>
          </a:r>
          <a:endParaRPr lang="en-US" b="1" i="1" dirty="0"/>
        </a:p>
      </dgm:t>
    </dgm:pt>
    <dgm:pt modelId="{285D4CFE-7A42-4C65-8D1C-E3DFBDABDE81}" type="parTrans" cxnId="{B7DB960F-603C-4BB5-B9E9-27220055984D}">
      <dgm:prSet/>
      <dgm:spPr/>
      <dgm:t>
        <a:bodyPr/>
        <a:lstStyle/>
        <a:p>
          <a:endParaRPr lang="en-US"/>
        </a:p>
      </dgm:t>
    </dgm:pt>
    <dgm:pt modelId="{F046B7F9-327F-49E3-A5B0-8FA81DD57607}" type="sibTrans" cxnId="{B7DB960F-603C-4BB5-B9E9-27220055984D}">
      <dgm:prSet/>
      <dgm:spPr/>
      <dgm:t>
        <a:bodyPr/>
        <a:lstStyle/>
        <a:p>
          <a:endParaRPr lang="en-US"/>
        </a:p>
      </dgm:t>
    </dgm:pt>
    <dgm:pt modelId="{D1B11BF5-5D8A-48C1-BA88-917A8E0C711A}">
      <dgm:prSet phldrT="[Text]"/>
      <dgm:spPr/>
      <dgm:t>
        <a:bodyPr/>
        <a:lstStyle/>
        <a:p>
          <a:r>
            <a:rPr lang="en-US" dirty="0" smtClean="0"/>
            <a:t>Comments due </a:t>
          </a:r>
          <a:r>
            <a:rPr lang="en-US" u="sng" dirty="0" smtClean="0"/>
            <a:t>Tue 07/05</a:t>
          </a:r>
          <a:endParaRPr lang="en-US" u="sng" dirty="0"/>
        </a:p>
      </dgm:t>
    </dgm:pt>
    <dgm:pt modelId="{D7B89981-9CB4-4125-84C4-54387878A482}" type="parTrans" cxnId="{6B68E6BA-80F4-4959-B9A9-75D69F1DDB06}">
      <dgm:prSet/>
      <dgm:spPr/>
      <dgm:t>
        <a:bodyPr/>
        <a:lstStyle/>
        <a:p>
          <a:endParaRPr lang="en-US"/>
        </a:p>
      </dgm:t>
    </dgm:pt>
    <dgm:pt modelId="{BFAC6E6F-A71B-48D2-9936-71FDB93564A6}" type="sibTrans" cxnId="{6B68E6BA-80F4-4959-B9A9-75D69F1DDB06}">
      <dgm:prSet/>
      <dgm:spPr/>
      <dgm:t>
        <a:bodyPr/>
        <a:lstStyle/>
        <a:p>
          <a:endParaRPr lang="en-US"/>
        </a:p>
      </dgm:t>
    </dgm:pt>
    <dgm:pt modelId="{9FDFD79E-F145-4F3B-9D57-1BBED07F6504}">
      <dgm:prSet phldrT="[Text]"/>
      <dgm:spPr/>
      <dgm:t>
        <a:bodyPr/>
        <a:lstStyle/>
        <a:p>
          <a:r>
            <a:rPr lang="en-US" dirty="0" smtClean="0"/>
            <a:t>Discuss comments at Forum, </a:t>
          </a:r>
          <a:r>
            <a:rPr lang="en-US" u="sng" dirty="0" smtClean="0"/>
            <a:t>Thu 07/07</a:t>
          </a:r>
          <a:endParaRPr lang="en-US" u="sng" dirty="0"/>
        </a:p>
      </dgm:t>
    </dgm:pt>
    <dgm:pt modelId="{6D7CB963-8FDC-4C7B-85A9-7DCCE5F95764}" type="parTrans" cxnId="{85EFD932-3016-4615-A861-8422895F6911}">
      <dgm:prSet/>
      <dgm:spPr/>
      <dgm:t>
        <a:bodyPr/>
        <a:lstStyle/>
        <a:p>
          <a:endParaRPr lang="en-US"/>
        </a:p>
      </dgm:t>
    </dgm:pt>
    <dgm:pt modelId="{4BEA7FF0-8D38-46A7-8C14-64618811C9E2}" type="sibTrans" cxnId="{85EFD932-3016-4615-A861-8422895F6911}">
      <dgm:prSet/>
      <dgm:spPr/>
      <dgm:t>
        <a:bodyPr/>
        <a:lstStyle/>
        <a:p>
          <a:endParaRPr lang="en-US"/>
        </a:p>
      </dgm:t>
    </dgm:pt>
    <dgm:pt modelId="{9FA9C347-3793-4A07-AF73-468CB7A474C6}">
      <dgm:prSet phldrT="[Text]"/>
      <dgm:spPr/>
      <dgm:t>
        <a:bodyPr/>
        <a:lstStyle/>
        <a:p>
          <a:r>
            <a:rPr lang="en-US" dirty="0" smtClean="0"/>
            <a:t>Adjudicate comments</a:t>
          </a:r>
          <a:endParaRPr lang="en-US" dirty="0"/>
        </a:p>
      </dgm:t>
    </dgm:pt>
    <dgm:pt modelId="{26DE9DCA-0557-41CF-90DF-7282B200F5EB}" type="parTrans" cxnId="{D2E5E74B-516E-4D7C-AEDD-43772182BB3C}">
      <dgm:prSet/>
      <dgm:spPr/>
      <dgm:t>
        <a:bodyPr/>
        <a:lstStyle/>
        <a:p>
          <a:endParaRPr lang="en-US"/>
        </a:p>
      </dgm:t>
    </dgm:pt>
    <dgm:pt modelId="{6437B07E-12E3-4888-8122-F54611992E64}" type="sibTrans" cxnId="{D2E5E74B-516E-4D7C-AEDD-43772182BB3C}">
      <dgm:prSet/>
      <dgm:spPr/>
      <dgm:t>
        <a:bodyPr/>
        <a:lstStyle/>
        <a:p>
          <a:endParaRPr lang="en-US"/>
        </a:p>
      </dgm:t>
    </dgm:pt>
    <dgm:pt modelId="{3B4524CE-620A-4C95-A2F2-1432268B4D06}">
      <dgm:prSet phldrT="[Text]"/>
      <dgm:spPr/>
      <dgm:t>
        <a:bodyPr/>
        <a:lstStyle/>
        <a:p>
          <a:r>
            <a:rPr lang="en-US" dirty="0" smtClean="0"/>
            <a:t>Incorporate changes into </a:t>
          </a:r>
          <a:r>
            <a:rPr lang="en-US" b="1" i="1" dirty="0" smtClean="0"/>
            <a:t>Draft Document v1.0</a:t>
          </a:r>
          <a:endParaRPr lang="en-US" b="1" i="1" dirty="0"/>
        </a:p>
      </dgm:t>
    </dgm:pt>
    <dgm:pt modelId="{19692A6B-0343-4F97-AC6E-F5C608B0A67C}" type="parTrans" cxnId="{9749D065-3C8D-4169-A2E1-86497B73C545}">
      <dgm:prSet/>
      <dgm:spPr/>
      <dgm:t>
        <a:bodyPr/>
        <a:lstStyle/>
        <a:p>
          <a:endParaRPr lang="en-US"/>
        </a:p>
      </dgm:t>
    </dgm:pt>
    <dgm:pt modelId="{18F6DD25-3332-4E79-9965-BC280E99B978}" type="sibTrans" cxnId="{9749D065-3C8D-4169-A2E1-86497B73C545}">
      <dgm:prSet/>
      <dgm:spPr/>
      <dgm:t>
        <a:bodyPr/>
        <a:lstStyle/>
        <a:p>
          <a:endParaRPr lang="en-US"/>
        </a:p>
      </dgm:t>
    </dgm:pt>
    <dgm:pt modelId="{D8991D9D-858B-49AF-8E40-4C904F5D1A05}">
      <dgm:prSet phldrT="[Text]"/>
      <dgm:spPr/>
      <dgm:t>
        <a:bodyPr/>
        <a:lstStyle/>
        <a:p>
          <a:r>
            <a:rPr lang="en-US" dirty="0" smtClean="0"/>
            <a:t>Present </a:t>
          </a:r>
          <a:r>
            <a:rPr lang="en-US" b="1" i="1" dirty="0" smtClean="0"/>
            <a:t>Draft Document v1.0 </a:t>
          </a:r>
          <a:r>
            <a:rPr lang="en-US" dirty="0" smtClean="0"/>
            <a:t>to Forum, </a:t>
          </a:r>
          <a:r>
            <a:rPr lang="en-US" u="sng" dirty="0" smtClean="0"/>
            <a:t>Thu 07/14</a:t>
          </a:r>
          <a:endParaRPr lang="en-US" u="sng" dirty="0"/>
        </a:p>
      </dgm:t>
    </dgm:pt>
    <dgm:pt modelId="{415926F6-8C3D-4FE4-8E1F-4917488CA132}" type="parTrans" cxnId="{37FD6ADC-653D-47A7-AE27-8A2F4D3F23E7}">
      <dgm:prSet/>
      <dgm:spPr/>
      <dgm:t>
        <a:bodyPr/>
        <a:lstStyle/>
        <a:p>
          <a:endParaRPr lang="en-US"/>
        </a:p>
      </dgm:t>
    </dgm:pt>
    <dgm:pt modelId="{3F9B253A-DC1D-4477-BA76-68582BAFC781}" type="sibTrans" cxnId="{37FD6ADC-653D-47A7-AE27-8A2F4D3F23E7}">
      <dgm:prSet/>
      <dgm:spPr/>
      <dgm:t>
        <a:bodyPr/>
        <a:lstStyle/>
        <a:p>
          <a:endParaRPr lang="en-US"/>
        </a:p>
      </dgm:t>
    </dgm:pt>
    <dgm:pt modelId="{2E2FD017-B5C1-4DCB-9643-34A2E45D493C}" type="pres">
      <dgm:prSet presAssocID="{FCDAD658-FFE5-4693-9C07-577FC45BD373}" presName="Name0" presStyleCnt="0">
        <dgm:presLayoutVars>
          <dgm:dir/>
          <dgm:animLvl val="lvl"/>
          <dgm:resizeHandles val="exact"/>
        </dgm:presLayoutVars>
      </dgm:prSet>
      <dgm:spPr/>
    </dgm:pt>
    <dgm:pt modelId="{BC4BAFB0-0CA5-4078-8BBE-E8A099BECFFC}" type="pres">
      <dgm:prSet presAssocID="{5060B38B-74DE-48E2-B8C6-E78B165CF9DF}" presName="linNode" presStyleCnt="0"/>
      <dgm:spPr/>
    </dgm:pt>
    <dgm:pt modelId="{7D2DA1B0-E474-47D4-B061-B9CF0C176A9E}" type="pres">
      <dgm:prSet presAssocID="{5060B38B-74DE-48E2-B8C6-E78B165CF9DF}" presName="parentText" presStyleLbl="node1" presStyleIdx="0" presStyleCnt="3" custScaleX="39971">
        <dgm:presLayoutVars>
          <dgm:chMax val="1"/>
          <dgm:bulletEnabled val="1"/>
        </dgm:presLayoutVars>
      </dgm:prSet>
      <dgm:spPr/>
      <dgm:t>
        <a:bodyPr/>
        <a:lstStyle/>
        <a:p>
          <a:endParaRPr lang="en-US"/>
        </a:p>
      </dgm:t>
    </dgm:pt>
    <dgm:pt modelId="{EE453FBE-F3DF-4FA4-B051-D51C347C0405}" type="pres">
      <dgm:prSet presAssocID="{5060B38B-74DE-48E2-B8C6-E78B165CF9DF}" presName="descendantText" presStyleLbl="alignAccFollowNode1" presStyleIdx="0" presStyleCnt="3">
        <dgm:presLayoutVars>
          <dgm:bulletEnabled val="1"/>
        </dgm:presLayoutVars>
      </dgm:prSet>
      <dgm:spPr/>
    </dgm:pt>
    <dgm:pt modelId="{7C7F1AC3-6D4F-4FC2-AEB2-D69EC792E3BF}" type="pres">
      <dgm:prSet presAssocID="{113DA92F-579D-472F-82A6-7088AD259517}" presName="sp" presStyleCnt="0"/>
      <dgm:spPr/>
    </dgm:pt>
    <dgm:pt modelId="{FF24A46C-556A-49B7-BE12-AAE0E7991BF7}" type="pres">
      <dgm:prSet presAssocID="{8BDC2773-3C56-4098-B8E7-5D25604D169C}" presName="linNode" presStyleCnt="0"/>
      <dgm:spPr/>
    </dgm:pt>
    <dgm:pt modelId="{95E2F115-CCF9-4BB4-853A-A5064332AD08}" type="pres">
      <dgm:prSet presAssocID="{8BDC2773-3C56-4098-B8E7-5D25604D169C}" presName="parentText" presStyleLbl="node1" presStyleIdx="1" presStyleCnt="3" custScaleX="39971">
        <dgm:presLayoutVars>
          <dgm:chMax val="1"/>
          <dgm:bulletEnabled val="1"/>
        </dgm:presLayoutVars>
      </dgm:prSet>
      <dgm:spPr/>
      <dgm:t>
        <a:bodyPr/>
        <a:lstStyle/>
        <a:p>
          <a:endParaRPr lang="en-US"/>
        </a:p>
      </dgm:t>
    </dgm:pt>
    <dgm:pt modelId="{AEDE05C7-40DC-402B-BFCC-848263B5F5A3}" type="pres">
      <dgm:prSet presAssocID="{8BDC2773-3C56-4098-B8E7-5D25604D169C}" presName="descendantText" presStyleLbl="alignAccFollowNode1" presStyleIdx="1" presStyleCnt="3">
        <dgm:presLayoutVars>
          <dgm:bulletEnabled val="1"/>
        </dgm:presLayoutVars>
      </dgm:prSet>
      <dgm:spPr/>
      <dgm:t>
        <a:bodyPr/>
        <a:lstStyle/>
        <a:p>
          <a:endParaRPr lang="en-US"/>
        </a:p>
      </dgm:t>
    </dgm:pt>
    <dgm:pt modelId="{A3380DB1-EAFC-4D54-8559-CB743364AB50}" type="pres">
      <dgm:prSet presAssocID="{F1E34786-CBC7-4FD7-BF5A-8B6BD893C892}" presName="sp" presStyleCnt="0"/>
      <dgm:spPr/>
    </dgm:pt>
    <dgm:pt modelId="{303AA437-09AF-4BA6-A9AA-56AB06878ACD}" type="pres">
      <dgm:prSet presAssocID="{08AC9B14-4691-4AE4-84D7-98CE63031315}" presName="linNode" presStyleCnt="0"/>
      <dgm:spPr/>
    </dgm:pt>
    <dgm:pt modelId="{7217AFE1-9259-43BD-BA19-E96DA9E36299}" type="pres">
      <dgm:prSet presAssocID="{08AC9B14-4691-4AE4-84D7-98CE63031315}" presName="parentText" presStyleLbl="node1" presStyleIdx="2" presStyleCnt="3" custScaleX="39971">
        <dgm:presLayoutVars>
          <dgm:chMax val="1"/>
          <dgm:bulletEnabled val="1"/>
        </dgm:presLayoutVars>
      </dgm:prSet>
      <dgm:spPr/>
      <dgm:t>
        <a:bodyPr/>
        <a:lstStyle/>
        <a:p>
          <a:endParaRPr lang="en-US"/>
        </a:p>
      </dgm:t>
    </dgm:pt>
    <dgm:pt modelId="{DD97CC02-B17B-4CEE-BC3B-B39CD83121C6}" type="pres">
      <dgm:prSet presAssocID="{08AC9B14-4691-4AE4-84D7-98CE63031315}" presName="descendantText" presStyleLbl="alignAccFollowNode1" presStyleIdx="2" presStyleCnt="3">
        <dgm:presLayoutVars>
          <dgm:bulletEnabled val="1"/>
        </dgm:presLayoutVars>
      </dgm:prSet>
      <dgm:spPr/>
    </dgm:pt>
  </dgm:ptLst>
  <dgm:cxnLst>
    <dgm:cxn modelId="{406FA94B-0B0C-4724-A2AC-42C437864553}" type="presOf" srcId="{A1B35943-79A4-4FB6-A004-598560F9B93B}" destId="{EE453FBE-F3DF-4FA4-B051-D51C347C0405}" srcOrd="0" destOrd="0" presId="urn:microsoft.com/office/officeart/2005/8/layout/vList5"/>
    <dgm:cxn modelId="{2BC68586-00C3-4913-A38B-9E13B438AC1D}" type="presOf" srcId="{9FA9C347-3793-4A07-AF73-468CB7A474C6}" destId="{DD97CC02-B17B-4CEE-BC3B-B39CD83121C6}" srcOrd="0" destOrd="0" presId="urn:microsoft.com/office/officeart/2005/8/layout/vList5"/>
    <dgm:cxn modelId="{703C7A8D-8C85-42DB-B6BD-784A7F561C5E}" srcId="{FCDAD658-FFE5-4693-9C07-577FC45BD373}" destId="{8BDC2773-3C56-4098-B8E7-5D25604D169C}" srcOrd="1" destOrd="0" parTransId="{6F3F8B35-0E51-4E15-80B7-695A9A7952C3}" sibTransId="{F1E34786-CBC7-4FD7-BF5A-8B6BD893C892}"/>
    <dgm:cxn modelId="{E115F68C-C0F1-4F99-866F-C2603E59DAE3}" type="presOf" srcId="{FCDAD658-FFE5-4693-9C07-577FC45BD373}" destId="{2E2FD017-B5C1-4DCB-9643-34A2E45D493C}" srcOrd="0" destOrd="0" presId="urn:microsoft.com/office/officeart/2005/8/layout/vList5"/>
    <dgm:cxn modelId="{9749D065-3C8D-4169-A2E1-86497B73C545}" srcId="{08AC9B14-4691-4AE4-84D7-98CE63031315}" destId="{3B4524CE-620A-4C95-A2F2-1432268B4D06}" srcOrd="1" destOrd="0" parTransId="{19692A6B-0343-4F97-AC6E-F5C608B0A67C}" sibTransId="{18F6DD25-3332-4E79-9965-BC280E99B978}"/>
    <dgm:cxn modelId="{5279FFBB-CB31-42E7-90DC-2BC132F89EE1}" srcId="{5060B38B-74DE-48E2-B8C6-E78B165CF9DF}" destId="{FBB83471-A944-401E-A2DB-31FEFC753BFA}" srcOrd="1" destOrd="0" parTransId="{775C9F94-E74C-4F35-BFD0-D4823B5FB854}" sibTransId="{96E545D5-4196-4D00-9DB5-8F520A78F231}"/>
    <dgm:cxn modelId="{37FD6ADC-653D-47A7-AE27-8A2F4D3F23E7}" srcId="{08AC9B14-4691-4AE4-84D7-98CE63031315}" destId="{D8991D9D-858B-49AF-8E40-4C904F5D1A05}" srcOrd="2" destOrd="0" parTransId="{415926F6-8C3D-4FE4-8E1F-4917488CA132}" sibTransId="{3F9B253A-DC1D-4477-BA76-68582BAFC781}"/>
    <dgm:cxn modelId="{B7DB960F-603C-4BB5-B9E9-27220055984D}" srcId="{8BDC2773-3C56-4098-B8E7-5D25604D169C}" destId="{CB63D2B3-8630-4B51-9C4B-535BBE4B8626}" srcOrd="0" destOrd="0" parTransId="{285D4CFE-7A42-4C65-8D1C-E3DFBDABDE81}" sibTransId="{F046B7F9-327F-49E3-A5B0-8FA81DD57607}"/>
    <dgm:cxn modelId="{3B36C2EB-2BC9-47B4-A821-EBE0216301FE}" srcId="{FCDAD658-FFE5-4693-9C07-577FC45BD373}" destId="{5060B38B-74DE-48E2-B8C6-E78B165CF9DF}" srcOrd="0" destOrd="0" parTransId="{E6263935-0739-47A9-BC14-0EE8747846A4}" sibTransId="{113DA92F-579D-472F-82A6-7088AD259517}"/>
    <dgm:cxn modelId="{56A50993-66E2-43C0-9F6F-34C9DC8D645E}" type="presOf" srcId="{D1B11BF5-5D8A-48C1-BA88-917A8E0C711A}" destId="{AEDE05C7-40DC-402B-BFCC-848263B5F5A3}" srcOrd="0" destOrd="1" presId="urn:microsoft.com/office/officeart/2005/8/layout/vList5"/>
    <dgm:cxn modelId="{7B762AA7-7DF5-4AC7-909E-BDEA61EB758D}" type="presOf" srcId="{CB63D2B3-8630-4B51-9C4B-535BBE4B8626}" destId="{AEDE05C7-40DC-402B-BFCC-848263B5F5A3}" srcOrd="0" destOrd="0" presId="urn:microsoft.com/office/officeart/2005/8/layout/vList5"/>
    <dgm:cxn modelId="{4D2B7214-6C7C-4151-B5C1-7694704B2B03}" type="presOf" srcId="{5060B38B-74DE-48E2-B8C6-E78B165CF9DF}" destId="{7D2DA1B0-E474-47D4-B061-B9CF0C176A9E}" srcOrd="0" destOrd="0" presId="urn:microsoft.com/office/officeart/2005/8/layout/vList5"/>
    <dgm:cxn modelId="{6B68E6BA-80F4-4959-B9A9-75D69F1DDB06}" srcId="{8BDC2773-3C56-4098-B8E7-5D25604D169C}" destId="{D1B11BF5-5D8A-48C1-BA88-917A8E0C711A}" srcOrd="1" destOrd="0" parTransId="{D7B89981-9CB4-4125-84C4-54387878A482}" sibTransId="{BFAC6E6F-A71B-48D2-9936-71FDB93564A6}"/>
    <dgm:cxn modelId="{BBFE5D14-C4D7-4FB0-82C8-C27EF199DD04}" type="presOf" srcId="{9FDFD79E-F145-4F3B-9D57-1BBED07F6504}" destId="{AEDE05C7-40DC-402B-BFCC-848263B5F5A3}" srcOrd="0" destOrd="2" presId="urn:microsoft.com/office/officeart/2005/8/layout/vList5"/>
    <dgm:cxn modelId="{D2E5E74B-516E-4D7C-AEDD-43772182BB3C}" srcId="{08AC9B14-4691-4AE4-84D7-98CE63031315}" destId="{9FA9C347-3793-4A07-AF73-468CB7A474C6}" srcOrd="0" destOrd="0" parTransId="{26DE9DCA-0557-41CF-90DF-7282B200F5EB}" sibTransId="{6437B07E-12E3-4888-8122-F54611992E64}"/>
    <dgm:cxn modelId="{D9791718-6601-46EF-92F9-555C96EA1B89}" type="presOf" srcId="{08AC9B14-4691-4AE4-84D7-98CE63031315}" destId="{7217AFE1-9259-43BD-BA19-E96DA9E36299}" srcOrd="0" destOrd="0" presId="urn:microsoft.com/office/officeart/2005/8/layout/vList5"/>
    <dgm:cxn modelId="{474133C3-B7DC-44E7-8857-B4BAC7D79A49}" type="presOf" srcId="{8BDC2773-3C56-4098-B8E7-5D25604D169C}" destId="{95E2F115-CCF9-4BB4-853A-A5064332AD08}" srcOrd="0" destOrd="0" presId="urn:microsoft.com/office/officeart/2005/8/layout/vList5"/>
    <dgm:cxn modelId="{3AE1FBB4-31DF-4A53-8748-F19EF0B3CFD3}" type="presOf" srcId="{FBB83471-A944-401E-A2DB-31FEFC753BFA}" destId="{EE453FBE-F3DF-4FA4-B051-D51C347C0405}" srcOrd="0" destOrd="1" presId="urn:microsoft.com/office/officeart/2005/8/layout/vList5"/>
    <dgm:cxn modelId="{1A20A378-1692-48CF-B833-BA97DB976575}" srcId="{FCDAD658-FFE5-4693-9C07-577FC45BD373}" destId="{08AC9B14-4691-4AE4-84D7-98CE63031315}" srcOrd="2" destOrd="0" parTransId="{8707E7E2-FC66-4EAD-99F3-6ACA02EC526F}" sibTransId="{030508B8-3460-4465-8E9C-D13E4228DF34}"/>
    <dgm:cxn modelId="{BA3D9CBB-652C-498D-8326-F4D3AA19F0C5}" srcId="{5060B38B-74DE-48E2-B8C6-E78B165CF9DF}" destId="{A1B35943-79A4-4FB6-A004-598560F9B93B}" srcOrd="0" destOrd="0" parTransId="{813548FE-2973-4BF2-A715-8762C5F71A12}" sibTransId="{D52406F4-698E-4961-AF3D-87D0D3066437}"/>
    <dgm:cxn modelId="{FBF5D49C-1642-4C67-A92E-E7DE3AAB93BF}" type="presOf" srcId="{3B4524CE-620A-4C95-A2F2-1432268B4D06}" destId="{DD97CC02-B17B-4CEE-BC3B-B39CD83121C6}" srcOrd="0" destOrd="1" presId="urn:microsoft.com/office/officeart/2005/8/layout/vList5"/>
    <dgm:cxn modelId="{85EFD932-3016-4615-A861-8422895F6911}" srcId="{8BDC2773-3C56-4098-B8E7-5D25604D169C}" destId="{9FDFD79E-F145-4F3B-9D57-1BBED07F6504}" srcOrd="2" destOrd="0" parTransId="{6D7CB963-8FDC-4C7B-85A9-7DCCE5F95764}" sibTransId="{4BEA7FF0-8D38-46A7-8C14-64618811C9E2}"/>
    <dgm:cxn modelId="{A710F184-F293-402E-B077-3A231C1FC3E2}" type="presOf" srcId="{D8991D9D-858B-49AF-8E40-4C904F5D1A05}" destId="{DD97CC02-B17B-4CEE-BC3B-B39CD83121C6}" srcOrd="0" destOrd="2" presId="urn:microsoft.com/office/officeart/2005/8/layout/vList5"/>
    <dgm:cxn modelId="{AFCF8791-FEF4-48D8-A405-F3B7744EF055}" type="presParOf" srcId="{2E2FD017-B5C1-4DCB-9643-34A2E45D493C}" destId="{BC4BAFB0-0CA5-4078-8BBE-E8A099BECFFC}" srcOrd="0" destOrd="0" presId="urn:microsoft.com/office/officeart/2005/8/layout/vList5"/>
    <dgm:cxn modelId="{E123A7C3-D7AD-4870-BE78-A93B4C282CB3}" type="presParOf" srcId="{BC4BAFB0-0CA5-4078-8BBE-E8A099BECFFC}" destId="{7D2DA1B0-E474-47D4-B061-B9CF0C176A9E}" srcOrd="0" destOrd="0" presId="urn:microsoft.com/office/officeart/2005/8/layout/vList5"/>
    <dgm:cxn modelId="{C63F9187-DF4B-4C63-AF5B-7935CC2D074D}" type="presParOf" srcId="{BC4BAFB0-0CA5-4078-8BBE-E8A099BECFFC}" destId="{EE453FBE-F3DF-4FA4-B051-D51C347C0405}" srcOrd="1" destOrd="0" presId="urn:microsoft.com/office/officeart/2005/8/layout/vList5"/>
    <dgm:cxn modelId="{FFFFF53E-B0AA-4920-B04F-493CF669D967}" type="presParOf" srcId="{2E2FD017-B5C1-4DCB-9643-34A2E45D493C}" destId="{7C7F1AC3-6D4F-4FC2-AEB2-D69EC792E3BF}" srcOrd="1" destOrd="0" presId="urn:microsoft.com/office/officeart/2005/8/layout/vList5"/>
    <dgm:cxn modelId="{22671C5C-90FF-46A7-A65D-BB5558EED1CE}" type="presParOf" srcId="{2E2FD017-B5C1-4DCB-9643-34A2E45D493C}" destId="{FF24A46C-556A-49B7-BE12-AAE0E7991BF7}" srcOrd="2" destOrd="0" presId="urn:microsoft.com/office/officeart/2005/8/layout/vList5"/>
    <dgm:cxn modelId="{9AAF8A29-F60D-4DBD-B1DC-82E274CEA212}" type="presParOf" srcId="{FF24A46C-556A-49B7-BE12-AAE0E7991BF7}" destId="{95E2F115-CCF9-4BB4-853A-A5064332AD08}" srcOrd="0" destOrd="0" presId="urn:microsoft.com/office/officeart/2005/8/layout/vList5"/>
    <dgm:cxn modelId="{07205A17-399D-4727-A421-34822D65F4E5}" type="presParOf" srcId="{FF24A46C-556A-49B7-BE12-AAE0E7991BF7}" destId="{AEDE05C7-40DC-402B-BFCC-848263B5F5A3}" srcOrd="1" destOrd="0" presId="urn:microsoft.com/office/officeart/2005/8/layout/vList5"/>
    <dgm:cxn modelId="{1A29A3CE-E7A3-4911-905D-D695B3C283BE}" type="presParOf" srcId="{2E2FD017-B5C1-4DCB-9643-34A2E45D493C}" destId="{A3380DB1-EAFC-4D54-8559-CB743364AB50}" srcOrd="3" destOrd="0" presId="urn:microsoft.com/office/officeart/2005/8/layout/vList5"/>
    <dgm:cxn modelId="{FDC27350-BBEA-43E9-99C4-CC47D73BFC3C}" type="presParOf" srcId="{2E2FD017-B5C1-4DCB-9643-34A2E45D493C}" destId="{303AA437-09AF-4BA6-A9AA-56AB06878ACD}" srcOrd="4" destOrd="0" presId="urn:microsoft.com/office/officeart/2005/8/layout/vList5"/>
    <dgm:cxn modelId="{52F0014B-911E-4DEC-AD68-52AC72DA6429}" type="presParOf" srcId="{303AA437-09AF-4BA6-A9AA-56AB06878ACD}" destId="{7217AFE1-9259-43BD-BA19-E96DA9E36299}" srcOrd="0" destOrd="0" presId="urn:microsoft.com/office/officeart/2005/8/layout/vList5"/>
    <dgm:cxn modelId="{0CBA991B-6F28-4F4C-8A39-943795728B56}" type="presParOf" srcId="{303AA437-09AF-4BA6-A9AA-56AB06878ACD}" destId="{DD97CC02-B17B-4CEE-BC3B-B39CD83121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53FBE-F3DF-4FA4-B051-D51C347C0405}">
      <dsp:nvSpPr>
        <dsp:cNvPr id="0" name=""/>
        <dsp:cNvSpPr/>
      </dsp:nvSpPr>
      <dsp:spPr>
        <a:xfrm rot="5400000">
          <a:off x="4083782" y="-1882471"/>
          <a:ext cx="1159073" cy="521817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Complete Document edits</a:t>
          </a:r>
        </a:p>
        <a:p>
          <a:pPr marL="171450" lvl="1" indent="-171450" algn="l" defTabSz="844550">
            <a:lnSpc>
              <a:spcPct val="90000"/>
            </a:lnSpc>
            <a:spcBef>
              <a:spcPct val="0"/>
            </a:spcBef>
            <a:spcAft>
              <a:spcPct val="15000"/>
            </a:spcAft>
            <a:buChar char="••"/>
          </a:pPr>
          <a:r>
            <a:rPr lang="en-US" sz="1900" kern="1200" dirty="0" smtClean="0"/>
            <a:t>Present updated </a:t>
          </a:r>
          <a:r>
            <a:rPr lang="en-US" sz="1900" b="1" i="1" kern="1200" dirty="0" smtClean="0"/>
            <a:t>Draft Document v0.8 </a:t>
          </a:r>
          <a:r>
            <a:rPr lang="en-US" sz="1900" kern="1200" dirty="0" smtClean="0"/>
            <a:t>to Forum, </a:t>
          </a:r>
          <a:r>
            <a:rPr lang="en-US" sz="1900" u="sng" kern="1200" dirty="0" smtClean="0"/>
            <a:t>Thu 06/24</a:t>
          </a:r>
        </a:p>
      </dsp:txBody>
      <dsp:txXfrm rot="-5400000">
        <a:off x="2054231" y="203661"/>
        <a:ext cx="5161595" cy="1045911"/>
      </dsp:txXfrm>
    </dsp:sp>
    <dsp:sp modelId="{7D2DA1B0-E474-47D4-B061-B9CF0C176A9E}">
      <dsp:nvSpPr>
        <dsp:cNvPr id="0" name=""/>
        <dsp:cNvSpPr/>
      </dsp:nvSpPr>
      <dsp:spPr>
        <a:xfrm>
          <a:off x="880992" y="2195"/>
          <a:ext cx="1173238" cy="144884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06/24</a:t>
          </a:r>
        </a:p>
      </dsp:txBody>
      <dsp:txXfrm>
        <a:off x="938265" y="59468"/>
        <a:ext cx="1058692" cy="1334295"/>
      </dsp:txXfrm>
    </dsp:sp>
    <dsp:sp modelId="{AEDE05C7-40DC-402B-BFCC-848263B5F5A3}">
      <dsp:nvSpPr>
        <dsp:cNvPr id="0" name=""/>
        <dsp:cNvSpPr/>
      </dsp:nvSpPr>
      <dsp:spPr>
        <a:xfrm rot="5400000">
          <a:off x="4083782" y="-361188"/>
          <a:ext cx="1159073" cy="521817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Working Group reviews </a:t>
          </a:r>
          <a:r>
            <a:rPr lang="en-US" sz="1900" b="1" i="1" kern="1200" dirty="0" smtClean="0"/>
            <a:t>Draft Document v0.8</a:t>
          </a:r>
          <a:endParaRPr lang="en-US" sz="1900" b="1" i="1" kern="1200" dirty="0"/>
        </a:p>
        <a:p>
          <a:pPr marL="171450" lvl="1" indent="-171450" algn="l" defTabSz="844550">
            <a:lnSpc>
              <a:spcPct val="90000"/>
            </a:lnSpc>
            <a:spcBef>
              <a:spcPct val="0"/>
            </a:spcBef>
            <a:spcAft>
              <a:spcPct val="15000"/>
            </a:spcAft>
            <a:buChar char="••"/>
          </a:pPr>
          <a:r>
            <a:rPr lang="en-US" sz="1900" kern="1200" dirty="0" smtClean="0"/>
            <a:t>Comments due </a:t>
          </a:r>
          <a:r>
            <a:rPr lang="en-US" sz="1900" u="sng" kern="1200" dirty="0" smtClean="0"/>
            <a:t>Tue 07/05</a:t>
          </a:r>
          <a:endParaRPr lang="en-US" sz="1900" u="sng" kern="1200" dirty="0"/>
        </a:p>
        <a:p>
          <a:pPr marL="171450" lvl="1" indent="-171450" algn="l" defTabSz="844550">
            <a:lnSpc>
              <a:spcPct val="90000"/>
            </a:lnSpc>
            <a:spcBef>
              <a:spcPct val="0"/>
            </a:spcBef>
            <a:spcAft>
              <a:spcPct val="15000"/>
            </a:spcAft>
            <a:buChar char="••"/>
          </a:pPr>
          <a:r>
            <a:rPr lang="en-US" sz="1900" kern="1200" dirty="0" smtClean="0"/>
            <a:t>Discuss comments at Forum, </a:t>
          </a:r>
          <a:r>
            <a:rPr lang="en-US" sz="1900" u="sng" kern="1200" dirty="0" smtClean="0"/>
            <a:t>Thu 07/07</a:t>
          </a:r>
          <a:endParaRPr lang="en-US" sz="1900" u="sng" kern="1200" dirty="0"/>
        </a:p>
      </dsp:txBody>
      <dsp:txXfrm rot="-5400000">
        <a:off x="2054231" y="1724944"/>
        <a:ext cx="5161595" cy="1045911"/>
      </dsp:txXfrm>
    </dsp:sp>
    <dsp:sp modelId="{95E2F115-CCF9-4BB4-853A-A5064332AD08}">
      <dsp:nvSpPr>
        <dsp:cNvPr id="0" name=""/>
        <dsp:cNvSpPr/>
      </dsp:nvSpPr>
      <dsp:spPr>
        <a:xfrm>
          <a:off x="880992" y="1523479"/>
          <a:ext cx="1173238" cy="144884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07/07</a:t>
          </a:r>
          <a:endParaRPr lang="en-US" sz="2500" kern="1200" dirty="0"/>
        </a:p>
      </dsp:txBody>
      <dsp:txXfrm>
        <a:off x="938265" y="1580752"/>
        <a:ext cx="1058692" cy="1334295"/>
      </dsp:txXfrm>
    </dsp:sp>
    <dsp:sp modelId="{DD97CC02-B17B-4CEE-BC3B-B39CD83121C6}">
      <dsp:nvSpPr>
        <dsp:cNvPr id="0" name=""/>
        <dsp:cNvSpPr/>
      </dsp:nvSpPr>
      <dsp:spPr>
        <a:xfrm rot="5400000">
          <a:off x="4083782" y="1160095"/>
          <a:ext cx="1159073" cy="521817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Adjudicate comments</a:t>
          </a:r>
          <a:endParaRPr lang="en-US" sz="1900" kern="1200" dirty="0"/>
        </a:p>
        <a:p>
          <a:pPr marL="171450" lvl="1" indent="-171450" algn="l" defTabSz="844550">
            <a:lnSpc>
              <a:spcPct val="90000"/>
            </a:lnSpc>
            <a:spcBef>
              <a:spcPct val="0"/>
            </a:spcBef>
            <a:spcAft>
              <a:spcPct val="15000"/>
            </a:spcAft>
            <a:buChar char="••"/>
          </a:pPr>
          <a:r>
            <a:rPr lang="en-US" sz="1900" kern="1200" dirty="0" smtClean="0"/>
            <a:t>Incorporate changes into </a:t>
          </a:r>
          <a:r>
            <a:rPr lang="en-US" sz="1900" b="1" i="1" kern="1200" dirty="0" smtClean="0"/>
            <a:t>Draft Document v1.0</a:t>
          </a:r>
          <a:endParaRPr lang="en-US" sz="1900" b="1" i="1" kern="1200" dirty="0"/>
        </a:p>
        <a:p>
          <a:pPr marL="171450" lvl="1" indent="-171450" algn="l" defTabSz="844550">
            <a:lnSpc>
              <a:spcPct val="90000"/>
            </a:lnSpc>
            <a:spcBef>
              <a:spcPct val="0"/>
            </a:spcBef>
            <a:spcAft>
              <a:spcPct val="15000"/>
            </a:spcAft>
            <a:buChar char="••"/>
          </a:pPr>
          <a:r>
            <a:rPr lang="en-US" sz="1900" kern="1200" dirty="0" smtClean="0"/>
            <a:t>Present </a:t>
          </a:r>
          <a:r>
            <a:rPr lang="en-US" sz="1900" b="1" i="1" kern="1200" dirty="0" smtClean="0"/>
            <a:t>Draft Document v1.0 </a:t>
          </a:r>
          <a:r>
            <a:rPr lang="en-US" sz="1900" kern="1200" dirty="0" smtClean="0"/>
            <a:t>to Forum, </a:t>
          </a:r>
          <a:r>
            <a:rPr lang="en-US" sz="1900" u="sng" kern="1200" dirty="0" smtClean="0"/>
            <a:t>Thu 07/14</a:t>
          </a:r>
          <a:endParaRPr lang="en-US" sz="1900" u="sng" kern="1200" dirty="0"/>
        </a:p>
      </dsp:txBody>
      <dsp:txXfrm rot="-5400000">
        <a:off x="2054231" y="3246228"/>
        <a:ext cx="5161595" cy="1045911"/>
      </dsp:txXfrm>
    </dsp:sp>
    <dsp:sp modelId="{7217AFE1-9259-43BD-BA19-E96DA9E36299}">
      <dsp:nvSpPr>
        <dsp:cNvPr id="0" name=""/>
        <dsp:cNvSpPr/>
      </dsp:nvSpPr>
      <dsp:spPr>
        <a:xfrm>
          <a:off x="880992" y="3044762"/>
          <a:ext cx="1173238" cy="144884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07/14</a:t>
          </a:r>
          <a:endParaRPr lang="en-US" sz="2500" kern="1200" dirty="0"/>
        </a:p>
      </dsp:txBody>
      <dsp:txXfrm>
        <a:off x="938265" y="3102035"/>
        <a:ext cx="1058692" cy="13342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7D905-4A79-4EB8-82BB-49D7A73CDC36}" type="datetimeFigureOut">
              <a:rPr lang="en-US" smtClean="0"/>
              <a:pPr/>
              <a:t>6/8/2016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01EF-1FA7-4226-9418-EFA7257A8E6C}" type="slidenum">
              <a:rPr lang="en-US" smtClean="0"/>
              <a:pPr/>
              <a:t>‹#›</a:t>
            </a:fld>
            <a:endParaRPr lang="en-US" dirty="0"/>
          </a:p>
        </p:txBody>
      </p:sp>
    </p:spTree>
    <p:extLst>
      <p:ext uri="{BB962C8B-B14F-4D97-AF65-F5344CB8AC3E}">
        <p14:creationId xmlns:p14="http://schemas.microsoft.com/office/powerpoint/2010/main" val="18944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OpenC2 and Deployment Environments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OpenC2 is defined at a level of abstraction such that an inter-domain tasking or coordination effort can be described without requiring in depth knowledge of the recipient network’s components, but through the use of </a:t>
            </a:r>
            <a:r>
              <a:rPr lang="en-US" sz="1200" kern="1200" dirty="0" err="1" smtClean="0">
                <a:solidFill>
                  <a:schemeClr val="tx1"/>
                </a:solidFill>
                <a:effectLst/>
                <a:latin typeface="+mn-lt"/>
                <a:ea typeface="+mn-ea"/>
                <a:cs typeface="+mn-cs"/>
              </a:rPr>
              <a:t>specifiers</a:t>
            </a:r>
            <a:r>
              <a:rPr lang="en-US" sz="1200" kern="1200" dirty="0" smtClean="0">
                <a:solidFill>
                  <a:schemeClr val="tx1"/>
                </a:solidFill>
                <a:effectLst/>
                <a:latin typeface="+mn-lt"/>
                <a:ea typeface="+mn-ea"/>
                <a:cs typeface="+mn-cs"/>
              </a:rPr>
              <a:t> and modifiers, enough detail can be appended to carry out specific tasks on devices to support intra-domain command and control.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level of abstraction permits end to end applicability of OpenC2.  An OpenC2 command is sent to enable coordination or send a high level tasking from the peer or upper tier enclave.   An OpenC2 command received by an enclave will trigger events within the enclave to annotate the command with context specific information so that specific devices within the enclave can respond appropriately. This allows the enclave to take advantage of this context-specific knowledge to interpret OpenC2 commands (e.g., inventory of actuators controlled by the enclave, the local security policy, the communication paths and protocols available, and the command structure of the enclave).  </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t>4</a:t>
            </a:fld>
            <a:endParaRPr lang="en-US" dirty="0"/>
          </a:p>
        </p:txBody>
      </p:sp>
    </p:spTree>
    <p:extLst>
      <p:ext uri="{BB962C8B-B14F-4D97-AF65-F5344CB8AC3E}">
        <p14:creationId xmlns:p14="http://schemas.microsoft.com/office/powerpoint/2010/main" val="413779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t>5</a:t>
            </a:fld>
            <a:endParaRPr lang="en-US" dirty="0"/>
          </a:p>
        </p:txBody>
      </p:sp>
    </p:spTree>
    <p:extLst>
      <p:ext uri="{BB962C8B-B14F-4D97-AF65-F5344CB8AC3E}">
        <p14:creationId xmlns:p14="http://schemas.microsoft.com/office/powerpoint/2010/main" val="413779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OpenC2 and Deployment Environments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OpenC2 is defined at a level of abstraction such that an inter-domain tasking or coordination effort can be described without requiring in depth knowledge of the recipient network’s components, but through the use of </a:t>
            </a:r>
            <a:r>
              <a:rPr lang="en-US" sz="1200" kern="1200" dirty="0" err="1" smtClean="0">
                <a:solidFill>
                  <a:schemeClr val="tx1"/>
                </a:solidFill>
                <a:effectLst/>
                <a:latin typeface="+mn-lt"/>
                <a:ea typeface="+mn-ea"/>
                <a:cs typeface="+mn-cs"/>
              </a:rPr>
              <a:t>specifiers</a:t>
            </a:r>
            <a:r>
              <a:rPr lang="en-US" sz="1200" kern="1200" dirty="0" smtClean="0">
                <a:solidFill>
                  <a:schemeClr val="tx1"/>
                </a:solidFill>
                <a:effectLst/>
                <a:latin typeface="+mn-lt"/>
                <a:ea typeface="+mn-ea"/>
                <a:cs typeface="+mn-cs"/>
              </a:rPr>
              <a:t> and modifiers, enough detail can be appended to carry out specific tasks on devices to support intra-domain command and control.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level of abstraction permits end to end applicability of OpenC2.  An OpenC2 command is sent to enable coordination or send a high level tasking from the peer or upper tier enclave.   An OpenC2 command received by an enclave will trigger events within the enclave to annotate the command with context specific information so that specific devices within the enclave can respond appropriately. This allows the enclave to take advantage of this context-specific knowledge to interpret OpenC2 commands (e.g., inventory of actuators controlled by the enclave, the local security policy, the communication paths and protocols available, and the command structure of the enclave).  </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t>6</a:t>
            </a:fld>
            <a:endParaRPr lang="en-US" dirty="0"/>
          </a:p>
        </p:txBody>
      </p:sp>
    </p:spTree>
    <p:extLst>
      <p:ext uri="{BB962C8B-B14F-4D97-AF65-F5344CB8AC3E}">
        <p14:creationId xmlns:p14="http://schemas.microsoft.com/office/powerpoint/2010/main" val="413779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BB43FE8B-308F-4382-9655-46B1789E94EF}" type="datetime1">
              <a:rPr lang="en-US" smtClean="0"/>
              <a:t>6/8/2016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61D71F59-622D-49DD-A407-F9C971171EED}" type="datetime1">
              <a:rPr lang="en-US" smtClean="0"/>
              <a:t>6/8/2016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D732FB50-16D0-471D-8C85-B8A6C1DE6B65}" type="datetime1">
              <a:rPr lang="en-US" smtClean="0"/>
              <a:t>6/8/2016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466872B2-7238-4135-B3D9-97A1357E2E20}" type="datetime1">
              <a:rPr lang="en-US" smtClean="0"/>
              <a:t>6/8/2016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49DE1B7C-1FDD-42FD-9A06-6AC00313877F}" type="datetime1">
              <a:rPr lang="en-US" smtClean="0"/>
              <a:t>6/8/2016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537DA086-46E6-41E7-A73A-2CEE4966C500}" type="datetime1">
              <a:rPr lang="en-US" smtClean="0"/>
              <a:t>6/8/2016</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3E9231E7-997A-412D-84DC-9B00410FEBC3}" type="datetime1">
              <a:rPr lang="en-US" smtClean="0"/>
              <a:t>6/8/2016</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0FCB485A-B0BE-4563-90F2-538DF71CFB72}" type="datetime1">
              <a:rPr lang="en-US" smtClean="0"/>
              <a:t>6/8/2016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673D3E5-681E-495A-9A20-B77690DC2AC4}" type="datetime1">
              <a:rPr lang="en-US" smtClean="0"/>
              <a:t>6/8/2016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36ADC30D-043F-4BA3-9E5F-DC13212B92AB}" type="datetime1">
              <a:rPr lang="en-US" smtClean="0"/>
              <a:t>6/8/2016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A59F7D6-4F9A-47A6-ADCC-8BE2C05F1F8B}" type="datetime1">
              <a:rPr lang="en-US" smtClean="0"/>
              <a:t>6/8/2016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16C4A91E-8137-4654-B5C3-88E0D304AEC4}" type="datetime1">
              <a:rPr lang="en-US" smtClean="0"/>
              <a:t>6/8/2016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200399"/>
            <a:ext cx="6705600" cy="2138267"/>
          </a:xfrm>
        </p:spPr>
        <p:txBody>
          <a:bodyPr>
            <a:normAutofit/>
          </a:bodyPr>
          <a:lstStyle/>
          <a:p>
            <a:r>
              <a:rPr lang="en-US" sz="3600" dirty="0" smtClean="0"/>
              <a:t>OpenC2 Forum</a:t>
            </a:r>
            <a:br>
              <a:rPr lang="en-US" sz="3600" dirty="0" smtClean="0"/>
            </a:br>
            <a:r>
              <a:rPr lang="en-US" sz="3600" dirty="0" smtClean="0"/>
              <a:t/>
            </a:r>
            <a:br>
              <a:rPr lang="en-US" sz="3600" dirty="0" smtClean="0"/>
            </a:br>
            <a:endParaRPr lang="en-US" sz="3600" dirty="0"/>
          </a:p>
        </p:txBody>
      </p:sp>
      <p:sp>
        <p:nvSpPr>
          <p:cNvPr id="3" name="Subtitle 2"/>
          <p:cNvSpPr>
            <a:spLocks noGrp="1"/>
          </p:cNvSpPr>
          <p:nvPr>
            <p:ph type="subTitle" idx="1"/>
          </p:nvPr>
        </p:nvSpPr>
        <p:spPr>
          <a:xfrm>
            <a:off x="228600" y="6019800"/>
            <a:ext cx="2057400" cy="685800"/>
          </a:xfrm>
        </p:spPr>
        <p:txBody>
          <a:bodyPr>
            <a:normAutofit/>
          </a:bodyPr>
          <a:lstStyle/>
          <a:p>
            <a:r>
              <a:rPr lang="en-US" dirty="0" smtClean="0"/>
              <a:t>09 June 2016</a:t>
            </a:r>
            <a:endParaRPr lang="en-US" dirty="0"/>
          </a:p>
        </p:txBody>
      </p:sp>
      <p:sp>
        <p:nvSpPr>
          <p:cNvPr id="4" name="Subtitle 2"/>
          <p:cNvSpPr txBox="1">
            <a:spLocks/>
          </p:cNvSpPr>
          <p:nvPr/>
        </p:nvSpPr>
        <p:spPr>
          <a:xfrm>
            <a:off x="2438400" y="6019800"/>
            <a:ext cx="65532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t>OpenC2 Forum</a:t>
            </a:r>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01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0"/>
            <a:r>
              <a:rPr lang="en-US" dirty="0"/>
              <a:t>Discussion of OpenC2 Language Description Document Version </a:t>
            </a:r>
            <a:r>
              <a:rPr lang="en-US" dirty="0" smtClean="0"/>
              <a:t>1.0</a:t>
            </a:r>
            <a:endParaRPr lang="en-US" dirty="0"/>
          </a:p>
        </p:txBody>
      </p:sp>
      <p:sp>
        <p:nvSpPr>
          <p:cNvPr id="3" name="Title 2"/>
          <p:cNvSpPr>
            <a:spLocks noGrp="1"/>
          </p:cNvSpPr>
          <p:nvPr>
            <p:ph type="title"/>
          </p:nvPr>
        </p:nvSpPr>
        <p:spPr/>
        <p:txBody>
          <a:bodyPr/>
          <a:lstStyle/>
          <a:p>
            <a:r>
              <a:rPr lang="en-US" dirty="0" smtClean="0"/>
              <a:t>Document Update Plan</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10</a:t>
            </a:fld>
            <a:endParaRPr kumimoji="0" lang="en-US" sz="2400" dirty="0">
              <a:solidFill>
                <a:srgbClr val="FFFFFF"/>
              </a:solidFill>
            </a:endParaRPr>
          </a:p>
        </p:txBody>
      </p:sp>
    </p:spTree>
    <p:extLst>
      <p:ext uri="{BB962C8B-B14F-4D97-AF65-F5344CB8AC3E}">
        <p14:creationId xmlns:p14="http://schemas.microsoft.com/office/powerpoint/2010/main" val="40373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smtClean="0"/>
              <a:t>OpenC2 Language Description Document v1.0 Review and Update Plan</a:t>
            </a:r>
            <a:endParaRPr lang="en-US" sz="3200" dirty="0"/>
          </a:p>
        </p:txBody>
      </p:sp>
      <p:sp>
        <p:nvSpPr>
          <p:cNvPr id="4" name="Slide Number Placeholder 3"/>
          <p:cNvSpPr>
            <a:spLocks noGrp="1"/>
          </p:cNvSpPr>
          <p:nvPr>
            <p:ph type="sldNum" sz="quarter" idx="12"/>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11</a:t>
            </a:fld>
            <a:endParaRPr kumimoji="0" lang="en-US" sz="2400" dirty="0">
              <a:solidFill>
                <a:srgbClr val="FFFFFF"/>
              </a:solidFill>
            </a:endParaRPr>
          </a:p>
        </p:txBody>
      </p:sp>
      <p:graphicFrame>
        <p:nvGraphicFramePr>
          <p:cNvPr id="3" name="Content Placeholder 2"/>
          <p:cNvGraphicFramePr>
            <a:graphicFrameLocks noGrp="1"/>
          </p:cNvGraphicFramePr>
          <p:nvPr>
            <p:ph sz="quarter" idx="1"/>
            <p:extLst>
              <p:ext uri="{D42A27DB-BD31-4B8C-83A1-F6EECF244321}">
                <p14:modId xmlns:p14="http://schemas.microsoft.com/office/powerpoint/2010/main" val="4224248957"/>
              </p:ext>
            </p:extLst>
          </p:nvPr>
        </p:nvGraphicFramePr>
        <p:xfrm>
          <a:off x="612775" y="20574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219200" y="1611868"/>
            <a:ext cx="1813510" cy="369332"/>
          </a:xfrm>
          <a:prstGeom prst="rect">
            <a:avLst/>
          </a:prstGeom>
          <a:noFill/>
        </p:spPr>
        <p:txBody>
          <a:bodyPr wrap="none" rtlCol="0">
            <a:spAutoFit/>
          </a:bodyPr>
          <a:lstStyle/>
          <a:p>
            <a:r>
              <a:rPr lang="en-US" dirty="0" smtClean="0"/>
              <a:t>Biweekly Meeting</a:t>
            </a:r>
            <a:endParaRPr lang="en-US" dirty="0"/>
          </a:p>
        </p:txBody>
      </p:sp>
    </p:spTree>
    <p:extLst>
      <p:ext uri="{BB962C8B-B14F-4D97-AF65-F5344CB8AC3E}">
        <p14:creationId xmlns:p14="http://schemas.microsoft.com/office/powerpoint/2010/main" val="210146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6/09 </a:t>
            </a:r>
            <a:r>
              <a:rPr lang="en-US" dirty="0" smtClean="0"/>
              <a:t>Agenda</a:t>
            </a:r>
            <a:endParaRPr lang="en-US" dirty="0"/>
          </a:p>
        </p:txBody>
      </p:sp>
      <p:sp>
        <p:nvSpPr>
          <p:cNvPr id="3" name="Content Placeholder 2"/>
          <p:cNvSpPr>
            <a:spLocks noGrp="1"/>
          </p:cNvSpPr>
          <p:nvPr>
            <p:ph sz="quarter" idx="1"/>
          </p:nvPr>
        </p:nvSpPr>
        <p:spPr>
          <a:xfrm>
            <a:off x="609600" y="1589567"/>
            <a:ext cx="7848600" cy="4572000"/>
          </a:xfrm>
        </p:spPr>
        <p:txBody>
          <a:bodyPr/>
          <a:lstStyle/>
          <a:p>
            <a:pPr lvl="0"/>
            <a:r>
              <a:rPr lang="en-US" dirty="0"/>
              <a:t>Framework for Reference Implementations</a:t>
            </a:r>
          </a:p>
          <a:p>
            <a:pPr lvl="0"/>
            <a:r>
              <a:rPr lang="en-US" dirty="0"/>
              <a:t>Review of </a:t>
            </a:r>
            <a:r>
              <a:rPr lang="en-US" dirty="0" smtClean="0"/>
              <a:t>Issues (GitHub)</a:t>
            </a:r>
          </a:p>
          <a:p>
            <a:pPr lvl="1"/>
            <a:r>
              <a:rPr lang="en-US" dirty="0" smtClean="0"/>
              <a:t>Recently Closed</a:t>
            </a:r>
          </a:p>
          <a:p>
            <a:pPr lvl="1"/>
            <a:r>
              <a:rPr lang="en-US" dirty="0" smtClean="0"/>
              <a:t>Currently Open</a:t>
            </a:r>
          </a:p>
          <a:p>
            <a:pPr lvl="0"/>
            <a:r>
              <a:rPr lang="en-US" dirty="0" smtClean="0"/>
              <a:t>Walkthrough </a:t>
            </a:r>
            <a:r>
              <a:rPr lang="en-US" dirty="0"/>
              <a:t>of OpenC2 IA Implementation Considerations document</a:t>
            </a:r>
          </a:p>
          <a:p>
            <a:pPr lvl="0"/>
            <a:r>
              <a:rPr lang="en-US" dirty="0"/>
              <a:t>Discussion of OpenC2 Language Description Document Version </a:t>
            </a:r>
            <a:r>
              <a:rPr lang="en-US" dirty="0" smtClean="0"/>
              <a:t>1.0</a:t>
            </a:r>
            <a:endParaRPr lang="en-US" dirty="0"/>
          </a:p>
        </p:txBody>
      </p:sp>
      <p:sp>
        <p:nvSpPr>
          <p:cNvPr id="5" name="Slide Number Placeholder 4"/>
          <p:cNvSpPr>
            <a:spLocks noGrp="1"/>
          </p:cNvSpPr>
          <p:nvPr>
            <p:ph type="sldNum" sz="quarter" idx="16"/>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2</a:t>
            </a:fld>
            <a:endParaRPr kumimoji="0" lang="en-US" dirty="0"/>
          </a:p>
        </p:txBody>
      </p:sp>
    </p:spTree>
    <p:extLst>
      <p:ext uri="{BB962C8B-B14F-4D97-AF65-F5344CB8AC3E}">
        <p14:creationId xmlns:p14="http://schemas.microsoft.com/office/powerpoint/2010/main" val="403834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Framework for Reference Implementations</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3</a:t>
            </a:fld>
            <a:endParaRPr kumimoji="0" lang="en-US" sz="2400" dirty="0">
              <a:solidFill>
                <a:srgbClr val="FFFFFF"/>
              </a:solidFill>
            </a:endParaRPr>
          </a:p>
        </p:txBody>
      </p:sp>
    </p:spTree>
    <p:extLst>
      <p:ext uri="{BB962C8B-B14F-4D97-AF65-F5344CB8AC3E}">
        <p14:creationId xmlns:p14="http://schemas.microsoft.com/office/powerpoint/2010/main" val="122652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Framework for Reference Implementations (20 May 2016)</a:t>
            </a:r>
            <a:endParaRPr lang="en-US" sz="3200" dirty="0"/>
          </a:p>
        </p:txBody>
      </p:sp>
      <p:sp>
        <p:nvSpPr>
          <p:cNvPr id="5" name="Slide Number Placeholder 4"/>
          <p:cNvSpPr>
            <a:spLocks noGrp="1"/>
          </p:cNvSpPr>
          <p:nvPr>
            <p:ph type="sldNum" sz="quarter" idx="16"/>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4</a:t>
            </a:fld>
            <a:endParaRPr kumimoji="0" lang="en-US" dirty="0"/>
          </a:p>
        </p:txBody>
      </p:sp>
      <p:sp>
        <p:nvSpPr>
          <p:cNvPr id="65" name="Rounded Rectangle 64"/>
          <p:cNvSpPr/>
          <p:nvPr/>
        </p:nvSpPr>
        <p:spPr>
          <a:xfrm>
            <a:off x="2263202" y="6079352"/>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2263202" y="340291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791200" y="196357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4678804" y="196357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3307204" y="6070494"/>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4221394" y="3691042"/>
            <a:ext cx="1029614"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9" idx="2"/>
          </p:cNvCxnSpPr>
          <p:nvPr/>
        </p:nvCxnSpPr>
        <p:spPr>
          <a:xfrm flipV="1">
            <a:off x="6476845" y="3676278"/>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8" name="Rounded Rectangle 57"/>
          <p:cNvSpPr/>
          <p:nvPr/>
        </p:nvSpPr>
        <p:spPr>
          <a:xfrm>
            <a:off x="893205" y="6145050"/>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STIX</a:t>
            </a:r>
            <a:r>
              <a:rPr lang="en-US" sz="1100" dirty="0" smtClean="0">
                <a:solidFill>
                  <a:schemeClr val="tx2"/>
                </a:solidFill>
              </a:rPr>
              <a:t> COA</a:t>
            </a:r>
            <a:endParaRPr lang="en-US" sz="1100" dirty="0">
              <a:solidFill>
                <a:schemeClr val="tx2"/>
              </a:solidFill>
            </a:endParaRPr>
          </a:p>
        </p:txBody>
      </p:sp>
      <p:sp>
        <p:nvSpPr>
          <p:cNvPr id="59" name="Oval 58"/>
          <p:cNvSpPr/>
          <p:nvPr/>
        </p:nvSpPr>
        <p:spPr>
          <a:xfrm>
            <a:off x="7201604" y="3576886"/>
            <a:ext cx="203752" cy="198783"/>
          </a:xfrm>
          <a:prstGeom prst="ellipse">
            <a:avLst/>
          </a:prstGeom>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200" dirty="0"/>
              <a:t>A</a:t>
            </a:r>
          </a:p>
        </p:txBody>
      </p:sp>
      <p:sp>
        <p:nvSpPr>
          <p:cNvPr id="60" name="Rounded Rectangle 59"/>
          <p:cNvSpPr/>
          <p:nvPr/>
        </p:nvSpPr>
        <p:spPr>
          <a:xfrm>
            <a:off x="5364604" y="3367607"/>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6414756" y="3386888"/>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62" name="Rounded Rectangle 61"/>
          <p:cNvSpPr/>
          <p:nvPr/>
        </p:nvSpPr>
        <p:spPr>
          <a:xfrm>
            <a:off x="3352800" y="3371042"/>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5486245" y="336760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2 </a:t>
            </a:r>
            <a:r>
              <a:rPr lang="en-US" sz="900" dirty="0" smtClean="0"/>
              <a:t>(</a:t>
            </a:r>
            <a:r>
              <a:rPr lang="en-US" sz="900" dirty="0" err="1" smtClean="0"/>
              <a:t>SDN</a:t>
            </a:r>
            <a:r>
              <a:rPr lang="en-US" sz="900" dirty="0" smtClean="0"/>
              <a:t> Controller)</a:t>
            </a:r>
            <a:endParaRPr lang="en-US" sz="900" dirty="0"/>
          </a:p>
        </p:txBody>
      </p:sp>
      <p:cxnSp>
        <p:nvCxnSpPr>
          <p:cNvPr id="49" name="Straight Arrow Connector 48"/>
          <p:cNvCxnSpPr/>
          <p:nvPr/>
        </p:nvCxnSpPr>
        <p:spPr>
          <a:xfrm flipV="1">
            <a:off x="1606262" y="3716042"/>
            <a:ext cx="755938" cy="4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4202906" y="3342705"/>
            <a:ext cx="951795"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endParaRPr lang="en-US" sz="1100" dirty="0">
              <a:solidFill>
                <a:schemeClr val="tx2"/>
              </a:solidFill>
            </a:endParaRPr>
          </a:p>
        </p:txBody>
      </p:sp>
      <p:cxnSp>
        <p:nvCxnSpPr>
          <p:cNvPr id="86" name="Straight Arrow Connector 85"/>
          <p:cNvCxnSpPr>
            <a:endCxn id="88" idx="2"/>
          </p:cNvCxnSpPr>
          <p:nvPr/>
        </p:nvCxnSpPr>
        <p:spPr>
          <a:xfrm flipV="1">
            <a:off x="6615289" y="5200278"/>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88" name="Oval 87"/>
          <p:cNvSpPr/>
          <p:nvPr/>
        </p:nvSpPr>
        <p:spPr>
          <a:xfrm>
            <a:off x="7340048" y="5100886"/>
            <a:ext cx="203752" cy="198783"/>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r>
              <a:rPr lang="en-US" sz="1200" dirty="0"/>
              <a:t>A</a:t>
            </a:r>
          </a:p>
        </p:txBody>
      </p:sp>
      <p:cxnSp>
        <p:nvCxnSpPr>
          <p:cNvPr id="31" name="Straight Arrow Connector 30"/>
          <p:cNvCxnSpPr/>
          <p:nvPr/>
        </p:nvCxnSpPr>
        <p:spPr>
          <a:xfrm>
            <a:off x="4221394" y="3828242"/>
            <a:ext cx="956707" cy="125016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651702" y="4791984"/>
            <a:ext cx="85349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a:t>
            </a:r>
            <a:endParaRPr lang="en-US" sz="1100" dirty="0">
              <a:solidFill>
                <a:schemeClr val="tx2"/>
              </a:solidFill>
            </a:endParaRPr>
          </a:p>
        </p:txBody>
      </p:sp>
      <p:sp>
        <p:nvSpPr>
          <p:cNvPr id="34" name="Rounded Rectangle 33"/>
          <p:cNvSpPr/>
          <p:nvPr/>
        </p:nvSpPr>
        <p:spPr>
          <a:xfrm rot="16200000">
            <a:off x="3429000" y="3507501"/>
            <a:ext cx="1295399" cy="289389"/>
          </a:xfrm>
          <a:prstGeom prst="roundRect">
            <a:avLst/>
          </a:prstGeom>
          <a:noFill/>
          <a:ln>
            <a:solidFill>
              <a:srgbClr val="002060"/>
            </a:solid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Pub/sub</a:t>
            </a:r>
            <a:endParaRPr lang="en-US" sz="1100" dirty="0">
              <a:solidFill>
                <a:schemeClr val="tx2"/>
              </a:solidFill>
            </a:endParaRPr>
          </a:p>
        </p:txBody>
      </p:sp>
      <p:cxnSp>
        <p:nvCxnSpPr>
          <p:cNvPr id="37" name="Straight Arrow Connector 36"/>
          <p:cNvCxnSpPr/>
          <p:nvPr/>
        </p:nvCxnSpPr>
        <p:spPr>
          <a:xfrm>
            <a:off x="3596640" y="3709041"/>
            <a:ext cx="33536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816606" y="1963578"/>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3</a:t>
            </a:r>
            <a:endParaRPr lang="en-US" sz="1100" dirty="0"/>
          </a:p>
        </p:txBody>
      </p:sp>
      <p:cxnSp>
        <p:nvCxnSpPr>
          <p:cNvPr id="41" name="Straight Arrow Connector 40"/>
          <p:cNvCxnSpPr/>
          <p:nvPr/>
        </p:nvCxnSpPr>
        <p:spPr>
          <a:xfrm flipV="1">
            <a:off x="4233198" y="2589826"/>
            <a:ext cx="583408" cy="4930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21695" y="2443950"/>
            <a:ext cx="669794"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6711232" y="2072207"/>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6843889" y="207220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1</a:t>
            </a:r>
            <a:endParaRPr lang="en-US" sz="900" dirty="0"/>
          </a:p>
        </p:txBody>
      </p:sp>
      <p:cxnSp>
        <p:nvCxnSpPr>
          <p:cNvPr id="51" name="Straight Arrow Connector 50"/>
          <p:cNvCxnSpPr>
            <a:endCxn id="52" idx="2"/>
          </p:cNvCxnSpPr>
          <p:nvPr/>
        </p:nvCxnSpPr>
        <p:spPr>
          <a:xfrm flipV="1">
            <a:off x="7834489" y="2436086"/>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2" name="Oval 51"/>
          <p:cNvSpPr/>
          <p:nvPr/>
        </p:nvSpPr>
        <p:spPr>
          <a:xfrm>
            <a:off x="8559248" y="2336694"/>
            <a:ext cx="203752" cy="198783"/>
          </a:xfrm>
          <a:prstGeom prst="ellipse">
            <a:avLst/>
          </a:prstGeom>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200" dirty="0"/>
              <a:t>A</a:t>
            </a:r>
          </a:p>
        </p:txBody>
      </p:sp>
      <p:sp>
        <p:nvSpPr>
          <p:cNvPr id="54" name="Rounded Rectangle 53"/>
          <p:cNvSpPr/>
          <p:nvPr/>
        </p:nvSpPr>
        <p:spPr>
          <a:xfrm>
            <a:off x="6555288" y="4814874"/>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a:t>
            </a:r>
            <a:endParaRPr lang="en-US" sz="1100" dirty="0">
              <a:solidFill>
                <a:schemeClr val="tx2"/>
              </a:solidFill>
            </a:endParaRPr>
          </a:p>
        </p:txBody>
      </p:sp>
      <p:sp>
        <p:nvSpPr>
          <p:cNvPr id="64" name="Rectangle 63"/>
          <p:cNvSpPr/>
          <p:nvPr/>
        </p:nvSpPr>
        <p:spPr>
          <a:xfrm>
            <a:off x="750949" y="1805831"/>
            <a:ext cx="978792" cy="276999"/>
          </a:xfrm>
          <a:prstGeom prst="rect">
            <a:avLst/>
          </a:prstGeom>
        </p:spPr>
        <p:txBody>
          <a:bodyPr wrap="square">
            <a:spAutoFit/>
          </a:bodyPr>
          <a:lstStyle/>
          <a:p>
            <a:r>
              <a:rPr lang="en-US" sz="1200" b="1" dirty="0" smtClean="0"/>
              <a:t>Enclave 1</a:t>
            </a:r>
            <a:endParaRPr lang="en-US" sz="1200" dirty="0" smtClean="0"/>
          </a:p>
        </p:txBody>
      </p:sp>
      <p:sp>
        <p:nvSpPr>
          <p:cNvPr id="68" name="Oval 67"/>
          <p:cNvSpPr/>
          <p:nvPr/>
        </p:nvSpPr>
        <p:spPr>
          <a:xfrm>
            <a:off x="6580682" y="1650894"/>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69" name="Rounded Rectangle 68"/>
          <p:cNvSpPr/>
          <p:nvPr/>
        </p:nvSpPr>
        <p:spPr>
          <a:xfrm>
            <a:off x="5449004" y="1668248"/>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a:t>
            </a:r>
            <a:endParaRPr lang="en-US" sz="1100" dirty="0">
              <a:solidFill>
                <a:schemeClr val="tx2"/>
              </a:solidFill>
            </a:endParaRPr>
          </a:p>
        </p:txBody>
      </p:sp>
      <p:cxnSp>
        <p:nvCxnSpPr>
          <p:cNvPr id="70" name="Straight Arrow Connector 69"/>
          <p:cNvCxnSpPr/>
          <p:nvPr/>
        </p:nvCxnSpPr>
        <p:spPr>
          <a:xfrm>
            <a:off x="686504" y="5765694"/>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362200" y="6070494"/>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2</a:t>
            </a:r>
            <a:endParaRPr lang="en-US" sz="1100" dirty="0"/>
          </a:p>
        </p:txBody>
      </p:sp>
      <p:sp>
        <p:nvSpPr>
          <p:cNvPr id="72" name="Rounded Rectangle 71"/>
          <p:cNvSpPr/>
          <p:nvPr/>
        </p:nvSpPr>
        <p:spPr>
          <a:xfrm>
            <a:off x="893205" y="3419652"/>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STIX</a:t>
            </a:r>
            <a:r>
              <a:rPr lang="en-US" sz="1100" dirty="0" smtClean="0">
                <a:solidFill>
                  <a:schemeClr val="tx2"/>
                </a:solidFill>
              </a:rPr>
              <a:t> COA</a:t>
            </a:r>
            <a:endParaRPr lang="en-US" sz="1100" dirty="0">
              <a:solidFill>
                <a:schemeClr val="tx2"/>
              </a:solidFill>
            </a:endParaRPr>
          </a:p>
        </p:txBody>
      </p:sp>
      <p:cxnSp>
        <p:nvCxnSpPr>
          <p:cNvPr id="74" name="Straight Arrow Connector 73"/>
          <p:cNvCxnSpPr/>
          <p:nvPr/>
        </p:nvCxnSpPr>
        <p:spPr>
          <a:xfrm flipV="1">
            <a:off x="1606262" y="6451494"/>
            <a:ext cx="755938" cy="4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73" idx="0"/>
          </p:cNvCxnSpPr>
          <p:nvPr/>
        </p:nvCxnSpPr>
        <p:spPr>
          <a:xfrm flipH="1">
            <a:off x="3406202" y="4042603"/>
            <a:ext cx="18967" cy="202789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79871" y="5868051"/>
            <a:ext cx="978792" cy="276999"/>
          </a:xfrm>
          <a:prstGeom prst="rect">
            <a:avLst/>
          </a:prstGeom>
        </p:spPr>
        <p:txBody>
          <a:bodyPr wrap="square">
            <a:spAutoFit/>
          </a:bodyPr>
          <a:lstStyle/>
          <a:p>
            <a:r>
              <a:rPr lang="en-US" sz="1200" b="1" dirty="0" smtClean="0"/>
              <a:t>Enclave 2</a:t>
            </a:r>
            <a:endParaRPr lang="en-US" sz="1200" dirty="0" smtClean="0"/>
          </a:p>
        </p:txBody>
      </p:sp>
      <p:sp>
        <p:nvSpPr>
          <p:cNvPr id="79" name="Rounded Rectangle 78"/>
          <p:cNvSpPr/>
          <p:nvPr/>
        </p:nvSpPr>
        <p:spPr>
          <a:xfrm>
            <a:off x="6476068" y="1674680"/>
            <a:ext cx="138403" cy="160724"/>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5892773" y="2184294"/>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a:t>
            </a:r>
            <a:endParaRPr lang="en-US" sz="1100" dirty="0">
              <a:solidFill>
                <a:schemeClr val="tx2"/>
              </a:solidFill>
            </a:endParaRPr>
          </a:p>
        </p:txBody>
      </p:sp>
      <p:sp>
        <p:nvSpPr>
          <p:cNvPr id="90" name="Rounded Rectangle 89"/>
          <p:cNvSpPr/>
          <p:nvPr/>
        </p:nvSpPr>
        <p:spPr>
          <a:xfrm>
            <a:off x="6400800" y="4906847"/>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5334000" y="4891607"/>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7233450" y="5149228"/>
            <a:ext cx="138403" cy="160724"/>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p:cNvCxnSpPr/>
          <p:nvPr/>
        </p:nvCxnSpPr>
        <p:spPr>
          <a:xfrm>
            <a:off x="3427356" y="6392476"/>
            <a:ext cx="466549"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5486245" y="489160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3</a:t>
            </a:r>
            <a:endParaRPr lang="en-US" sz="900" dirty="0"/>
          </a:p>
        </p:txBody>
      </p:sp>
      <p:sp>
        <p:nvSpPr>
          <p:cNvPr id="7" name="Rounded Rectangle 6"/>
          <p:cNvSpPr/>
          <p:nvPr/>
        </p:nvSpPr>
        <p:spPr>
          <a:xfrm>
            <a:off x="2362200" y="3371042"/>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1</a:t>
            </a:r>
            <a:endParaRPr lang="en-US" sz="1100" dirty="0"/>
          </a:p>
        </p:txBody>
      </p:sp>
      <p:cxnSp>
        <p:nvCxnSpPr>
          <p:cNvPr id="67" name="Straight Arrow Connector 66"/>
          <p:cNvCxnSpPr>
            <a:endCxn id="79" idx="1"/>
          </p:cNvCxnSpPr>
          <p:nvPr/>
        </p:nvCxnSpPr>
        <p:spPr>
          <a:xfrm flipV="1">
            <a:off x="5989196" y="1755042"/>
            <a:ext cx="486872" cy="288034"/>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35485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Discrete Models of Reference Implementations</a:t>
            </a:r>
            <a:br>
              <a:rPr lang="en-US" sz="3200" dirty="0" smtClean="0"/>
            </a:br>
            <a:r>
              <a:rPr lang="en-US" sz="2400" dirty="0" smtClean="0"/>
              <a:t>(1 of 2)</a:t>
            </a:r>
            <a:endParaRPr lang="en-US" sz="1800" dirty="0"/>
          </a:p>
        </p:txBody>
      </p:sp>
      <p:sp>
        <p:nvSpPr>
          <p:cNvPr id="5" name="Slide Number Placeholder 4"/>
          <p:cNvSpPr>
            <a:spLocks noGrp="1"/>
          </p:cNvSpPr>
          <p:nvPr>
            <p:ph type="sldNum" sz="quarter" idx="16"/>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5</a:t>
            </a:fld>
            <a:endParaRPr kumimoji="0" lang="en-US" dirty="0"/>
          </a:p>
        </p:txBody>
      </p:sp>
      <p:sp>
        <p:nvSpPr>
          <p:cNvPr id="7" name="Rounded Rectangle 6"/>
          <p:cNvSpPr/>
          <p:nvPr/>
        </p:nvSpPr>
        <p:spPr>
          <a:xfrm>
            <a:off x="4253244" y="4025082"/>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sp>
        <p:nvSpPr>
          <p:cNvPr id="9" name="Rounded Rectangle 8"/>
          <p:cNvSpPr/>
          <p:nvPr/>
        </p:nvSpPr>
        <p:spPr>
          <a:xfrm>
            <a:off x="7072489" y="226748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cxnSp>
        <p:nvCxnSpPr>
          <p:cNvPr id="20" name="Straight Arrow Connector 19"/>
          <p:cNvCxnSpPr/>
          <p:nvPr/>
        </p:nvCxnSpPr>
        <p:spPr>
          <a:xfrm>
            <a:off x="5325376" y="2595333"/>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34" idx="2"/>
          </p:cNvCxnSpPr>
          <p:nvPr/>
        </p:nvCxnSpPr>
        <p:spPr>
          <a:xfrm flipV="1">
            <a:off x="8063089" y="2580569"/>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7" name="Rounded Rectangle 26"/>
          <p:cNvSpPr/>
          <p:nvPr/>
        </p:nvSpPr>
        <p:spPr>
          <a:xfrm>
            <a:off x="5338231" y="2314000"/>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STIX</a:t>
            </a:r>
            <a:r>
              <a:rPr lang="en-US" sz="1100" dirty="0" smtClean="0">
                <a:solidFill>
                  <a:schemeClr val="tx2"/>
                </a:solidFill>
              </a:rPr>
              <a:t> COA</a:t>
            </a:r>
            <a:endParaRPr lang="en-US" sz="1100" dirty="0">
              <a:solidFill>
                <a:schemeClr val="tx2"/>
              </a:solidFill>
            </a:endParaRPr>
          </a:p>
        </p:txBody>
      </p:sp>
      <p:sp>
        <p:nvSpPr>
          <p:cNvPr id="34" name="Oval 33"/>
          <p:cNvSpPr/>
          <p:nvPr/>
        </p:nvSpPr>
        <p:spPr>
          <a:xfrm>
            <a:off x="8787848" y="2481177"/>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43" name="Oval 42"/>
          <p:cNvSpPr/>
          <p:nvPr/>
        </p:nvSpPr>
        <p:spPr>
          <a:xfrm>
            <a:off x="129357" y="1676400"/>
            <a:ext cx="365760" cy="365760"/>
          </a:xfrm>
          <a:prstGeom prst="ellipse">
            <a:avLst/>
          </a:prstGeom>
          <a:solidFill>
            <a:schemeClr val="tx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1</a:t>
            </a:r>
            <a:endParaRPr lang="en-US" sz="1000" b="1" dirty="0"/>
          </a:p>
        </p:txBody>
      </p:sp>
      <p:sp>
        <p:nvSpPr>
          <p:cNvPr id="45" name="Oval 44"/>
          <p:cNvSpPr/>
          <p:nvPr/>
        </p:nvSpPr>
        <p:spPr>
          <a:xfrm>
            <a:off x="129357" y="5334000"/>
            <a:ext cx="365760" cy="365760"/>
          </a:xfrm>
          <a:prstGeom prst="ellipse">
            <a:avLst/>
          </a:prstGeom>
          <a:solidFill>
            <a:srgbClr val="07E4FF"/>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2</a:t>
            </a:r>
            <a:endParaRPr lang="en-US" sz="1000" b="1" dirty="0"/>
          </a:p>
        </p:txBody>
      </p:sp>
      <p:sp>
        <p:nvSpPr>
          <p:cNvPr id="4" name="Rectangle 3"/>
          <p:cNvSpPr/>
          <p:nvPr/>
        </p:nvSpPr>
        <p:spPr>
          <a:xfrm>
            <a:off x="533400" y="2044770"/>
            <a:ext cx="3527303" cy="1200329"/>
          </a:xfrm>
          <a:prstGeom prst="rect">
            <a:avLst/>
          </a:prstGeom>
        </p:spPr>
        <p:txBody>
          <a:bodyPr wrap="square">
            <a:spAutoFit/>
          </a:bodyPr>
          <a:lstStyle/>
          <a:p>
            <a:r>
              <a:rPr lang="en-US" sz="1200" b="1" dirty="0" smtClean="0"/>
              <a:t>OpenC2 to </a:t>
            </a:r>
            <a:r>
              <a:rPr lang="en-US" sz="1200" b="1" dirty="0"/>
              <a:t>Mitigation System </a:t>
            </a:r>
            <a:r>
              <a:rPr lang="en-US" sz="1200" b="1" dirty="0" smtClean="0"/>
              <a:t>Manager </a:t>
            </a:r>
            <a:r>
              <a:rPr lang="en-US" sz="1200" b="1" dirty="0"/>
              <a:t>Use Case </a:t>
            </a:r>
          </a:p>
          <a:p>
            <a:pPr marL="171450" indent="-171450">
              <a:buFont typeface="Arial" panose="020B0604020202020204" pitchFamily="34" charset="0"/>
              <a:buChar char="•"/>
            </a:pPr>
            <a:r>
              <a:rPr lang="en-US" sz="1200" dirty="0" smtClean="0"/>
              <a:t>OpenC2 sent </a:t>
            </a:r>
            <a:r>
              <a:rPr lang="en-US" sz="1200" dirty="0"/>
              <a:t>in a </a:t>
            </a:r>
            <a:r>
              <a:rPr lang="en-US" sz="1200" dirty="0" err="1"/>
              <a:t>STIX</a:t>
            </a:r>
            <a:r>
              <a:rPr lang="en-US" sz="1200" dirty="0"/>
              <a:t> COA to </a:t>
            </a:r>
            <a:r>
              <a:rPr lang="en-US" sz="1200" dirty="0" err="1"/>
              <a:t>SDN</a:t>
            </a:r>
            <a:r>
              <a:rPr lang="en-US" sz="1200" dirty="0"/>
              <a:t> </a:t>
            </a:r>
            <a:r>
              <a:rPr lang="en-US" sz="1200" dirty="0" smtClean="0"/>
              <a:t>Controller. </a:t>
            </a:r>
            <a:r>
              <a:rPr lang="en-US" sz="1200" dirty="0" err="1" smtClean="0"/>
              <a:t>SDN</a:t>
            </a:r>
            <a:r>
              <a:rPr lang="en-US" sz="1200" dirty="0" smtClean="0"/>
              <a:t> Controller is </a:t>
            </a:r>
            <a:r>
              <a:rPr lang="en-US" sz="1200" dirty="0"/>
              <a:t>fronted by an OpenC2 </a:t>
            </a:r>
            <a:r>
              <a:rPr lang="en-US" sz="1200" dirty="0" smtClean="0"/>
              <a:t>decoder.</a:t>
            </a:r>
            <a:r>
              <a:rPr lang="en-US" sz="1200" dirty="0"/>
              <a:t> </a:t>
            </a:r>
            <a:r>
              <a:rPr lang="en-US" sz="1200" dirty="0" smtClean="0"/>
              <a:t>(Using </a:t>
            </a:r>
            <a:r>
              <a:rPr lang="en-US" sz="1200" dirty="0"/>
              <a:t>a stub; not coming straight from an orchestrator</a:t>
            </a:r>
            <a:r>
              <a:rPr lang="en-US" sz="1200" dirty="0" smtClean="0"/>
              <a:t>)</a:t>
            </a:r>
          </a:p>
          <a:p>
            <a:pPr marL="171450" indent="-171450">
              <a:buFont typeface="Arial" panose="020B0604020202020204" pitchFamily="34" charset="0"/>
              <a:buChar char="•"/>
            </a:pPr>
            <a:r>
              <a:rPr lang="en-US" sz="1200" dirty="0" smtClean="0"/>
              <a:t>Controller determines </a:t>
            </a:r>
            <a:r>
              <a:rPr lang="en-US" sz="1200" dirty="0" err="1" smtClean="0"/>
              <a:t>OpenFlow</a:t>
            </a:r>
            <a:r>
              <a:rPr lang="en-US" sz="1200" dirty="0"/>
              <a:t> </a:t>
            </a:r>
            <a:r>
              <a:rPr lang="en-US" sz="1200" dirty="0" smtClean="0"/>
              <a:t>command </a:t>
            </a:r>
            <a:r>
              <a:rPr lang="en-US" sz="1200" dirty="0"/>
              <a:t>to Switch. </a:t>
            </a:r>
            <a:endParaRPr lang="en-US" sz="1200" dirty="0" smtClean="0"/>
          </a:p>
        </p:txBody>
      </p:sp>
      <p:sp>
        <p:nvSpPr>
          <p:cNvPr id="47" name="Rectangle 46"/>
          <p:cNvSpPr/>
          <p:nvPr/>
        </p:nvSpPr>
        <p:spPr>
          <a:xfrm>
            <a:off x="533400" y="5602731"/>
            <a:ext cx="3603503" cy="646331"/>
          </a:xfrm>
          <a:prstGeom prst="rect">
            <a:avLst/>
          </a:prstGeom>
        </p:spPr>
        <p:txBody>
          <a:bodyPr wrap="square">
            <a:spAutoFit/>
          </a:bodyPr>
          <a:lstStyle/>
          <a:p>
            <a:r>
              <a:rPr lang="en-US" sz="1200" dirty="0"/>
              <a:t>OpenC2 action to </a:t>
            </a:r>
            <a:r>
              <a:rPr lang="en-US" sz="1200" dirty="0" err="1"/>
              <a:t>SDN</a:t>
            </a:r>
            <a:r>
              <a:rPr lang="en-US" sz="1200" dirty="0"/>
              <a:t> Controller fronted by OpenC2 decoder/</a:t>
            </a:r>
            <a:r>
              <a:rPr lang="en-US" sz="1200" dirty="0" err="1"/>
              <a:t>translater</a:t>
            </a:r>
            <a:r>
              <a:rPr lang="en-US" sz="1200" dirty="0"/>
              <a:t> to </a:t>
            </a:r>
            <a:r>
              <a:rPr lang="en-US" sz="1200" dirty="0" err="1"/>
              <a:t>OpenFlow</a:t>
            </a:r>
            <a:r>
              <a:rPr lang="en-US" sz="1200" dirty="0"/>
              <a:t>. Controller send </a:t>
            </a:r>
            <a:r>
              <a:rPr lang="en-US" sz="1200" dirty="0" err="1"/>
              <a:t>OpenFlow</a:t>
            </a:r>
            <a:r>
              <a:rPr lang="en-US" sz="1200" dirty="0"/>
              <a:t> to Switch.</a:t>
            </a:r>
          </a:p>
        </p:txBody>
      </p:sp>
      <p:sp>
        <p:nvSpPr>
          <p:cNvPr id="38" name="Rounded Rectangle 37"/>
          <p:cNvSpPr/>
          <p:nvPr/>
        </p:nvSpPr>
        <p:spPr>
          <a:xfrm>
            <a:off x="6837252" y="2267487"/>
            <a:ext cx="197996" cy="62620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001000" y="2291179"/>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52" name="Rounded Rectangle 51"/>
          <p:cNvSpPr/>
          <p:nvPr/>
        </p:nvSpPr>
        <p:spPr>
          <a:xfrm>
            <a:off x="5127380" y="2267487"/>
            <a:ext cx="197996" cy="639950"/>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238004" y="1724730"/>
            <a:ext cx="365760" cy="365760"/>
          </a:xfrm>
          <a:prstGeom prst="ellipse">
            <a:avLst/>
          </a:prstGeom>
          <a:solidFill>
            <a:schemeClr val="tx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1</a:t>
            </a:r>
            <a:endParaRPr lang="en-US" sz="1000" b="1" dirty="0"/>
          </a:p>
        </p:txBody>
      </p:sp>
      <p:cxnSp>
        <p:nvCxnSpPr>
          <p:cNvPr id="56" name="Straight Arrow Connector 55"/>
          <p:cNvCxnSpPr/>
          <p:nvPr/>
        </p:nvCxnSpPr>
        <p:spPr>
          <a:xfrm>
            <a:off x="5325376" y="4348517"/>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9" idx="2"/>
          </p:cNvCxnSpPr>
          <p:nvPr/>
        </p:nvCxnSpPr>
        <p:spPr>
          <a:xfrm flipV="1">
            <a:off x="8063089" y="4333753"/>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9" name="Oval 58"/>
          <p:cNvSpPr/>
          <p:nvPr/>
        </p:nvSpPr>
        <p:spPr>
          <a:xfrm>
            <a:off x="8787848" y="4234361"/>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60" name="Rounded Rectangle 59"/>
          <p:cNvSpPr/>
          <p:nvPr/>
        </p:nvSpPr>
        <p:spPr>
          <a:xfrm>
            <a:off x="6837252" y="4025082"/>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8001000" y="4044363"/>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62" name="Rounded Rectangle 61"/>
          <p:cNvSpPr/>
          <p:nvPr/>
        </p:nvSpPr>
        <p:spPr>
          <a:xfrm>
            <a:off x="5127380" y="4025082"/>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7072489" y="4025082"/>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sp>
        <p:nvSpPr>
          <p:cNvPr id="64" name="Oval 63"/>
          <p:cNvSpPr/>
          <p:nvPr/>
        </p:nvSpPr>
        <p:spPr>
          <a:xfrm>
            <a:off x="4238004" y="3581400"/>
            <a:ext cx="365760" cy="365760"/>
          </a:xfrm>
          <a:prstGeom prst="ellipse">
            <a:avLst/>
          </a:prstGeom>
          <a:solidFill>
            <a:schemeClr val="tx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1b</a:t>
            </a:r>
            <a:endParaRPr lang="en-US" sz="1000" b="1" dirty="0"/>
          </a:p>
        </p:txBody>
      </p:sp>
      <p:sp>
        <p:nvSpPr>
          <p:cNvPr id="65" name="Oval 64"/>
          <p:cNvSpPr/>
          <p:nvPr/>
        </p:nvSpPr>
        <p:spPr>
          <a:xfrm>
            <a:off x="129357" y="3669406"/>
            <a:ext cx="365760" cy="365760"/>
          </a:xfrm>
          <a:prstGeom prst="ellipse">
            <a:avLst/>
          </a:prstGeom>
          <a:solidFill>
            <a:schemeClr val="tx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1b</a:t>
            </a:r>
            <a:endParaRPr lang="en-US" sz="1000" b="1" dirty="0"/>
          </a:p>
        </p:txBody>
      </p:sp>
      <p:sp>
        <p:nvSpPr>
          <p:cNvPr id="66" name="Rectangle 65"/>
          <p:cNvSpPr/>
          <p:nvPr/>
        </p:nvSpPr>
        <p:spPr>
          <a:xfrm>
            <a:off x="533400" y="3947160"/>
            <a:ext cx="3527303" cy="646331"/>
          </a:xfrm>
          <a:prstGeom prst="rect">
            <a:avLst/>
          </a:prstGeom>
        </p:spPr>
        <p:txBody>
          <a:bodyPr wrap="square">
            <a:spAutoFit/>
          </a:bodyPr>
          <a:lstStyle/>
          <a:p>
            <a:r>
              <a:rPr lang="en-US" sz="1200" b="1" dirty="0" smtClean="0"/>
              <a:t>OpenC2 to </a:t>
            </a:r>
            <a:r>
              <a:rPr lang="en-US" sz="1200" b="1" dirty="0"/>
              <a:t>Mitigation System </a:t>
            </a:r>
            <a:r>
              <a:rPr lang="en-US" sz="1200" b="1" dirty="0" smtClean="0"/>
              <a:t>Manager </a:t>
            </a:r>
            <a:r>
              <a:rPr lang="en-US" sz="1200" b="1" dirty="0"/>
              <a:t>Use Case </a:t>
            </a:r>
          </a:p>
          <a:p>
            <a:pPr marL="171450" indent="-171450">
              <a:buFont typeface="Arial" panose="020B0604020202020204" pitchFamily="34" charset="0"/>
              <a:buChar char="•"/>
            </a:pPr>
            <a:r>
              <a:rPr lang="en-US" sz="1200" dirty="0" smtClean="0"/>
              <a:t>Orchestrator sends </a:t>
            </a:r>
            <a:r>
              <a:rPr lang="en-US" sz="1200" dirty="0"/>
              <a:t>out </a:t>
            </a:r>
            <a:r>
              <a:rPr lang="en-US" sz="1200" dirty="0" smtClean="0"/>
              <a:t>OpenC2 </a:t>
            </a:r>
            <a:r>
              <a:rPr lang="en-US" sz="1200" dirty="0" err="1"/>
              <a:t>STIX</a:t>
            </a:r>
            <a:r>
              <a:rPr lang="en-US" sz="1200" dirty="0"/>
              <a:t> COA to the </a:t>
            </a:r>
            <a:r>
              <a:rPr lang="en-US" sz="1200" dirty="0" err="1"/>
              <a:t>SDN</a:t>
            </a:r>
            <a:r>
              <a:rPr lang="en-US" sz="1200" dirty="0"/>
              <a:t> controller.</a:t>
            </a:r>
            <a:endParaRPr lang="en-US" sz="1200" dirty="0" smtClean="0"/>
          </a:p>
        </p:txBody>
      </p:sp>
      <p:sp>
        <p:nvSpPr>
          <p:cNvPr id="67" name="Rounded Rectangle 66"/>
          <p:cNvSpPr/>
          <p:nvPr/>
        </p:nvSpPr>
        <p:spPr>
          <a:xfrm>
            <a:off x="4267200" y="5718748"/>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cxnSp>
        <p:nvCxnSpPr>
          <p:cNvPr id="68" name="Straight Arrow Connector 67"/>
          <p:cNvCxnSpPr/>
          <p:nvPr/>
        </p:nvCxnSpPr>
        <p:spPr>
          <a:xfrm>
            <a:off x="5339332" y="6042183"/>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71" idx="2"/>
          </p:cNvCxnSpPr>
          <p:nvPr/>
        </p:nvCxnSpPr>
        <p:spPr>
          <a:xfrm flipV="1">
            <a:off x="8077045" y="6027419"/>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70" name="Rounded Rectangle 69"/>
          <p:cNvSpPr/>
          <p:nvPr/>
        </p:nvSpPr>
        <p:spPr>
          <a:xfrm>
            <a:off x="5352187" y="5760850"/>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71" name="Oval 70"/>
          <p:cNvSpPr/>
          <p:nvPr/>
        </p:nvSpPr>
        <p:spPr>
          <a:xfrm>
            <a:off x="8801804" y="5928027"/>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72" name="Rounded Rectangle 71"/>
          <p:cNvSpPr/>
          <p:nvPr/>
        </p:nvSpPr>
        <p:spPr>
          <a:xfrm>
            <a:off x="6851208" y="5718748"/>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8014956" y="5738029"/>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74" name="Rounded Rectangle 73"/>
          <p:cNvSpPr/>
          <p:nvPr/>
        </p:nvSpPr>
        <p:spPr>
          <a:xfrm>
            <a:off x="5141336" y="571874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7086445" y="5718748"/>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sp>
        <p:nvSpPr>
          <p:cNvPr id="77" name="Oval 76"/>
          <p:cNvSpPr/>
          <p:nvPr/>
        </p:nvSpPr>
        <p:spPr>
          <a:xfrm>
            <a:off x="4238004" y="5334000"/>
            <a:ext cx="365760" cy="365760"/>
          </a:xfrm>
          <a:prstGeom prst="ellipse">
            <a:avLst/>
          </a:prstGeom>
          <a:solidFill>
            <a:srgbClr val="07E4FF"/>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2</a:t>
            </a:r>
            <a:endParaRPr lang="en-US" sz="1000" b="1" dirty="0"/>
          </a:p>
        </p:txBody>
      </p:sp>
      <p:cxnSp>
        <p:nvCxnSpPr>
          <p:cNvPr id="78" name="Straight Arrow Connector 77"/>
          <p:cNvCxnSpPr/>
          <p:nvPr/>
        </p:nvCxnSpPr>
        <p:spPr>
          <a:xfrm>
            <a:off x="533400" y="3441467"/>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07872" y="5181600"/>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411138" y="4024749"/>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42" name="Rounded Rectangle 41"/>
          <p:cNvSpPr/>
          <p:nvPr/>
        </p:nvSpPr>
        <p:spPr>
          <a:xfrm rot="5400000">
            <a:off x="6452376" y="2478280"/>
            <a:ext cx="978749"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spTree>
    <p:extLst>
      <p:ext uri="{BB962C8B-B14F-4D97-AF65-F5344CB8AC3E}">
        <p14:creationId xmlns:p14="http://schemas.microsoft.com/office/powerpoint/2010/main" val="44821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Discrete </a:t>
            </a:r>
            <a:r>
              <a:rPr lang="en-US" sz="3200" dirty="0" smtClean="0"/>
              <a:t>Models </a:t>
            </a:r>
            <a:r>
              <a:rPr lang="en-US" sz="3200" dirty="0"/>
              <a:t>of Reference Implementations</a:t>
            </a:r>
            <a:br>
              <a:rPr lang="en-US" sz="3200" dirty="0"/>
            </a:br>
            <a:r>
              <a:rPr lang="en-US" sz="2400" dirty="0" smtClean="0"/>
              <a:t>(2 </a:t>
            </a:r>
            <a:r>
              <a:rPr lang="en-US" sz="2400" dirty="0"/>
              <a:t>of 2)</a:t>
            </a:r>
          </a:p>
        </p:txBody>
      </p:sp>
      <p:sp>
        <p:nvSpPr>
          <p:cNvPr id="5" name="Slide Number Placeholder 4"/>
          <p:cNvSpPr>
            <a:spLocks noGrp="1"/>
          </p:cNvSpPr>
          <p:nvPr>
            <p:ph type="sldNum" sz="quarter" idx="16"/>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6</a:t>
            </a:fld>
            <a:endParaRPr kumimoji="0" lang="en-US" dirty="0"/>
          </a:p>
        </p:txBody>
      </p:sp>
      <p:sp>
        <p:nvSpPr>
          <p:cNvPr id="7" name="Rounded Rectangle 6"/>
          <p:cNvSpPr/>
          <p:nvPr/>
        </p:nvSpPr>
        <p:spPr>
          <a:xfrm>
            <a:off x="4267200" y="2226434"/>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sp>
        <p:nvSpPr>
          <p:cNvPr id="46" name="Oval 45"/>
          <p:cNvSpPr/>
          <p:nvPr/>
        </p:nvSpPr>
        <p:spPr>
          <a:xfrm>
            <a:off x="142112" y="1733301"/>
            <a:ext cx="365760" cy="365760"/>
          </a:xfrm>
          <a:prstGeom prst="ellipse">
            <a:avLst/>
          </a:prstGeom>
          <a:solidFill>
            <a:schemeClr val="accent4">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3</a:t>
            </a:r>
            <a:endParaRPr lang="en-US" sz="1000" b="1" dirty="0"/>
          </a:p>
        </p:txBody>
      </p:sp>
      <p:sp>
        <p:nvSpPr>
          <p:cNvPr id="50" name="Rectangle 49"/>
          <p:cNvSpPr/>
          <p:nvPr/>
        </p:nvSpPr>
        <p:spPr>
          <a:xfrm>
            <a:off x="637565" y="2170914"/>
            <a:ext cx="3429000" cy="461665"/>
          </a:xfrm>
          <a:prstGeom prst="rect">
            <a:avLst/>
          </a:prstGeom>
        </p:spPr>
        <p:txBody>
          <a:bodyPr wrap="square">
            <a:spAutoFit/>
          </a:bodyPr>
          <a:lstStyle/>
          <a:p>
            <a:r>
              <a:rPr lang="en-US" sz="1200" dirty="0" smtClean="0"/>
              <a:t>OpenC2 between enclaves,</a:t>
            </a:r>
          </a:p>
          <a:p>
            <a:r>
              <a:rPr lang="en-US" sz="1200" dirty="0" smtClean="0"/>
              <a:t>OpenC2 going into Orchestrator</a:t>
            </a:r>
            <a:endParaRPr lang="en-US" sz="1200" dirty="0"/>
          </a:p>
        </p:txBody>
      </p:sp>
      <p:cxnSp>
        <p:nvCxnSpPr>
          <p:cNvPr id="56" name="Straight Arrow Connector 55"/>
          <p:cNvCxnSpPr/>
          <p:nvPr/>
        </p:nvCxnSpPr>
        <p:spPr>
          <a:xfrm>
            <a:off x="5339332" y="2549869"/>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9" idx="2"/>
          </p:cNvCxnSpPr>
          <p:nvPr/>
        </p:nvCxnSpPr>
        <p:spPr>
          <a:xfrm flipV="1">
            <a:off x="8077045" y="2535105"/>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8" name="Rounded Rectangle 57"/>
          <p:cNvSpPr/>
          <p:nvPr/>
        </p:nvSpPr>
        <p:spPr>
          <a:xfrm>
            <a:off x="2743200" y="2257815"/>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STIX</a:t>
            </a:r>
            <a:r>
              <a:rPr lang="en-US" sz="1100" dirty="0" smtClean="0">
                <a:solidFill>
                  <a:schemeClr val="tx2"/>
                </a:solidFill>
              </a:rPr>
              <a:t> COA</a:t>
            </a:r>
            <a:endParaRPr lang="en-US" sz="1100" dirty="0">
              <a:solidFill>
                <a:schemeClr val="tx2"/>
              </a:solidFill>
            </a:endParaRPr>
          </a:p>
        </p:txBody>
      </p:sp>
      <p:sp>
        <p:nvSpPr>
          <p:cNvPr id="59" name="Oval 58"/>
          <p:cNvSpPr/>
          <p:nvPr/>
        </p:nvSpPr>
        <p:spPr>
          <a:xfrm>
            <a:off x="8801804" y="2435713"/>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60" name="Rounded Rectangle 59"/>
          <p:cNvSpPr/>
          <p:nvPr/>
        </p:nvSpPr>
        <p:spPr>
          <a:xfrm>
            <a:off x="6851208" y="2226434"/>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8014956" y="2245715"/>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62" name="Rounded Rectangle 61"/>
          <p:cNvSpPr/>
          <p:nvPr/>
        </p:nvSpPr>
        <p:spPr>
          <a:xfrm>
            <a:off x="5141336" y="2226434"/>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7086445" y="2226434"/>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sp>
        <p:nvSpPr>
          <p:cNvPr id="65" name="Oval 64"/>
          <p:cNvSpPr/>
          <p:nvPr/>
        </p:nvSpPr>
        <p:spPr>
          <a:xfrm>
            <a:off x="129357" y="3669406"/>
            <a:ext cx="365760" cy="365760"/>
          </a:xfrm>
          <a:prstGeom prst="ellipse">
            <a:avLst/>
          </a:prstGeom>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000" b="1" dirty="0" smtClean="0"/>
              <a:t>4</a:t>
            </a:r>
            <a:endParaRPr lang="en-US" sz="1000" b="1" dirty="0"/>
          </a:p>
        </p:txBody>
      </p:sp>
      <p:sp>
        <p:nvSpPr>
          <p:cNvPr id="66" name="Rectangle 65"/>
          <p:cNvSpPr/>
          <p:nvPr/>
        </p:nvSpPr>
        <p:spPr>
          <a:xfrm>
            <a:off x="547254" y="3716327"/>
            <a:ext cx="3527303" cy="461665"/>
          </a:xfrm>
          <a:prstGeom prst="rect">
            <a:avLst/>
          </a:prstGeom>
        </p:spPr>
        <p:txBody>
          <a:bodyPr wrap="square">
            <a:spAutoFit/>
          </a:bodyPr>
          <a:lstStyle/>
          <a:p>
            <a:r>
              <a:rPr lang="en-US" sz="1200" b="1" dirty="0" smtClean="0"/>
              <a:t>OpenC2 to </a:t>
            </a:r>
            <a:r>
              <a:rPr lang="en-US" sz="1200" b="1" dirty="0"/>
              <a:t>Mitigation System </a:t>
            </a:r>
            <a:r>
              <a:rPr lang="en-US" sz="1200" b="1" dirty="0" smtClean="0"/>
              <a:t>Manager for Next Gen Firewall</a:t>
            </a:r>
            <a:endParaRPr lang="en-US" sz="1200" dirty="0" smtClean="0"/>
          </a:p>
        </p:txBody>
      </p:sp>
      <p:cxnSp>
        <p:nvCxnSpPr>
          <p:cNvPr id="78" name="Straight Arrow Connector 77"/>
          <p:cNvCxnSpPr/>
          <p:nvPr/>
        </p:nvCxnSpPr>
        <p:spPr>
          <a:xfrm>
            <a:off x="533400" y="3441467"/>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07872" y="4876800"/>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119318" y="1733301"/>
            <a:ext cx="365760" cy="365760"/>
          </a:xfrm>
          <a:prstGeom prst="ellipse">
            <a:avLst/>
          </a:prstGeom>
          <a:solidFill>
            <a:schemeClr val="accent4">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3</a:t>
            </a:r>
            <a:endParaRPr lang="en-US" sz="1000" b="1" dirty="0"/>
          </a:p>
        </p:txBody>
      </p:sp>
      <p:cxnSp>
        <p:nvCxnSpPr>
          <p:cNvPr id="49" name="Straight Arrow Connector 48"/>
          <p:cNvCxnSpPr/>
          <p:nvPr/>
        </p:nvCxnSpPr>
        <p:spPr>
          <a:xfrm flipV="1">
            <a:off x="3511262" y="2595320"/>
            <a:ext cx="755938" cy="4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5410200" y="2257815"/>
            <a:ext cx="1295399"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83" name="Oval 82"/>
          <p:cNvSpPr/>
          <p:nvPr/>
        </p:nvSpPr>
        <p:spPr>
          <a:xfrm>
            <a:off x="4119318" y="3581399"/>
            <a:ext cx="365760" cy="365760"/>
          </a:xfrm>
          <a:prstGeom prst="ellipse">
            <a:avLst/>
          </a:prstGeom>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000" b="1" dirty="0" smtClean="0"/>
              <a:t>4</a:t>
            </a:r>
            <a:endParaRPr lang="en-US" sz="1000" b="1" dirty="0"/>
          </a:p>
        </p:txBody>
      </p:sp>
      <p:sp>
        <p:nvSpPr>
          <p:cNvPr id="84" name="Rounded Rectangle 83"/>
          <p:cNvSpPr/>
          <p:nvPr/>
        </p:nvSpPr>
        <p:spPr>
          <a:xfrm>
            <a:off x="4267200" y="4035165"/>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cxnSp>
        <p:nvCxnSpPr>
          <p:cNvPr id="85" name="Straight Arrow Connector 84"/>
          <p:cNvCxnSpPr/>
          <p:nvPr/>
        </p:nvCxnSpPr>
        <p:spPr>
          <a:xfrm>
            <a:off x="5339332" y="4366656"/>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8" idx="2"/>
          </p:cNvCxnSpPr>
          <p:nvPr/>
        </p:nvCxnSpPr>
        <p:spPr>
          <a:xfrm flipV="1">
            <a:off x="8077045" y="4343836"/>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87" name="Rounded Rectangle 86"/>
          <p:cNvSpPr/>
          <p:nvPr/>
        </p:nvSpPr>
        <p:spPr>
          <a:xfrm>
            <a:off x="5352187" y="4077267"/>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88" name="Oval 87"/>
          <p:cNvSpPr/>
          <p:nvPr/>
        </p:nvSpPr>
        <p:spPr>
          <a:xfrm>
            <a:off x="8801804" y="4244444"/>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89" name="Rounded Rectangle 88"/>
          <p:cNvSpPr/>
          <p:nvPr/>
        </p:nvSpPr>
        <p:spPr>
          <a:xfrm>
            <a:off x="6851208" y="4035165"/>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a:off x="5141336" y="4035165"/>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7086445" y="4035165"/>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a:t>
            </a:r>
            <a:endParaRPr lang="en-US" sz="900" dirty="0"/>
          </a:p>
        </p:txBody>
      </p:sp>
      <p:sp>
        <p:nvSpPr>
          <p:cNvPr id="31" name="Oval 30"/>
          <p:cNvSpPr/>
          <p:nvPr/>
        </p:nvSpPr>
        <p:spPr>
          <a:xfrm>
            <a:off x="226303" y="5333339"/>
            <a:ext cx="365760" cy="36576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91427" tIns="45713" rIns="91427" bIns="45713" rtlCol="0" anchor="ctr"/>
          <a:lstStyle/>
          <a:p>
            <a:pPr algn="ctr"/>
            <a:r>
              <a:rPr lang="en-US" sz="1000" b="1" dirty="0" smtClean="0"/>
              <a:t>5</a:t>
            </a:r>
            <a:endParaRPr lang="en-US" sz="1000" b="1" dirty="0"/>
          </a:p>
        </p:txBody>
      </p:sp>
      <p:sp>
        <p:nvSpPr>
          <p:cNvPr id="32" name="Rectangle 31"/>
          <p:cNvSpPr/>
          <p:nvPr/>
        </p:nvSpPr>
        <p:spPr>
          <a:xfrm>
            <a:off x="644200" y="5380260"/>
            <a:ext cx="3527303" cy="461665"/>
          </a:xfrm>
          <a:prstGeom prst="rect">
            <a:avLst/>
          </a:prstGeom>
        </p:spPr>
        <p:txBody>
          <a:bodyPr wrap="square">
            <a:spAutoFit/>
          </a:bodyPr>
          <a:lstStyle/>
          <a:p>
            <a:r>
              <a:rPr lang="en-US" sz="1200" b="1" dirty="0" smtClean="0"/>
              <a:t>OpenC2 to </a:t>
            </a:r>
            <a:r>
              <a:rPr lang="en-US" sz="1200" b="1" dirty="0"/>
              <a:t>Mitigation System </a:t>
            </a:r>
            <a:r>
              <a:rPr lang="en-US" sz="1200" b="1" dirty="0" smtClean="0"/>
              <a:t>Manager for Next Gen Firewall</a:t>
            </a:r>
            <a:endParaRPr lang="en-US" sz="1200" dirty="0" smtClean="0"/>
          </a:p>
        </p:txBody>
      </p:sp>
      <p:cxnSp>
        <p:nvCxnSpPr>
          <p:cNvPr id="34" name="Straight Arrow Connector 33"/>
          <p:cNvCxnSpPr/>
          <p:nvPr/>
        </p:nvCxnSpPr>
        <p:spPr>
          <a:xfrm>
            <a:off x="604818" y="6540733"/>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216264" y="5245332"/>
            <a:ext cx="365760" cy="36576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91427" tIns="45713" rIns="91427" bIns="45713" rtlCol="0" anchor="ctr"/>
          <a:lstStyle/>
          <a:p>
            <a:pPr algn="ctr"/>
            <a:r>
              <a:rPr lang="en-US" sz="1000" b="1" dirty="0" smtClean="0"/>
              <a:t>5</a:t>
            </a:r>
            <a:endParaRPr lang="en-US" sz="1000" b="1" dirty="0"/>
          </a:p>
        </p:txBody>
      </p:sp>
      <p:sp>
        <p:nvSpPr>
          <p:cNvPr id="36" name="Rounded Rectangle 35"/>
          <p:cNvSpPr/>
          <p:nvPr/>
        </p:nvSpPr>
        <p:spPr>
          <a:xfrm>
            <a:off x="4364146" y="5699098"/>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cxnSp>
        <p:nvCxnSpPr>
          <p:cNvPr id="37" name="Straight Arrow Connector 36"/>
          <p:cNvCxnSpPr/>
          <p:nvPr/>
        </p:nvCxnSpPr>
        <p:spPr>
          <a:xfrm>
            <a:off x="5436278" y="6030589"/>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40" idx="2"/>
          </p:cNvCxnSpPr>
          <p:nvPr/>
        </p:nvCxnSpPr>
        <p:spPr>
          <a:xfrm flipV="1">
            <a:off x="8173991" y="6007769"/>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9" name="Rounded Rectangle 38"/>
          <p:cNvSpPr/>
          <p:nvPr/>
        </p:nvSpPr>
        <p:spPr>
          <a:xfrm>
            <a:off x="5449133" y="5741200"/>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40" name="Oval 39"/>
          <p:cNvSpPr/>
          <p:nvPr/>
        </p:nvSpPr>
        <p:spPr>
          <a:xfrm>
            <a:off x="8898750" y="5908377"/>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42" name="Rounded Rectangle 41"/>
          <p:cNvSpPr/>
          <p:nvPr/>
        </p:nvSpPr>
        <p:spPr>
          <a:xfrm>
            <a:off x="5238282" y="569909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7010245" y="5699097"/>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sp>
        <p:nvSpPr>
          <p:cNvPr id="41" name="Rounded Rectangle 40"/>
          <p:cNvSpPr/>
          <p:nvPr/>
        </p:nvSpPr>
        <p:spPr>
          <a:xfrm>
            <a:off x="6948154" y="5699098"/>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601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Near Term Reference Implementations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7</a:t>
            </a:fld>
            <a:endParaRPr kumimoji="0" lang="en-US" dirty="0">
              <a:solidFill>
                <a:srgbClr val="FFFFFF"/>
              </a:solidFill>
            </a:endParaRPr>
          </a:p>
        </p:txBody>
      </p:sp>
      <p:sp>
        <p:nvSpPr>
          <p:cNvPr id="4" name="Content Placeholder 3"/>
          <p:cNvSpPr>
            <a:spLocks noGrp="1"/>
          </p:cNvSpPr>
          <p:nvPr>
            <p:ph sz="quarter" idx="1"/>
          </p:nvPr>
        </p:nvSpPr>
        <p:spPr>
          <a:xfrm>
            <a:off x="540523" y="3453721"/>
            <a:ext cx="5860277" cy="3312547"/>
          </a:xfrm>
        </p:spPr>
        <p:txBody>
          <a:bodyPr>
            <a:normAutofit/>
          </a:bodyPr>
          <a:lstStyle/>
          <a:p>
            <a:r>
              <a:rPr lang="en-US" sz="1800" dirty="0" smtClean="0"/>
              <a:t>Provide </a:t>
            </a:r>
            <a:r>
              <a:rPr lang="en-US" sz="1800" dirty="0"/>
              <a:t>OpenC2 </a:t>
            </a:r>
            <a:r>
              <a:rPr lang="en-US" sz="1800" dirty="0" smtClean="0"/>
              <a:t>generator and consumer building blocks</a:t>
            </a:r>
          </a:p>
          <a:p>
            <a:pPr lvl="1"/>
            <a:r>
              <a:rPr lang="en-US" sz="1400" dirty="0" smtClean="0"/>
              <a:t>Phase 1: Develop </a:t>
            </a:r>
            <a:r>
              <a:rPr lang="en-US" sz="1400" dirty="0"/>
              <a:t>OpenC2 </a:t>
            </a:r>
            <a:r>
              <a:rPr lang="en-US" sz="1400" dirty="0" smtClean="0"/>
              <a:t>Orchestrator  </a:t>
            </a:r>
            <a:r>
              <a:rPr lang="en-US" sz="1400" dirty="0"/>
              <a:t>App (new, </a:t>
            </a:r>
            <a:r>
              <a:rPr lang="en-US" sz="1400" dirty="0" smtClean="0"/>
              <a:t>generator) </a:t>
            </a:r>
          </a:p>
          <a:p>
            <a:pPr lvl="2"/>
            <a:r>
              <a:rPr lang="en-US" sz="1200" dirty="0" smtClean="0"/>
              <a:t>Not </a:t>
            </a:r>
            <a:r>
              <a:rPr lang="en-US" sz="1200" dirty="0"/>
              <a:t>tied to specific actuator</a:t>
            </a:r>
          </a:p>
          <a:p>
            <a:pPr lvl="2"/>
            <a:r>
              <a:rPr lang="en-US" sz="1200" dirty="0"/>
              <a:t>Open an http socket,  push out  openC2 in </a:t>
            </a:r>
            <a:r>
              <a:rPr lang="en-US" sz="1200" dirty="0" err="1"/>
              <a:t>JSON</a:t>
            </a:r>
            <a:r>
              <a:rPr lang="en-US" sz="1200" dirty="0"/>
              <a:t> over the </a:t>
            </a:r>
            <a:r>
              <a:rPr lang="en-US" sz="1200" dirty="0" smtClean="0"/>
              <a:t>socket</a:t>
            </a:r>
          </a:p>
          <a:p>
            <a:pPr lvl="2"/>
            <a:r>
              <a:rPr lang="en-US" sz="1200" dirty="0" smtClean="0"/>
              <a:t>Support OpenC2 in </a:t>
            </a:r>
            <a:r>
              <a:rPr lang="en-US" sz="1200" dirty="0" err="1" smtClean="0"/>
              <a:t>STIX</a:t>
            </a:r>
            <a:r>
              <a:rPr lang="en-US" sz="1200" dirty="0" smtClean="0"/>
              <a:t> COA</a:t>
            </a:r>
          </a:p>
          <a:p>
            <a:pPr lvl="2"/>
            <a:r>
              <a:rPr lang="en-US" sz="1200" dirty="0" smtClean="0"/>
              <a:t>Implement OpenC2 Actions: Deny, Mitigate, Allow</a:t>
            </a:r>
            <a:endParaRPr lang="en-US" sz="1400" dirty="0"/>
          </a:p>
          <a:p>
            <a:pPr lvl="1"/>
            <a:r>
              <a:rPr lang="en-US" sz="1400" dirty="0" smtClean="0"/>
              <a:t>Phase 2: Develop OpenC2 Consumer App (new, consumer)</a:t>
            </a:r>
          </a:p>
          <a:p>
            <a:pPr lvl="2"/>
            <a:r>
              <a:rPr lang="en-US" sz="1200" dirty="0" smtClean="0"/>
              <a:t>Consume OpenC2 commands in </a:t>
            </a:r>
            <a:r>
              <a:rPr lang="en-US" sz="1200" dirty="0" err="1"/>
              <a:t>JSON</a:t>
            </a:r>
            <a:r>
              <a:rPr lang="en-US" sz="1200" dirty="0"/>
              <a:t> </a:t>
            </a:r>
            <a:r>
              <a:rPr lang="en-US" sz="1200" dirty="0" smtClean="0"/>
              <a:t>format</a:t>
            </a:r>
          </a:p>
          <a:p>
            <a:pPr lvl="2"/>
            <a:r>
              <a:rPr lang="en-US" sz="1200" dirty="0" smtClean="0"/>
              <a:t>Implement </a:t>
            </a:r>
            <a:r>
              <a:rPr lang="en-US" sz="1200" dirty="0"/>
              <a:t>OpenC2 Actions: </a:t>
            </a:r>
            <a:r>
              <a:rPr lang="en-US" sz="1200" dirty="0" smtClean="0"/>
              <a:t>Deny, Allow</a:t>
            </a:r>
            <a:endParaRPr lang="en-US" sz="1400" dirty="0" smtClean="0"/>
          </a:p>
          <a:p>
            <a:pPr lvl="1"/>
            <a:r>
              <a:rPr lang="en-US" sz="1400" dirty="0" smtClean="0"/>
              <a:t>Parallel Efforts:</a:t>
            </a:r>
          </a:p>
          <a:p>
            <a:pPr lvl="2"/>
            <a:r>
              <a:rPr lang="en-US" sz="1200" dirty="0" smtClean="0"/>
              <a:t>Develop </a:t>
            </a:r>
            <a:r>
              <a:rPr lang="en-US" sz="1200" dirty="0"/>
              <a:t>OpenC2 </a:t>
            </a:r>
            <a:r>
              <a:rPr lang="en-US" sz="1200" dirty="0" smtClean="0"/>
              <a:t>Mitigation Manager for Traditional Firewall </a:t>
            </a:r>
            <a:r>
              <a:rPr lang="en-US" sz="1200" dirty="0"/>
              <a:t>(new, </a:t>
            </a:r>
            <a:r>
              <a:rPr lang="en-US" sz="1200" dirty="0" smtClean="0"/>
              <a:t>consumer)  </a:t>
            </a:r>
          </a:p>
          <a:p>
            <a:pPr lvl="2"/>
            <a:r>
              <a:rPr lang="en-US" sz="1200" dirty="0" smtClean="0"/>
              <a:t>Develop </a:t>
            </a:r>
            <a:r>
              <a:rPr lang="en-US" sz="1200" dirty="0" err="1" smtClean="0"/>
              <a:t>SDN</a:t>
            </a:r>
            <a:r>
              <a:rPr lang="en-US" sz="1200" dirty="0" smtClean="0"/>
              <a:t> Mitigation Manager (new, consumer)</a:t>
            </a:r>
            <a:endParaRPr lang="en-US" sz="1200" dirty="0"/>
          </a:p>
        </p:txBody>
      </p:sp>
      <p:sp>
        <p:nvSpPr>
          <p:cNvPr id="15" name="Rounded Rectangle 14"/>
          <p:cNvSpPr/>
          <p:nvPr/>
        </p:nvSpPr>
        <p:spPr>
          <a:xfrm>
            <a:off x="7016122" y="3505198"/>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cxnSp>
        <p:nvCxnSpPr>
          <p:cNvPr id="16" name="Straight Arrow Connector 15"/>
          <p:cNvCxnSpPr/>
          <p:nvPr/>
        </p:nvCxnSpPr>
        <p:spPr>
          <a:xfrm>
            <a:off x="5196804" y="2227743"/>
            <a:ext cx="1656551"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989596" y="3834843"/>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8" name="Rounded Rectangle 17"/>
          <p:cNvSpPr/>
          <p:nvPr/>
        </p:nvSpPr>
        <p:spPr>
          <a:xfrm>
            <a:off x="5324460" y="2028943"/>
            <a:ext cx="1524000" cy="15288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JSON</a:t>
            </a:r>
            <a:r>
              <a:rPr lang="en-US" sz="1100" dirty="0" smtClean="0">
                <a:solidFill>
                  <a:schemeClr val="tx2"/>
                </a:solidFill>
              </a:rPr>
              <a:t>] (deny)</a:t>
            </a:r>
            <a:endParaRPr lang="en-US" sz="1100" dirty="0">
              <a:solidFill>
                <a:schemeClr val="tx2"/>
              </a:solidFill>
            </a:endParaRPr>
          </a:p>
        </p:txBody>
      </p:sp>
      <p:sp>
        <p:nvSpPr>
          <p:cNvPr id="20" name="Rounded Rectangle 19"/>
          <p:cNvSpPr/>
          <p:nvPr/>
        </p:nvSpPr>
        <p:spPr>
          <a:xfrm>
            <a:off x="6833220" y="3529924"/>
            <a:ext cx="197996" cy="62620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927507" y="3545453"/>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23" name="Rounded Rectangle 22"/>
          <p:cNvSpPr/>
          <p:nvPr/>
        </p:nvSpPr>
        <p:spPr>
          <a:xfrm rot="5400000">
            <a:off x="6525478" y="3715766"/>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sp>
        <p:nvSpPr>
          <p:cNvPr id="25" name="Rounded Rectangle 24"/>
          <p:cNvSpPr/>
          <p:nvPr/>
        </p:nvSpPr>
        <p:spPr>
          <a:xfrm>
            <a:off x="609600" y="1937709"/>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825413" y="1936876"/>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737399" y="1928851"/>
            <a:ext cx="28943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5059804" y="1905000"/>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92395" y="1928851"/>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2</a:t>
            </a:r>
            <a:endParaRPr lang="en-US" sz="1100" dirty="0"/>
          </a:p>
        </p:txBody>
      </p:sp>
      <p:cxnSp>
        <p:nvCxnSpPr>
          <p:cNvPr id="32" name="Straight Arrow Connector 31"/>
          <p:cNvCxnSpPr/>
          <p:nvPr/>
        </p:nvCxnSpPr>
        <p:spPr>
          <a:xfrm flipH="1">
            <a:off x="2050277" y="2178526"/>
            <a:ext cx="1782596" cy="329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008208" y="1905000"/>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1</a:t>
            </a:r>
            <a:endParaRPr lang="en-US" sz="1100" dirty="0"/>
          </a:p>
        </p:txBody>
      </p:sp>
      <p:sp>
        <p:nvSpPr>
          <p:cNvPr id="24" name="Rounded Rectangle 23"/>
          <p:cNvSpPr/>
          <p:nvPr/>
        </p:nvSpPr>
        <p:spPr>
          <a:xfrm rot="5400000">
            <a:off x="1475566" y="2167211"/>
            <a:ext cx="942027" cy="160510"/>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Generator</a:t>
            </a:r>
            <a:endParaRPr lang="en-US" sz="1100" dirty="0">
              <a:solidFill>
                <a:schemeClr val="tx2"/>
              </a:solidFill>
            </a:endParaRPr>
          </a:p>
        </p:txBody>
      </p:sp>
      <p:sp>
        <p:nvSpPr>
          <p:cNvPr id="36" name="Rounded Rectangle 35"/>
          <p:cNvSpPr/>
          <p:nvPr/>
        </p:nvSpPr>
        <p:spPr>
          <a:xfrm rot="5400000">
            <a:off x="3435036" y="2142977"/>
            <a:ext cx="978749" cy="197996"/>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sp>
        <p:nvSpPr>
          <p:cNvPr id="39" name="Rounded Rectangle 38"/>
          <p:cNvSpPr/>
          <p:nvPr/>
        </p:nvSpPr>
        <p:spPr>
          <a:xfrm rot="5400000">
            <a:off x="230314" y="2150545"/>
            <a:ext cx="978749" cy="18285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sp>
        <p:nvSpPr>
          <p:cNvPr id="41" name="Rounded Rectangle 40"/>
          <p:cNvSpPr/>
          <p:nvPr/>
        </p:nvSpPr>
        <p:spPr>
          <a:xfrm rot="5400000">
            <a:off x="4751318" y="2076291"/>
            <a:ext cx="906373" cy="25899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Generator</a:t>
            </a:r>
            <a:endParaRPr lang="en-US" sz="1100" dirty="0">
              <a:solidFill>
                <a:schemeClr val="tx2"/>
              </a:solidFill>
            </a:endParaRPr>
          </a:p>
        </p:txBody>
      </p:sp>
      <p:sp>
        <p:nvSpPr>
          <p:cNvPr id="45" name="Rounded Rectangle 44"/>
          <p:cNvSpPr/>
          <p:nvPr/>
        </p:nvSpPr>
        <p:spPr>
          <a:xfrm>
            <a:off x="1905000" y="1763372"/>
            <a:ext cx="769123" cy="141628"/>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accent4"/>
                </a:solidFill>
              </a:rPr>
              <a:t>Phase 1:</a:t>
            </a:r>
            <a:endParaRPr lang="en-US" sz="1100" dirty="0">
              <a:solidFill>
                <a:schemeClr val="accent4"/>
              </a:solidFill>
            </a:endParaRPr>
          </a:p>
        </p:txBody>
      </p:sp>
      <p:sp>
        <p:nvSpPr>
          <p:cNvPr id="46" name="Rounded Rectangle 45"/>
          <p:cNvSpPr/>
          <p:nvPr/>
        </p:nvSpPr>
        <p:spPr>
          <a:xfrm>
            <a:off x="6165077" y="1776451"/>
            <a:ext cx="769123" cy="141628"/>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accent4"/>
                </a:solidFill>
              </a:rPr>
              <a:t>Phase 2:</a:t>
            </a:r>
            <a:endParaRPr lang="en-US" sz="1100" dirty="0">
              <a:solidFill>
                <a:schemeClr val="accent4"/>
              </a:solidFill>
            </a:endParaRPr>
          </a:p>
        </p:txBody>
      </p:sp>
      <p:sp>
        <p:nvSpPr>
          <p:cNvPr id="47" name="Rounded Rectangle 46"/>
          <p:cNvSpPr/>
          <p:nvPr/>
        </p:nvSpPr>
        <p:spPr>
          <a:xfrm>
            <a:off x="1957618" y="2231897"/>
            <a:ext cx="2004782" cy="587503"/>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r>
              <a:rPr lang="en-US" sz="1100" dirty="0" smtClean="0">
                <a:solidFill>
                  <a:schemeClr val="tx2"/>
                </a:solidFill>
              </a:rPr>
              <a:t>OpenC2 [</a:t>
            </a:r>
            <a:r>
              <a:rPr lang="en-US" sz="1100" dirty="0" err="1" smtClean="0">
                <a:solidFill>
                  <a:schemeClr val="tx2"/>
                </a:solidFill>
              </a:rPr>
              <a:t>JSON</a:t>
            </a:r>
            <a:r>
              <a:rPr lang="en-US" sz="1100" dirty="0" smtClean="0">
                <a:solidFill>
                  <a:schemeClr val="tx2"/>
                </a:solidFill>
              </a:rPr>
              <a:t>]</a:t>
            </a:r>
            <a:r>
              <a:rPr lang="en-US" sz="1100" dirty="0">
                <a:solidFill>
                  <a:schemeClr val="tx2"/>
                </a:solidFill>
              </a:rPr>
              <a:t> </a:t>
            </a:r>
            <a:r>
              <a:rPr lang="en-US" sz="1100" dirty="0" smtClean="0">
                <a:solidFill>
                  <a:schemeClr val="tx2"/>
                </a:solidFill>
              </a:rPr>
              <a:t>(mitigate)</a:t>
            </a:r>
          </a:p>
          <a:p>
            <a:r>
              <a:rPr lang="en-US" sz="1100" dirty="0" smtClean="0">
                <a:solidFill>
                  <a:schemeClr val="tx2"/>
                </a:solidFill>
              </a:rPr>
              <a:t>OpenC2 </a:t>
            </a:r>
            <a:r>
              <a:rPr lang="en-US" sz="1100" dirty="0" err="1">
                <a:solidFill>
                  <a:schemeClr val="tx2"/>
                </a:solidFill>
              </a:rPr>
              <a:t>STIX</a:t>
            </a:r>
            <a:r>
              <a:rPr lang="en-US" sz="1100" dirty="0">
                <a:solidFill>
                  <a:schemeClr val="tx2"/>
                </a:solidFill>
              </a:rPr>
              <a:t> COA </a:t>
            </a:r>
            <a:r>
              <a:rPr lang="en-US" sz="1100" dirty="0" smtClean="0">
                <a:solidFill>
                  <a:schemeClr val="tx2"/>
                </a:solidFill>
              </a:rPr>
              <a:t>[</a:t>
            </a:r>
            <a:r>
              <a:rPr lang="en-US" sz="1100" dirty="0">
                <a:solidFill>
                  <a:schemeClr val="tx2"/>
                </a:solidFill>
              </a:rPr>
              <a:t>XML, </a:t>
            </a:r>
            <a:r>
              <a:rPr lang="en-US" sz="1100" dirty="0" err="1">
                <a:solidFill>
                  <a:schemeClr val="tx2"/>
                </a:solidFill>
              </a:rPr>
              <a:t>STIX</a:t>
            </a:r>
            <a:r>
              <a:rPr lang="en-US" sz="1100" dirty="0">
                <a:solidFill>
                  <a:schemeClr val="tx2"/>
                </a:solidFill>
              </a:rPr>
              <a:t> 1.2</a:t>
            </a:r>
            <a:r>
              <a:rPr lang="en-US" sz="1100" dirty="0" smtClean="0">
                <a:solidFill>
                  <a:schemeClr val="tx2"/>
                </a:solidFill>
              </a:rPr>
              <a:t>] (</a:t>
            </a:r>
            <a:r>
              <a:rPr lang="en-US" sz="1100" dirty="0">
                <a:solidFill>
                  <a:schemeClr val="tx2"/>
                </a:solidFill>
              </a:rPr>
              <a:t>mitigate</a:t>
            </a:r>
            <a:r>
              <a:rPr lang="en-US" sz="1100" dirty="0" smtClean="0">
                <a:solidFill>
                  <a:schemeClr val="tx2"/>
                </a:solidFill>
              </a:rPr>
              <a:t>)</a:t>
            </a:r>
            <a:endParaRPr lang="en-US" sz="1100" dirty="0">
              <a:solidFill>
                <a:schemeClr val="tx2"/>
              </a:solidFill>
            </a:endParaRPr>
          </a:p>
        </p:txBody>
      </p:sp>
      <p:cxnSp>
        <p:nvCxnSpPr>
          <p:cNvPr id="51" name="Straight Arrow Connector 50"/>
          <p:cNvCxnSpPr/>
          <p:nvPr/>
        </p:nvCxnSpPr>
        <p:spPr>
          <a:xfrm flipV="1">
            <a:off x="8010179" y="2213671"/>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2" name="Oval 51"/>
          <p:cNvSpPr/>
          <p:nvPr/>
        </p:nvSpPr>
        <p:spPr>
          <a:xfrm>
            <a:off x="8711648" y="2114279"/>
            <a:ext cx="203752" cy="198783"/>
          </a:xfrm>
          <a:prstGeom prst="ellipse">
            <a:avLst/>
          </a:prstGeom>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200" dirty="0"/>
              <a:t>A</a:t>
            </a:r>
          </a:p>
        </p:txBody>
      </p:sp>
      <p:sp>
        <p:nvSpPr>
          <p:cNvPr id="54" name="Rounded Rectangle 53"/>
          <p:cNvSpPr/>
          <p:nvPr/>
        </p:nvSpPr>
        <p:spPr>
          <a:xfrm>
            <a:off x="7016122" y="1977653"/>
            <a:ext cx="990600" cy="500180"/>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OpenC2 Proxy</a:t>
            </a:r>
            <a:endParaRPr lang="en-US" sz="900" dirty="0"/>
          </a:p>
        </p:txBody>
      </p:sp>
      <p:sp>
        <p:nvSpPr>
          <p:cNvPr id="53" name="Rounded Rectangle 52"/>
          <p:cNvSpPr/>
          <p:nvPr/>
        </p:nvSpPr>
        <p:spPr>
          <a:xfrm>
            <a:off x="6833220" y="1905000"/>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5400000">
            <a:off x="6525478" y="2097280"/>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cxnSp>
        <p:nvCxnSpPr>
          <p:cNvPr id="56" name="Straight Arrow Connector 55"/>
          <p:cNvCxnSpPr>
            <a:stCxn id="28" idx="2"/>
            <a:endCxn id="20" idx="1"/>
          </p:cNvCxnSpPr>
          <p:nvPr/>
        </p:nvCxnSpPr>
        <p:spPr>
          <a:xfrm>
            <a:off x="5158802" y="2531248"/>
            <a:ext cx="1674418" cy="131178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7016122" y="271847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(Firewall Manager)</a:t>
            </a:r>
            <a:endParaRPr lang="en-US" sz="900" dirty="0"/>
          </a:p>
        </p:txBody>
      </p:sp>
      <p:cxnSp>
        <p:nvCxnSpPr>
          <p:cNvPr id="62" name="Straight Arrow Connector 61"/>
          <p:cNvCxnSpPr/>
          <p:nvPr/>
        </p:nvCxnSpPr>
        <p:spPr>
          <a:xfrm flipV="1">
            <a:off x="8001000" y="3048122"/>
            <a:ext cx="687840"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63" name="Oval 62"/>
          <p:cNvSpPr/>
          <p:nvPr/>
        </p:nvSpPr>
        <p:spPr>
          <a:xfrm>
            <a:off x="8711648" y="2948730"/>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64" name="Rounded Rectangle 63"/>
          <p:cNvSpPr/>
          <p:nvPr/>
        </p:nvSpPr>
        <p:spPr>
          <a:xfrm>
            <a:off x="6833220" y="2743203"/>
            <a:ext cx="197996" cy="62620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rot="5400000">
            <a:off x="6525478" y="2929045"/>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cxnSp>
        <p:nvCxnSpPr>
          <p:cNvPr id="67" name="Straight Arrow Connector 66"/>
          <p:cNvCxnSpPr>
            <a:endCxn id="64" idx="1"/>
          </p:cNvCxnSpPr>
          <p:nvPr/>
        </p:nvCxnSpPr>
        <p:spPr>
          <a:xfrm>
            <a:off x="5257800" y="2438400"/>
            <a:ext cx="1575420" cy="61790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8711648" y="3733800"/>
            <a:ext cx="203752" cy="198783"/>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r>
              <a:rPr lang="en-US" sz="1200" dirty="0"/>
              <a:t>A</a:t>
            </a:r>
          </a:p>
        </p:txBody>
      </p:sp>
      <p:sp>
        <p:nvSpPr>
          <p:cNvPr id="79" name="Rounded Rectangle 78"/>
          <p:cNvSpPr/>
          <p:nvPr/>
        </p:nvSpPr>
        <p:spPr>
          <a:xfrm>
            <a:off x="5273537" y="2727882"/>
            <a:ext cx="1319435" cy="364087"/>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accent4"/>
                </a:solidFill>
              </a:rPr>
              <a:t>Parallel Efforts</a:t>
            </a:r>
            <a:endParaRPr lang="en-US" sz="1100" dirty="0">
              <a:solidFill>
                <a:schemeClr val="accent4"/>
              </a:solidFill>
            </a:endParaRPr>
          </a:p>
        </p:txBody>
      </p:sp>
    </p:spTree>
    <p:extLst>
      <p:ext uri="{BB962C8B-B14F-4D97-AF65-F5344CB8AC3E}">
        <p14:creationId xmlns:p14="http://schemas.microsoft.com/office/powerpoint/2010/main" val="146549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Review </a:t>
            </a:r>
            <a:r>
              <a:rPr lang="en-US" dirty="0" smtClean="0"/>
              <a:t>of Issues (GitHub)</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8</a:t>
            </a:fld>
            <a:endParaRPr kumimoji="0" lang="en-US" sz="2400" dirty="0">
              <a:solidFill>
                <a:srgbClr val="FFFFFF"/>
              </a:solidFill>
            </a:endParaRPr>
          </a:p>
        </p:txBody>
      </p:sp>
    </p:spTree>
    <p:extLst>
      <p:ext uri="{BB962C8B-B14F-4D97-AF65-F5344CB8AC3E}">
        <p14:creationId xmlns:p14="http://schemas.microsoft.com/office/powerpoint/2010/main" val="114240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0"/>
            <a:r>
              <a:rPr lang="en-US" dirty="0"/>
              <a:t>Walkthrough of OpenC2 IA Implementation Considerations </a:t>
            </a:r>
            <a:r>
              <a:rPr lang="en-US" dirty="0" smtClean="0"/>
              <a:t>document</a:t>
            </a:r>
            <a:endParaRPr lang="en-US" dirty="0"/>
          </a:p>
        </p:txBody>
      </p:sp>
      <p:sp>
        <p:nvSpPr>
          <p:cNvPr id="3" name="Title 2"/>
          <p:cNvSpPr>
            <a:spLocks noGrp="1"/>
          </p:cNvSpPr>
          <p:nvPr>
            <p:ph type="title"/>
          </p:nvPr>
        </p:nvSpPr>
        <p:spPr/>
        <p:txBody>
          <a:bodyPr/>
          <a:lstStyle/>
          <a:p>
            <a:r>
              <a:rPr lang="en-US" dirty="0" smtClean="0"/>
              <a:t>Update from Subgroups</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9</a:t>
            </a:fld>
            <a:endParaRPr kumimoji="0" lang="en-US" sz="2400" dirty="0">
              <a:solidFill>
                <a:srgbClr val="FFFFFF"/>
              </a:solidFill>
            </a:endParaRPr>
          </a:p>
        </p:txBody>
      </p:sp>
    </p:spTree>
    <p:extLst>
      <p:ext uri="{BB962C8B-B14F-4D97-AF65-F5344CB8AC3E}">
        <p14:creationId xmlns:p14="http://schemas.microsoft.com/office/powerpoint/2010/main" val="3281848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61390</TotalTime>
  <Words>673</Words>
  <Application>Microsoft Office PowerPoint</Application>
  <PresentationFormat>On-screen Show (4:3)</PresentationFormat>
  <Paragraphs>163</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OpenC2 Forum  </vt:lpstr>
      <vt:lpstr>6/09 Agenda</vt:lpstr>
      <vt:lpstr>Framework for Reference Implementations</vt:lpstr>
      <vt:lpstr>Architecture Framework for Reference Implementations (20 May 2016)</vt:lpstr>
      <vt:lpstr>Discrete Models of Reference Implementations (1 of 2)</vt:lpstr>
      <vt:lpstr>Discrete Models of Reference Implementations (2 of 2)</vt:lpstr>
      <vt:lpstr>Near Term Reference Implementations</vt:lpstr>
      <vt:lpstr>Review of Issues (GitHub)</vt:lpstr>
      <vt:lpstr>Update from Subgroups</vt:lpstr>
      <vt:lpstr>Document Update Plan</vt:lpstr>
      <vt:lpstr>OpenC2 Language Description Document v1.0 Review and Update Plan</vt:lpstr>
    </vt:vector>
  </TitlesOfParts>
  <Company>General Dynamics C4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 Portfolio Use Cases</dc:title>
  <dc:creator>Jason Romano</dc:creator>
  <cp:lastModifiedBy>Romano, Jason-P55416</cp:lastModifiedBy>
  <cp:revision>483</cp:revision>
  <dcterms:created xsi:type="dcterms:W3CDTF">2015-07-23T17:23:06Z</dcterms:created>
  <dcterms:modified xsi:type="dcterms:W3CDTF">2016-06-08T14:17:20Z</dcterms:modified>
</cp:coreProperties>
</file>