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384" r:id="rId3"/>
    <p:sldId id="425" r:id="rId4"/>
    <p:sldId id="450" r:id="rId5"/>
    <p:sldId id="447" r:id="rId6"/>
    <p:sldId id="448" r:id="rId7"/>
    <p:sldId id="449" r:id="rId8"/>
    <p:sldId id="444" r:id="rId9"/>
    <p:sldId id="446" r:id="rId10"/>
    <p:sldId id="438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5" autoAdjust="0"/>
    <p:restoredTop sz="84369" autoAdjust="0"/>
  </p:normalViewPr>
  <p:slideViewPr>
    <p:cSldViewPr>
      <p:cViewPr varScale="1">
        <p:scale>
          <a:sx n="101" d="100"/>
          <a:sy n="101" d="100"/>
        </p:scale>
        <p:origin x="-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3/2/17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3/2/17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7CD5-5C03-A146-A43F-FE62144365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96" y="129359"/>
            <a:ext cx="8229600" cy="1143000"/>
          </a:xfrm>
        </p:spPr>
        <p:txBody>
          <a:bodyPr/>
          <a:lstStyle>
            <a:lvl1pPr algn="l">
              <a:defRPr>
                <a:solidFill>
                  <a:srgbClr val="009999"/>
                </a:solidFill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84383"/>
                </a:solidFill>
              </a:defRPr>
            </a:lvl1pPr>
            <a:lvl2pPr>
              <a:defRPr>
                <a:solidFill>
                  <a:srgbClr val="584383"/>
                </a:solidFill>
              </a:defRPr>
            </a:lvl2pPr>
            <a:lvl3pPr>
              <a:defRPr>
                <a:solidFill>
                  <a:srgbClr val="584383"/>
                </a:solidFill>
              </a:defRPr>
            </a:lvl3pPr>
            <a:lvl4pPr>
              <a:defRPr>
                <a:solidFill>
                  <a:srgbClr val="584383"/>
                </a:solidFill>
              </a:defRPr>
            </a:lvl4pPr>
            <a:lvl5pPr>
              <a:defRPr>
                <a:solidFill>
                  <a:srgbClr val="58438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0FC3-45CC-9547-9FF4-09D33BBC20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56" y="6178817"/>
            <a:ext cx="647344" cy="6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1B9D-19AB-3749-B791-5C7FBBA4F7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1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4633-772D-C442-9F6B-507A090335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0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D642-CCD8-A24D-B4E9-FDDACFAB6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7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D2EF-9DEF-4D4E-A886-8A104EFF43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7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8395-C1F9-D44D-A446-EA05B1188E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2721-64EF-AC4D-AD0B-1E328271CB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591A-04BF-9D43-8911-D3A4EBCCBA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43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BC02-4E70-1D44-8A40-AD356C2B17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82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557-41EB-384F-9018-8C69CF9A35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3/2/17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3/2/17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72E243E-825F-234E-91F1-6957445D88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Uh8j81owP7Z0Ec5xu399cnkTO1V96Vq0CI73tuxQldQ/edit%23heading=h.vvt0ik3mya0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oasis-open.org/policies-guidelines/tc-proce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02 Mar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STIX/OpenC2 Subgroup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11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 Dynamics – Jason Romano, Joyce Fai</a:t>
            </a:r>
          </a:p>
          <a:p>
            <a:r>
              <a:rPr lang="en-US" dirty="0"/>
              <a:t>NSA – </a:t>
            </a:r>
            <a:r>
              <a:rPr lang="en-US" dirty="0" err="1"/>
              <a:t>Joeph</a:t>
            </a:r>
            <a:r>
              <a:rPr lang="en-US" dirty="0"/>
              <a:t> Brule, Dave Kemp, Kevin Miller, Joan </a:t>
            </a:r>
            <a:r>
              <a:rPr lang="en-US" dirty="0" smtClean="0"/>
              <a:t>Peterson</a:t>
            </a:r>
          </a:p>
          <a:p>
            <a:r>
              <a:rPr lang="en-US" dirty="0"/>
              <a:t>Cisco – Jyoti </a:t>
            </a:r>
            <a:r>
              <a:rPr lang="en-US" dirty="0" smtClean="0"/>
              <a:t>Verma</a:t>
            </a:r>
          </a:p>
          <a:p>
            <a:r>
              <a:rPr lang="en-US" dirty="0" smtClean="0"/>
              <a:t>Symantec – Bret Jordan</a:t>
            </a:r>
          </a:p>
          <a:p>
            <a:r>
              <a:rPr lang="en-US" dirty="0" smtClean="0"/>
              <a:t>Looking Glass – Allan Thomson, Todd </a:t>
            </a:r>
            <a:r>
              <a:rPr lang="en-US" dirty="0" err="1" smtClean="0"/>
              <a:t>Beine</a:t>
            </a:r>
            <a:endParaRPr lang="en-US" dirty="0" smtClean="0"/>
          </a:p>
          <a:p>
            <a:r>
              <a:rPr lang="en-US" dirty="0" smtClean="0"/>
              <a:t>Cyber Phantom – </a:t>
            </a:r>
            <a:r>
              <a:rPr lang="en-US" dirty="0" err="1" smtClean="0"/>
              <a:t>Sourabh</a:t>
            </a:r>
            <a:endParaRPr lang="en-US" dirty="0" smtClean="0"/>
          </a:p>
          <a:p>
            <a:r>
              <a:rPr lang="en-US" dirty="0" err="1" smtClean="0"/>
              <a:t>sFractal</a:t>
            </a:r>
            <a:r>
              <a:rPr lang="en-US" dirty="0" smtClean="0"/>
              <a:t> – Duncan </a:t>
            </a:r>
            <a:r>
              <a:rPr lang="en-US" dirty="0" err="1" smtClean="0"/>
              <a:t>Sparrel</a:t>
            </a:r>
            <a:endParaRPr lang="en-US" dirty="0" smtClean="0"/>
          </a:p>
          <a:p>
            <a:r>
              <a:rPr lang="en-US" dirty="0" smtClean="0"/>
              <a:t>DHS -  Juan Gonzales</a:t>
            </a:r>
          </a:p>
          <a:p>
            <a:r>
              <a:rPr lang="en-US" dirty="0" smtClean="0"/>
              <a:t>JHAPL – Mark Moss</a:t>
            </a:r>
          </a:p>
          <a:p>
            <a:r>
              <a:rPr lang="en-US" dirty="0" err="1" smtClean="0"/>
              <a:t>Mitre</a:t>
            </a:r>
            <a:r>
              <a:rPr lang="en-US" dirty="0" smtClean="0"/>
              <a:t> – Sean Barnum, </a:t>
            </a:r>
            <a:r>
              <a:rPr lang="en-US" dirty="0" err="1" smtClean="0"/>
              <a:t>Applebaum</a:t>
            </a:r>
            <a:endParaRPr lang="en-US" dirty="0" smtClean="0"/>
          </a:p>
          <a:p>
            <a:r>
              <a:rPr lang="en-US" dirty="0" err="1"/>
              <a:t>Soltra</a:t>
            </a:r>
            <a:r>
              <a:rPr lang="en-US" dirty="0"/>
              <a:t> – </a:t>
            </a:r>
            <a:r>
              <a:rPr lang="en-US" dirty="0" err="1"/>
              <a:t>Aharon</a:t>
            </a:r>
            <a:r>
              <a:rPr lang="en-US" dirty="0"/>
              <a:t> </a:t>
            </a:r>
            <a:r>
              <a:rPr lang="en-US" dirty="0" err="1" smtClean="0"/>
              <a:t>Chernin</a:t>
            </a:r>
            <a:endParaRPr lang="en-US" dirty="0" smtClean="0"/>
          </a:p>
          <a:p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36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12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Formed a couple of months ago to develop reference implementations for OpenC2 in STIX</a:t>
            </a:r>
          </a:p>
          <a:p>
            <a:r>
              <a:rPr lang="en-US" dirty="0" smtClean="0"/>
              <a:t>Started off with XML - developed STIX COA in XML for 1.2</a:t>
            </a:r>
          </a:p>
          <a:p>
            <a:r>
              <a:rPr lang="en-US" dirty="0" smtClean="0"/>
              <a:t>Moved to JSON following STIX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5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achieved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13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Influenced OpenC2 with decisions from CTI-TC</a:t>
            </a:r>
          </a:p>
          <a:p>
            <a:pPr lvl="1"/>
            <a:r>
              <a:rPr lang="en-US" dirty="0" smtClean="0"/>
              <a:t>JSON MTI, Cyber Observables etc.</a:t>
            </a:r>
          </a:p>
          <a:p>
            <a:r>
              <a:rPr lang="en-US" dirty="0" smtClean="0"/>
              <a:t>Socialized and influenced CTI-TC about using OpenC2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5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14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Short term - Complete STIX COA representation for STIX 2.1</a:t>
            </a:r>
          </a:p>
          <a:p>
            <a:pPr lvl="1"/>
            <a:r>
              <a:rPr lang="en-US" dirty="0" smtClean="0"/>
              <a:t>Ongoing work </a:t>
            </a:r>
            <a:r>
              <a:rPr lang="en-US" dirty="0" smtClean="0">
                <a:hlinkClick r:id="rId2"/>
              </a:rPr>
              <a:t>here </a:t>
            </a:r>
            <a:r>
              <a:rPr lang="en-US" dirty="0" smtClean="0"/>
              <a:t> - to be done before OpenC2 becomes a TC</a:t>
            </a:r>
          </a:p>
          <a:p>
            <a:r>
              <a:rPr lang="en-US" smtClean="0"/>
              <a:t>Longer term - Interoperability </a:t>
            </a:r>
            <a:r>
              <a:rPr lang="en-US" dirty="0" smtClean="0"/>
              <a:t>topics between STIX and OpenC2 – example Playbook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8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CTI-TC F2F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15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</a:t>
            </a:r>
          </a:p>
          <a:p>
            <a:pPr lvl="1"/>
            <a:r>
              <a:rPr lang="en-US" dirty="0" smtClean="0"/>
              <a:t>A Playbook represents a workflow for incident response. Following are the characteristics of a playbook: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step of the playbook can either be manual or automated. </a:t>
            </a:r>
          </a:p>
          <a:p>
            <a:pPr lvl="2"/>
            <a:r>
              <a:rPr lang="en-US" dirty="0" smtClean="0"/>
              <a:t>Playbook has synchronous or asynchronous steps</a:t>
            </a:r>
          </a:p>
          <a:p>
            <a:pPr lvl="2"/>
            <a:r>
              <a:rPr lang="en-US" dirty="0" smtClean="0"/>
              <a:t>Every step in the playbook may depend on the response of the earlier step -  for sequential steps</a:t>
            </a:r>
          </a:p>
          <a:p>
            <a:pPr lvl="2"/>
            <a:r>
              <a:rPr lang="en-US" dirty="0" smtClean="0"/>
              <a:t>Playbooks can be very long lived</a:t>
            </a:r>
          </a:p>
          <a:p>
            <a:pPr lvl="2"/>
            <a:r>
              <a:rPr lang="en-US" dirty="0" smtClean="0"/>
              <a:t>The steps of a playbook could be related to each other out of order</a:t>
            </a:r>
          </a:p>
        </p:txBody>
      </p:sp>
    </p:spTree>
    <p:extLst>
      <p:ext uri="{BB962C8B-B14F-4D97-AF65-F5344CB8AC3E}">
        <p14:creationId xmlns:p14="http://schemas.microsoft.com/office/powerpoint/2010/main" val="357973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 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16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“</a:t>
            </a:r>
            <a:r>
              <a:rPr lang="en-US" dirty="0"/>
              <a:t>Playbook is a named sequence of coa that can be referred to by one or more SDOs (campaign, sighting, ....</a:t>
            </a:r>
            <a:r>
              <a:rPr lang="en-US" dirty="0" err="1"/>
              <a:t>etc</a:t>
            </a:r>
            <a:r>
              <a:rPr lang="en-US" dirty="0"/>
              <a:t>) where the playbook is a top-level SDO that has its own object </a:t>
            </a:r>
            <a:r>
              <a:rPr lang="en-US" dirty="0" err="1"/>
              <a:t>lifecyle</a:t>
            </a:r>
            <a:r>
              <a:rPr lang="en-US" dirty="0"/>
              <a:t> like other objects</a:t>
            </a:r>
            <a:r>
              <a:rPr lang="en-US" dirty="0" smtClean="0"/>
              <a:t>”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“Playbooks will </a:t>
            </a:r>
            <a:r>
              <a:rPr lang="en-US" dirty="0"/>
              <a:t>contain a series of COAs (manual, process, automated) that have conditional logic and temporal logical associated with each </a:t>
            </a:r>
            <a:r>
              <a:rPr lang="en-US" dirty="0" smtClean="0"/>
              <a:t>one. Do </a:t>
            </a:r>
            <a:r>
              <a:rPr lang="en-US" dirty="0"/>
              <a:t>X then if result Y do Z followed by A and B within 1 </a:t>
            </a:r>
            <a:r>
              <a:rPr lang="en-US" dirty="0" smtClean="0"/>
              <a:t>day”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6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Ransomware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825500"/>
            <a:ext cx="7353300" cy="520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00" y="1181100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OpenC2?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100" y="2794000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OpenC2?</a:t>
            </a:r>
            <a:endParaRPr lang="en-US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165100" y="4051300"/>
            <a:ext cx="909722" cy="571500"/>
          </a:xfrm>
          <a:prstGeom prst="accentCallout1">
            <a:avLst>
              <a:gd name="adj1" fmla="val 63194"/>
              <a:gd name="adj2" fmla="val 106142"/>
              <a:gd name="adj3" fmla="val 159166"/>
              <a:gd name="adj4" fmla="val 24785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165100" y="4762500"/>
            <a:ext cx="909722" cy="571500"/>
          </a:xfrm>
          <a:prstGeom prst="accentCallout1">
            <a:avLst>
              <a:gd name="adj1" fmla="val 63194"/>
              <a:gd name="adj2" fmla="val 106142"/>
              <a:gd name="adj3" fmla="val 68055"/>
              <a:gd name="adj4" fmla="val 4614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165100" y="5461000"/>
            <a:ext cx="909722" cy="571500"/>
          </a:xfrm>
          <a:prstGeom prst="accentCallout1">
            <a:avLst>
              <a:gd name="adj1" fmla="val 63194"/>
              <a:gd name="adj2" fmla="val 106142"/>
              <a:gd name="adj3" fmla="val -14167"/>
              <a:gd name="adj4" fmla="val 61919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736600"/>
            <a:ext cx="8445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RSA Debrief (Brule)</a:t>
            </a:r>
          </a:p>
          <a:p>
            <a:r>
              <a:rPr lang="en-US" dirty="0" smtClean="0"/>
              <a:t>OASIS Transition (Ensign)</a:t>
            </a:r>
          </a:p>
          <a:p>
            <a:r>
              <a:rPr lang="en-US" dirty="0" smtClean="0"/>
              <a:t>LDD Updates (Romano)</a:t>
            </a:r>
          </a:p>
          <a:p>
            <a:r>
              <a:rPr lang="en-US" dirty="0" smtClean="0"/>
              <a:t>Actuator Profile Subgroup Report (Romano)</a:t>
            </a:r>
          </a:p>
          <a:p>
            <a:r>
              <a:rPr lang="en-US" dirty="0" smtClean="0"/>
              <a:t>STIX/OpenC2 Subgroup Report (</a:t>
            </a:r>
            <a:r>
              <a:rPr lang="en-US" dirty="0" err="1" smtClean="0"/>
              <a:t>Verma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5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lang="en-US" smtClean="0">
                <a:latin typeface="Tw Cen MT"/>
              </a:rPr>
              <a:pPr/>
              <a:t>20</a:t>
            </a:fld>
            <a:endParaRPr lang="en-US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handle interoperability</a:t>
            </a:r>
          </a:p>
          <a:p>
            <a:pPr lvl="1"/>
            <a:r>
              <a:rPr lang="en-US" dirty="0" smtClean="0"/>
              <a:t>Participate in mini groups of CTI-TC – Example Playbook</a:t>
            </a:r>
          </a:p>
          <a:p>
            <a:pPr lvl="1"/>
            <a:r>
              <a:rPr lang="en-US" dirty="0" smtClean="0"/>
              <a:t>Handled by CTI-TC interoperability sub-committee – headed by Allan</a:t>
            </a:r>
          </a:p>
          <a:p>
            <a:pPr lvl="1"/>
            <a:r>
              <a:rPr lang="en-US" dirty="0" smtClean="0"/>
              <a:t>As part of OpenC2 </a:t>
            </a:r>
            <a:r>
              <a:rPr lang="en-US" dirty="0"/>
              <a:t>TC?</a:t>
            </a:r>
          </a:p>
          <a:p>
            <a:pPr lvl="1"/>
            <a:r>
              <a:rPr lang="en-US" dirty="0"/>
              <a:t>Liaison group in OASIS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8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RSA Debrief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9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1" y="-163681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TC Launch Timeline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7737" y="2006705"/>
            <a:ext cx="7215611" cy="4145862"/>
            <a:chOff x="-766341" y="2388625"/>
            <a:chExt cx="10870008" cy="4145862"/>
          </a:xfrm>
        </p:grpSpPr>
        <p:sp>
          <p:nvSpPr>
            <p:cNvPr id="5" name="Freeform 4"/>
            <p:cNvSpPr/>
            <p:nvPr/>
          </p:nvSpPr>
          <p:spPr>
            <a:xfrm>
              <a:off x="-766341" y="2388625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96" tIns="324570" rIns="10795" bIns="324568" numCol="1" spcCol="1270" anchor="ctr" anchorCtr="0">
              <a:noAutofit/>
            </a:bodyPr>
            <a:lstStyle/>
            <a:p>
              <a:pPr algn="ctr" defTabSz="755650">
                <a:spcBef>
                  <a:spcPct val="0"/>
                </a:spcBef>
              </a:pPr>
              <a:r>
                <a:rPr lang="en-US" sz="1400" b="1" dirty="0" smtClean="0">
                  <a:solidFill>
                    <a:prstClr val="white"/>
                  </a:solidFill>
                </a:rPr>
                <a:t>Call for Comment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136862" y="2388627"/>
              <a:ext cx="7966803" cy="583029"/>
            </a:xfrm>
            <a:custGeom>
              <a:avLst/>
              <a:gdLst>
                <a:gd name="connsiteX0" fmla="*/ 97173 w 583029"/>
                <a:gd name="connsiteY0" fmla="*/ 0 h 9376225"/>
                <a:gd name="connsiteX1" fmla="*/ 485856 w 583029"/>
                <a:gd name="connsiteY1" fmla="*/ 0 h 9376225"/>
                <a:gd name="connsiteX2" fmla="*/ 583029 w 583029"/>
                <a:gd name="connsiteY2" fmla="*/ 97173 h 9376225"/>
                <a:gd name="connsiteX3" fmla="*/ 583029 w 583029"/>
                <a:gd name="connsiteY3" fmla="*/ 9376225 h 9376225"/>
                <a:gd name="connsiteX4" fmla="*/ 583029 w 583029"/>
                <a:gd name="connsiteY4" fmla="*/ 9376225 h 9376225"/>
                <a:gd name="connsiteX5" fmla="*/ 0 w 583029"/>
                <a:gd name="connsiteY5" fmla="*/ 9376225 h 9376225"/>
                <a:gd name="connsiteX6" fmla="*/ 0 w 583029"/>
                <a:gd name="connsiteY6" fmla="*/ 9376225 h 9376225"/>
                <a:gd name="connsiteX7" fmla="*/ 0 w 583029"/>
                <a:gd name="connsiteY7" fmla="*/ 97173 h 9376225"/>
                <a:gd name="connsiteX8" fmla="*/ 97173 w 583029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3029" h="9376225">
                  <a:moveTo>
                    <a:pt x="583029" y="1562734"/>
                  </a:moveTo>
                  <a:lnTo>
                    <a:pt x="583029" y="7813491"/>
                  </a:lnTo>
                  <a:cubicBezTo>
                    <a:pt x="583029" y="8676558"/>
                    <a:pt x="580324" y="9376217"/>
                    <a:pt x="5769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987" y="8"/>
                  </a:lnTo>
                  <a:cubicBezTo>
                    <a:pt x="580324" y="8"/>
                    <a:pt x="583029" y="699667"/>
                    <a:pt x="583029" y="156273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6080" rIns="36080" bIns="36082" numCol="1" spcCol="1270" anchor="ctr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14-day review by OASIS membership at-large</a:t>
              </a:r>
              <a:endParaRPr lang="en-US" sz="1200" dirty="0">
                <a:solidFill>
                  <a:srgbClr val="009999"/>
                </a:solidFill>
              </a:endParaRP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4BACC6">
                      <a:lumMod val="50000"/>
                    </a:srgbClr>
                  </a:solidFill>
                </a:rPr>
                <a:t>Comments are submitted to OASIS-hosted mailing list</a:t>
              </a:r>
              <a:endParaRPr lang="en-US" sz="12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766341" y="3202157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4">
                <a:hueOff val="-744128"/>
                <a:satOff val="4483"/>
                <a:lumOff val="359"/>
                <a:alphaOff val="0"/>
              </a:schemeClr>
            </a:lnRef>
            <a:fillRef idx="1">
              <a:schemeClr val="accent4">
                <a:hueOff val="-744128"/>
                <a:satOff val="4483"/>
                <a:lumOff val="359"/>
                <a:alphaOff val="0"/>
              </a:schemeClr>
            </a:fillRef>
            <a:effectRef idx="1">
              <a:schemeClr val="accent4">
                <a:hueOff val="-744128"/>
                <a:satOff val="4483"/>
                <a:lumOff val="3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>
                  <a:solidFill>
                    <a:prstClr val="white"/>
                  </a:solidFill>
                </a:rPr>
                <a:t>Convener Call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136862" y="3202159"/>
              <a:ext cx="7966805" cy="582723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4">
                <a:hueOff val="-744128"/>
                <a:satOff val="4483"/>
                <a:lumOff val="3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6" numCol="1" spcCol="1270" anchor="ctr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Convener, TC Proposers review member comments, finalize charter</a:t>
              </a:r>
              <a:endParaRPr lang="en-US" sz="1200" dirty="0">
                <a:solidFill>
                  <a:srgbClr val="009999"/>
                </a:solidFill>
              </a:endParaRP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4BACC6">
                      <a:lumMod val="50000"/>
                    </a:srgbClr>
                  </a:solidFill>
                </a:rPr>
                <a:t>OASIS convenes within 2 to 5 days of close</a:t>
              </a:r>
              <a:endParaRPr lang="en-US" sz="1200" dirty="0">
                <a:solidFill>
                  <a:srgbClr val="4BACC6">
                    <a:lumMod val="50000"/>
                  </a:srgbClr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766341" y="4015689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1488257"/>
                <a:satOff val="8966"/>
                <a:lumOff val="719"/>
                <a:alphaOff val="0"/>
              </a:schemeClr>
            </a:lnRef>
            <a:fillRef idx="1">
              <a:schemeClr val="accent4">
                <a:hueOff val="-1488257"/>
                <a:satOff val="8966"/>
                <a:lumOff val="719"/>
                <a:alphaOff val="0"/>
              </a:schemeClr>
            </a:fillRef>
            <a:effectRef idx="1">
              <a:schemeClr val="accent4">
                <a:hueOff val="-1488257"/>
                <a:satOff val="8966"/>
                <a:lumOff val="71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>
                  <a:solidFill>
                    <a:prstClr val="white"/>
                  </a:solidFill>
                </a:rPr>
                <a:t>Comment Log &amp; </a:t>
              </a:r>
              <a:br>
                <a:rPr lang="en-US" sz="1400" b="1" dirty="0" smtClean="0">
                  <a:solidFill>
                    <a:prstClr val="white"/>
                  </a:solidFill>
                </a:rPr>
              </a:br>
              <a:r>
                <a:rPr lang="en-US" sz="1400" b="1" dirty="0" smtClean="0">
                  <a:solidFill>
                    <a:prstClr val="white"/>
                  </a:solidFill>
                </a:rPr>
                <a:t>Final Charter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862" y="4015691"/>
              <a:ext cx="7966805" cy="582723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-1488257"/>
                <a:satOff val="8966"/>
                <a:lumOff val="71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6" numCol="1" spcCol="1270" anchor="ctr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Due to TC Admin by 28</a:t>
              </a:r>
              <a:r>
                <a:rPr lang="en-US" sz="1200" baseline="30000" dirty="0" smtClean="0">
                  <a:solidFill>
                    <a:srgbClr val="009999"/>
                  </a:solidFill>
                </a:rPr>
                <a:t>th</a:t>
              </a:r>
              <a:r>
                <a:rPr lang="en-US" sz="1200" dirty="0" smtClean="0">
                  <a:solidFill>
                    <a:srgbClr val="009999"/>
                  </a:solidFill>
                </a:rPr>
                <a:t> day after charter submission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-766341" y="4829221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>
                  <a:solidFill>
                    <a:prstClr val="white"/>
                  </a:solidFill>
                </a:rPr>
                <a:t>Call for Participation 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36862" y="4829222"/>
              <a:ext cx="7966805" cy="582723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6" numCol="1" spcCol="1270" anchor="ctr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Announcement from OASIS minimum 30-day before first meeting (teleconference) or 45-days (face-to-face)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-766341" y="5637990"/>
              <a:ext cx="2822120" cy="896497"/>
            </a:xfrm>
            <a:custGeom>
              <a:avLst/>
              <a:gdLst>
                <a:gd name="connsiteX0" fmla="*/ 0 w 896496"/>
                <a:gd name="connsiteY0" fmla="*/ 0 h 627547"/>
                <a:gd name="connsiteX1" fmla="*/ 582723 w 896496"/>
                <a:gd name="connsiteY1" fmla="*/ 0 h 627547"/>
                <a:gd name="connsiteX2" fmla="*/ 896496 w 896496"/>
                <a:gd name="connsiteY2" fmla="*/ 313774 h 627547"/>
                <a:gd name="connsiteX3" fmla="*/ 582723 w 896496"/>
                <a:gd name="connsiteY3" fmla="*/ 627547 h 627547"/>
                <a:gd name="connsiteX4" fmla="*/ 0 w 896496"/>
                <a:gd name="connsiteY4" fmla="*/ 627547 h 627547"/>
                <a:gd name="connsiteX5" fmla="*/ 313774 w 896496"/>
                <a:gd name="connsiteY5" fmla="*/ 313774 h 627547"/>
                <a:gd name="connsiteX6" fmla="*/ 0 w 896496"/>
                <a:gd name="connsiteY6" fmla="*/ 0 h 62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496" h="627547">
                  <a:moveTo>
                    <a:pt x="896495" y="0"/>
                  </a:moveTo>
                  <a:lnTo>
                    <a:pt x="896495" y="407906"/>
                  </a:lnTo>
                  <a:lnTo>
                    <a:pt x="448247" y="627547"/>
                  </a:lnTo>
                  <a:lnTo>
                    <a:pt x="1" y="407906"/>
                  </a:lnTo>
                  <a:lnTo>
                    <a:pt x="1" y="0"/>
                  </a:lnTo>
                  <a:lnTo>
                    <a:pt x="448247" y="219642"/>
                  </a:lnTo>
                  <a:lnTo>
                    <a:pt x="896495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11" tIns="317585" rIns="3810" bIns="317583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 smtClean="0">
                  <a:solidFill>
                    <a:prstClr val="white"/>
                  </a:solidFill>
                </a:rPr>
                <a:t>1</a:t>
              </a:r>
              <a:r>
                <a:rPr lang="en-US" sz="1400" b="1" baseline="30000" dirty="0" smtClean="0">
                  <a:solidFill>
                    <a:prstClr val="white"/>
                  </a:solidFill>
                </a:rPr>
                <a:t>st</a:t>
              </a:r>
              <a:r>
                <a:rPr lang="en-US" sz="1400" b="1" dirty="0" smtClean="0">
                  <a:solidFill>
                    <a:prstClr val="white"/>
                  </a:solidFill>
                </a:rPr>
                <a:t> TC Meeting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36863" y="5637990"/>
              <a:ext cx="7966804" cy="582724"/>
            </a:xfrm>
            <a:custGeom>
              <a:avLst/>
              <a:gdLst>
                <a:gd name="connsiteX0" fmla="*/ 97122 w 582723"/>
                <a:gd name="connsiteY0" fmla="*/ 0 h 9376225"/>
                <a:gd name="connsiteX1" fmla="*/ 485601 w 582723"/>
                <a:gd name="connsiteY1" fmla="*/ 0 h 9376225"/>
                <a:gd name="connsiteX2" fmla="*/ 582723 w 582723"/>
                <a:gd name="connsiteY2" fmla="*/ 97122 h 9376225"/>
                <a:gd name="connsiteX3" fmla="*/ 582723 w 582723"/>
                <a:gd name="connsiteY3" fmla="*/ 9376225 h 9376225"/>
                <a:gd name="connsiteX4" fmla="*/ 582723 w 582723"/>
                <a:gd name="connsiteY4" fmla="*/ 9376225 h 9376225"/>
                <a:gd name="connsiteX5" fmla="*/ 0 w 582723"/>
                <a:gd name="connsiteY5" fmla="*/ 9376225 h 9376225"/>
                <a:gd name="connsiteX6" fmla="*/ 0 w 582723"/>
                <a:gd name="connsiteY6" fmla="*/ 9376225 h 9376225"/>
                <a:gd name="connsiteX7" fmla="*/ 0 w 582723"/>
                <a:gd name="connsiteY7" fmla="*/ 97122 h 9376225"/>
                <a:gd name="connsiteX8" fmla="*/ 97122 w 582723"/>
                <a:gd name="connsiteY8" fmla="*/ 0 h 9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723" h="9376225">
                  <a:moveTo>
                    <a:pt x="582723" y="1562734"/>
                  </a:moveTo>
                  <a:lnTo>
                    <a:pt x="582723" y="7813491"/>
                  </a:lnTo>
                  <a:cubicBezTo>
                    <a:pt x="582723" y="8676561"/>
                    <a:pt x="580021" y="9376217"/>
                    <a:pt x="576687" y="9376217"/>
                  </a:cubicBezTo>
                  <a:lnTo>
                    <a:pt x="0" y="9376217"/>
                  </a:lnTo>
                  <a:lnTo>
                    <a:pt x="0" y="9376217"/>
                  </a:lnTo>
                  <a:lnTo>
                    <a:pt x="0" y="8"/>
                  </a:lnTo>
                  <a:lnTo>
                    <a:pt x="0" y="8"/>
                  </a:lnTo>
                  <a:lnTo>
                    <a:pt x="576687" y="8"/>
                  </a:lnTo>
                  <a:cubicBezTo>
                    <a:pt x="580021" y="8"/>
                    <a:pt x="582723" y="699664"/>
                    <a:pt x="582723" y="1562734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36066" rIns="36066" bIns="36067" numCol="1" spcCol="1270" anchor="ctr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200" dirty="0" smtClean="0">
                  <a:solidFill>
                    <a:srgbClr val="009999"/>
                  </a:solidFill>
                </a:rPr>
                <a:t>Official TC launch; first order of business is election of chair/co-chairs</a:t>
              </a:r>
              <a:endParaRPr lang="en-US" sz="1200" dirty="0">
                <a:solidFill>
                  <a:srgbClr val="009999"/>
                </a:solidFill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2814909" y="1226600"/>
            <a:ext cx="5288437" cy="583029"/>
          </a:xfrm>
          <a:custGeom>
            <a:avLst/>
            <a:gdLst>
              <a:gd name="connsiteX0" fmla="*/ 97173 w 583029"/>
              <a:gd name="connsiteY0" fmla="*/ 0 h 9376225"/>
              <a:gd name="connsiteX1" fmla="*/ 485856 w 583029"/>
              <a:gd name="connsiteY1" fmla="*/ 0 h 9376225"/>
              <a:gd name="connsiteX2" fmla="*/ 583029 w 583029"/>
              <a:gd name="connsiteY2" fmla="*/ 97173 h 9376225"/>
              <a:gd name="connsiteX3" fmla="*/ 583029 w 583029"/>
              <a:gd name="connsiteY3" fmla="*/ 9376225 h 9376225"/>
              <a:gd name="connsiteX4" fmla="*/ 583029 w 583029"/>
              <a:gd name="connsiteY4" fmla="*/ 9376225 h 9376225"/>
              <a:gd name="connsiteX5" fmla="*/ 0 w 583029"/>
              <a:gd name="connsiteY5" fmla="*/ 9376225 h 9376225"/>
              <a:gd name="connsiteX6" fmla="*/ 0 w 583029"/>
              <a:gd name="connsiteY6" fmla="*/ 9376225 h 9376225"/>
              <a:gd name="connsiteX7" fmla="*/ 0 w 583029"/>
              <a:gd name="connsiteY7" fmla="*/ 97173 h 9376225"/>
              <a:gd name="connsiteX8" fmla="*/ 97173 w 583029"/>
              <a:gd name="connsiteY8" fmla="*/ 0 h 93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029" h="9376225">
                <a:moveTo>
                  <a:pt x="583029" y="1562734"/>
                </a:moveTo>
                <a:lnTo>
                  <a:pt x="583029" y="7813491"/>
                </a:lnTo>
                <a:cubicBezTo>
                  <a:pt x="583029" y="8676558"/>
                  <a:pt x="580324" y="9376217"/>
                  <a:pt x="576987" y="9376217"/>
                </a:cubicBezTo>
                <a:lnTo>
                  <a:pt x="0" y="9376217"/>
                </a:lnTo>
                <a:lnTo>
                  <a:pt x="0" y="9376217"/>
                </a:lnTo>
                <a:lnTo>
                  <a:pt x="0" y="8"/>
                </a:lnTo>
                <a:lnTo>
                  <a:pt x="0" y="8"/>
                </a:lnTo>
                <a:lnTo>
                  <a:pt x="576987" y="8"/>
                </a:lnTo>
                <a:cubicBezTo>
                  <a:pt x="580324" y="8"/>
                  <a:pt x="583029" y="699667"/>
                  <a:pt x="583029" y="156273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5" tIns="36080" rIns="36080" bIns="36082" numCol="1" spcCol="1270" anchor="ctr" anchorCtr="0">
            <a:noAutofit/>
          </a:bodyPr>
          <a:lstStyle/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200" dirty="0" smtClean="0">
                <a:solidFill>
                  <a:srgbClr val="009999"/>
                </a:solidFill>
              </a:rPr>
              <a:t>Statement of work, scope, and other requirements defined in </a:t>
            </a:r>
            <a:r>
              <a:rPr lang="en-US" sz="1200" dirty="0" smtClean="0">
                <a:solidFill>
                  <a:srgbClr val="009999"/>
                </a:solidFill>
                <a:hlinkClick r:id="rId2"/>
              </a:rPr>
              <a:t>TC Process</a:t>
            </a:r>
            <a:endParaRPr lang="en-US" sz="1200" dirty="0">
              <a:solidFill>
                <a:srgbClr val="009999"/>
              </a:solidFill>
            </a:endParaRP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1200" dirty="0" smtClean="0">
                <a:solidFill>
                  <a:srgbClr val="4BACC6">
                    <a:lumMod val="50000"/>
                  </a:srgbClr>
                </a:solidFill>
              </a:rPr>
              <a:t>Submitted by Convener to OASIS</a:t>
            </a:r>
            <a:endParaRPr lang="en-US" sz="1200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87736" y="1226600"/>
            <a:ext cx="1873349" cy="896497"/>
          </a:xfrm>
          <a:custGeom>
            <a:avLst/>
            <a:gdLst>
              <a:gd name="connsiteX0" fmla="*/ 0 w 896496"/>
              <a:gd name="connsiteY0" fmla="*/ 0 h 627547"/>
              <a:gd name="connsiteX1" fmla="*/ 582723 w 896496"/>
              <a:gd name="connsiteY1" fmla="*/ 0 h 627547"/>
              <a:gd name="connsiteX2" fmla="*/ 896496 w 896496"/>
              <a:gd name="connsiteY2" fmla="*/ 313774 h 627547"/>
              <a:gd name="connsiteX3" fmla="*/ 582723 w 896496"/>
              <a:gd name="connsiteY3" fmla="*/ 627547 h 627547"/>
              <a:gd name="connsiteX4" fmla="*/ 0 w 896496"/>
              <a:gd name="connsiteY4" fmla="*/ 627547 h 627547"/>
              <a:gd name="connsiteX5" fmla="*/ 313774 w 896496"/>
              <a:gd name="connsiteY5" fmla="*/ 313774 h 627547"/>
              <a:gd name="connsiteX6" fmla="*/ 0 w 896496"/>
              <a:gd name="connsiteY6" fmla="*/ 0 h 6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496" h="627547">
                <a:moveTo>
                  <a:pt x="896495" y="0"/>
                </a:moveTo>
                <a:lnTo>
                  <a:pt x="896495" y="407906"/>
                </a:lnTo>
                <a:lnTo>
                  <a:pt x="448247" y="627547"/>
                </a:lnTo>
                <a:lnTo>
                  <a:pt x="1" y="407906"/>
                </a:lnTo>
                <a:lnTo>
                  <a:pt x="1" y="0"/>
                </a:lnTo>
                <a:lnTo>
                  <a:pt x="448247" y="219642"/>
                </a:lnTo>
                <a:lnTo>
                  <a:pt x="89649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6" tIns="324570" rIns="10795" bIns="324568" numCol="1" spcCol="1270" anchor="ctr" anchorCtr="0">
            <a:noAutofit/>
          </a:bodyPr>
          <a:lstStyle/>
          <a:p>
            <a:pPr algn="ctr" defTabSz="755650">
              <a:spcBef>
                <a:spcPct val="0"/>
              </a:spcBef>
            </a:pPr>
            <a:r>
              <a:rPr lang="en-US" sz="1400" b="1" dirty="0" smtClean="0">
                <a:solidFill>
                  <a:prstClr val="white"/>
                </a:solidFill>
              </a:rPr>
              <a:t>Draft Charter</a:t>
            </a:r>
            <a:endParaRPr lang="en-US" sz="1400" b="1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0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Launch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Timeline for OASIS actions:</a:t>
            </a:r>
          </a:p>
          <a:p>
            <a:pPr lvl="1"/>
            <a:r>
              <a:rPr lang="en-US" dirty="0" smtClean="0"/>
              <a:t>Call for participation sent</a:t>
            </a:r>
            <a:endParaRPr lang="en-US" dirty="0"/>
          </a:p>
          <a:p>
            <a:pPr lvl="1"/>
            <a:r>
              <a:rPr lang="en-US" dirty="0" smtClean="0"/>
              <a:t>Reminder of deadline to join with voting rights  (approx. 10 days before first </a:t>
            </a:r>
            <a:r>
              <a:rPr lang="en-US" dirty="0" err="1" smtClean="0"/>
              <a:t>mtg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for nominations for chair (approx. 8 days before)</a:t>
            </a:r>
          </a:p>
          <a:p>
            <a:pPr lvl="1"/>
            <a:r>
              <a:rPr lang="en-US" dirty="0" smtClean="0"/>
              <a:t>Last day to join with voting rights (7 days before 1</a:t>
            </a:r>
            <a:r>
              <a:rPr lang="en-US" baseline="30000" dirty="0" smtClean="0"/>
              <a:t>st</a:t>
            </a:r>
            <a:r>
              <a:rPr lang="en-US" dirty="0" smtClean="0"/>
              <a:t> meeting)</a:t>
            </a:r>
          </a:p>
          <a:p>
            <a:pPr lvl="1"/>
            <a:r>
              <a:rPr lang="en-US" dirty="0" smtClean="0"/>
              <a:t>List of eligible voters to mailing list </a:t>
            </a:r>
          </a:p>
          <a:p>
            <a:pPr lvl="1"/>
            <a:r>
              <a:rPr lang="en-US" dirty="0" smtClean="0"/>
              <a:t>Inaugural meeting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Resources when C4P is 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807"/>
            <a:ext cx="8324661" cy="50427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Members-only TC web site / collaboration tools (“</a:t>
            </a:r>
            <a:r>
              <a:rPr lang="en-US" dirty="0" err="1" smtClean="0"/>
              <a:t>Kavi</a:t>
            </a:r>
            <a:r>
              <a:rPr lang="en-US" dirty="0" smtClean="0"/>
              <a:t>”)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Only OASIS members may view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Public TC </a:t>
            </a:r>
            <a:r>
              <a:rPr lang="en-US" dirty="0"/>
              <a:t>web site </a:t>
            </a:r>
            <a:r>
              <a:rPr lang="en-US" dirty="0" smtClean="0"/>
              <a:t>(subset of Members-only)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TC mailing list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Publicly archived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Only TC Members may post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Only TC Members and Observers are subscribed (automatically)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TC comment list (non-member feedback to TC)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9999"/>
                </a:solidFill>
              </a:rPr>
              <a:t>TC wiki*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9999"/>
                </a:solidFill>
              </a:rPr>
              <a:t>JIRA issue tracking system*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9999"/>
                </a:solidFill>
              </a:rPr>
              <a:t>Version control system (SVN or </a:t>
            </a:r>
            <a:r>
              <a:rPr lang="en-US" dirty="0" err="1" smtClean="0">
                <a:solidFill>
                  <a:srgbClr val="009999"/>
                </a:solidFill>
              </a:rPr>
              <a:t>GitHub</a:t>
            </a:r>
            <a:r>
              <a:rPr lang="en-US" dirty="0" smtClean="0">
                <a:solidFill>
                  <a:srgbClr val="009999"/>
                </a:solidFill>
              </a:rPr>
              <a:t>)*</a:t>
            </a:r>
          </a:p>
          <a:p>
            <a:pPr marL="0" indent="0" algn="r">
              <a:buNone/>
            </a:pPr>
            <a:r>
              <a:rPr lang="en-US" b="1" dirty="0" smtClean="0">
                <a:solidFill>
                  <a:srgbClr val="009999"/>
                </a:solidFill>
              </a:rPr>
              <a:t>*</a:t>
            </a:r>
            <a:r>
              <a:rPr lang="en-US" sz="2600" i="1" dirty="0" smtClean="0">
                <a:solidFill>
                  <a:srgbClr val="009999"/>
                </a:solidFill>
              </a:rPr>
              <a:t>Created upon request</a:t>
            </a:r>
            <a:endParaRPr lang="en-US" sz="2600" i="1" dirty="0">
              <a:solidFill>
                <a:srgbClr val="0099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9D26-1485-7C4C-85B1-628A26625C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0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Description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Updated the Target Data Model</a:t>
            </a:r>
          </a:p>
          <a:p>
            <a:r>
              <a:rPr lang="en-US" dirty="0" smtClean="0"/>
              <a:t>Removed and updated Actions (33)</a:t>
            </a:r>
          </a:p>
          <a:p>
            <a:r>
              <a:rPr lang="en-US" dirty="0" smtClean="0"/>
              <a:t>Incorporated many suggested changes</a:t>
            </a:r>
          </a:p>
          <a:p>
            <a:r>
              <a:rPr lang="en-US" dirty="0" smtClean="0"/>
              <a:t>Reorganized Section 3: OpenC2 Language</a:t>
            </a:r>
          </a:p>
          <a:p>
            <a:pPr lvl="1"/>
            <a:r>
              <a:rPr lang="en-US" dirty="0" smtClean="0"/>
              <a:t>OpenC2 Command</a:t>
            </a:r>
          </a:p>
          <a:p>
            <a:pPr lvl="1"/>
            <a:r>
              <a:rPr lang="en-US" dirty="0" smtClean="0"/>
              <a:t>OpenC2 Response</a:t>
            </a:r>
          </a:p>
          <a:p>
            <a:pPr lvl="1"/>
            <a:r>
              <a:rPr lang="en-US" dirty="0" smtClean="0"/>
              <a:t>OpenC2 Alert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9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 (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type = &lt;data-model&gt;:&lt;ACTUATOR_TYPE&gt;,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&lt;actuator-specifier&gt;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),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[CMDREF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&lt;COMMAND_REFERENCE&gt;,]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STATUS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&lt;STATUS_CODE&gt;,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[STATUS_TEXT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&lt;STATUS_TEXT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RESULTS (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&lt;DEFINED_VALUE&gt;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386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 Profile Subgroup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1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69324</TotalTime>
  <Words>762</Words>
  <Application>Microsoft Macintosh PowerPoint</Application>
  <PresentationFormat>On-screen Show (4:3)</PresentationFormat>
  <Paragraphs>138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Median</vt:lpstr>
      <vt:lpstr>Office Theme</vt:lpstr>
      <vt:lpstr>Biweekly forum meeting</vt:lpstr>
      <vt:lpstr>Agenda</vt:lpstr>
      <vt:lpstr>RSA Debrief</vt:lpstr>
      <vt:lpstr>TC Launch Timeline</vt:lpstr>
      <vt:lpstr>TC Launch Timeline</vt:lpstr>
      <vt:lpstr>TC Resources when C4P is sent</vt:lpstr>
      <vt:lpstr>Language Description Document</vt:lpstr>
      <vt:lpstr>RESPONSE Format</vt:lpstr>
      <vt:lpstr>Actuator Profile Subgroup Report</vt:lpstr>
      <vt:lpstr>STIX/OpenC2 Subgroup Report</vt:lpstr>
      <vt:lpstr>Attendees</vt:lpstr>
      <vt:lpstr>History</vt:lpstr>
      <vt:lpstr>What we have achieved</vt:lpstr>
      <vt:lpstr>Next Steps</vt:lpstr>
      <vt:lpstr>Takeaways from CTI-TC F2F</vt:lpstr>
      <vt:lpstr>Playbook definitions</vt:lpstr>
      <vt:lpstr>Examples </vt:lpstr>
      <vt:lpstr>PowerPoint Presentation</vt:lpstr>
      <vt:lpstr>PowerPoint Presentation</vt:lpstr>
      <vt:lpstr>Open Questions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Jyoti Verma</cp:lastModifiedBy>
  <cp:revision>506</cp:revision>
  <dcterms:created xsi:type="dcterms:W3CDTF">2015-07-23T17:23:06Z</dcterms:created>
  <dcterms:modified xsi:type="dcterms:W3CDTF">2017-03-02T16:04:23Z</dcterms:modified>
</cp:coreProperties>
</file>