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384" r:id="rId2"/>
    <p:sldId id="417" r:id="rId3"/>
    <p:sldId id="427" r:id="rId4"/>
    <p:sldId id="428" r:id="rId5"/>
    <p:sldId id="426" r:id="rId6"/>
    <p:sldId id="418" r:id="rId7"/>
    <p:sldId id="419" r:id="rId8"/>
    <p:sldId id="420" r:id="rId9"/>
    <p:sldId id="421" r:id="rId10"/>
    <p:sldId id="422" r:id="rId11"/>
    <p:sldId id="423" r:id="rId12"/>
    <p:sldId id="424" r:id="rId13"/>
    <p:sldId id="425" r:id="rId14"/>
    <p:sldId id="41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yce Fai" initials="JLF" lastIdx="4" clrIdx="0"/>
  <p:cmAuthor id="1" name="pat.muoio" initials="p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3905" autoAdjust="0"/>
    <p:restoredTop sz="92800" autoAdjust="0"/>
  </p:normalViewPr>
  <p:slideViewPr>
    <p:cSldViewPr>
      <p:cViewPr>
        <p:scale>
          <a:sx n="54" d="100"/>
          <a:sy n="54" d="100"/>
        </p:scale>
        <p:origin x="-998" y="-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D905-4A79-4EB8-82BB-49D7A73CDC36}" type="datetimeFigureOut">
              <a:rPr lang="en-US" smtClean="0"/>
              <a:pPr/>
              <a:t>3/15/2017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301EF-1FA7-4226-9418-EFA7257A8E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459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301EF-1FA7-4226-9418-EFA7257A8E6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088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C6ED455F-3E08-499F-8E0F-5341189B0170}" type="datetime1">
              <a:rPr lang="en-US" smtClean="0"/>
              <a:t>3/15/2017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2E4AEB7-72D8-4519-8DA9-D33357A33127}" type="datetime1">
              <a:rPr lang="en-US" smtClean="0"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8A4F9B91-60C0-4AEE-9ACE-D9F85CB421F6}" type="datetime1">
              <a:rPr lang="en-US" smtClean="0"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9469A49-075E-4641-85DA-C31DC3449EA3}" type="datetime1">
              <a:rPr lang="en-US" smtClean="0"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43FF47F-E574-4450-810A-2029F5FBFFA6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03372A4-62A4-4575-80B3-88A065294BCF}" type="datetime1">
              <a:rPr lang="en-US" smtClean="0"/>
              <a:t>3/15/2017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A45C0F5D-77E4-4461-9053-315616257798}" type="datetime1">
              <a:rPr lang="en-US" smtClean="0"/>
              <a:t>3/15/2017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0C487F9F-5B40-481B-BC2B-75035C2E22D2}" type="datetime1">
              <a:rPr lang="en-US" smtClean="0"/>
              <a:t>3/15/2017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656A751-6E8E-456E-9DD5-36218FC3B95E}" type="datetime1">
              <a:rPr lang="en-US" smtClean="0"/>
              <a:t>3/15/2017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B401AA3-691D-44C4-8985-3E05E1C1DBD8}" type="datetime1">
              <a:rPr lang="en-US" smtClean="0"/>
              <a:t>3/15/2017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29D04AF-2087-48EF-B612-92B998D696CC}" type="datetime1">
              <a:rPr lang="en-US" smtClean="0"/>
              <a:t>3/15/2017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9F48350E-EA61-481B-BE9D-18C4D6676A7C}" type="datetime1">
              <a:rPr lang="en-US" smtClean="0"/>
              <a:t>3/15/2017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698A1667-1133-4D18-BCD7-A3F255109458}" type="datetime1">
              <a:rPr lang="en-US" smtClean="0"/>
              <a:t>3/15/2017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vent.com/events/iacd-community-day/custom-20-d4bb79bacefd4c1798ede27d28dc10dc.aspx" TargetMode="External"/><Relationship Id="rId2" Type="http://schemas.openxmlformats.org/officeDocument/2006/relationships/hyperlink" Target="http://www.erlang-factory.com/sfbay2017/duncan-sparrell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us17.borderlesscyber.org/e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asis-open.org/policies-guidelines/tc-process#forma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057400"/>
            <a:ext cx="6400800" cy="1295400"/>
          </a:xfrm>
        </p:spPr>
        <p:txBody>
          <a:bodyPr>
            <a:normAutofit/>
          </a:bodyPr>
          <a:lstStyle/>
          <a:p>
            <a:pPr algn="r"/>
            <a:r>
              <a:rPr lang="en-US" sz="3600" dirty="0" smtClean="0"/>
              <a:t>Biweekly forum meeting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6019800"/>
            <a:ext cx="2209800" cy="685800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16 March 2017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257800" y="4876800"/>
            <a:ext cx="3276600" cy="9525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6" name="Picture 2" descr="C:\Users\faij\AppData\Local\Microsoft\Windows\Temporary Internet Files\Content.Outlook\Y1KAYMH6\openc2-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09600"/>
            <a:ext cx="492253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84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‘Red on Black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97025"/>
            <a:ext cx="7886700" cy="458787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Human Interaction (Alarm)</a:t>
            </a:r>
          </a:p>
          <a:p>
            <a:pPr lvl="1"/>
            <a:r>
              <a:rPr lang="en-US" dirty="0" smtClean="0"/>
              <a:t>Means to involve humans (either in the loop or on).  Combine email, ticketing, </a:t>
            </a:r>
            <a:r>
              <a:rPr lang="en-US" dirty="0" err="1" smtClean="0"/>
              <a:t>SMS</a:t>
            </a:r>
            <a:r>
              <a:rPr lang="en-US" dirty="0" smtClean="0"/>
              <a:t>, </a:t>
            </a:r>
            <a:r>
              <a:rPr lang="en-US" dirty="0" smtClean="0"/>
              <a:t>etc.? </a:t>
            </a:r>
          </a:p>
          <a:p>
            <a:r>
              <a:rPr lang="en-US" dirty="0" smtClean="0"/>
              <a:t>Access Controls</a:t>
            </a:r>
          </a:p>
          <a:p>
            <a:pPr lvl="1"/>
            <a:r>
              <a:rPr lang="en-US" dirty="0" smtClean="0"/>
              <a:t>Means to elevate or retract privileges to the system, files or whatever.  Combine Network Access Controls and Directory Services?</a:t>
            </a:r>
          </a:p>
          <a:p>
            <a:r>
              <a:rPr lang="en-US" dirty="0" smtClean="0"/>
              <a:t>Task Analytics </a:t>
            </a:r>
          </a:p>
          <a:p>
            <a:pPr lvl="1"/>
            <a:r>
              <a:rPr lang="en-US" dirty="0" smtClean="0"/>
              <a:t>Means to analyze data to gain information.  Combine Informative, Investigative, Reputation, Forensic and Threat Intel?</a:t>
            </a:r>
          </a:p>
          <a:p>
            <a:r>
              <a:rPr lang="en-US" dirty="0" smtClean="0"/>
              <a:t>Generic</a:t>
            </a:r>
            <a:r>
              <a:rPr lang="en-US" dirty="0" smtClean="0"/>
              <a:t>; Equivalent to ‘User Defined’?  </a:t>
            </a:r>
          </a:p>
          <a:p>
            <a:r>
              <a:rPr lang="en-US" dirty="0" smtClean="0"/>
              <a:t>Combine Sandbox and Virtualization?  </a:t>
            </a:r>
          </a:p>
          <a:p>
            <a:r>
              <a:rPr lang="en-US" dirty="0" smtClean="0"/>
              <a:t>Are Firewall, Router, Sandbox, </a:t>
            </a:r>
            <a:r>
              <a:rPr lang="en-US" dirty="0" err="1" smtClean="0"/>
              <a:t>SIEM</a:t>
            </a:r>
            <a:r>
              <a:rPr lang="en-US" dirty="0" smtClean="0"/>
              <a:t> </a:t>
            </a:r>
            <a:r>
              <a:rPr lang="en-US" dirty="0" smtClean="0"/>
              <a:t>and Web Proxy OK?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10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173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526"/>
            <a:ext cx="7886700" cy="1325563"/>
          </a:xfrm>
        </p:spPr>
        <p:txBody>
          <a:bodyPr/>
          <a:lstStyle/>
          <a:p>
            <a:r>
              <a:rPr lang="en-US" dirty="0" smtClean="0"/>
              <a:t>More Red on Black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938517"/>
              </p:ext>
            </p:extLst>
          </p:nvPr>
        </p:nvGraphicFramePr>
        <p:xfrm>
          <a:off x="441526" y="1676400"/>
          <a:ext cx="8667750" cy="54415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1150"/>
                <a:gridCol w="4981575"/>
                <a:gridCol w="2105025"/>
              </a:tblGrid>
              <a:tr h="2736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sng" dirty="0">
                          <a:effectLst/>
                        </a:rPr>
                        <a:t>Type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sng" dirty="0" smtClean="0">
                          <a:effectLst/>
                        </a:rPr>
                        <a:t>Description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Open Sans"/>
                          <a:cs typeface="Open Sans"/>
                        </a:rPr>
                        <a:t>Questions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+mn-lt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</a:tr>
              <a:tr h="443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dirty="0">
                          <a:effectLst/>
                        </a:rPr>
                        <a:t>compute-platform</a:t>
                      </a:r>
                      <a:endParaRPr lang="en-US" sz="1600" u="none" dirty="0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dirty="0">
                          <a:effectLst/>
                        </a:rPr>
                        <a:t>any general purpose computing device, be it user-oriented (e.g., desktop, laptop, mobile), infrastructure-oriented (e.g., server), or special-purpose (e.g., </a:t>
                      </a:r>
                      <a:r>
                        <a:rPr lang="en-US" sz="1600" u="none" dirty="0" err="1">
                          <a:effectLst/>
                        </a:rPr>
                        <a:t>IoT</a:t>
                      </a:r>
                      <a:r>
                        <a:rPr lang="en-US" sz="1600" u="none" dirty="0">
                          <a:effectLst/>
                        </a:rPr>
                        <a:t> devices)</a:t>
                      </a:r>
                      <a:endParaRPr lang="en-US" sz="1600" u="none" dirty="0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Open Sans"/>
                          <a:cs typeface="Open Sans"/>
                        </a:rPr>
                        <a:t>Is this an actuation</a:t>
                      </a:r>
                      <a:r>
                        <a:rPr lang="en-US" sz="1600" u="non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Open Sans"/>
                          <a:cs typeface="Open Sans"/>
                        </a:rPr>
                        <a:t> function?</a:t>
                      </a:r>
                      <a:endParaRPr lang="en-US" sz="1600" u="none" dirty="0">
                        <a:solidFill>
                          <a:srgbClr val="000000"/>
                        </a:solidFill>
                        <a:effectLst/>
                        <a:latin typeface="+mn-lt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</a:tr>
              <a:tr h="2736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dirty="0">
                          <a:effectLst/>
                        </a:rPr>
                        <a:t>malware-detection</a:t>
                      </a:r>
                      <a:endParaRPr lang="en-US" sz="1600" u="none" dirty="0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dirty="0">
                          <a:effectLst/>
                        </a:rPr>
                        <a:t>Provides detection and notification of malware (e.g., viruses, </a:t>
                      </a:r>
                      <a:r>
                        <a:rPr lang="en-US" sz="1600" u="none" dirty="0" err="1">
                          <a:effectLst/>
                        </a:rPr>
                        <a:t>ransomware</a:t>
                      </a:r>
                      <a:r>
                        <a:rPr lang="en-US" sz="1600" u="none" dirty="0">
                          <a:effectLst/>
                        </a:rPr>
                        <a:t>)</a:t>
                      </a:r>
                      <a:endParaRPr lang="en-US" sz="1600" u="none" dirty="0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Open Sans"/>
                          <a:cs typeface="Open Sans"/>
                        </a:rPr>
                        <a:t>Are malware</a:t>
                      </a:r>
                      <a:r>
                        <a:rPr lang="en-US" sz="1600" u="non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Open Sans"/>
                          <a:cs typeface="Open Sans"/>
                        </a:rPr>
                        <a:t> detection and analysis separate functions? </a:t>
                      </a:r>
                      <a:endParaRPr lang="en-US" sz="1600" u="none" dirty="0">
                        <a:solidFill>
                          <a:srgbClr val="000000"/>
                        </a:solidFill>
                        <a:effectLst/>
                        <a:latin typeface="+mn-lt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</a:tr>
              <a:tr h="2736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>
                          <a:effectLst/>
                        </a:rPr>
                        <a:t>malware-analysis</a:t>
                      </a:r>
                      <a:endParaRPr lang="en-US" sz="1600" u="none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dirty="0">
                          <a:effectLst/>
                        </a:rPr>
                        <a:t>Performs static (e.g., code inspection) and dynamic (e.g., detonation chamber) analysis and characterization of suspected malware</a:t>
                      </a:r>
                      <a:endParaRPr lang="en-US" sz="1600" u="none" dirty="0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  <a:tc v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44045" marR="44045" marT="44045" marB="44045"/>
                </a:tc>
              </a:tr>
              <a:tr h="443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dirty="0">
                          <a:effectLst/>
                        </a:rPr>
                        <a:t>malware-remediation</a:t>
                      </a:r>
                      <a:endParaRPr lang="en-US" sz="1600" u="none" dirty="0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dirty="0">
                          <a:effectLst/>
                        </a:rPr>
                        <a:t>Provides removal of malware and restoration of secure system state</a:t>
                      </a:r>
                      <a:endParaRPr lang="en-US" sz="1600" u="none" dirty="0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Open Sans"/>
                          <a:cs typeface="Open Sans"/>
                        </a:rPr>
                        <a:t>Is this a single function?  </a:t>
                      </a:r>
                      <a:endParaRPr lang="en-US" sz="1600" u="none" dirty="0">
                        <a:solidFill>
                          <a:srgbClr val="000000"/>
                        </a:solidFill>
                        <a:effectLst/>
                        <a:latin typeface="+mn-lt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</a:tr>
              <a:tr h="2736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>
                          <a:effectLst/>
                        </a:rPr>
                        <a:t>traffic-capture</a:t>
                      </a:r>
                      <a:endParaRPr lang="en-US" sz="1600" u="none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dirty="0">
                          <a:effectLst/>
                        </a:rPr>
                        <a:t>Performs full / raw capture of network traffic (i.e., </a:t>
                      </a:r>
                      <a:r>
                        <a:rPr lang="en-US" sz="1600" u="none" dirty="0" err="1">
                          <a:effectLst/>
                        </a:rPr>
                        <a:t>pcap</a:t>
                      </a:r>
                      <a:r>
                        <a:rPr lang="en-US" sz="1600" u="none" dirty="0">
                          <a:effectLst/>
                        </a:rPr>
                        <a:t>)</a:t>
                      </a:r>
                      <a:endParaRPr lang="en-US" sz="1600" u="none" dirty="0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Open Sans"/>
                          <a:cs typeface="Open Sans"/>
                        </a:rPr>
                        <a:t>Are these</a:t>
                      </a:r>
                      <a:r>
                        <a:rPr lang="en-US" sz="1600" u="non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Open Sans"/>
                          <a:cs typeface="Open Sans"/>
                        </a:rPr>
                        <a:t> separate functions?  </a:t>
                      </a:r>
                      <a:endParaRPr lang="en-US" sz="1600" u="none" dirty="0">
                        <a:solidFill>
                          <a:srgbClr val="000000"/>
                        </a:solidFill>
                        <a:effectLst/>
                        <a:latin typeface="+mn-lt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</a:tr>
              <a:tr h="2736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dirty="0">
                          <a:effectLst/>
                        </a:rPr>
                        <a:t>traffic-characterization</a:t>
                      </a:r>
                      <a:endParaRPr lang="en-US" sz="1600" u="none" dirty="0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dirty="0">
                          <a:effectLst/>
                        </a:rPr>
                        <a:t>Performs traffic metadata capture (e.g., </a:t>
                      </a:r>
                      <a:r>
                        <a:rPr lang="en-US" sz="1600" u="none" dirty="0" err="1">
                          <a:effectLst/>
                        </a:rPr>
                        <a:t>netflow</a:t>
                      </a:r>
                      <a:r>
                        <a:rPr lang="en-US" sz="1600" u="none" dirty="0">
                          <a:effectLst/>
                        </a:rPr>
                        <a:t>)</a:t>
                      </a:r>
                      <a:endParaRPr lang="en-US" sz="1600" u="none" dirty="0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  <a:tc v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44045" marR="44045" marT="44045" marB="44045"/>
                </a:tc>
              </a:tr>
              <a:tr h="2736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>
                          <a:effectLst/>
                        </a:rPr>
                        <a:t>intrusion-detection</a:t>
                      </a:r>
                      <a:endParaRPr lang="en-US" sz="1600" u="none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dirty="0">
                          <a:effectLst/>
                        </a:rPr>
                        <a:t>Network- or host-based intrusion detection</a:t>
                      </a:r>
                      <a:endParaRPr lang="en-US" sz="1600" u="none" dirty="0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u="none" dirty="0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</a:tr>
              <a:tr h="2736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dirty="0">
                          <a:effectLst/>
                        </a:rPr>
                        <a:t>intrusion-prevention</a:t>
                      </a:r>
                      <a:endParaRPr lang="en-US" sz="1600" u="none" dirty="0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dirty="0">
                          <a:effectLst/>
                        </a:rPr>
                        <a:t>Network- or host-based intrusion prevention</a:t>
                      </a:r>
                      <a:endParaRPr lang="en-US" sz="1600" u="none" dirty="0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u="none" dirty="0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</a:tr>
            </a:tbl>
          </a:graphicData>
        </a:graphic>
      </p:graphicFrame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11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87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Even More </a:t>
            </a:r>
            <a:r>
              <a:rPr lang="en-US" dirty="0" smtClean="0"/>
              <a:t>Red </a:t>
            </a:r>
            <a:r>
              <a:rPr lang="en-US" dirty="0" smtClean="0"/>
              <a:t>on </a:t>
            </a:r>
            <a:r>
              <a:rPr lang="en-US" dirty="0" smtClean="0"/>
              <a:t>Black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823039"/>
              </p:ext>
            </p:extLst>
          </p:nvPr>
        </p:nvGraphicFramePr>
        <p:xfrm>
          <a:off x="95250" y="1524000"/>
          <a:ext cx="9048750" cy="55383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54346"/>
                <a:gridCol w="4455980"/>
                <a:gridCol w="2638424"/>
              </a:tblGrid>
              <a:tr h="2736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dirty="0">
                          <a:effectLst/>
                          <a:latin typeface="+mn-lt"/>
                        </a:rPr>
                        <a:t>packet-filtering</a:t>
                      </a:r>
                      <a:endParaRPr lang="en-US" sz="1600" u="none" dirty="0">
                        <a:solidFill>
                          <a:srgbClr val="000000"/>
                        </a:solidFill>
                        <a:effectLst/>
                        <a:latin typeface="+mn-lt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dirty="0">
                          <a:effectLst/>
                          <a:latin typeface="+mn-lt"/>
                        </a:rPr>
                        <a:t>Traffic filtering based on packet / protocol characteristics (e.g., 5-tuple)</a:t>
                      </a:r>
                      <a:endParaRPr lang="en-US" sz="1600" u="none" dirty="0">
                        <a:solidFill>
                          <a:srgbClr val="000000"/>
                        </a:solidFill>
                        <a:effectLst/>
                        <a:latin typeface="+mn-lt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Open Sans"/>
                          <a:cs typeface="Open Sans"/>
                        </a:rPr>
                        <a:t>Distinct from Firewall?</a:t>
                      </a:r>
                      <a:endParaRPr lang="en-US" sz="1600" u="none" dirty="0">
                        <a:solidFill>
                          <a:srgbClr val="000000"/>
                        </a:solidFill>
                        <a:effectLst/>
                        <a:latin typeface="+mn-lt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</a:tr>
              <a:tr h="2736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dirty="0">
                          <a:effectLst/>
                          <a:latin typeface="+mn-lt"/>
                        </a:rPr>
                        <a:t>packet-routing</a:t>
                      </a:r>
                      <a:endParaRPr lang="en-US" sz="1600" u="none" dirty="0">
                        <a:solidFill>
                          <a:srgbClr val="000000"/>
                        </a:solidFill>
                        <a:effectLst/>
                        <a:latin typeface="+mn-lt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dirty="0">
                          <a:effectLst/>
                          <a:latin typeface="+mn-lt"/>
                        </a:rPr>
                        <a:t>Traffic routing based on packet / protocol characteristics (e.g., 5-tuple)</a:t>
                      </a:r>
                      <a:endParaRPr lang="en-US" sz="1600" u="none" dirty="0">
                        <a:solidFill>
                          <a:srgbClr val="000000"/>
                        </a:solidFill>
                        <a:effectLst/>
                        <a:latin typeface="+mn-lt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Open Sans"/>
                          <a:cs typeface="Open Sans"/>
                        </a:rPr>
                        <a:t>Distinct</a:t>
                      </a:r>
                      <a:r>
                        <a:rPr lang="en-US" sz="1600" u="non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Open Sans"/>
                          <a:cs typeface="Open Sans"/>
                        </a:rPr>
                        <a:t> from Router? Why limit it to Layer 3?</a:t>
                      </a:r>
                      <a:endParaRPr lang="en-US" sz="1600" u="none" dirty="0">
                        <a:solidFill>
                          <a:srgbClr val="000000"/>
                        </a:solidFill>
                        <a:effectLst/>
                        <a:latin typeface="+mn-lt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</a:tr>
              <a:tr h="443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dirty="0">
                          <a:effectLst/>
                          <a:latin typeface="+mn-lt"/>
                        </a:rPr>
                        <a:t>content-inspection</a:t>
                      </a:r>
                      <a:endParaRPr lang="en-US" sz="1600" u="none" dirty="0">
                        <a:solidFill>
                          <a:srgbClr val="000000"/>
                        </a:solidFill>
                        <a:effectLst/>
                        <a:latin typeface="+mn-lt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dirty="0">
                          <a:effectLst/>
                          <a:latin typeface="+mn-lt"/>
                        </a:rPr>
                        <a:t>Inspection of network traffic at the application level (e.g., email content scanning); may require "break &amp; inspect" capabilities</a:t>
                      </a:r>
                      <a:endParaRPr lang="en-US" sz="1600" u="none" dirty="0">
                        <a:solidFill>
                          <a:srgbClr val="000000"/>
                        </a:solidFill>
                        <a:effectLst/>
                        <a:latin typeface="+mn-lt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Open Sans"/>
                          <a:cs typeface="Open Sans"/>
                        </a:rPr>
                        <a:t>Distinct</a:t>
                      </a:r>
                      <a:r>
                        <a:rPr lang="en-US" sz="1600" u="non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Open Sans"/>
                          <a:cs typeface="Open Sans"/>
                        </a:rPr>
                        <a:t> from Analysis? </a:t>
                      </a:r>
                      <a:endParaRPr lang="en-US" sz="1600" u="none" dirty="0">
                        <a:solidFill>
                          <a:srgbClr val="000000"/>
                        </a:solidFill>
                        <a:effectLst/>
                        <a:latin typeface="+mn-lt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</a:tr>
              <a:tr h="443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>
                          <a:effectLst/>
                          <a:latin typeface="+mn-lt"/>
                        </a:rPr>
                        <a:t>content-filtering</a:t>
                      </a:r>
                      <a:endParaRPr lang="en-US" sz="1600" u="none">
                        <a:solidFill>
                          <a:srgbClr val="000000"/>
                        </a:solidFill>
                        <a:effectLst/>
                        <a:latin typeface="+mn-lt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dirty="0">
                          <a:effectLst/>
                          <a:latin typeface="+mn-lt"/>
                        </a:rPr>
                        <a:t>Traffic filtering based on content characteristics (e.g., email content); may require "break &amp; inspect" capabilities</a:t>
                      </a:r>
                      <a:endParaRPr lang="en-US" sz="1600" u="none" dirty="0">
                        <a:solidFill>
                          <a:srgbClr val="000000"/>
                        </a:solidFill>
                        <a:effectLst/>
                        <a:latin typeface="+mn-lt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u="none" dirty="0">
                        <a:solidFill>
                          <a:srgbClr val="000000"/>
                        </a:solidFill>
                        <a:effectLst/>
                        <a:latin typeface="+mn-lt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</a:tr>
              <a:tr h="443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>
                          <a:effectLst/>
                          <a:latin typeface="+mn-lt"/>
                        </a:rPr>
                        <a:t>content-routing</a:t>
                      </a:r>
                      <a:endParaRPr lang="en-US" sz="1600" u="none">
                        <a:solidFill>
                          <a:srgbClr val="000000"/>
                        </a:solidFill>
                        <a:effectLst/>
                        <a:latin typeface="+mn-lt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dirty="0">
                          <a:effectLst/>
                          <a:latin typeface="+mn-lt"/>
                        </a:rPr>
                        <a:t>Traffic routing based on content characteristics (e.g., email subject, attachments); may require "break &amp; inspect" capabilities</a:t>
                      </a:r>
                      <a:endParaRPr lang="en-US" sz="1600" u="none" dirty="0">
                        <a:solidFill>
                          <a:srgbClr val="000000"/>
                        </a:solidFill>
                        <a:effectLst/>
                        <a:latin typeface="+mn-lt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u="none" dirty="0">
                        <a:solidFill>
                          <a:srgbClr val="000000"/>
                        </a:solidFill>
                        <a:effectLst/>
                        <a:latin typeface="+mn-lt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</a:tr>
              <a:tr h="443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>
                          <a:effectLst/>
                          <a:latin typeface="+mn-lt"/>
                        </a:rPr>
                        <a:t>network-characterization</a:t>
                      </a:r>
                      <a:endParaRPr lang="en-US" sz="1600" u="none">
                        <a:solidFill>
                          <a:srgbClr val="000000"/>
                        </a:solidFill>
                        <a:effectLst/>
                        <a:latin typeface="+mn-lt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dirty="0">
                          <a:effectLst/>
                          <a:latin typeface="+mn-lt"/>
                        </a:rPr>
                        <a:t>Determination of network characteristics through a mixture of techniques that may include active scanning and passive traffic and host characterization</a:t>
                      </a:r>
                      <a:endParaRPr lang="en-US" sz="1600" u="none" dirty="0">
                        <a:solidFill>
                          <a:srgbClr val="000000"/>
                        </a:solidFill>
                        <a:effectLst/>
                        <a:latin typeface="+mn-lt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Open Sans"/>
                          <a:cs typeface="Open Sans"/>
                        </a:rPr>
                        <a:t>Distinct from Traffic characterization?</a:t>
                      </a:r>
                      <a:r>
                        <a:rPr lang="en-US" sz="1600" u="non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Open Sans"/>
                          <a:cs typeface="Open Sans"/>
                        </a:rPr>
                        <a:t>  </a:t>
                      </a:r>
                      <a:endParaRPr lang="en-US" sz="1600" u="none" dirty="0">
                        <a:solidFill>
                          <a:srgbClr val="000000"/>
                        </a:solidFill>
                        <a:effectLst/>
                        <a:latin typeface="+mn-lt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</a:tr>
              <a:tr h="2736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>
                          <a:effectLst/>
                          <a:latin typeface="+mn-lt"/>
                        </a:rPr>
                        <a:t>vulnerability-scanning</a:t>
                      </a:r>
                      <a:endParaRPr lang="en-US" sz="1600" u="none">
                        <a:solidFill>
                          <a:srgbClr val="000000"/>
                        </a:solidFill>
                        <a:effectLst/>
                        <a:latin typeface="+mn-lt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dirty="0">
                          <a:effectLst/>
                          <a:latin typeface="+mn-lt"/>
                        </a:rPr>
                        <a:t>Identification of network and/or software vulnerabilities through scanning</a:t>
                      </a:r>
                      <a:endParaRPr lang="en-US" sz="1600" u="none" dirty="0">
                        <a:solidFill>
                          <a:srgbClr val="000000"/>
                        </a:solidFill>
                        <a:effectLst/>
                        <a:latin typeface="+mn-lt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Open Sans"/>
                          <a:cs typeface="Open Sans"/>
                        </a:rPr>
                        <a:t>Subset of Configuration Management?</a:t>
                      </a:r>
                      <a:r>
                        <a:rPr lang="en-US" sz="1600" u="non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Open Sans"/>
                          <a:cs typeface="Open Sans"/>
                        </a:rPr>
                        <a:t>  </a:t>
                      </a:r>
                      <a:endParaRPr lang="en-US" sz="1600" u="none" dirty="0">
                        <a:solidFill>
                          <a:srgbClr val="000000"/>
                        </a:solidFill>
                        <a:effectLst/>
                        <a:latin typeface="+mn-lt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</a:tr>
            </a:tbl>
          </a:graphicData>
        </a:graphic>
      </p:graphicFrame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12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923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Status/ Way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Generation Firewall profile underway</a:t>
            </a:r>
          </a:p>
          <a:p>
            <a:r>
              <a:rPr lang="en-US" dirty="0" smtClean="0"/>
              <a:t>Router profile pending </a:t>
            </a:r>
          </a:p>
          <a:p>
            <a:r>
              <a:rPr lang="en-US" dirty="0" smtClean="0"/>
              <a:t>Identify and prioritize Other Actuator Profiles</a:t>
            </a:r>
          </a:p>
          <a:p>
            <a:endParaRPr lang="en-US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13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946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Upcoming Events of Interest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14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816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openc2 and </a:t>
            </a:r>
            <a:r>
              <a:rPr lang="en-US" dirty="0" err="1"/>
              <a:t>ocas</a:t>
            </a:r>
            <a:r>
              <a:rPr lang="en-US" dirty="0"/>
              <a:t> at EEF17 in San Francisco </a:t>
            </a:r>
            <a:r>
              <a:rPr lang="en-US" dirty="0" smtClean="0"/>
              <a:t>(March 23) </a:t>
            </a:r>
            <a:r>
              <a:rPr lang="en-US" u="sng" dirty="0" smtClean="0">
                <a:hlinkClick r:id="rId2"/>
              </a:rPr>
              <a:t>http</a:t>
            </a:r>
            <a:r>
              <a:rPr lang="en-US" u="sng" dirty="0">
                <a:hlinkClick r:id="rId2"/>
              </a:rPr>
              <a:t>://</a:t>
            </a:r>
            <a:r>
              <a:rPr lang="en-US" u="sng" dirty="0" err="1">
                <a:hlinkClick r:id="rId2"/>
              </a:rPr>
              <a:t>www.erlang-factory.com</a:t>
            </a:r>
            <a:r>
              <a:rPr lang="en-US" u="sng" dirty="0">
                <a:hlinkClick r:id="rId2"/>
              </a:rPr>
              <a:t>/sfbay2017/</a:t>
            </a:r>
            <a:r>
              <a:rPr lang="en-US" u="sng" dirty="0" err="1">
                <a:hlinkClick r:id="rId2"/>
              </a:rPr>
              <a:t>duncan-sparrell.html</a:t>
            </a:r>
            <a:endParaRPr lang="en-US" dirty="0"/>
          </a:p>
          <a:p>
            <a:r>
              <a:rPr lang="en-US" dirty="0" err="1"/>
              <a:t>IACD</a:t>
            </a:r>
            <a:r>
              <a:rPr lang="en-US" dirty="0"/>
              <a:t> </a:t>
            </a:r>
            <a:r>
              <a:rPr lang="en-US" dirty="0" smtClean="0"/>
              <a:t>Community Day</a:t>
            </a:r>
            <a:r>
              <a:rPr lang="en-US" dirty="0"/>
              <a:t> </a:t>
            </a:r>
            <a:r>
              <a:rPr lang="en-US" dirty="0" smtClean="0"/>
              <a:t>(March 23) </a:t>
            </a:r>
            <a:r>
              <a:rPr lang="en-US" u="sng" dirty="0" smtClean="0">
                <a:hlinkClick r:id="rId3"/>
              </a:rPr>
              <a:t>http</a:t>
            </a:r>
            <a:r>
              <a:rPr lang="en-US" u="sng" dirty="0">
                <a:hlinkClick r:id="rId3"/>
              </a:rPr>
              <a:t>://</a:t>
            </a:r>
            <a:r>
              <a:rPr lang="en-US" u="sng" dirty="0" err="1" smtClean="0">
                <a:hlinkClick r:id="rId3"/>
              </a:rPr>
              <a:t>www.cvent.com</a:t>
            </a:r>
            <a:r>
              <a:rPr lang="en-US" u="sng" dirty="0" smtClean="0">
                <a:hlinkClick r:id="rId3"/>
              </a:rPr>
              <a:t>/events/</a:t>
            </a:r>
            <a:r>
              <a:rPr lang="en-US" u="sng" dirty="0" err="1" smtClean="0">
                <a:hlinkClick r:id="rId3"/>
              </a:rPr>
              <a:t>iacd</a:t>
            </a:r>
            <a:r>
              <a:rPr lang="en-US" u="sng" dirty="0" smtClean="0">
                <a:hlinkClick r:id="rId3"/>
              </a:rPr>
              <a:t>-community-day/custom-20-d4bb79bacefd4c1798ede27d28dc10dc.aspx</a:t>
            </a:r>
            <a:endParaRPr lang="en-US" u="sng" dirty="0" smtClean="0"/>
          </a:p>
          <a:p>
            <a:r>
              <a:rPr lang="en-US" dirty="0" smtClean="0"/>
              <a:t>OASIS Borderless </a:t>
            </a:r>
            <a:r>
              <a:rPr lang="en-US" dirty="0"/>
              <a:t>Cyber </a:t>
            </a:r>
            <a:r>
              <a:rPr lang="en-US" dirty="0" smtClean="0"/>
              <a:t>NYC (June 21-22) (</a:t>
            </a:r>
            <a:r>
              <a:rPr lang="en-US" u="sng" dirty="0" smtClean="0">
                <a:hlinkClick r:id="rId4"/>
              </a:rPr>
              <a:t>http</a:t>
            </a:r>
            <a:r>
              <a:rPr lang="en-US" u="sng" dirty="0">
                <a:hlinkClick r:id="rId4"/>
              </a:rPr>
              <a:t>://us17.borderlesscyber.org/</a:t>
            </a:r>
            <a:r>
              <a:rPr lang="en-US" u="sng" dirty="0" err="1">
                <a:hlinkClick r:id="rId4"/>
              </a:rPr>
              <a:t>en</a:t>
            </a:r>
            <a:r>
              <a:rPr lang="en-US" dirty="0" smtClean="0"/>
              <a:t>/)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13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2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Welcome New Members</a:t>
            </a:r>
          </a:p>
          <a:p>
            <a:r>
              <a:rPr lang="en-US" dirty="0" smtClean="0"/>
              <a:t>OASIS </a:t>
            </a:r>
            <a:r>
              <a:rPr lang="en-US" dirty="0" smtClean="0"/>
              <a:t>Transition Q&amp;A</a:t>
            </a:r>
          </a:p>
          <a:p>
            <a:r>
              <a:rPr lang="en-US" dirty="0" smtClean="0"/>
              <a:t>OASIS Charter, Non-Normative Document</a:t>
            </a:r>
          </a:p>
          <a:p>
            <a:r>
              <a:rPr lang="en-US" dirty="0" smtClean="0"/>
              <a:t>May 19</a:t>
            </a:r>
            <a:r>
              <a:rPr lang="en-US" baseline="30000" dirty="0" smtClean="0"/>
              <a:t>th</a:t>
            </a:r>
            <a:r>
              <a:rPr lang="en-US" dirty="0" smtClean="0"/>
              <a:t> Face-to-Face </a:t>
            </a:r>
            <a:r>
              <a:rPr lang="en-US" dirty="0" smtClean="0"/>
              <a:t>Agenda Topics</a:t>
            </a:r>
          </a:p>
          <a:p>
            <a:r>
              <a:rPr lang="en-US" dirty="0" smtClean="0"/>
              <a:t>Actuator Profile Subgroup </a:t>
            </a:r>
            <a:r>
              <a:rPr lang="en-US" dirty="0" smtClean="0"/>
              <a:t>Report</a:t>
            </a:r>
          </a:p>
          <a:p>
            <a:r>
              <a:rPr lang="en-US" dirty="0" smtClean="0"/>
              <a:t>Upcoming Events of Interest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11872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OpenC2 TC Charter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3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draft TC charter has been submitted to establish the OASIS Open Command and Control (OpenC2) Technical Committee. In accordance with the OASIS TC Process Policy section 2.2: (</a:t>
            </a:r>
            <a:r>
              <a:rPr lang="en-US" u="sng" dirty="0">
                <a:hlinkClick r:id="rId2"/>
              </a:rPr>
              <a:t>https://</a:t>
            </a:r>
            <a:r>
              <a:rPr lang="en-US" u="sng" dirty="0" err="1">
                <a:hlinkClick r:id="rId2"/>
              </a:rPr>
              <a:t>www.oasis-open.org</a:t>
            </a:r>
            <a:r>
              <a:rPr lang="en-US" u="sng" dirty="0">
                <a:hlinkClick r:id="rId2"/>
              </a:rPr>
              <a:t>/policies-guidelines/</a:t>
            </a:r>
            <a:r>
              <a:rPr lang="en-US" u="sng" dirty="0" err="1">
                <a:hlinkClick r:id="rId2"/>
              </a:rPr>
              <a:t>tc-process#formation</a:t>
            </a:r>
            <a:r>
              <a:rPr lang="en-US" dirty="0"/>
              <a:t>) the proposed charter is hereby submitted for comment. The comment period shall remain open until 23:59 </a:t>
            </a:r>
            <a:r>
              <a:rPr lang="en-US" dirty="0" err="1"/>
              <a:t>UTC</a:t>
            </a:r>
            <a:r>
              <a:rPr lang="en-US" dirty="0"/>
              <a:t> on 27 March 2017.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58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 19</a:t>
            </a:r>
            <a:r>
              <a:rPr lang="en-US" baseline="30000" dirty="0" smtClean="0"/>
              <a:t>th</a:t>
            </a:r>
            <a:r>
              <a:rPr lang="en-US" dirty="0" smtClean="0"/>
              <a:t> Face to 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4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733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Actuator Profile Subgroup Update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5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134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5426"/>
            <a:ext cx="7886700" cy="1325563"/>
          </a:xfrm>
        </p:spPr>
        <p:txBody>
          <a:bodyPr/>
          <a:lstStyle/>
          <a:p>
            <a:r>
              <a:rPr lang="en-US" dirty="0" smtClean="0"/>
              <a:t>Actuator Profile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47825"/>
            <a:ext cx="8010525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Current LDD is device or technology centric</a:t>
            </a:r>
          </a:p>
          <a:p>
            <a:pPr lvl="1"/>
            <a:r>
              <a:rPr lang="en-US" dirty="0" smtClean="0"/>
              <a:t>Endpoint</a:t>
            </a:r>
          </a:p>
          <a:p>
            <a:pPr lvl="1"/>
            <a:r>
              <a:rPr lang="en-US" dirty="0" smtClean="0"/>
              <a:t>Network</a:t>
            </a:r>
          </a:p>
          <a:p>
            <a:pPr lvl="1"/>
            <a:r>
              <a:rPr lang="en-US" dirty="0" smtClean="0"/>
              <a:t>Process</a:t>
            </a:r>
          </a:p>
          <a:p>
            <a:pPr lvl="1"/>
            <a:r>
              <a:rPr lang="en-US" dirty="0" smtClean="0"/>
              <a:t>Redundancy in profiles (example, host based, perimeter and network firewalls)</a:t>
            </a:r>
          </a:p>
          <a:p>
            <a:r>
              <a:rPr lang="en-US" dirty="0" smtClean="0"/>
              <a:t>Proposal:  Actuator Profiles should be functional </a:t>
            </a:r>
          </a:p>
          <a:p>
            <a:pPr lvl="1"/>
            <a:r>
              <a:rPr lang="en-US" dirty="0" smtClean="0"/>
              <a:t>Firewall specifiers and modifiers apply to both network and host based firewalls</a:t>
            </a:r>
          </a:p>
          <a:p>
            <a:pPr lvl="1"/>
            <a:r>
              <a:rPr lang="en-US" dirty="0" smtClean="0"/>
              <a:t>Use of actuator specifiers to identify a particular firewall if needed</a:t>
            </a:r>
          </a:p>
          <a:p>
            <a:r>
              <a:rPr lang="en-US" dirty="0" smtClean="0"/>
              <a:t>General Agreement at the March 9 2017 Firewall Profile teleconference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6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787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Proposed List </a:t>
            </a:r>
            <a:br>
              <a:rPr lang="en-US" dirty="0" smtClean="0"/>
            </a:br>
            <a:r>
              <a:rPr lang="en-US" sz="3100" dirty="0" smtClean="0"/>
              <a:t>(Based on industry feedback.  Not in priority order)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228975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Directory Service</a:t>
            </a:r>
          </a:p>
          <a:p>
            <a:r>
              <a:rPr lang="en-US" dirty="0" smtClean="0"/>
              <a:t>Email</a:t>
            </a:r>
          </a:p>
          <a:p>
            <a:r>
              <a:rPr lang="en-US" dirty="0" smtClean="0"/>
              <a:t>Firewall</a:t>
            </a:r>
          </a:p>
          <a:p>
            <a:r>
              <a:rPr lang="en-US" dirty="0" smtClean="0"/>
              <a:t>Forensic </a:t>
            </a:r>
          </a:p>
          <a:p>
            <a:r>
              <a:rPr lang="en-US" dirty="0" smtClean="0"/>
              <a:t>Generic</a:t>
            </a:r>
          </a:p>
          <a:p>
            <a:r>
              <a:rPr lang="en-US" dirty="0" smtClean="0"/>
              <a:t>Informative</a:t>
            </a:r>
          </a:p>
          <a:p>
            <a:r>
              <a:rPr lang="en-US" dirty="0" smtClean="0"/>
              <a:t>Investigative </a:t>
            </a:r>
          </a:p>
          <a:p>
            <a:r>
              <a:rPr lang="en-US" dirty="0" smtClean="0"/>
              <a:t>Network Access Controls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76775" y="1825625"/>
            <a:ext cx="32289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Reputation </a:t>
            </a:r>
          </a:p>
          <a:p>
            <a:r>
              <a:rPr lang="en-US" dirty="0" smtClean="0"/>
              <a:t>Router</a:t>
            </a:r>
          </a:p>
          <a:p>
            <a:r>
              <a:rPr lang="en-US" dirty="0" smtClean="0"/>
              <a:t>Sandbox</a:t>
            </a:r>
          </a:p>
          <a:p>
            <a:r>
              <a:rPr lang="en-US" dirty="0" smtClean="0"/>
              <a:t>SIEM</a:t>
            </a:r>
          </a:p>
          <a:p>
            <a:r>
              <a:rPr lang="en-US" dirty="0" smtClean="0"/>
              <a:t>Threat Intel</a:t>
            </a:r>
          </a:p>
          <a:p>
            <a:r>
              <a:rPr lang="en-US" dirty="0" smtClean="0"/>
              <a:t>Ticketing</a:t>
            </a:r>
          </a:p>
          <a:p>
            <a:r>
              <a:rPr lang="en-US" dirty="0" smtClean="0"/>
              <a:t>Virtualization</a:t>
            </a:r>
          </a:p>
          <a:p>
            <a:r>
              <a:rPr lang="en-US" dirty="0" smtClean="0"/>
              <a:t>Web Proxy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7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687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7934"/>
            <a:ext cx="7886700" cy="1325563"/>
          </a:xfrm>
        </p:spPr>
        <p:txBody>
          <a:bodyPr/>
          <a:lstStyle/>
          <a:p>
            <a:r>
              <a:rPr lang="en-US" dirty="0" smtClean="0"/>
              <a:t>Proposed Definitions, page 1 of 2 </a:t>
            </a:r>
            <a:br>
              <a:rPr lang="en-US" dirty="0" smtClean="0"/>
            </a:br>
            <a:r>
              <a:rPr lang="en-US" sz="3200" dirty="0" smtClean="0"/>
              <a:t>(Gleaned from Slack)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666109"/>
              </p:ext>
            </p:extLst>
          </p:nvPr>
        </p:nvGraphicFramePr>
        <p:xfrm>
          <a:off x="561975" y="1333496"/>
          <a:ext cx="8277226" cy="53521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54346"/>
                <a:gridCol w="6322880"/>
              </a:tblGrid>
              <a:tr h="2736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sng" dirty="0">
                          <a:effectLst/>
                        </a:rPr>
                        <a:t>Type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sng">
                          <a:effectLst/>
                        </a:rPr>
                        <a:t>Description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</a:tr>
              <a:tr h="443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dirty="0">
                          <a:effectLst/>
                        </a:rPr>
                        <a:t>compute-platform</a:t>
                      </a:r>
                      <a:endParaRPr lang="en-US" sz="1800" u="none" dirty="0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dirty="0">
                          <a:effectLst/>
                        </a:rPr>
                        <a:t>any general purpose computing device, be it user-oriented (e.g., desktop, laptop, mobile), infrastructure-oriented (e.g., server), or special-purpose (e.g., </a:t>
                      </a:r>
                      <a:r>
                        <a:rPr lang="en-US" sz="1800" u="none" dirty="0" err="1">
                          <a:effectLst/>
                        </a:rPr>
                        <a:t>IoT</a:t>
                      </a:r>
                      <a:r>
                        <a:rPr lang="en-US" sz="1800" u="none" dirty="0">
                          <a:effectLst/>
                        </a:rPr>
                        <a:t> devices)</a:t>
                      </a:r>
                      <a:endParaRPr lang="en-US" sz="1800" u="none" dirty="0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</a:tr>
              <a:tr h="2736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>
                          <a:effectLst/>
                        </a:rPr>
                        <a:t>malware-detection</a:t>
                      </a:r>
                      <a:endParaRPr lang="en-US" sz="1800" u="none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dirty="0">
                          <a:effectLst/>
                        </a:rPr>
                        <a:t>Provides detection and notification of malware (e.g., viruses, ransomware)</a:t>
                      </a:r>
                      <a:endParaRPr lang="en-US" sz="1800" u="none" dirty="0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</a:tr>
              <a:tr h="2736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dirty="0">
                          <a:effectLst/>
                        </a:rPr>
                        <a:t>malware-remediation</a:t>
                      </a:r>
                      <a:endParaRPr lang="en-US" sz="1800" u="none" dirty="0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dirty="0">
                          <a:effectLst/>
                        </a:rPr>
                        <a:t>Provides removal of malware and restoration of secure system state</a:t>
                      </a:r>
                      <a:endParaRPr lang="en-US" sz="1800" u="none" dirty="0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</a:tr>
              <a:tr h="443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>
                          <a:effectLst/>
                        </a:rPr>
                        <a:t>malware-analysis</a:t>
                      </a:r>
                      <a:endParaRPr lang="en-US" sz="1800" u="none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dirty="0">
                          <a:effectLst/>
                        </a:rPr>
                        <a:t>Performs static (e.g., code inspection) and dynamic (e.g., detonation chamber) analysis and characterization of suspected malware</a:t>
                      </a:r>
                      <a:endParaRPr lang="en-US" sz="1800" u="none" dirty="0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</a:tr>
              <a:tr h="2736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>
                          <a:effectLst/>
                        </a:rPr>
                        <a:t>traffic-capture</a:t>
                      </a:r>
                      <a:endParaRPr lang="en-US" sz="1800" u="none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dirty="0">
                          <a:effectLst/>
                        </a:rPr>
                        <a:t>Performs full / raw capture of network traffic (i.e., </a:t>
                      </a:r>
                      <a:r>
                        <a:rPr lang="en-US" sz="1800" u="none" dirty="0" err="1">
                          <a:effectLst/>
                        </a:rPr>
                        <a:t>pcap</a:t>
                      </a:r>
                      <a:r>
                        <a:rPr lang="en-US" sz="1800" u="none" dirty="0">
                          <a:effectLst/>
                        </a:rPr>
                        <a:t>)</a:t>
                      </a:r>
                      <a:endParaRPr lang="en-US" sz="1800" u="none" dirty="0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</a:tr>
              <a:tr h="2736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>
                          <a:effectLst/>
                        </a:rPr>
                        <a:t>traffic-characterization</a:t>
                      </a:r>
                      <a:endParaRPr lang="en-US" sz="1800" u="none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dirty="0">
                          <a:effectLst/>
                        </a:rPr>
                        <a:t>Performs traffic metadata capture (e.g., </a:t>
                      </a:r>
                      <a:r>
                        <a:rPr lang="en-US" sz="1800" u="none" dirty="0" err="1">
                          <a:effectLst/>
                        </a:rPr>
                        <a:t>netflow</a:t>
                      </a:r>
                      <a:r>
                        <a:rPr lang="en-US" sz="1800" u="none" dirty="0">
                          <a:effectLst/>
                        </a:rPr>
                        <a:t>)</a:t>
                      </a:r>
                      <a:endParaRPr lang="en-US" sz="1800" u="none" dirty="0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</a:tr>
              <a:tr h="2736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>
                          <a:effectLst/>
                        </a:rPr>
                        <a:t>intrusion-detection</a:t>
                      </a:r>
                      <a:endParaRPr lang="en-US" sz="1800" u="none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dirty="0">
                          <a:effectLst/>
                        </a:rPr>
                        <a:t>Network- or host-based intrusion detection</a:t>
                      </a:r>
                      <a:endParaRPr lang="en-US" sz="1800" u="none" dirty="0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</a:tr>
              <a:tr h="2736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>
                          <a:effectLst/>
                        </a:rPr>
                        <a:t>intrusion-prevention</a:t>
                      </a:r>
                      <a:endParaRPr lang="en-US" sz="1800" u="none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dirty="0">
                          <a:effectLst/>
                        </a:rPr>
                        <a:t>Network- or host-based intrusion prevention</a:t>
                      </a:r>
                      <a:endParaRPr lang="en-US" sz="1800" u="none" dirty="0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9229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</a:t>
            </a:r>
            <a:r>
              <a:rPr lang="en-US" dirty="0" smtClean="0"/>
              <a:t>2 of 2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979209"/>
              </p:ext>
            </p:extLst>
          </p:nvPr>
        </p:nvGraphicFramePr>
        <p:xfrm>
          <a:off x="762000" y="1509350"/>
          <a:ext cx="8277226" cy="5197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54346"/>
                <a:gridCol w="6322880"/>
              </a:tblGrid>
              <a:tr h="2736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dirty="0">
                          <a:effectLst/>
                        </a:rPr>
                        <a:t>packet-filtering</a:t>
                      </a:r>
                      <a:endParaRPr lang="en-US" sz="1800" u="none" dirty="0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dirty="0">
                          <a:effectLst/>
                        </a:rPr>
                        <a:t>Traffic filtering based on packet / protocol characteristics (e.g., 5-tuple)</a:t>
                      </a:r>
                      <a:endParaRPr lang="en-US" sz="1800" u="none" dirty="0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</a:tr>
              <a:tr h="2736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dirty="0">
                          <a:effectLst/>
                        </a:rPr>
                        <a:t>packet-routing</a:t>
                      </a:r>
                      <a:endParaRPr lang="en-US" sz="1800" u="none" dirty="0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dirty="0">
                          <a:effectLst/>
                        </a:rPr>
                        <a:t>Traffic routing based on packet / protocol characteristics (e.g., 5-tuple)</a:t>
                      </a:r>
                      <a:endParaRPr lang="en-US" sz="1800" u="none" dirty="0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</a:tr>
              <a:tr h="443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>
                          <a:effectLst/>
                        </a:rPr>
                        <a:t>content-inspection</a:t>
                      </a:r>
                      <a:endParaRPr lang="en-US" sz="1800" u="none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dirty="0">
                          <a:effectLst/>
                        </a:rPr>
                        <a:t>Inspection of network traffic at the application level (e.g., email content scanning); may require "break &amp; inspect" capabilities</a:t>
                      </a:r>
                      <a:endParaRPr lang="en-US" sz="1800" u="none" dirty="0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</a:tr>
              <a:tr h="443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>
                          <a:effectLst/>
                        </a:rPr>
                        <a:t>content-filtering</a:t>
                      </a:r>
                      <a:endParaRPr lang="en-US" sz="1800" u="none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dirty="0">
                          <a:effectLst/>
                        </a:rPr>
                        <a:t>Traffic filtering based on content characteristics (e.g., email content); may require "break &amp; inspect" capabilities</a:t>
                      </a:r>
                      <a:endParaRPr lang="en-US" sz="1800" u="none" dirty="0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</a:tr>
              <a:tr h="443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>
                          <a:effectLst/>
                        </a:rPr>
                        <a:t>content-routing</a:t>
                      </a:r>
                      <a:endParaRPr lang="en-US" sz="1800" u="none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dirty="0">
                          <a:effectLst/>
                        </a:rPr>
                        <a:t>Traffic routing based on content characteristics (e.g., email subject, attachments); may require "break &amp; inspect" capabilities</a:t>
                      </a:r>
                      <a:endParaRPr lang="en-US" sz="1800" u="none" dirty="0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</a:tr>
              <a:tr h="443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>
                          <a:effectLst/>
                        </a:rPr>
                        <a:t>network-characterization</a:t>
                      </a:r>
                      <a:endParaRPr lang="en-US" sz="1800" u="none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dirty="0">
                          <a:effectLst/>
                        </a:rPr>
                        <a:t>Determination of network characteristics through a mixture of techniques that may include active scanning and passive traffic and host characterization</a:t>
                      </a:r>
                      <a:endParaRPr lang="en-US" sz="1800" u="none" dirty="0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</a:tr>
              <a:tr h="2736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>
                          <a:effectLst/>
                        </a:rPr>
                        <a:t>vulnerability-scanning</a:t>
                      </a:r>
                      <a:endParaRPr lang="en-US" sz="1800" u="none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dirty="0">
                          <a:effectLst/>
                        </a:rPr>
                        <a:t>Identification of network and/or software vulnerabilities through scanning</a:t>
                      </a:r>
                      <a:endParaRPr lang="en-US" sz="1800" u="none" dirty="0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</a:tr>
            </a:tbl>
          </a:graphicData>
        </a:graphic>
      </p:graphicFrame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9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6957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E3092"/>
      </a:accent1>
      <a:accent2>
        <a:srgbClr val="2AB573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62532</TotalTime>
  <Words>935</Words>
  <Application>Microsoft Office PowerPoint</Application>
  <PresentationFormat>On-screen Show (4:3)</PresentationFormat>
  <Paragraphs>150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Median</vt:lpstr>
      <vt:lpstr>Biweekly forum meeting</vt:lpstr>
      <vt:lpstr>Agenda</vt:lpstr>
      <vt:lpstr>OpenC2 TC Charter</vt:lpstr>
      <vt:lpstr>May 19th Face to Face</vt:lpstr>
      <vt:lpstr>Actuator Profile Subgroup Update</vt:lpstr>
      <vt:lpstr>Actuator Profile Update</vt:lpstr>
      <vt:lpstr>Proposed List  (Based on industry feedback.  Not in priority order)</vt:lpstr>
      <vt:lpstr>Proposed Definitions, page 1 of 2  (Gleaned from Slack)</vt:lpstr>
      <vt:lpstr>Page 2 of 2</vt:lpstr>
      <vt:lpstr>‘Red on Black’</vt:lpstr>
      <vt:lpstr>More Red on Black</vt:lpstr>
      <vt:lpstr>Even More Red on Black</vt:lpstr>
      <vt:lpstr>Status/ Way Forward</vt:lpstr>
      <vt:lpstr>Upcoming Events of Interest</vt:lpstr>
    </vt:vector>
  </TitlesOfParts>
  <Company>General Dynamics C4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ACD Portfolio Use Cases</dc:title>
  <dc:creator>Jason Romano</dc:creator>
  <cp:lastModifiedBy>Joyce Fai</cp:lastModifiedBy>
  <cp:revision>445</cp:revision>
  <dcterms:created xsi:type="dcterms:W3CDTF">2015-07-23T17:23:06Z</dcterms:created>
  <dcterms:modified xsi:type="dcterms:W3CDTF">2017-03-16T01:24:35Z</dcterms:modified>
</cp:coreProperties>
</file>