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384" r:id="rId2"/>
    <p:sldId id="415" r:id="rId3"/>
    <p:sldId id="416" r:id="rId4"/>
    <p:sldId id="417" r:id="rId5"/>
    <p:sldId id="423" r:id="rId6"/>
    <p:sldId id="418" r:id="rId7"/>
    <p:sldId id="419" r:id="rId8"/>
    <p:sldId id="420" r:id="rId9"/>
    <p:sldId id="421" r:id="rId10"/>
    <p:sldId id="422" r:id="rId11"/>
    <p:sldId id="424" r:id="rId12"/>
    <p:sldId id="409" r:id="rId13"/>
    <p:sldId id="42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ce Fai" initials="JLF" lastIdx="4" clrIdx="0"/>
  <p:cmAuthor id="1" name="pat.muoio"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905" autoAdjust="0"/>
    <p:restoredTop sz="92800" autoAdjust="0"/>
  </p:normalViewPr>
  <p:slideViewPr>
    <p:cSldViewPr>
      <p:cViewPr>
        <p:scale>
          <a:sx n="97" d="100"/>
          <a:sy n="97" d="100"/>
        </p:scale>
        <p:origin x="-1950" y="-2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7D905-4A79-4EB8-82BB-49D7A73CDC36}" type="datetimeFigureOut">
              <a:rPr lang="en-US" smtClean="0"/>
              <a:pPr/>
              <a:t>10/13/2016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01EF-1FA7-4226-9418-EFA7257A8E6C}" type="slidenum">
              <a:rPr lang="en-US" smtClean="0"/>
              <a:pPr/>
              <a:t>‹#›</a:t>
            </a:fld>
            <a:endParaRPr lang="en-US" dirty="0"/>
          </a:p>
        </p:txBody>
      </p:sp>
    </p:spTree>
    <p:extLst>
      <p:ext uri="{BB962C8B-B14F-4D97-AF65-F5344CB8AC3E}">
        <p14:creationId xmlns:p14="http://schemas.microsoft.com/office/powerpoint/2010/main" val="18944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3</a:t>
            </a:fld>
            <a:endParaRPr lang="en-US" dirty="0"/>
          </a:p>
        </p:txBody>
      </p:sp>
    </p:spTree>
    <p:extLst>
      <p:ext uri="{BB962C8B-B14F-4D97-AF65-F5344CB8AC3E}">
        <p14:creationId xmlns:p14="http://schemas.microsoft.com/office/powerpoint/2010/main" val="328560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4</a:t>
            </a:fld>
            <a:endParaRPr lang="en-US" dirty="0"/>
          </a:p>
        </p:txBody>
      </p:sp>
    </p:spTree>
    <p:extLst>
      <p:ext uri="{BB962C8B-B14F-4D97-AF65-F5344CB8AC3E}">
        <p14:creationId xmlns:p14="http://schemas.microsoft.com/office/powerpoint/2010/main" val="260158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the response need to declare</a:t>
            </a:r>
            <a:r>
              <a:rPr lang="en-US" baseline="0" dirty="0" smtClean="0"/>
              <a:t> a "source" modifier? Should you include the "actuator" block?</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8</a:t>
            </a:fld>
            <a:endParaRPr lang="en-US" dirty="0"/>
          </a:p>
        </p:txBody>
      </p:sp>
    </p:spTree>
    <p:extLst>
      <p:ext uri="{BB962C8B-B14F-4D97-AF65-F5344CB8AC3E}">
        <p14:creationId xmlns:p14="http://schemas.microsoft.com/office/powerpoint/2010/main" val="3826281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C6ED455F-3E08-499F-8E0F-5341189B0170}" type="datetime1">
              <a:rPr lang="en-US" smtClean="0"/>
              <a:t>10/13/2016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C2E4AEB7-72D8-4519-8DA9-D33357A33127}" type="datetime1">
              <a:rPr lang="en-US" smtClean="0"/>
              <a:t>10/13/2016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8A4F9B91-60C0-4AEE-9ACE-D9F85CB421F6}" type="datetime1">
              <a:rPr lang="en-US" smtClean="0"/>
              <a:t>10/13/2016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49469A49-075E-4641-85DA-C31DC3449EA3}" type="datetime1">
              <a:rPr lang="en-US" smtClean="0"/>
              <a:t>10/13/2016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903372A4-62A4-4575-80B3-88A065294BCF}" type="datetime1">
              <a:rPr lang="en-US" smtClean="0"/>
              <a:t>10/13/2016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A45C0F5D-77E4-4461-9053-315616257798}" type="datetime1">
              <a:rPr lang="en-US" smtClean="0"/>
              <a:t>10/13/2016</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0C487F9F-5B40-481B-BC2B-75035C2E22D2}" type="datetime1">
              <a:rPr lang="en-US" smtClean="0"/>
              <a:t>10/13/2016</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0656A751-6E8E-456E-9DD5-36218FC3B95E}" type="datetime1">
              <a:rPr lang="en-US" smtClean="0"/>
              <a:t>10/13/2016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DB401AA3-691D-44C4-8985-3E05E1C1DBD8}" type="datetime1">
              <a:rPr lang="en-US" smtClean="0"/>
              <a:t>10/13/2016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D29D04AF-2087-48EF-B612-92B998D696CC}" type="datetime1">
              <a:rPr lang="en-US" smtClean="0"/>
              <a:t>10/13/2016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9F48350E-EA61-481B-BE9D-18C4D6676A7C}" type="datetime1">
              <a:rPr lang="en-US" smtClean="0"/>
              <a:t>10/13/2016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698A1667-1133-4D18-BCD7-A3F255109458}" type="datetime1">
              <a:rPr lang="en-US" smtClean="0"/>
              <a:t>10/13/2016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057400"/>
            <a:ext cx="6400800" cy="1295400"/>
          </a:xfrm>
        </p:spPr>
        <p:txBody>
          <a:bodyPr>
            <a:normAutofit/>
          </a:bodyPr>
          <a:lstStyle/>
          <a:p>
            <a:pPr algn="r"/>
            <a:r>
              <a:rPr lang="en-US" sz="3600" dirty="0" smtClean="0"/>
              <a:t>Biweekly forum meeting</a:t>
            </a:r>
            <a:endParaRPr lang="en-US" sz="3600" dirty="0"/>
          </a:p>
        </p:txBody>
      </p:sp>
      <p:sp>
        <p:nvSpPr>
          <p:cNvPr id="3" name="Subtitle 2"/>
          <p:cNvSpPr>
            <a:spLocks noGrp="1"/>
          </p:cNvSpPr>
          <p:nvPr>
            <p:ph type="subTitle" idx="1"/>
          </p:nvPr>
        </p:nvSpPr>
        <p:spPr>
          <a:xfrm>
            <a:off x="228600" y="6019800"/>
            <a:ext cx="2057400" cy="685800"/>
          </a:xfrm>
        </p:spPr>
        <p:txBody>
          <a:bodyPr>
            <a:normAutofit/>
          </a:bodyPr>
          <a:lstStyle/>
          <a:p>
            <a:r>
              <a:rPr lang="en-US" dirty="0" smtClean="0">
                <a:solidFill>
                  <a:schemeClr val="tx1"/>
                </a:solidFill>
              </a:rPr>
              <a:t>13 Oct 2016</a:t>
            </a:r>
            <a:endParaRPr lang="en-US" dirty="0">
              <a:solidFill>
                <a:schemeClr val="tx1"/>
              </a:solidFill>
            </a:endParaRPr>
          </a:p>
        </p:txBody>
      </p:sp>
      <p:sp>
        <p:nvSpPr>
          <p:cNvPr id="4" name="Subtitle 2"/>
          <p:cNvSpPr txBox="1">
            <a:spLocks/>
          </p:cNvSpPr>
          <p:nvPr/>
        </p:nvSpPr>
        <p:spPr>
          <a:xfrm>
            <a:off x="5257800" y="4876800"/>
            <a:ext cx="3276600" cy="9525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endParaRPr lang="en-US" dirty="0" smtClean="0">
              <a:solidFill>
                <a:schemeClr val="tx1"/>
              </a:solidFill>
            </a:endParaRPr>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609600"/>
            <a:ext cx="492253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840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 y="1600200"/>
            <a:ext cx="8485632" cy="482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Acknowledge Response (2)</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10</a:t>
            </a:fld>
            <a:endParaRPr kumimoji="0" lang="en-US" dirty="0">
              <a:solidFill>
                <a:srgbClr val="FFFFFF"/>
              </a:solidFill>
            </a:endParaRPr>
          </a:p>
        </p:txBody>
      </p:sp>
      <p:sp>
        <p:nvSpPr>
          <p:cNvPr id="12" name="TextBox 11"/>
          <p:cNvSpPr txBox="1"/>
          <p:nvPr/>
        </p:nvSpPr>
        <p:spPr>
          <a:xfrm>
            <a:off x="46892" y="4343400"/>
            <a:ext cx="3273552"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lIns="45720" rIns="45720" rtlCol="0">
            <a:spAutoFit/>
          </a:bodyPr>
          <a:lstStyle/>
          <a:p>
            <a:r>
              <a:rPr lang="en-US" sz="1400" dirty="0" smtClean="0">
                <a:latin typeface="Consolas" panose="020B0609020204030204" pitchFamily="49" charset="0"/>
                <a:cs typeface="Consolas" panose="020B0609020204030204" pitchFamily="49" charset="0"/>
              </a:rPr>
              <a:t>action = "query", </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target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type = "</a:t>
            </a:r>
            <a:r>
              <a:rPr lang="en-US" sz="1400" dirty="0">
                <a:latin typeface="Consolas" panose="020B0609020204030204" pitchFamily="49" charset="0"/>
                <a:cs typeface="Consolas" panose="020B0609020204030204" pitchFamily="49" charset="0"/>
              </a:rPr>
              <a:t>openc2.Data",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&lt;STATUS_REF&gt;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sp>
        <p:nvSpPr>
          <p:cNvPr id="13" name="TextBox 12"/>
          <p:cNvSpPr txBox="1"/>
          <p:nvPr/>
        </p:nvSpPr>
        <p:spPr>
          <a:xfrm>
            <a:off x="4800600" y="3326249"/>
            <a:ext cx="2868093"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latin typeface="Consolas" panose="020B0609020204030204" pitchFamily="49" charset="0"/>
                <a:cs typeface="Consolas" panose="020B0609020204030204" pitchFamily="49" charset="0"/>
              </a:rPr>
              <a:t>action = "response",</a:t>
            </a:r>
          </a:p>
          <a:p>
            <a:r>
              <a:rPr lang="en-US" sz="1400" dirty="0" smtClean="0">
                <a:latin typeface="Consolas" panose="020B0609020204030204" pitchFamily="49" charset="0"/>
                <a:cs typeface="Consolas" panose="020B0609020204030204" pitchFamily="49" charset="0"/>
              </a:rPr>
              <a:t>modifiers ( </a:t>
            </a:r>
          </a:p>
          <a:p>
            <a:r>
              <a:rPr lang="en-US" sz="1400" dirty="0" smtClean="0">
                <a:latin typeface="Consolas" panose="020B0609020204030204" pitchFamily="49" charset="0"/>
                <a:cs typeface="Consolas" panose="020B0609020204030204" pitchFamily="49" charset="0"/>
              </a:rPr>
              <a:t>  type = "status",</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command = &lt;COMMAND_ID</a:t>
            </a:r>
            <a:r>
              <a:rPr lang="en-US" sz="1400" dirty="0" smtClean="0">
                <a:latin typeface="Consolas" panose="020B0609020204030204" pitchFamily="49" charset="0"/>
                <a:cs typeface="Consolas" panose="020B0609020204030204" pitchFamily="49" charset="0"/>
              </a:rPr>
              <a:t>&gt;,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value = </a:t>
            </a:r>
            <a:r>
              <a:rPr lang="en-US" sz="1400" dirty="0" smtClean="0">
                <a:latin typeface="Consolas" panose="020B0609020204030204" pitchFamily="49" charset="0"/>
                <a:cs typeface="Consolas" panose="020B0609020204030204" pitchFamily="49" charset="0"/>
              </a:rPr>
              <a:t>"action complete"</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cxnSp>
        <p:nvCxnSpPr>
          <p:cNvPr id="16" name="Straight Arrow Connector 15"/>
          <p:cNvCxnSpPr>
            <a:stCxn id="12" idx="2"/>
          </p:cNvCxnSpPr>
          <p:nvPr/>
        </p:nvCxnSpPr>
        <p:spPr>
          <a:xfrm rot="16200000" flipH="1">
            <a:off x="2400602" y="4796017"/>
            <a:ext cx="202048" cy="1635916"/>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2"/>
          </p:cNvCxnSpPr>
          <p:nvPr/>
        </p:nvCxnSpPr>
        <p:spPr>
          <a:xfrm rot="5400000">
            <a:off x="4686126" y="4597127"/>
            <a:ext cx="1434405" cy="1662639"/>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34155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4.6.2 Alert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11</a:t>
            </a:fld>
            <a:endParaRPr kumimoji="0" lang="en-US" dirty="0">
              <a:solidFill>
                <a:srgbClr val="FFFFFF"/>
              </a:solidFill>
            </a:endParaRPr>
          </a:p>
        </p:txBody>
      </p:sp>
      <p:sp>
        <p:nvSpPr>
          <p:cNvPr id="4" name="Content Placeholder 3"/>
          <p:cNvSpPr>
            <a:spLocks noGrp="1"/>
          </p:cNvSpPr>
          <p:nvPr>
            <p:ph sz="quarter" idx="1"/>
          </p:nvPr>
        </p:nvSpPr>
        <p:spPr>
          <a:xfrm>
            <a:off x="609600" y="1524000"/>
            <a:ext cx="8153400" cy="5181600"/>
          </a:xfrm>
        </p:spPr>
        <p:txBody>
          <a:bodyPr/>
          <a:lstStyle/>
          <a:p>
            <a:pPr marL="0" indent="0">
              <a:buNone/>
            </a:pPr>
            <a:r>
              <a:rPr lang="en-US" sz="2400" dirty="0"/>
              <a:t>ALERT is used to signal the occurrence of an </a:t>
            </a:r>
            <a:r>
              <a:rPr lang="en-US" sz="2400" dirty="0" smtClean="0"/>
              <a:t>event.</a:t>
            </a:r>
            <a:endParaRPr lang="en-US" sz="2400" dirty="0"/>
          </a:p>
          <a:p>
            <a:pPr marL="0" indent="0">
              <a:buNone/>
            </a:pPr>
            <a:r>
              <a:rPr lang="en-US" sz="2400" dirty="0"/>
              <a:t>The ALERT action accepts the following modifiers</a:t>
            </a:r>
            <a:r>
              <a:rPr lang="en-US" sz="2400" dirty="0" smtClean="0"/>
              <a:t>:</a:t>
            </a:r>
          </a:p>
          <a:p>
            <a:pPr marL="0" indent="0">
              <a:buNone/>
            </a:pPr>
            <a:endParaRPr lang="en-US" sz="2400" dirty="0"/>
          </a:p>
          <a:p>
            <a:pPr marL="0" indent="0" algn="ctr">
              <a:buNone/>
            </a:pPr>
            <a:endParaRPr lang="en-US" sz="2400" dirty="0" smtClean="0"/>
          </a:p>
          <a:p>
            <a:pPr marL="0" indent="0" algn="ctr">
              <a:buNone/>
            </a:pPr>
            <a:endParaRPr lang="en-US" sz="2400"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1318255"/>
              </p:ext>
            </p:extLst>
          </p:nvPr>
        </p:nvGraphicFramePr>
        <p:xfrm>
          <a:off x="1454150" y="2590800"/>
          <a:ext cx="6470650" cy="1112838"/>
        </p:xfrm>
        <a:graphic>
          <a:graphicData uri="http://schemas.openxmlformats.org/drawingml/2006/table">
            <a:tbl>
              <a:tblPr firstRow="1" bandRow="1"/>
              <a:tblGrid>
                <a:gridCol w="995485"/>
                <a:gridCol w="1990969"/>
                <a:gridCol w="2239840"/>
                <a:gridCol w="1244356"/>
              </a:tblGrid>
              <a:tr h="445135">
                <a:tc>
                  <a:txBody>
                    <a:bodyPr/>
                    <a:lstStyle/>
                    <a:p>
                      <a:pPr marL="0" marR="0" algn="ctr">
                        <a:lnSpc>
                          <a:spcPts val="1000"/>
                        </a:lnSpc>
                        <a:spcBef>
                          <a:spcPts val="150"/>
                        </a:spcBef>
                        <a:spcAft>
                          <a:spcPts val="150"/>
                        </a:spcAft>
                      </a:pPr>
                      <a:r>
                        <a:rPr lang="en-US" sz="1200" dirty="0">
                          <a:solidFill>
                            <a:srgbClr val="FFFFFF"/>
                          </a:solidFill>
                          <a:effectLst/>
                          <a:latin typeface="Calibri"/>
                          <a:ea typeface="Calibri"/>
                          <a:cs typeface="Times New Roman"/>
                        </a:rPr>
                        <a:t>Modifier</a:t>
                      </a:r>
                      <a:endParaRPr lang="en-US" sz="1200" dirty="0">
                        <a:effectLst/>
                        <a:latin typeface="Calibri"/>
                        <a:ea typeface="Calibri"/>
                        <a:cs typeface="Times New Roman"/>
                      </a:endParaRPr>
                    </a:p>
                  </a:txBody>
                  <a:tcPr marL="36830" marR="3683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marR="0" algn="ctr">
                        <a:lnSpc>
                          <a:spcPts val="1000"/>
                        </a:lnSpc>
                        <a:spcBef>
                          <a:spcPts val="150"/>
                        </a:spcBef>
                        <a:spcAft>
                          <a:spcPts val="150"/>
                        </a:spcAft>
                      </a:pPr>
                      <a:r>
                        <a:rPr lang="en-US" sz="1200">
                          <a:solidFill>
                            <a:srgbClr val="FFFFFF"/>
                          </a:solidFill>
                          <a:effectLst/>
                          <a:latin typeface="Calibri"/>
                          <a:ea typeface="Calibri"/>
                          <a:cs typeface="Times New Roman"/>
                        </a:rPr>
                        <a:t>Type</a:t>
                      </a:r>
                      <a:endParaRPr lang="en-US" sz="1200">
                        <a:effectLst/>
                        <a:latin typeface="Calibri"/>
                        <a:ea typeface="Calibri"/>
                        <a:cs typeface="Times New Roman"/>
                      </a:endParaRP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marR="0" algn="ctr">
                        <a:lnSpc>
                          <a:spcPts val="1000"/>
                        </a:lnSpc>
                        <a:spcBef>
                          <a:spcPts val="150"/>
                        </a:spcBef>
                        <a:spcAft>
                          <a:spcPts val="150"/>
                        </a:spcAft>
                      </a:pPr>
                      <a:r>
                        <a:rPr lang="en-US" sz="1200" dirty="0">
                          <a:solidFill>
                            <a:srgbClr val="FFFFFF"/>
                          </a:solidFill>
                          <a:effectLst/>
                          <a:latin typeface="Calibri"/>
                          <a:ea typeface="Calibri"/>
                          <a:cs typeface="Times New Roman"/>
                        </a:rPr>
                        <a:t>Description</a:t>
                      </a:r>
                      <a:endParaRPr lang="en-US" sz="1200" dirty="0">
                        <a:effectLst/>
                        <a:latin typeface="Calibri"/>
                        <a:ea typeface="Calibri"/>
                        <a:cs typeface="Times New Roman"/>
                      </a:endParaRP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marR="0" algn="ctr">
                        <a:lnSpc>
                          <a:spcPts val="1000"/>
                        </a:lnSpc>
                        <a:spcBef>
                          <a:spcPts val="150"/>
                        </a:spcBef>
                        <a:spcAft>
                          <a:spcPts val="150"/>
                        </a:spcAft>
                      </a:pPr>
                      <a:r>
                        <a:rPr lang="en-US" sz="1200">
                          <a:solidFill>
                            <a:srgbClr val="FFFFFF"/>
                          </a:solidFill>
                          <a:effectLst/>
                          <a:latin typeface="Calibri"/>
                          <a:ea typeface="Calibri"/>
                          <a:cs typeface="Times New Roman"/>
                        </a:rPr>
                        <a:t>Target Applicability</a:t>
                      </a:r>
                      <a:endParaRPr lang="en-US" sz="1200">
                        <a:effectLst/>
                        <a:latin typeface="Calibri"/>
                        <a:ea typeface="Calibri"/>
                        <a:cs typeface="Times New Roman"/>
                      </a:endParaRP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r>
              <a:tr h="222568">
                <a:tc>
                  <a:txBody>
                    <a:bodyPr/>
                    <a:lstStyle/>
                    <a:p>
                      <a:pPr marL="0" marR="0">
                        <a:lnSpc>
                          <a:spcPts val="1000"/>
                        </a:lnSpc>
                        <a:spcBef>
                          <a:spcPts val="150"/>
                        </a:spcBef>
                        <a:spcAft>
                          <a:spcPts val="150"/>
                        </a:spcAft>
                      </a:pPr>
                      <a:r>
                        <a:rPr lang="en-US" sz="1200">
                          <a:effectLst/>
                          <a:latin typeface="Calibri"/>
                          <a:ea typeface="Calibri"/>
                          <a:cs typeface="Times New Roman"/>
                        </a:rPr>
                        <a:t>type</a:t>
                      </a:r>
                    </a:p>
                  </a:txBody>
                  <a:tcPr marL="36830" marR="36830"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enumeration</a:t>
                      </a:r>
                    </a:p>
                  </a:txBody>
                  <a:tcPr marL="36830" marR="3683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The type of alert.</a:t>
                      </a:r>
                    </a:p>
                  </a:txBody>
                  <a:tcPr marL="36830" marR="3683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N/A</a:t>
                      </a:r>
                    </a:p>
                  </a:txBody>
                  <a:tcPr marL="36830" marR="3683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445135">
                <a:tc>
                  <a:txBody>
                    <a:bodyPr/>
                    <a:lstStyle/>
                    <a:p>
                      <a:pPr marL="0" marR="0">
                        <a:lnSpc>
                          <a:spcPts val="1000"/>
                        </a:lnSpc>
                        <a:spcBef>
                          <a:spcPts val="150"/>
                        </a:spcBef>
                        <a:spcAft>
                          <a:spcPts val="150"/>
                        </a:spcAft>
                      </a:pPr>
                      <a:r>
                        <a:rPr lang="en-US" sz="1200">
                          <a:effectLst/>
                          <a:latin typeface="Calibri"/>
                          <a:ea typeface="Calibri"/>
                          <a:cs typeface="Times New Roman"/>
                        </a:rPr>
                        <a:t>value</a:t>
                      </a:r>
                    </a:p>
                  </a:txBody>
                  <a:tcPr marL="36830" marR="36830"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 </a:t>
                      </a:r>
                    </a:p>
                  </a:txBody>
                  <a:tcPr marL="36830" marR="3683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Additional data associated with the alert.</a:t>
                      </a:r>
                    </a:p>
                  </a:txBody>
                  <a:tcPr marL="36830" marR="3683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000"/>
                        </a:lnSpc>
                        <a:spcBef>
                          <a:spcPts val="150"/>
                        </a:spcBef>
                        <a:spcAft>
                          <a:spcPts val="150"/>
                        </a:spcAft>
                      </a:pPr>
                      <a:r>
                        <a:rPr lang="en-US" sz="1200" dirty="0">
                          <a:effectLst/>
                          <a:latin typeface="Calibri"/>
                          <a:ea typeface="Calibri"/>
                          <a:cs typeface="Times New Roman"/>
                        </a:rPr>
                        <a:t>N/A</a:t>
                      </a:r>
                    </a:p>
                  </a:txBody>
                  <a:tcPr marL="36830" marR="3683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391231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153400" cy="1447800"/>
          </a:xfrm>
        </p:spPr>
        <p:txBody>
          <a:bodyPr>
            <a:normAutofit fontScale="90000"/>
          </a:bodyPr>
          <a:lstStyle/>
          <a:p>
            <a:pPr algn="ctr"/>
            <a:r>
              <a:rPr lang="en-US" dirty="0" smtClean="0"/>
              <a:t>Questions? </a:t>
            </a:r>
            <a:br>
              <a:rPr lang="en-US" dirty="0" smtClean="0"/>
            </a:br>
            <a:r>
              <a:rPr lang="en-US" dirty="0" smtClean="0"/>
              <a:t>Comments? </a:t>
            </a:r>
            <a:br>
              <a:rPr lang="en-US" dirty="0" smtClean="0"/>
            </a:br>
            <a:r>
              <a:rPr lang="en-US" dirty="0" smtClean="0"/>
              <a:t>Complaints?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12</a:t>
            </a:fld>
            <a:endParaRPr kumimoji="0" lang="en-US" dirty="0">
              <a:solidFill>
                <a:srgbClr val="FFFFFF"/>
              </a:solidFill>
            </a:endParaRPr>
          </a:p>
        </p:txBody>
      </p:sp>
    </p:spTree>
    <p:extLst>
      <p:ext uri="{BB962C8B-B14F-4D97-AF65-F5344CB8AC3E}">
        <p14:creationId xmlns:p14="http://schemas.microsoft.com/office/powerpoint/2010/main" val="3522578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OpenC2 Abstract Syntax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lang="en-US" smtClean="0">
                <a:latin typeface="Tw Cen MT"/>
              </a:rPr>
              <a:pPr/>
              <a:t>13</a:t>
            </a:fld>
            <a:endParaRPr lang="en-US" dirty="0">
              <a:latin typeface="Tw Cen MT"/>
            </a:endParaRPr>
          </a:p>
        </p:txBody>
      </p:sp>
      <p:sp>
        <p:nvSpPr>
          <p:cNvPr id="4" name="TextBox 3"/>
          <p:cNvSpPr txBox="1"/>
          <p:nvPr/>
        </p:nvSpPr>
        <p:spPr>
          <a:xfrm>
            <a:off x="714375" y="1752600"/>
            <a:ext cx="7458075" cy="397031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action = &lt;ACTION_TYPE&gt;,</a:t>
            </a:r>
          </a:p>
          <a:p>
            <a:r>
              <a:rPr lang="en-US" dirty="0">
                <a:latin typeface="Consolas" panose="020B0609020204030204" pitchFamily="49" charset="0"/>
                <a:cs typeface="Consolas" panose="020B0609020204030204" pitchFamily="49" charset="0"/>
              </a:rPr>
              <a:t>	target (</a:t>
            </a:r>
          </a:p>
          <a:p>
            <a:r>
              <a:rPr lang="en-US" dirty="0">
                <a:latin typeface="Consolas" panose="020B0609020204030204" pitchFamily="49" charset="0"/>
                <a:cs typeface="Consolas" panose="020B0609020204030204" pitchFamily="49" charset="0"/>
              </a:rPr>
              <a:t>		type = &lt;TARGET_TYPE&gt;,</a:t>
            </a:r>
          </a:p>
          <a:p>
            <a:r>
              <a:rPr lang="en-US" dirty="0">
                <a:latin typeface="Consolas" panose="020B0609020204030204" pitchFamily="49" charset="0"/>
                <a:cs typeface="Consolas" panose="020B0609020204030204" pitchFamily="49" charset="0"/>
              </a:rPr>
              <a:t>		&lt;target-specifier&gt;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actuator (</a:t>
            </a:r>
          </a:p>
          <a:p>
            <a:r>
              <a:rPr lang="en-US" dirty="0">
                <a:latin typeface="Consolas" panose="020B0609020204030204" pitchFamily="49" charset="0"/>
                <a:cs typeface="Consolas" panose="020B0609020204030204" pitchFamily="49" charset="0"/>
              </a:rPr>
              <a:t>		type = &lt;ACTUATOR_TYPE&gt;,</a:t>
            </a:r>
          </a:p>
          <a:p>
            <a:r>
              <a:rPr lang="en-US" dirty="0">
                <a:latin typeface="Consolas" panose="020B0609020204030204" pitchFamily="49" charset="0"/>
                <a:cs typeface="Consolas" panose="020B0609020204030204" pitchFamily="49" charset="0"/>
              </a:rPr>
              <a:t>		&lt;actuator-specifier&gt;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modifiers (</a:t>
            </a:r>
          </a:p>
          <a:p>
            <a:r>
              <a:rPr lang="en-US" dirty="0">
                <a:latin typeface="Consolas" panose="020B0609020204030204" pitchFamily="49" charset="0"/>
                <a:cs typeface="Consolas" panose="020B0609020204030204" pitchFamily="49" charset="0"/>
              </a:rPr>
              <a:t>		&lt;list-of-modifiers&gt;</a:t>
            </a:r>
          </a:p>
          <a:p>
            <a:r>
              <a:rPr lang="en-US" dirty="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89331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2</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Way Forward Recap</a:t>
            </a:r>
          </a:p>
          <a:p>
            <a:pPr lvl="1"/>
            <a:r>
              <a:rPr lang="en-US" dirty="0" smtClean="0"/>
              <a:t>Path to Standardization</a:t>
            </a:r>
          </a:p>
          <a:p>
            <a:pPr lvl="1"/>
            <a:r>
              <a:rPr lang="en-US" dirty="0" smtClean="0"/>
              <a:t>Reference Implementation Use Cases</a:t>
            </a:r>
          </a:p>
          <a:p>
            <a:r>
              <a:rPr lang="en-US" dirty="0" smtClean="0"/>
              <a:t>Response and Alert</a:t>
            </a:r>
          </a:p>
          <a:p>
            <a:pPr lvl="1"/>
            <a:r>
              <a:rPr lang="en-US" dirty="0" smtClean="0"/>
              <a:t>Use Cases</a:t>
            </a:r>
          </a:p>
          <a:p>
            <a:pPr lvl="1"/>
            <a:r>
              <a:rPr lang="en-US" dirty="0" smtClean="0"/>
              <a:t>Message Definition</a:t>
            </a:r>
          </a:p>
        </p:txBody>
      </p:sp>
    </p:spTree>
    <p:extLst>
      <p:ext uri="{BB962C8B-B14F-4D97-AF65-F5344CB8AC3E}">
        <p14:creationId xmlns:p14="http://schemas.microsoft.com/office/powerpoint/2010/main" val="2008778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Forward (6 month plan)</a:t>
            </a:r>
            <a:endParaRPr lang="en-US" dirty="0"/>
          </a:p>
        </p:txBody>
      </p:sp>
      <p:sp>
        <p:nvSpPr>
          <p:cNvPr id="3" name="Content Placeholder 2"/>
          <p:cNvSpPr>
            <a:spLocks noGrp="1"/>
          </p:cNvSpPr>
          <p:nvPr>
            <p:ph idx="1"/>
          </p:nvPr>
        </p:nvSpPr>
        <p:spPr>
          <a:xfrm>
            <a:off x="609600" y="1722437"/>
            <a:ext cx="8229600" cy="4525963"/>
          </a:xfrm>
        </p:spPr>
        <p:txBody>
          <a:bodyPr>
            <a:normAutofit lnSpcReduction="10000"/>
          </a:bodyPr>
          <a:lstStyle/>
          <a:p>
            <a:pPr lvl="1"/>
            <a:r>
              <a:rPr lang="en-US" dirty="0" smtClean="0"/>
              <a:t>Organization</a:t>
            </a:r>
          </a:p>
          <a:p>
            <a:pPr lvl="2"/>
            <a:r>
              <a:rPr lang="en-US" dirty="0" smtClean="0"/>
              <a:t>Same structure moving forward</a:t>
            </a:r>
          </a:p>
          <a:p>
            <a:pPr lvl="2"/>
            <a:r>
              <a:rPr lang="en-US" dirty="0" smtClean="0"/>
              <a:t>Charter and Membership Agreement</a:t>
            </a:r>
          </a:p>
          <a:p>
            <a:pPr lvl="1"/>
            <a:r>
              <a:rPr lang="en-US" dirty="0" smtClean="0"/>
              <a:t>Path </a:t>
            </a:r>
            <a:r>
              <a:rPr lang="en-US" dirty="0" smtClean="0"/>
              <a:t>to Standardization (OASIS)</a:t>
            </a:r>
          </a:p>
          <a:p>
            <a:pPr lvl="2"/>
            <a:r>
              <a:rPr lang="en-US" dirty="0" smtClean="0"/>
              <a:t>Reference Implementations</a:t>
            </a:r>
          </a:p>
          <a:p>
            <a:pPr lvl="3"/>
            <a:r>
              <a:rPr lang="en-US" dirty="0" smtClean="0"/>
              <a:t>Discuss Potential Use Cases</a:t>
            </a:r>
          </a:p>
          <a:p>
            <a:pPr lvl="2"/>
            <a:r>
              <a:rPr lang="en-US" dirty="0" smtClean="0"/>
              <a:t>Related Actuator </a:t>
            </a:r>
            <a:r>
              <a:rPr lang="en-US" dirty="0" smtClean="0"/>
              <a:t>Profiles</a:t>
            </a:r>
            <a:endParaRPr lang="en-US" dirty="0"/>
          </a:p>
          <a:p>
            <a:pPr lvl="1"/>
            <a:r>
              <a:rPr lang="en-US" dirty="0" smtClean="0"/>
              <a:t>Tactical Details</a:t>
            </a:r>
          </a:p>
          <a:p>
            <a:pPr lvl="2"/>
            <a:r>
              <a:rPr lang="en-US" dirty="0" smtClean="0"/>
              <a:t>Google </a:t>
            </a:r>
            <a:r>
              <a:rPr lang="en-US" dirty="0" smtClean="0"/>
              <a:t>Docs?</a:t>
            </a:r>
            <a:endParaRPr lang="en-US" dirty="0" smtClean="0"/>
          </a:p>
          <a:p>
            <a:pPr lvl="2"/>
            <a:r>
              <a:rPr lang="en-US" dirty="0" smtClean="0"/>
              <a:t>Slack?</a:t>
            </a:r>
            <a:endParaRPr lang="en-US" dirty="0" smtClean="0"/>
          </a:p>
          <a:p>
            <a:pPr lvl="2"/>
            <a:r>
              <a:rPr lang="en-US" dirty="0" smtClean="0"/>
              <a:t>GitHub</a:t>
            </a:r>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3</a:t>
            </a:fld>
            <a:endParaRPr kumimoji="0" lang="en-US" dirty="0">
              <a:solidFill>
                <a:srgbClr val="FFFFFF"/>
              </a:solidFill>
            </a:endParaRPr>
          </a:p>
        </p:txBody>
      </p:sp>
    </p:spTree>
    <p:extLst>
      <p:ext uri="{BB962C8B-B14F-4D97-AF65-F5344CB8AC3E}">
        <p14:creationId xmlns:p14="http://schemas.microsoft.com/office/powerpoint/2010/main" val="4109188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smtClean="0"/>
              <a:t>Response Patterns</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4</a:t>
            </a:fld>
            <a:endParaRPr kumimoji="0" lang="en-US" sz="2400" dirty="0">
              <a:solidFill>
                <a:srgbClr val="FFFFFF"/>
              </a:solidFill>
            </a:endParaRPr>
          </a:p>
        </p:txBody>
      </p:sp>
    </p:spTree>
    <p:extLst>
      <p:ext uri="{BB962C8B-B14F-4D97-AF65-F5344CB8AC3E}">
        <p14:creationId xmlns:p14="http://schemas.microsoft.com/office/powerpoint/2010/main" val="114701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4.6.1 Response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5</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3400" cy="2590800"/>
          </a:xfrm>
        </p:spPr>
        <p:txBody>
          <a:bodyPr>
            <a:normAutofit fontScale="77500" lnSpcReduction="20000"/>
          </a:bodyPr>
          <a:lstStyle/>
          <a:p>
            <a:r>
              <a:rPr lang="en-US" dirty="0"/>
              <a:t>RESPONSE is used to provide any data requested as a result of an action. RESPONSE can be used to signal the acknowledgement of an action, provide the status of an action along with additional information related to the requested action, or signal the completion of the action. The recipient of the RESPONSE can be the original requester of the action or to another recipient(s) designated in the modifier of the action.</a:t>
            </a:r>
          </a:p>
          <a:p>
            <a:r>
              <a:rPr lang="en-US" dirty="0"/>
              <a:t>The RESPONSE action accepts the following modifiers</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35893075"/>
              </p:ext>
            </p:extLst>
          </p:nvPr>
        </p:nvGraphicFramePr>
        <p:xfrm>
          <a:off x="1377950" y="4165600"/>
          <a:ext cx="6623050" cy="2082800"/>
        </p:xfrm>
        <a:graphic>
          <a:graphicData uri="http://schemas.openxmlformats.org/drawingml/2006/table">
            <a:tbl>
              <a:tblPr firstRow="1" bandRow="1"/>
              <a:tblGrid>
                <a:gridCol w="1018931"/>
                <a:gridCol w="2037862"/>
                <a:gridCol w="2292594"/>
                <a:gridCol w="1273663"/>
              </a:tblGrid>
              <a:tr h="520700">
                <a:tc>
                  <a:txBody>
                    <a:bodyPr/>
                    <a:lstStyle/>
                    <a:p>
                      <a:pPr marL="0" marR="0" algn="ctr">
                        <a:lnSpc>
                          <a:spcPts val="1000"/>
                        </a:lnSpc>
                        <a:spcBef>
                          <a:spcPts val="150"/>
                        </a:spcBef>
                        <a:spcAft>
                          <a:spcPts val="150"/>
                        </a:spcAft>
                      </a:pPr>
                      <a:r>
                        <a:rPr lang="en-US" sz="1200" dirty="0">
                          <a:solidFill>
                            <a:srgbClr val="FFFFFF"/>
                          </a:solidFill>
                          <a:effectLst/>
                          <a:latin typeface="Calibri"/>
                          <a:ea typeface="Calibri"/>
                          <a:cs typeface="Times New Roman"/>
                        </a:rPr>
                        <a:t>Modifier</a:t>
                      </a:r>
                      <a:endParaRPr lang="en-US" sz="1200" dirty="0">
                        <a:effectLst/>
                        <a:latin typeface="Calibri"/>
                        <a:ea typeface="Calibri"/>
                        <a:cs typeface="Times New Roman"/>
                      </a:endParaRPr>
                    </a:p>
                  </a:txBody>
                  <a:tcPr marL="36830" marR="3683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marR="0" algn="ctr">
                        <a:lnSpc>
                          <a:spcPts val="1000"/>
                        </a:lnSpc>
                        <a:spcBef>
                          <a:spcPts val="150"/>
                        </a:spcBef>
                        <a:spcAft>
                          <a:spcPts val="150"/>
                        </a:spcAft>
                      </a:pPr>
                      <a:r>
                        <a:rPr lang="en-US" sz="1200">
                          <a:solidFill>
                            <a:srgbClr val="FFFFFF"/>
                          </a:solidFill>
                          <a:effectLst/>
                          <a:latin typeface="Calibri"/>
                          <a:ea typeface="Calibri"/>
                          <a:cs typeface="Times New Roman"/>
                        </a:rPr>
                        <a:t>Type</a:t>
                      </a:r>
                      <a:endParaRPr lang="en-US" sz="1200">
                        <a:effectLst/>
                        <a:latin typeface="Calibri"/>
                        <a:ea typeface="Calibri"/>
                        <a:cs typeface="Times New Roman"/>
                      </a:endParaRP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marR="0" algn="ctr">
                        <a:lnSpc>
                          <a:spcPts val="1000"/>
                        </a:lnSpc>
                        <a:spcBef>
                          <a:spcPts val="150"/>
                        </a:spcBef>
                        <a:spcAft>
                          <a:spcPts val="150"/>
                        </a:spcAft>
                      </a:pPr>
                      <a:r>
                        <a:rPr lang="en-US" sz="1200" dirty="0">
                          <a:solidFill>
                            <a:srgbClr val="FFFFFF"/>
                          </a:solidFill>
                          <a:effectLst/>
                          <a:latin typeface="Calibri"/>
                          <a:ea typeface="Calibri"/>
                          <a:cs typeface="Times New Roman"/>
                        </a:rPr>
                        <a:t>Description</a:t>
                      </a:r>
                      <a:endParaRPr lang="en-US" sz="1200" dirty="0">
                        <a:effectLst/>
                        <a:latin typeface="Calibri"/>
                        <a:ea typeface="Calibri"/>
                        <a:cs typeface="Times New Roman"/>
                      </a:endParaRP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marR="0" algn="ctr">
                        <a:lnSpc>
                          <a:spcPts val="1000"/>
                        </a:lnSpc>
                        <a:spcBef>
                          <a:spcPts val="150"/>
                        </a:spcBef>
                        <a:spcAft>
                          <a:spcPts val="150"/>
                        </a:spcAft>
                      </a:pPr>
                      <a:r>
                        <a:rPr lang="en-US" sz="1200">
                          <a:solidFill>
                            <a:srgbClr val="FFFFFF"/>
                          </a:solidFill>
                          <a:effectLst/>
                          <a:latin typeface="Calibri"/>
                          <a:ea typeface="Calibri"/>
                          <a:cs typeface="Times New Roman"/>
                        </a:rPr>
                        <a:t>Target Applicability</a:t>
                      </a:r>
                      <a:endParaRPr lang="en-US" sz="1200">
                        <a:effectLst/>
                        <a:latin typeface="Calibri"/>
                        <a:ea typeface="Calibri"/>
                        <a:cs typeface="Times New Roman"/>
                      </a:endParaRP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r>
              <a:tr h="520700">
                <a:tc>
                  <a:txBody>
                    <a:bodyPr/>
                    <a:lstStyle/>
                    <a:p>
                      <a:pPr marL="0" marR="0">
                        <a:lnSpc>
                          <a:spcPts val="1000"/>
                        </a:lnSpc>
                        <a:spcBef>
                          <a:spcPts val="150"/>
                        </a:spcBef>
                        <a:spcAft>
                          <a:spcPts val="150"/>
                        </a:spcAft>
                      </a:pPr>
                      <a:r>
                        <a:rPr lang="en-US" sz="1200">
                          <a:effectLst/>
                          <a:latin typeface="Calibri"/>
                          <a:ea typeface="Calibri"/>
                          <a:cs typeface="Times New Roman"/>
                        </a:rPr>
                        <a:t>command-ref</a:t>
                      </a:r>
                    </a:p>
                  </a:txBody>
                  <a:tcPr marL="36830" marR="3683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 </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dirty="0">
                          <a:effectLst/>
                          <a:latin typeface="Calibri"/>
                          <a:ea typeface="Calibri"/>
                          <a:cs typeface="Times New Roman"/>
                        </a:rPr>
                        <a:t>The reference to the associated command that is in response to.</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N/A</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781050">
                <a:tc>
                  <a:txBody>
                    <a:bodyPr/>
                    <a:lstStyle/>
                    <a:p>
                      <a:pPr marL="0" marR="0">
                        <a:lnSpc>
                          <a:spcPts val="1000"/>
                        </a:lnSpc>
                        <a:spcBef>
                          <a:spcPts val="150"/>
                        </a:spcBef>
                        <a:spcAft>
                          <a:spcPts val="150"/>
                        </a:spcAft>
                      </a:pPr>
                      <a:r>
                        <a:rPr lang="en-US" sz="1200">
                          <a:effectLst/>
                          <a:latin typeface="Calibri"/>
                          <a:ea typeface="Calibri"/>
                          <a:cs typeface="Times New Roman"/>
                        </a:rPr>
                        <a:t>type</a:t>
                      </a:r>
                    </a:p>
                  </a:txBody>
                  <a:tcPr marL="36830" marR="3683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enumeration: acknowledgement, status, query</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The type of response.</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N/A</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r>
              <a:tr h="260350">
                <a:tc>
                  <a:txBody>
                    <a:bodyPr/>
                    <a:lstStyle/>
                    <a:p>
                      <a:pPr marL="0" marR="0">
                        <a:lnSpc>
                          <a:spcPts val="1000"/>
                        </a:lnSpc>
                        <a:spcBef>
                          <a:spcPts val="150"/>
                        </a:spcBef>
                        <a:spcAft>
                          <a:spcPts val="150"/>
                        </a:spcAft>
                      </a:pPr>
                      <a:r>
                        <a:rPr lang="en-US" sz="1200">
                          <a:effectLst/>
                          <a:latin typeface="Calibri"/>
                          <a:ea typeface="Calibri"/>
                          <a:cs typeface="Times New Roman"/>
                        </a:rPr>
                        <a:t>value</a:t>
                      </a:r>
                    </a:p>
                  </a:txBody>
                  <a:tcPr marL="36830" marR="3683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 </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a:effectLst/>
                          <a:latin typeface="Calibri"/>
                          <a:ea typeface="Calibri"/>
                          <a:cs typeface="Times New Roman"/>
                        </a:rPr>
                        <a:t>The value of the response.</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ts val="1000"/>
                        </a:lnSpc>
                        <a:spcBef>
                          <a:spcPts val="150"/>
                        </a:spcBef>
                        <a:spcAft>
                          <a:spcPts val="150"/>
                        </a:spcAft>
                      </a:pPr>
                      <a:r>
                        <a:rPr lang="en-US" sz="1200" dirty="0">
                          <a:effectLst/>
                          <a:latin typeface="Calibri"/>
                          <a:ea typeface="Calibri"/>
                          <a:cs typeface="Times New Roman"/>
                        </a:rPr>
                        <a:t>N/A</a:t>
                      </a:r>
                    </a:p>
                  </a:txBody>
                  <a:tcPr marL="36830" marR="3683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307344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for Results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xxx</a:t>
            </a:r>
            <a:endParaRPr lang="en-US" dirty="0"/>
          </a:p>
        </p:txBody>
      </p:sp>
      <p:pic>
        <p:nvPicPr>
          <p:cNvPr id="2611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600200"/>
            <a:ext cx="84867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95573" y="2246293"/>
            <a:ext cx="3173305" cy="523220"/>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p>
            <a:r>
              <a:rPr lang="en-US" sz="1400" dirty="0" smtClean="0">
                <a:latin typeface="Consolas" panose="020B0609020204030204" pitchFamily="49" charset="0"/>
                <a:cs typeface="Consolas" panose="020B0609020204030204" pitchFamily="49" charset="0"/>
              </a:rPr>
              <a:t>action = "update",</a:t>
            </a:r>
          </a:p>
          <a:p>
            <a:r>
              <a:rPr lang="en-US" sz="1400" dirty="0" smtClean="0">
                <a:latin typeface="Consolas" panose="020B0609020204030204" pitchFamily="49" charset="0"/>
                <a:cs typeface="Consolas" panose="020B0609020204030204" pitchFamily="49" charset="0"/>
              </a:rPr>
              <a:t>target (type = "</a:t>
            </a:r>
            <a:r>
              <a:rPr lang="en-US" sz="1400" dirty="0" err="1">
                <a:latin typeface="Consolas" panose="020B0609020204030204" pitchFamily="49" charset="0"/>
                <a:cs typeface="Consolas" panose="020B0609020204030204" pitchFamily="49" charset="0"/>
              </a:rPr>
              <a:t>cybox:Product</a:t>
            </a:r>
            <a:r>
              <a:rPr lang="en-US" sz="1400" dirty="0" smtClean="0">
                <a:latin typeface="Consolas" panose="020B0609020204030204" pitchFamily="49" charset="0"/>
                <a:cs typeface="Consolas" panose="020B0609020204030204" pitchFamily="49" charset="0"/>
              </a:rPr>
              <a:t>")</a:t>
            </a:r>
          </a:p>
        </p:txBody>
      </p:sp>
      <p:sp>
        <p:nvSpPr>
          <p:cNvPr id="13" name="TextBox 12"/>
          <p:cNvSpPr txBox="1"/>
          <p:nvPr/>
        </p:nvSpPr>
        <p:spPr>
          <a:xfrm>
            <a:off x="4648200" y="5181600"/>
            <a:ext cx="3066865"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latin typeface="Consolas" panose="020B0609020204030204" pitchFamily="49" charset="0"/>
                <a:cs typeface="Consolas" panose="020B0609020204030204" pitchFamily="49" charset="0"/>
              </a:rPr>
              <a:t>action = "response",</a:t>
            </a:r>
          </a:p>
          <a:p>
            <a:r>
              <a:rPr lang="en-US" sz="1400" dirty="0" smtClean="0">
                <a:latin typeface="Consolas" panose="020B0609020204030204" pitchFamily="49" charset="0"/>
                <a:cs typeface="Consolas" panose="020B0609020204030204" pitchFamily="49" charset="0"/>
              </a:rPr>
              <a:t>modifiers ( </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type </a:t>
            </a:r>
            <a:r>
              <a:rPr lang="en-US" sz="1400" dirty="0">
                <a:latin typeface="Consolas" panose="020B0609020204030204" pitchFamily="49" charset="0"/>
                <a:cs typeface="Consolas" panose="020B0609020204030204" pitchFamily="49" charset="0"/>
              </a:rPr>
              <a:t>= "results</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command_ref</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&lt;COMMAND_ID&gt;,</a:t>
            </a:r>
          </a:p>
          <a:p>
            <a:r>
              <a:rPr lang="en-US" sz="1400" dirty="0" smtClean="0">
                <a:latin typeface="Consolas" panose="020B0609020204030204" pitchFamily="49" charset="0"/>
                <a:cs typeface="Consolas" panose="020B0609020204030204" pitchFamily="49" charset="0"/>
              </a:rPr>
              <a:t>  value </a:t>
            </a:r>
            <a:r>
              <a:rPr lang="en-US" sz="1400" dirty="0">
                <a:latin typeface="Consolas" panose="020B0609020204030204" pitchFamily="49" charset="0"/>
                <a:cs typeface="Consolas" panose="020B0609020204030204" pitchFamily="49" charset="0"/>
              </a:rPr>
              <a:t>= &lt;QUERY_RESULTS&gt;</a:t>
            </a:r>
          </a:p>
          <a:p>
            <a:r>
              <a:rPr lang="en-US" sz="1400" dirty="0">
                <a:latin typeface="Consolas" panose="020B0609020204030204" pitchFamily="49" charset="0"/>
                <a:cs typeface="Consolas" panose="020B0609020204030204" pitchFamily="49" charset="0"/>
              </a:rPr>
              <a:t>)</a:t>
            </a:r>
          </a:p>
        </p:txBody>
      </p:sp>
      <p:sp>
        <p:nvSpPr>
          <p:cNvPr id="14" name="TextBox 13"/>
          <p:cNvSpPr txBox="1"/>
          <p:nvPr/>
        </p:nvSpPr>
        <p:spPr>
          <a:xfrm>
            <a:off x="95573" y="5181600"/>
            <a:ext cx="2477601" cy="1169551"/>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defPPr>
              <a:defRPr lang="en-US"/>
            </a:defPPr>
            <a:lvl1pPr>
              <a:defRPr sz="1400">
                <a:latin typeface="Consolas" panose="020B0609020204030204" pitchFamily="49" charset="0"/>
                <a:cs typeface="Consolas" panose="020B0609020204030204" pitchFamily="49" charset="0"/>
              </a:defRPr>
            </a:lvl1pPr>
          </a:lstStyle>
          <a:p>
            <a:r>
              <a:rPr lang="en-US" dirty="0" smtClean="0"/>
              <a:t>action = "query", </a:t>
            </a:r>
            <a:endParaRPr lang="en-US" dirty="0"/>
          </a:p>
          <a:p>
            <a:r>
              <a:rPr lang="en-US" dirty="0" smtClean="0"/>
              <a:t>target (</a:t>
            </a:r>
          </a:p>
          <a:p>
            <a:r>
              <a:rPr lang="en-US" dirty="0"/>
              <a:t> </a:t>
            </a:r>
            <a:r>
              <a:rPr lang="en-US" dirty="0" smtClean="0"/>
              <a:t> type = "</a:t>
            </a:r>
            <a:r>
              <a:rPr lang="en-US" dirty="0"/>
              <a:t>openc2.Data", </a:t>
            </a:r>
          </a:p>
          <a:p>
            <a:r>
              <a:rPr lang="en-US" dirty="0"/>
              <a:t>  </a:t>
            </a:r>
            <a:r>
              <a:rPr lang="en-US" dirty="0" smtClean="0"/>
              <a:t>&lt;</a:t>
            </a:r>
            <a:r>
              <a:rPr lang="en-US" dirty="0"/>
              <a:t>SEARCH_QUERY&gt;) </a:t>
            </a:r>
          </a:p>
          <a:p>
            <a:r>
              <a:rPr lang="en-US" dirty="0"/>
              <a:t>)</a:t>
            </a:r>
          </a:p>
        </p:txBody>
      </p:sp>
      <p:cxnSp>
        <p:nvCxnSpPr>
          <p:cNvPr id="16" name="Straight Arrow Connector 15"/>
          <p:cNvCxnSpPr>
            <a:stCxn id="12" idx="2"/>
          </p:cNvCxnSpPr>
          <p:nvPr/>
        </p:nvCxnSpPr>
        <p:spPr>
          <a:xfrm rot="16200000" flipH="1">
            <a:off x="1997269" y="2454470"/>
            <a:ext cx="735686" cy="1365772"/>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0" name="Straight Arrow Connector 15"/>
          <p:cNvCxnSpPr>
            <a:stCxn id="14" idx="0"/>
          </p:cNvCxnSpPr>
          <p:nvPr/>
        </p:nvCxnSpPr>
        <p:spPr>
          <a:xfrm rot="5400000" flipH="1" flipV="1">
            <a:off x="1619691" y="3753293"/>
            <a:ext cx="1142991" cy="1713625"/>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0"/>
          </p:cNvCxnSpPr>
          <p:nvPr/>
        </p:nvCxnSpPr>
        <p:spPr>
          <a:xfrm rot="16200000" flipV="1">
            <a:off x="5033921" y="4033887"/>
            <a:ext cx="685800" cy="1609625"/>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398714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600200"/>
            <a:ext cx="84867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"response" modifier</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7</a:t>
            </a:fld>
            <a:endParaRPr kumimoji="0" lang="en-US" dirty="0">
              <a:solidFill>
                <a:srgbClr val="FFFFFF"/>
              </a:solidFill>
            </a:endParaRPr>
          </a:p>
        </p:txBody>
      </p:sp>
      <p:sp>
        <p:nvSpPr>
          <p:cNvPr id="12" name="TextBox 11"/>
          <p:cNvSpPr txBox="1"/>
          <p:nvPr/>
        </p:nvSpPr>
        <p:spPr>
          <a:xfrm>
            <a:off x="76200" y="2286000"/>
            <a:ext cx="3272691" cy="738664"/>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p>
            <a:r>
              <a:rPr lang="en-US" sz="1400" dirty="0" smtClean="0">
                <a:latin typeface="Consolas" panose="020B0609020204030204" pitchFamily="49" charset="0"/>
                <a:cs typeface="Consolas" panose="020B0609020204030204" pitchFamily="49" charset="0"/>
              </a:rPr>
              <a:t>action = "stop",</a:t>
            </a:r>
          </a:p>
          <a:p>
            <a:r>
              <a:rPr lang="en-US" sz="1400" dirty="0" smtClean="0">
                <a:latin typeface="Consolas" panose="020B0609020204030204" pitchFamily="49" charset="0"/>
                <a:cs typeface="Consolas" panose="020B0609020204030204" pitchFamily="49" charset="0"/>
              </a:rPr>
              <a:t>target (type = "</a:t>
            </a:r>
            <a:r>
              <a:rPr lang="en-US" sz="1400" dirty="0" err="1" smtClean="0">
                <a:latin typeface="Consolas" panose="020B0609020204030204" pitchFamily="49" charset="0"/>
                <a:cs typeface="Consolas" panose="020B0609020204030204" pitchFamily="49" charset="0"/>
              </a:rPr>
              <a:t>cybox:Process</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modifiers (response = "status")</a:t>
            </a:r>
            <a:endParaRPr lang="en-US" sz="1400" dirty="0">
              <a:latin typeface="Consolas" panose="020B0609020204030204" pitchFamily="49" charset="0"/>
              <a:cs typeface="Consolas" panose="020B0609020204030204" pitchFamily="49" charset="0"/>
            </a:endParaRPr>
          </a:p>
        </p:txBody>
      </p:sp>
      <p:sp>
        <p:nvSpPr>
          <p:cNvPr id="13" name="TextBox 12"/>
          <p:cNvSpPr txBox="1"/>
          <p:nvPr/>
        </p:nvSpPr>
        <p:spPr>
          <a:xfrm>
            <a:off x="4648200" y="5181600"/>
            <a:ext cx="2868093"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latin typeface="Consolas" panose="020B0609020204030204" pitchFamily="49" charset="0"/>
                <a:cs typeface="Consolas" panose="020B0609020204030204" pitchFamily="49" charset="0"/>
              </a:rPr>
              <a:t>action = "response", </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modifiers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type = "status",</a:t>
            </a:r>
          </a:p>
          <a:p>
            <a:r>
              <a:rPr lang="en-US" sz="1400" dirty="0" smtClean="0">
                <a:latin typeface="Consolas" panose="020B0609020204030204" pitchFamily="49" charset="0"/>
                <a:cs typeface="Consolas" panose="020B0609020204030204" pitchFamily="49" charset="0"/>
              </a:rPr>
              <a:t>  command </a:t>
            </a:r>
            <a:r>
              <a:rPr lang="en-US" sz="1400" dirty="0">
                <a:latin typeface="Consolas" panose="020B0609020204030204" pitchFamily="49" charset="0"/>
                <a:cs typeface="Consolas" panose="020B0609020204030204" pitchFamily="49" charset="0"/>
              </a:rPr>
              <a:t>= &lt;COMMAND_ID&gt;,</a:t>
            </a:r>
          </a:p>
          <a:p>
            <a:r>
              <a:rPr lang="en-US" sz="1400" dirty="0" smtClean="0">
                <a:latin typeface="Consolas" panose="020B0609020204030204" pitchFamily="49" charset="0"/>
                <a:cs typeface="Consolas" panose="020B0609020204030204" pitchFamily="49" charset="0"/>
              </a:rPr>
              <a:t>  value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"action complete"</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cxnSp>
        <p:nvCxnSpPr>
          <p:cNvPr id="16" name="Straight Arrow Connector 15"/>
          <p:cNvCxnSpPr>
            <a:stCxn id="12" idx="2"/>
          </p:cNvCxnSpPr>
          <p:nvPr/>
        </p:nvCxnSpPr>
        <p:spPr>
          <a:xfrm rot="16200000" flipH="1">
            <a:off x="2139997" y="2597212"/>
            <a:ext cx="480534" cy="1335437"/>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0"/>
          </p:cNvCxnSpPr>
          <p:nvPr/>
        </p:nvCxnSpPr>
        <p:spPr>
          <a:xfrm rot="16200000" flipV="1">
            <a:off x="4984230" y="4083582"/>
            <a:ext cx="685800" cy="1510235"/>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73737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600200"/>
            <a:ext cx="8486775"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Redirecting the Response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8</a:t>
            </a:fld>
            <a:endParaRPr kumimoji="0" lang="en-US" dirty="0">
              <a:solidFill>
                <a:srgbClr val="FFFFFF"/>
              </a:solidFill>
            </a:endParaRPr>
          </a:p>
        </p:txBody>
      </p:sp>
      <p:sp>
        <p:nvSpPr>
          <p:cNvPr id="12" name="TextBox 11"/>
          <p:cNvSpPr txBox="1"/>
          <p:nvPr/>
        </p:nvSpPr>
        <p:spPr>
          <a:xfrm>
            <a:off x="76200" y="1828800"/>
            <a:ext cx="3173305" cy="1384995"/>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p>
            <a:r>
              <a:rPr lang="en-US" sz="1400" dirty="0" smtClean="0">
                <a:latin typeface="Consolas" panose="020B0609020204030204" pitchFamily="49" charset="0"/>
                <a:cs typeface="Consolas" panose="020B0609020204030204" pitchFamily="49" charset="0"/>
              </a:rPr>
              <a:t>action = "locate", </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target </a:t>
            </a:r>
            <a:r>
              <a:rPr lang="en-US" sz="1400" dirty="0">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type = "</a:t>
            </a:r>
            <a:r>
              <a:rPr lang="en-US" sz="1400" dirty="0" err="1" smtClean="0">
                <a:latin typeface="Consolas" panose="020B0609020204030204" pitchFamily="49" charset="0"/>
                <a:cs typeface="Consolas" panose="020B0609020204030204" pitchFamily="49" charset="0"/>
              </a:rPr>
              <a:t>cybox:Device</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modifiers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response = "results",</a:t>
            </a:r>
          </a:p>
          <a:p>
            <a:r>
              <a:rPr lang="en-US" sz="1400" dirty="0" smtClean="0">
                <a:latin typeface="Consolas" panose="020B0609020204030204" pitchFamily="49" charset="0"/>
                <a:cs typeface="Consolas" panose="020B0609020204030204" pitchFamily="49" charset="0"/>
              </a:rPr>
              <a:t>  report-to = &lt;SENSE_MAKING&gt;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sp>
        <p:nvSpPr>
          <p:cNvPr id="13" name="TextBox 12"/>
          <p:cNvSpPr txBox="1"/>
          <p:nvPr/>
        </p:nvSpPr>
        <p:spPr>
          <a:xfrm>
            <a:off x="4648200" y="5181600"/>
            <a:ext cx="2768707"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latin typeface="Consolas" panose="020B0609020204030204" pitchFamily="49" charset="0"/>
                <a:cs typeface="Consolas" panose="020B0609020204030204" pitchFamily="49" charset="0"/>
              </a:rPr>
              <a:t>action = "response", </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modifiers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type = "results</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command </a:t>
            </a:r>
            <a:r>
              <a:rPr lang="en-US" sz="1400" dirty="0">
                <a:latin typeface="Consolas" panose="020B0609020204030204" pitchFamily="49" charset="0"/>
                <a:cs typeface="Consolas" panose="020B0609020204030204" pitchFamily="49" charset="0"/>
              </a:rPr>
              <a:t>= &lt;COMMAND_ID&gt;,</a:t>
            </a:r>
          </a:p>
          <a:p>
            <a:r>
              <a:rPr lang="en-US" sz="1400" dirty="0" smtClean="0">
                <a:latin typeface="Consolas" panose="020B0609020204030204" pitchFamily="49" charset="0"/>
                <a:cs typeface="Consolas" panose="020B0609020204030204" pitchFamily="49" charset="0"/>
              </a:rPr>
              <a:t>  value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&lt;ACTION_RESULTS</a:t>
            </a:r>
            <a:r>
              <a:rPr lang="en-US" sz="1400" dirty="0">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p>
        </p:txBody>
      </p:sp>
      <p:cxnSp>
        <p:nvCxnSpPr>
          <p:cNvPr id="16" name="Straight Arrow Connector 15"/>
          <p:cNvCxnSpPr>
            <a:stCxn id="12" idx="2"/>
          </p:cNvCxnSpPr>
          <p:nvPr/>
        </p:nvCxnSpPr>
        <p:spPr>
          <a:xfrm rot="16200000" flipH="1">
            <a:off x="2209721" y="2666927"/>
            <a:ext cx="291405" cy="1385140"/>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0"/>
          </p:cNvCxnSpPr>
          <p:nvPr/>
        </p:nvCxnSpPr>
        <p:spPr>
          <a:xfrm rot="16200000" flipV="1">
            <a:off x="4959384" y="4108430"/>
            <a:ext cx="685800" cy="1460540"/>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3031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 y="1600200"/>
            <a:ext cx="8485632" cy="482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Acknowledge Response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9</a:t>
            </a:fld>
            <a:endParaRPr kumimoji="0" lang="en-US" dirty="0">
              <a:solidFill>
                <a:srgbClr val="FFFFFF"/>
              </a:solidFill>
            </a:endParaRPr>
          </a:p>
        </p:txBody>
      </p:sp>
      <p:sp>
        <p:nvSpPr>
          <p:cNvPr id="12" name="TextBox 11"/>
          <p:cNvSpPr txBox="1"/>
          <p:nvPr/>
        </p:nvSpPr>
        <p:spPr>
          <a:xfrm>
            <a:off x="76200" y="2438400"/>
            <a:ext cx="3272691" cy="738664"/>
          </a:xfrm>
          <a:prstGeom prst="rect">
            <a:avLst/>
          </a:prstGeom>
        </p:spPr>
        <p:style>
          <a:lnRef idx="1">
            <a:schemeClr val="accent3"/>
          </a:lnRef>
          <a:fillRef idx="2">
            <a:schemeClr val="accent3"/>
          </a:fillRef>
          <a:effectRef idx="1">
            <a:schemeClr val="accent3"/>
          </a:effectRef>
          <a:fontRef idx="minor">
            <a:schemeClr val="dk1"/>
          </a:fontRef>
        </p:style>
        <p:txBody>
          <a:bodyPr wrap="none" lIns="45720" rIns="45720" rtlCol="0">
            <a:spAutoFit/>
          </a:bodyPr>
          <a:lstStyle/>
          <a:p>
            <a:r>
              <a:rPr lang="en-US" sz="1400" dirty="0" smtClean="0">
                <a:latin typeface="Consolas" panose="020B0609020204030204" pitchFamily="49" charset="0"/>
                <a:cs typeface="Consolas" panose="020B0609020204030204" pitchFamily="49" charset="0"/>
              </a:rPr>
              <a:t>action = "update", </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target </a:t>
            </a:r>
            <a:r>
              <a:rPr lang="en-US" sz="1400" dirty="0">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type = "</a:t>
            </a:r>
            <a:r>
              <a:rPr lang="en-US" sz="1400" dirty="0" err="1">
                <a:latin typeface="Consolas" panose="020B0609020204030204" pitchFamily="49" charset="0"/>
                <a:cs typeface="Consolas" panose="020B0609020204030204" pitchFamily="49" charset="0"/>
              </a:rPr>
              <a:t>cybox:Product</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modifiers (response = "</a:t>
            </a:r>
            <a:r>
              <a:rPr lang="en-US" sz="1400" dirty="0" err="1" smtClean="0">
                <a:latin typeface="Consolas" panose="020B0609020204030204" pitchFamily="49" charset="0"/>
                <a:cs typeface="Consolas" panose="020B0609020204030204" pitchFamily="49" charset="0"/>
              </a:rPr>
              <a:t>ack</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13" name="TextBox 12"/>
          <p:cNvSpPr txBox="1"/>
          <p:nvPr/>
        </p:nvSpPr>
        <p:spPr>
          <a:xfrm>
            <a:off x="4876800" y="5181600"/>
            <a:ext cx="2669320"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latin typeface="Consolas" panose="020B0609020204030204" pitchFamily="49" charset="0"/>
                <a:cs typeface="Consolas" panose="020B0609020204030204" pitchFamily="49" charset="0"/>
              </a:rPr>
              <a:t>action = response,</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modifiers (</a:t>
            </a:r>
          </a:p>
          <a:p>
            <a:r>
              <a:rPr lang="en-US" sz="1400" dirty="0" smtClean="0">
                <a:latin typeface="Consolas" panose="020B0609020204030204" pitchFamily="49" charset="0"/>
                <a:cs typeface="Consolas" panose="020B0609020204030204" pitchFamily="49" charset="0"/>
              </a:rPr>
              <a:t>  type = "</a:t>
            </a:r>
            <a:r>
              <a:rPr lang="en-US" sz="1400" dirty="0" err="1" smtClean="0">
                <a:latin typeface="Consolas" panose="020B0609020204030204" pitchFamily="49" charset="0"/>
                <a:cs typeface="Consolas" panose="020B0609020204030204" pitchFamily="49" charset="0"/>
              </a:rPr>
              <a:t>ack</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command = &lt;COMMAND_ID&gt;,</a:t>
            </a:r>
          </a:p>
          <a:p>
            <a:r>
              <a:rPr lang="en-US" sz="1400" dirty="0" smtClean="0">
                <a:latin typeface="Consolas" panose="020B0609020204030204" pitchFamily="49" charset="0"/>
                <a:cs typeface="Consolas" panose="020B0609020204030204" pitchFamily="49" charset="0"/>
              </a:rPr>
              <a:t>  value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ack</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p:txBody>
      </p:sp>
      <p:cxnSp>
        <p:nvCxnSpPr>
          <p:cNvPr id="16" name="Straight Arrow Connector 15"/>
          <p:cNvCxnSpPr>
            <a:stCxn id="12" idx="2"/>
          </p:cNvCxnSpPr>
          <p:nvPr/>
        </p:nvCxnSpPr>
        <p:spPr>
          <a:xfrm rot="16200000" flipH="1">
            <a:off x="2254306" y="2635304"/>
            <a:ext cx="480535" cy="1564054"/>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15"/>
          <p:cNvCxnSpPr>
            <a:stCxn id="13" idx="0"/>
          </p:cNvCxnSpPr>
          <p:nvPr/>
        </p:nvCxnSpPr>
        <p:spPr>
          <a:xfrm rot="16200000" flipV="1">
            <a:off x="5163136" y="4133276"/>
            <a:ext cx="533400" cy="1563248"/>
          </a:xfrm>
          <a:prstGeom prst="curvedConnector2">
            <a:avLst/>
          </a:prstGeom>
          <a:ln w="5715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02813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58535</TotalTime>
  <Words>543</Words>
  <Application>Microsoft Office PowerPoint</Application>
  <PresentationFormat>On-screen Show (4:3)</PresentationFormat>
  <Paragraphs>151</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Biweekly forum meeting</vt:lpstr>
      <vt:lpstr>Agenda</vt:lpstr>
      <vt:lpstr>Way Forward (6 month plan)</vt:lpstr>
      <vt:lpstr>Response Patterns</vt:lpstr>
      <vt:lpstr>Section 4.6.1 Response</vt:lpstr>
      <vt:lpstr>Query for Results</vt:lpstr>
      <vt:lpstr>"response" modifier</vt:lpstr>
      <vt:lpstr>Redirecting the Response</vt:lpstr>
      <vt:lpstr>Acknowledge Response</vt:lpstr>
      <vt:lpstr>Acknowledge Response (2)</vt:lpstr>
      <vt:lpstr>Section 4.6.2 Alert</vt:lpstr>
      <vt:lpstr>Questions?  Comments?  Complaints? </vt:lpstr>
      <vt:lpstr>OpenC2 Abstract Syntax</vt:lpstr>
    </vt:vector>
  </TitlesOfParts>
  <Company>General Dynamics C4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 Portfolio Use Cases</dc:title>
  <dc:creator>Jason Romano</dc:creator>
  <cp:lastModifiedBy>Romano, Jason-P55416</cp:lastModifiedBy>
  <cp:revision>419</cp:revision>
  <dcterms:created xsi:type="dcterms:W3CDTF">2015-07-23T17:23:06Z</dcterms:created>
  <dcterms:modified xsi:type="dcterms:W3CDTF">2016-10-13T13:36:09Z</dcterms:modified>
</cp:coreProperties>
</file>