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84" r:id="rId2"/>
    <p:sldId id="417" r:id="rId3"/>
    <p:sldId id="427" r:id="rId4"/>
    <p:sldId id="428" r:id="rId5"/>
    <p:sldId id="426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905" autoAdjust="0"/>
    <p:restoredTop sz="74343" autoAdjust="0"/>
  </p:normalViewPr>
  <p:slideViewPr>
    <p:cSldViewPr>
      <p:cViewPr>
        <p:scale>
          <a:sx n="84" d="100"/>
          <a:sy n="84" d="100"/>
        </p:scale>
        <p:origin x="-682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1723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comments back to Joe, copy</a:t>
            </a:r>
            <a:r>
              <a:rPr lang="en-US" baseline="0" dirty="0" smtClean="0"/>
              <a:t> Chet and Robin by 27 March 2017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lists.oasis-open.org</a:t>
            </a:r>
            <a:r>
              <a:rPr lang="en-US" dirty="0" smtClean="0"/>
              <a:t>/archives/oasis-charter-discuss/201703/msg00002.html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baseline="0" dirty="0" smtClean="0"/>
              <a:t>If you are interested, please notify Joe prior to the Kickoff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2 chairs for the technical committee as a whole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Executive Secretary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Chair for Actuator Profile Subcommittee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Chair for Language Description Document Subcommittee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Chair for Implementation Considerations Subcommittee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Kickoff around early June 2017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Nomination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Approve Charter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Contributions from the OpenC2 Forum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a OASIS re-charter process, about to become less onerous.</a:t>
            </a:r>
          </a:p>
          <a:p>
            <a:r>
              <a:rPr lang="en-US" baseline="0" dirty="0" smtClean="0"/>
              <a:t>Sunset the site without breaking the links. Could keep GitHub active and open for collaboration.</a:t>
            </a:r>
          </a:p>
          <a:p>
            <a:r>
              <a:rPr lang="en-US" baseline="0" dirty="0" smtClean="0"/>
              <a:t>Public OASIS GitHub and Private GitHub repositories.</a:t>
            </a:r>
          </a:p>
          <a:p>
            <a:r>
              <a:rPr lang="en-US" baseline="0" dirty="0" smtClean="0"/>
              <a:t>OASIS uses </a:t>
            </a:r>
            <a:r>
              <a:rPr lang="en-US" baseline="0" dirty="0" err="1" smtClean="0"/>
              <a:t>Kavi</a:t>
            </a:r>
            <a:r>
              <a:rPr lang="en-US" baseline="0" dirty="0" smtClean="0"/>
              <a:t> (workspace, team collaboration); but not like Slack. No Google Docs in OASIS.</a:t>
            </a:r>
          </a:p>
          <a:p>
            <a:r>
              <a:rPr lang="en-US" baseline="0" dirty="0" smtClean="0"/>
              <a:t>Could keep Slack if made consistent with OASIS processes and policies: preserve public transparency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people would we lose if we move to OASIS?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0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C6ED455F-3E08-499F-8E0F-5341189B0170}" type="datetime1">
              <a:rPr lang="en-US" smtClean="0"/>
              <a:t>3/16/2017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2E4AEB7-72D8-4519-8DA9-D33357A33127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8A4F9B91-60C0-4AEE-9ACE-D9F85CB421F6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469A49-075E-4641-85DA-C31DC3449EA3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3372A4-62A4-4575-80B3-88A065294BCF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A45C0F5D-77E4-4461-9053-315616257798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0C487F9F-5B40-481B-BC2B-75035C2E22D2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56A751-6E8E-456E-9DD5-36218FC3B95E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B401AA3-691D-44C4-8985-3E05E1C1DBD8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9D04AF-2087-48EF-B612-92B998D696CC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F48350E-EA61-481B-BE9D-18C4D6676A7C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698A1667-1133-4D18-BCD7-A3F255109458}" type="datetime1">
              <a:rPr lang="en-US" smtClean="0"/>
              <a:t>3/16/2017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ent.com/events/iacd-community-day/custom-20-d4bb79bacefd4c1798ede27d28dc10dc.aspx" TargetMode="External"/><Relationship Id="rId2" Type="http://schemas.openxmlformats.org/officeDocument/2006/relationships/hyperlink" Target="http://www.erlang-factory.com/sfbay2017/duncan-sparrel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17.borderlesscyber.org/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asis-open.org/policies-guidelines/tc-process#form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Biweekly forum meeting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6019800"/>
            <a:ext cx="2209800" cy="685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16 March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4876800"/>
            <a:ext cx="3276600" cy="952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92253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‘Red on Black’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45878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Human Interaction (Alarm)</a:t>
            </a:r>
          </a:p>
          <a:p>
            <a:pPr lvl="1"/>
            <a:r>
              <a:rPr lang="en-US" dirty="0" smtClean="0"/>
              <a:t>Means to involve humans (either in the loop or on).  Combine email, ticketing, </a:t>
            </a:r>
            <a:r>
              <a:rPr lang="en-US" dirty="0" err="1" smtClean="0"/>
              <a:t>SMS</a:t>
            </a:r>
            <a:r>
              <a:rPr lang="en-US" dirty="0" smtClean="0"/>
              <a:t>, etc.? </a:t>
            </a:r>
          </a:p>
          <a:p>
            <a:r>
              <a:rPr lang="en-US" dirty="0" smtClean="0"/>
              <a:t>Access Controls</a:t>
            </a:r>
          </a:p>
          <a:p>
            <a:pPr lvl="1"/>
            <a:r>
              <a:rPr lang="en-US" dirty="0" smtClean="0"/>
              <a:t>Means to elevate or retract privileges to the system, files or whatever.  Combine Network Access Controls and Directory Services?</a:t>
            </a:r>
          </a:p>
          <a:p>
            <a:r>
              <a:rPr lang="en-US" dirty="0" smtClean="0"/>
              <a:t>Task Analytics </a:t>
            </a:r>
          </a:p>
          <a:p>
            <a:pPr lvl="1"/>
            <a:r>
              <a:rPr lang="en-US" dirty="0" smtClean="0"/>
              <a:t>Means to analyze data to gain information.  Combine Informative, Investigative, Reputation, Forensic and Threat Intel?</a:t>
            </a:r>
          </a:p>
          <a:p>
            <a:r>
              <a:rPr lang="en-US" dirty="0" smtClean="0"/>
              <a:t>Generic; Equivalent to ‘User Defined’?  </a:t>
            </a:r>
          </a:p>
          <a:p>
            <a:r>
              <a:rPr lang="en-US" dirty="0" smtClean="0"/>
              <a:t>Combine Sandbox and Virtualization?  </a:t>
            </a:r>
          </a:p>
          <a:p>
            <a:r>
              <a:rPr lang="en-US" dirty="0" smtClean="0"/>
              <a:t>Are Firewall, Router, Sandbox, </a:t>
            </a:r>
            <a:r>
              <a:rPr lang="en-US" dirty="0" err="1" smtClean="0"/>
              <a:t>SIEM</a:t>
            </a:r>
            <a:r>
              <a:rPr lang="en-US" dirty="0" smtClean="0"/>
              <a:t> and Web Proxy OK?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7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1325563"/>
          </a:xfrm>
        </p:spPr>
        <p:txBody>
          <a:bodyPr/>
          <a:lstStyle/>
          <a:p>
            <a:r>
              <a:rPr lang="en-US" dirty="0" smtClean="0"/>
              <a:t>More Red on Black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38517"/>
              </p:ext>
            </p:extLst>
          </p:nvPr>
        </p:nvGraphicFramePr>
        <p:xfrm>
          <a:off x="441526" y="1676400"/>
          <a:ext cx="8667750" cy="5594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150"/>
                <a:gridCol w="4981575"/>
                <a:gridCol w="2105025"/>
              </a:tblGrid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Type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 smtClean="0">
                          <a:effectLst/>
                        </a:rPr>
                        <a:t>Description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Questions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compute-platform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any general purpose computing device, be it user-oriented (e.g., desktop, laptop, mobile), infrastructure-oriented (e.g., server), or special-purpose (e.g., </a:t>
                      </a:r>
                      <a:r>
                        <a:rPr lang="en-US" sz="1600" u="none" dirty="0" err="1">
                          <a:effectLst/>
                        </a:rPr>
                        <a:t>IoT</a:t>
                      </a:r>
                      <a:r>
                        <a:rPr lang="en-US" sz="1600" u="none" dirty="0">
                          <a:effectLst/>
                        </a:rPr>
                        <a:t> devices)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Is this an actuation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function?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malware-detection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Provides detection and notification of malware (e.g., viruses, </a:t>
                      </a:r>
                      <a:r>
                        <a:rPr lang="en-US" sz="1600" u="none" dirty="0" err="1">
                          <a:effectLst/>
                        </a:rPr>
                        <a:t>ransomware</a:t>
                      </a:r>
                      <a:r>
                        <a:rPr lang="en-US" sz="1600" u="none" dirty="0">
                          <a:effectLst/>
                        </a:rPr>
                        <a:t>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Are malware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detection and analysis separate functions? 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</a:rPr>
                        <a:t>malware-analysis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Performs static (e.g., code inspection) and dynamic (e.g., detonation chamber) analysis and characterization of suspected malware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44045" marR="44045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malware-remediation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Provides removal of malware and restoration of secure system state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Is this a single function?  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</a:rPr>
                        <a:t>traffic-capture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Performs full / raw capture of network traffic (i.e., </a:t>
                      </a:r>
                      <a:r>
                        <a:rPr lang="en-US" sz="1600" u="none" dirty="0" err="1">
                          <a:effectLst/>
                        </a:rPr>
                        <a:t>pcap</a:t>
                      </a:r>
                      <a:r>
                        <a:rPr lang="en-US" sz="1600" u="none" dirty="0">
                          <a:effectLst/>
                        </a:rPr>
                        <a:t>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Are these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separate functions?  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traffic-characterization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Performs traffic metadata capture (e.g., </a:t>
                      </a:r>
                      <a:r>
                        <a:rPr lang="en-US" sz="1600" u="none" dirty="0" err="1">
                          <a:effectLst/>
                        </a:rPr>
                        <a:t>netflow</a:t>
                      </a:r>
                      <a:r>
                        <a:rPr lang="en-US" sz="1600" u="none" dirty="0">
                          <a:effectLst/>
                        </a:rPr>
                        <a:t>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44045" marR="44045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</a:rPr>
                        <a:t>intrusion-detection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Network- or host-based intrusion detection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intrusion-prevention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Network- or host-based intrusion prevention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</a:tbl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Even More Red on Black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23039"/>
              </p:ext>
            </p:extLst>
          </p:nvPr>
        </p:nvGraphicFramePr>
        <p:xfrm>
          <a:off x="95250" y="1524000"/>
          <a:ext cx="9048750" cy="5664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4346"/>
                <a:gridCol w="4455980"/>
                <a:gridCol w="2638424"/>
              </a:tblGrid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packet-filtering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Traffic filtering based on packet / protocol characteristics (e.g., 5-tuple)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Distinct from Firewall?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packet-routing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Traffic routing based on packet / protocol characteristics (e.g., 5-tuple)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Distinct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from Router? Why limit it to Layer 3?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content-inspection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Inspection of network traffic at the application level (e.g., email content scanning); may require "break &amp; inspect" capabilities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Distinct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from Analysis? 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  <a:latin typeface="+mn-lt"/>
                        </a:rPr>
                        <a:t>content-filtering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Traffic filtering based on content characteristics (e.g., email content); may require "break &amp; inspect" capabilities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  <a:latin typeface="+mn-lt"/>
                        </a:rPr>
                        <a:t>content-routing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Traffic routing based on content characteristics (e.g., email subject, attachments); may require "break &amp; inspect" capabilities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  <a:latin typeface="+mn-lt"/>
                        </a:rPr>
                        <a:t>network-characterization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Determination of network characteristics through a mixture of techniques that may include active scanning and passive traffic and host characterization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Distinct from Traffic characterization?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 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>
                          <a:effectLst/>
                          <a:latin typeface="+mn-lt"/>
                        </a:rPr>
                        <a:t>vulnerability-scanning</a:t>
                      </a:r>
                      <a:endParaRPr lang="en-US" sz="1600" u="none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+mn-lt"/>
                        </a:rPr>
                        <a:t>Identification of network and/or software vulnerabilities through scanning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Subset of Configuration Management?</a:t>
                      </a:r>
                      <a:r>
                        <a:rPr lang="en-US" sz="1600" u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Open Sans"/>
                          <a:cs typeface="Open Sans"/>
                        </a:rPr>
                        <a:t>  </a:t>
                      </a:r>
                      <a:endParaRPr lang="en-US" sz="1600" u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</a:tbl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2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Status/ 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Generation Firewall profile underway</a:t>
            </a:r>
          </a:p>
          <a:p>
            <a:r>
              <a:rPr lang="en-US" dirty="0" smtClean="0"/>
              <a:t>Router profile pending </a:t>
            </a:r>
          </a:p>
          <a:p>
            <a:r>
              <a:rPr lang="en-US" dirty="0" smtClean="0"/>
              <a:t>Identify and prioritize Other Actuator Profiles</a:t>
            </a:r>
          </a:p>
          <a:p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4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Upcoming Events of Interest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openc2 and </a:t>
            </a:r>
            <a:r>
              <a:rPr lang="en-US" dirty="0" err="1"/>
              <a:t>ocas</a:t>
            </a:r>
            <a:r>
              <a:rPr lang="en-US" dirty="0"/>
              <a:t> at EEF17 in San Francisco </a:t>
            </a:r>
            <a:r>
              <a:rPr lang="en-US" dirty="0" smtClean="0"/>
              <a:t>(March 23) Duncan </a:t>
            </a:r>
            <a:r>
              <a:rPr lang="en-US" dirty="0" err="1" smtClean="0"/>
              <a:t>Sparrell</a:t>
            </a:r>
            <a:r>
              <a:rPr lang="en-US" dirty="0" smtClean="0"/>
              <a:t> 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www.erlang-factory.com</a:t>
            </a:r>
            <a:r>
              <a:rPr lang="en-US" u="sng" dirty="0">
                <a:hlinkClick r:id="rId2"/>
              </a:rPr>
              <a:t>/sfbay2017/</a:t>
            </a:r>
            <a:r>
              <a:rPr lang="en-US" u="sng" dirty="0" err="1">
                <a:hlinkClick r:id="rId2"/>
              </a:rPr>
              <a:t>duncan-sparrell.html</a:t>
            </a:r>
            <a:endParaRPr lang="en-US" dirty="0"/>
          </a:p>
          <a:p>
            <a:r>
              <a:rPr lang="en-US" dirty="0" err="1"/>
              <a:t>IACD</a:t>
            </a:r>
            <a:r>
              <a:rPr lang="en-US" dirty="0"/>
              <a:t> </a:t>
            </a:r>
            <a:r>
              <a:rPr lang="en-US" dirty="0" smtClean="0"/>
              <a:t>Community Day</a:t>
            </a:r>
            <a:r>
              <a:rPr lang="en-US" dirty="0"/>
              <a:t> </a:t>
            </a:r>
            <a:r>
              <a:rPr lang="en-US" dirty="0" smtClean="0"/>
              <a:t>(March 23) 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err="1" smtClean="0">
                <a:hlinkClick r:id="rId3"/>
              </a:rPr>
              <a:t>www.cvent.com</a:t>
            </a:r>
            <a:r>
              <a:rPr lang="en-US" u="sng" dirty="0" smtClean="0">
                <a:hlinkClick r:id="rId3"/>
              </a:rPr>
              <a:t>/events/</a:t>
            </a:r>
            <a:r>
              <a:rPr lang="en-US" u="sng" dirty="0" err="1" smtClean="0">
                <a:hlinkClick r:id="rId3"/>
              </a:rPr>
              <a:t>iacd</a:t>
            </a:r>
            <a:r>
              <a:rPr lang="en-US" u="sng" dirty="0" smtClean="0">
                <a:hlinkClick r:id="rId3"/>
              </a:rPr>
              <a:t>-community-day/custom-20-d4bb79bacefd4c1798ede27d28dc10dc.aspx</a:t>
            </a:r>
            <a:endParaRPr lang="en-US" u="sng" dirty="0" smtClean="0"/>
          </a:p>
          <a:p>
            <a:r>
              <a:rPr lang="en-US" dirty="0" err="1"/>
              <a:t>OpenDXL</a:t>
            </a:r>
            <a:r>
              <a:rPr lang="en-US" dirty="0"/>
              <a:t> </a:t>
            </a:r>
            <a:r>
              <a:rPr lang="en-US" dirty="0" smtClean="0"/>
              <a:t>Kickoff </a:t>
            </a:r>
            <a:r>
              <a:rPr lang="en-US" dirty="0"/>
              <a:t>(</a:t>
            </a:r>
            <a:r>
              <a:rPr lang="en-US" dirty="0" smtClean="0"/>
              <a:t>April 5) Neal Z on Panel</a:t>
            </a:r>
            <a:endParaRPr lang="en-US" dirty="0"/>
          </a:p>
          <a:p>
            <a:r>
              <a:rPr lang="en-US" dirty="0" err="1" smtClean="0"/>
              <a:t>EICC</a:t>
            </a:r>
            <a:r>
              <a:rPr lang="en-US" dirty="0" smtClean="0"/>
              <a:t> </a:t>
            </a:r>
            <a:r>
              <a:rPr lang="en-US" dirty="0"/>
              <a:t>in Munich</a:t>
            </a:r>
            <a:r>
              <a:rPr lang="en-US" dirty="0" smtClean="0"/>
              <a:t> (May </a:t>
            </a:r>
            <a:r>
              <a:rPr lang="en-US" dirty="0"/>
              <a:t>9-12 </a:t>
            </a:r>
            <a:r>
              <a:rPr lang="en-US" dirty="0" smtClean="0"/>
              <a:t>) Joe </a:t>
            </a:r>
            <a:r>
              <a:rPr lang="en-US" dirty="0"/>
              <a:t>B and a </a:t>
            </a:r>
            <a:r>
              <a:rPr lang="en-US" dirty="0" err="1"/>
              <a:t>TBA</a:t>
            </a:r>
            <a:r>
              <a:rPr lang="en-US" dirty="0"/>
              <a:t> briefer will </a:t>
            </a:r>
            <a:r>
              <a:rPr lang="en-US" dirty="0" smtClean="0"/>
              <a:t>brief </a:t>
            </a:r>
            <a:r>
              <a:rPr lang="en-US" dirty="0"/>
              <a:t>OpenC2</a:t>
            </a:r>
            <a:r>
              <a:rPr lang="en-US" dirty="0" smtClean="0"/>
              <a:t>.</a:t>
            </a:r>
            <a:endParaRPr lang="en-US" u="sng" dirty="0" smtClean="0"/>
          </a:p>
          <a:p>
            <a:r>
              <a:rPr lang="en-US" dirty="0" smtClean="0"/>
              <a:t>OASIS Borderless </a:t>
            </a:r>
            <a:r>
              <a:rPr lang="en-US" dirty="0"/>
              <a:t>Cyber </a:t>
            </a:r>
            <a:r>
              <a:rPr lang="en-US" dirty="0" smtClean="0"/>
              <a:t>NYC (June 21-22) (</a:t>
            </a: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://us17.borderlesscyber.org/</a:t>
            </a:r>
            <a:r>
              <a:rPr lang="en-US" u="sng" dirty="0" err="1">
                <a:hlinkClick r:id="rId4"/>
              </a:rPr>
              <a:t>en</a:t>
            </a:r>
            <a:r>
              <a:rPr lang="en-US" dirty="0" smtClean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2421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Welcome New Members</a:t>
            </a:r>
          </a:p>
          <a:p>
            <a:r>
              <a:rPr lang="en-US" dirty="0" smtClean="0"/>
              <a:t>OASIS Transition Q&amp;A</a:t>
            </a:r>
          </a:p>
          <a:p>
            <a:r>
              <a:rPr lang="en-US" dirty="0" smtClean="0"/>
              <a:t>OASIS Charter, Non-Normative Document</a:t>
            </a:r>
          </a:p>
          <a:p>
            <a:r>
              <a:rPr lang="en-US" dirty="0" smtClean="0"/>
              <a:t>May 19</a:t>
            </a:r>
            <a:r>
              <a:rPr lang="en-US" baseline="30000" dirty="0" smtClean="0"/>
              <a:t>th</a:t>
            </a:r>
            <a:r>
              <a:rPr lang="en-US" dirty="0" smtClean="0"/>
              <a:t> Face-to-Face Agenda Topics</a:t>
            </a:r>
          </a:p>
          <a:p>
            <a:r>
              <a:rPr lang="en-US" dirty="0" smtClean="0"/>
              <a:t>Actuator Profile Subgroup Report</a:t>
            </a:r>
          </a:p>
          <a:p>
            <a:r>
              <a:rPr lang="en-US" dirty="0" smtClean="0"/>
              <a:t>Upcoming Events of Interest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187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TC Charter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draft TC charter has been submitted to establish the OASIS Open Command and Control (OpenC2) Technical Committee. In accordance with the OASIS TC Process Policy section 2.2: (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err="1">
                <a:hlinkClick r:id="rId3"/>
              </a:rPr>
              <a:t>www.oasis-open.org</a:t>
            </a:r>
            <a:r>
              <a:rPr lang="en-US" u="sng" dirty="0">
                <a:hlinkClick r:id="rId3"/>
              </a:rPr>
              <a:t>/policies-guidelines/</a:t>
            </a:r>
            <a:r>
              <a:rPr lang="en-US" u="sng" dirty="0" err="1">
                <a:hlinkClick r:id="rId3"/>
              </a:rPr>
              <a:t>tc-process#formation</a:t>
            </a:r>
            <a:r>
              <a:rPr lang="en-US" dirty="0"/>
              <a:t>) the proposed charter is hereby submitted for comment. The comment period shall remain open until 23:59 </a:t>
            </a:r>
            <a:r>
              <a:rPr lang="en-US" dirty="0" err="1"/>
              <a:t>UTC</a:t>
            </a:r>
            <a:r>
              <a:rPr lang="en-US" dirty="0"/>
              <a:t> on 27 March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14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Agenda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Prototype Implementations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JAEN and Data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OASIS Transition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Implementation Considerations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Future of the “Forum”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Cyber Security Considerations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19</a:t>
            </a:r>
            <a:r>
              <a:rPr lang="en-US" baseline="30000" dirty="0" smtClean="0"/>
              <a:t>th</a:t>
            </a:r>
            <a:r>
              <a:rPr lang="en-US" dirty="0" smtClean="0"/>
              <a:t> Face to 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Actuator Profile Subgroup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13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5426"/>
            <a:ext cx="7886700" cy="1325563"/>
          </a:xfrm>
        </p:spPr>
        <p:txBody>
          <a:bodyPr/>
          <a:lstStyle/>
          <a:p>
            <a:r>
              <a:rPr lang="en-US" dirty="0" smtClean="0"/>
              <a:t>Actuator Profile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7825"/>
            <a:ext cx="801052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Current LDD is device or technology centric</a:t>
            </a:r>
          </a:p>
          <a:p>
            <a:pPr lvl="1"/>
            <a:r>
              <a:rPr lang="en-US" dirty="0" smtClean="0"/>
              <a:t>Endpoint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Redundancy in profiles (example, host based, perimeter and network firewalls)</a:t>
            </a:r>
          </a:p>
          <a:p>
            <a:r>
              <a:rPr lang="en-US" dirty="0" smtClean="0"/>
              <a:t>Proposal:  Actuator Profiles should be functional </a:t>
            </a:r>
          </a:p>
          <a:p>
            <a:pPr lvl="1"/>
            <a:r>
              <a:rPr lang="en-US" dirty="0" smtClean="0"/>
              <a:t>Firewall specifiers and modifiers apply to both network and host based firewalls</a:t>
            </a:r>
          </a:p>
          <a:p>
            <a:pPr lvl="1"/>
            <a:r>
              <a:rPr lang="en-US" dirty="0" smtClean="0"/>
              <a:t>Use of actuator specifiers to identify a particular firewall if needed</a:t>
            </a:r>
          </a:p>
          <a:p>
            <a:r>
              <a:rPr lang="en-US" dirty="0" smtClean="0"/>
              <a:t>General Agreement at the March 9 2017 Firewall Profile teleconference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List </a:t>
            </a:r>
            <a:br>
              <a:rPr lang="en-US" dirty="0" smtClean="0"/>
            </a:br>
            <a:r>
              <a:rPr lang="en-US" sz="3100" dirty="0" smtClean="0"/>
              <a:t>(Based on industry feedback.  Not in priority order)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2897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Directory Service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Firewall</a:t>
            </a:r>
          </a:p>
          <a:p>
            <a:r>
              <a:rPr lang="en-US" dirty="0" smtClean="0"/>
              <a:t>Forensic </a:t>
            </a:r>
          </a:p>
          <a:p>
            <a:r>
              <a:rPr lang="en-US" dirty="0" smtClean="0"/>
              <a:t>Generic</a:t>
            </a:r>
          </a:p>
          <a:p>
            <a:r>
              <a:rPr lang="en-US" dirty="0" smtClean="0"/>
              <a:t>Informative</a:t>
            </a:r>
          </a:p>
          <a:p>
            <a:r>
              <a:rPr lang="en-US" dirty="0" smtClean="0"/>
              <a:t>Investigative </a:t>
            </a:r>
          </a:p>
          <a:p>
            <a:r>
              <a:rPr lang="en-US" dirty="0" smtClean="0"/>
              <a:t>Network Access Controls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6775" y="1825625"/>
            <a:ext cx="32289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Reputation </a:t>
            </a:r>
          </a:p>
          <a:p>
            <a:r>
              <a:rPr lang="en-US" dirty="0" smtClean="0"/>
              <a:t>Router</a:t>
            </a:r>
          </a:p>
          <a:p>
            <a:r>
              <a:rPr lang="en-US" dirty="0" smtClean="0"/>
              <a:t>Sandbox</a:t>
            </a:r>
          </a:p>
          <a:p>
            <a:r>
              <a:rPr lang="en-US" dirty="0" smtClean="0"/>
              <a:t>SIEM</a:t>
            </a:r>
          </a:p>
          <a:p>
            <a:r>
              <a:rPr lang="en-US" dirty="0" smtClean="0"/>
              <a:t>Threat Intel</a:t>
            </a:r>
          </a:p>
          <a:p>
            <a:r>
              <a:rPr lang="en-US" dirty="0" smtClean="0"/>
              <a:t>Ticketing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Web Proxy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8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7934"/>
            <a:ext cx="7886700" cy="1325563"/>
          </a:xfrm>
        </p:spPr>
        <p:txBody>
          <a:bodyPr/>
          <a:lstStyle/>
          <a:p>
            <a:r>
              <a:rPr lang="en-US" dirty="0" smtClean="0"/>
              <a:t>Proposed Definitions, page 1 of 2 </a:t>
            </a:r>
            <a:br>
              <a:rPr lang="en-US" dirty="0" smtClean="0"/>
            </a:br>
            <a:r>
              <a:rPr lang="en-US" sz="3200" dirty="0" smtClean="0"/>
              <a:t>(Gleaned from Slack)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66109"/>
              </p:ext>
            </p:extLst>
          </p:nvPr>
        </p:nvGraphicFramePr>
        <p:xfrm>
          <a:off x="561975" y="1333496"/>
          <a:ext cx="8277226" cy="5524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4346"/>
                <a:gridCol w="6322880"/>
              </a:tblGrid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Type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Description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compute-platform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any general purpose computing device, be it user-oriented (e.g., desktop, laptop, mobile), infrastructure-oriented (e.g., server), or special-purpose (e.g., </a:t>
                      </a:r>
                      <a:r>
                        <a:rPr lang="en-US" sz="1800" u="none" dirty="0" err="1">
                          <a:effectLst/>
                        </a:rPr>
                        <a:t>IoT</a:t>
                      </a:r>
                      <a:r>
                        <a:rPr lang="en-US" sz="1800" u="none" dirty="0">
                          <a:effectLst/>
                        </a:rPr>
                        <a:t> devices)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malware-detection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Provides detection and notification of malware (e.g., viruses, ransomware)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malware-remediation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Provides removal of malware and restoration of secure system state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malware-analysis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Performs static (e.g., code inspection) and dynamic (e.g., detonation chamber) analysis and characterization of suspected malware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traffic-capture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Performs full / raw capture of network traffic (i.e., </a:t>
                      </a:r>
                      <a:r>
                        <a:rPr lang="en-US" sz="1800" u="none" dirty="0" err="1">
                          <a:effectLst/>
                        </a:rPr>
                        <a:t>pcap</a:t>
                      </a:r>
                      <a:r>
                        <a:rPr lang="en-US" sz="1800" u="none" dirty="0">
                          <a:effectLst/>
                        </a:rPr>
                        <a:t>)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traffic-characterization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Performs traffic metadata capture (e.g., </a:t>
                      </a:r>
                      <a:r>
                        <a:rPr lang="en-US" sz="1800" u="none" dirty="0" err="1">
                          <a:effectLst/>
                        </a:rPr>
                        <a:t>netflow</a:t>
                      </a:r>
                      <a:r>
                        <a:rPr lang="en-US" sz="1800" u="none" dirty="0">
                          <a:effectLst/>
                        </a:rPr>
                        <a:t>)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intrusion-detection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Network- or host-based intrusion detection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intrusion-prevention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Network- or host-based intrusion prevention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22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2 of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979209"/>
              </p:ext>
            </p:extLst>
          </p:nvPr>
        </p:nvGraphicFramePr>
        <p:xfrm>
          <a:off x="762000" y="1509350"/>
          <a:ext cx="8277226" cy="534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4346"/>
                <a:gridCol w="6322880"/>
              </a:tblGrid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packet-filtering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Traffic filtering based on packet / protocol characteristics (e.g., 5-tuple)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packet-routing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Traffic routing based on packet / protocol characteristics (e.g., 5-tuple)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content-inspection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Inspection of network traffic at the application level (e.g., email content scanning); may require "break &amp; inspect" capabilities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content-filtering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Traffic filtering based on content characteristics (e.g., email content); may require "break &amp; inspect" capabilities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content-routing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Traffic routing based on content characteristics (e.g., email subject, attachments); may require "break &amp; inspect" capabilities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443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network-characterization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Determination of network characteristics through a mixture of techniques that may include active scanning and passive traffic and host characterization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  <a:tr h="273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vulnerability-scanning</a:t>
                      </a:r>
                      <a:endParaRPr lang="en-US" sz="1800" u="none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Identification of network and/or software vulnerabilities through scanning</a:t>
                      </a:r>
                      <a:endParaRPr lang="en-US" sz="1800" u="none" dirty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3034" marR="33034" marT="44045" marB="44045"/>
                </a:tc>
              </a:tr>
            </a:tbl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95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62694</TotalTime>
  <Words>1138</Words>
  <Application>Microsoft Office PowerPoint</Application>
  <PresentationFormat>On-screen Show (4:3)</PresentationFormat>
  <Paragraphs>181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Biweekly forum meeting</vt:lpstr>
      <vt:lpstr>Agenda</vt:lpstr>
      <vt:lpstr>OpenC2 TC Charter</vt:lpstr>
      <vt:lpstr>May 19th Face to Face</vt:lpstr>
      <vt:lpstr>Actuator Profile Subgroup Update</vt:lpstr>
      <vt:lpstr>Actuator Profile Update</vt:lpstr>
      <vt:lpstr>Proposed List  (Based on industry feedback.  Not in priority order)</vt:lpstr>
      <vt:lpstr>Proposed Definitions, page 1 of 2  (Gleaned from Slack)</vt:lpstr>
      <vt:lpstr>Page 2 of 2</vt:lpstr>
      <vt:lpstr>‘Red on Black’</vt:lpstr>
      <vt:lpstr>More Red on Black</vt:lpstr>
      <vt:lpstr>Even More Red on Black</vt:lpstr>
      <vt:lpstr>Status/ Way Forward</vt:lpstr>
      <vt:lpstr>Upcoming Events of Interest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Joyce Fai</cp:lastModifiedBy>
  <cp:revision>455</cp:revision>
  <dcterms:created xsi:type="dcterms:W3CDTF">2015-07-23T17:23:06Z</dcterms:created>
  <dcterms:modified xsi:type="dcterms:W3CDTF">2017-03-16T19:56:09Z</dcterms:modified>
</cp:coreProperties>
</file>