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sldIdLst>
    <p:sldId id="376" r:id="rId2"/>
    <p:sldId id="369" r:id="rId3"/>
    <p:sldId id="384" r:id="rId4"/>
    <p:sldId id="377" r:id="rId5"/>
    <p:sldId id="378" r:id="rId6"/>
    <p:sldId id="379" r:id="rId7"/>
    <p:sldId id="380" r:id="rId8"/>
    <p:sldId id="381" r:id="rId9"/>
    <p:sldId id="382" r:id="rId10"/>
    <p:sldId id="383" r:id="rId11"/>
    <p:sldId id="410" r:id="rId12"/>
    <p:sldId id="411" r:id="rId13"/>
    <p:sldId id="412" r:id="rId14"/>
    <p:sldId id="375" r:id="rId15"/>
    <p:sldId id="370" r:id="rId16"/>
    <p:sldId id="371" r:id="rId17"/>
    <p:sldId id="372" r:id="rId18"/>
    <p:sldId id="373" r:id="rId19"/>
    <p:sldId id="374" r:id="rId20"/>
    <p:sldId id="413" r:id="rId21"/>
    <p:sldId id="395" r:id="rId22"/>
    <p:sldId id="417"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5" r:id="rId38"/>
    <p:sldId id="416" r:id="rId39"/>
    <p:sldId id="385" r:id="rId40"/>
    <p:sldId id="386" r:id="rId41"/>
    <p:sldId id="387" r:id="rId42"/>
    <p:sldId id="388" r:id="rId43"/>
    <p:sldId id="389" r:id="rId44"/>
    <p:sldId id="390" r:id="rId45"/>
    <p:sldId id="391" r:id="rId46"/>
    <p:sldId id="392" r:id="rId47"/>
    <p:sldId id="393" r:id="rId48"/>
    <p:sldId id="39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ce Fai" initials="JLF" lastIdx="4" clrIdx="0"/>
  <p:cmAuthor id="1" name="pat.muoio" initials="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5" autoAdjust="0"/>
    <p:restoredTop sz="97931" autoAdjust="0"/>
  </p:normalViewPr>
  <p:slideViewPr>
    <p:cSldViewPr>
      <p:cViewPr varScale="1">
        <p:scale>
          <a:sx n="86" d="100"/>
          <a:sy n="86" d="100"/>
        </p:scale>
        <p:origin x="-7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7D905-4A79-4EB8-82BB-49D7A73CDC36}" type="datetimeFigureOut">
              <a:rPr lang="en-US" smtClean="0"/>
              <a:pPr/>
              <a:t>3/31/2016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301EF-1FA7-4226-9418-EFA7257A8E6C}" type="slidenum">
              <a:rPr lang="en-US" smtClean="0"/>
              <a:pPr/>
              <a:t>‹#›</a:t>
            </a:fld>
            <a:endParaRPr lang="en-US" dirty="0"/>
          </a:p>
        </p:txBody>
      </p:sp>
    </p:spTree>
    <p:extLst>
      <p:ext uri="{BB962C8B-B14F-4D97-AF65-F5344CB8AC3E}">
        <p14:creationId xmlns:p14="http://schemas.microsoft.com/office/powerpoint/2010/main" val="18944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1</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22</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23</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end state is to enable unambiguous messages for machine to machine C2.  </a:t>
            </a:r>
          </a:p>
          <a:p>
            <a:r>
              <a:rPr lang="en-US" baseline="0" dirty="0" smtClean="0"/>
              <a:t>The language needs to provide sufficient detail so that it is clear, but at a high enough level so it does not become obsolete or be device specific. </a:t>
            </a:r>
          </a:p>
          <a:p>
            <a:r>
              <a:rPr lang="en-US" baseline="0" dirty="0" smtClean="0"/>
              <a:t>We want to accommodate different levels of abstraction so that we can convey the effects based commands across domains, but extensible so that we can provide context specific details to execute the tasks</a:t>
            </a:r>
          </a:p>
          <a:p>
            <a:r>
              <a:rPr lang="en-US" baseline="0" dirty="0" smtClean="0"/>
              <a:t>We do not want to be bound by any particular protocols to ensure that the language will adapt to niche or future environments.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B5F0D34-6883-45D4-B914-0B38918BA384}" type="slidenum">
              <a:rPr lang="en-US" smtClean="0"/>
              <a:t>29</a:t>
            </a:fld>
            <a:endParaRPr lang="en-US"/>
          </a:p>
        </p:txBody>
      </p:sp>
    </p:spTree>
    <p:extLst>
      <p:ext uri="{BB962C8B-B14F-4D97-AF65-F5344CB8AC3E}">
        <p14:creationId xmlns:p14="http://schemas.microsoft.com/office/powerpoint/2010/main" val="1899652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end state is to enable unambiguous messages for machine to machine C2.  </a:t>
            </a:r>
          </a:p>
          <a:p>
            <a:r>
              <a:rPr lang="en-US" baseline="0" dirty="0" smtClean="0"/>
              <a:t>The language needs to provide sufficient detail so that it is clear, but at a high enough level so it does not become obsolete or be device specific. </a:t>
            </a:r>
          </a:p>
          <a:p>
            <a:r>
              <a:rPr lang="en-US" baseline="0" dirty="0" smtClean="0"/>
              <a:t>We want to accommodate different levels of abstraction so that we can convey the effects based commands across domains, but extensible so that we can provide context specific details to execute the tasks</a:t>
            </a:r>
          </a:p>
          <a:p>
            <a:r>
              <a:rPr lang="en-US" baseline="0" dirty="0" smtClean="0"/>
              <a:t>We do not want to be bound by any particular protocols to ensure that the language will adapt to niche or future environments.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B5F0D34-6883-45D4-B914-0B38918BA384}" type="slidenum">
              <a:rPr lang="en-US" smtClean="0"/>
              <a:t>30</a:t>
            </a:fld>
            <a:endParaRPr lang="en-US"/>
          </a:p>
        </p:txBody>
      </p:sp>
    </p:spTree>
    <p:extLst>
      <p:ext uri="{BB962C8B-B14F-4D97-AF65-F5344CB8AC3E}">
        <p14:creationId xmlns:p14="http://schemas.microsoft.com/office/powerpoint/2010/main" val="1899652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39</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3</a:t>
            </a:fld>
            <a:endParaRPr lang="en-US" dirty="0"/>
          </a:p>
        </p:txBody>
      </p:sp>
    </p:spTree>
    <p:extLst>
      <p:ext uri="{BB962C8B-B14F-4D97-AF65-F5344CB8AC3E}">
        <p14:creationId xmlns:p14="http://schemas.microsoft.com/office/powerpoint/2010/main" val="250008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4</a:t>
            </a:fld>
            <a:endParaRPr lang="en-US" dirty="0"/>
          </a:p>
        </p:txBody>
      </p:sp>
    </p:spTree>
    <p:extLst>
      <p:ext uri="{BB962C8B-B14F-4D97-AF65-F5344CB8AC3E}">
        <p14:creationId xmlns:p14="http://schemas.microsoft.com/office/powerpoint/2010/main" val="3285606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that the responses need to be coordinated and that standards based solutions will facilitate integration</a:t>
            </a:r>
            <a:endParaRPr lang="en-US" dirty="0"/>
          </a:p>
        </p:txBody>
      </p:sp>
      <p:sp>
        <p:nvSpPr>
          <p:cNvPr id="4" name="Slide Number Placeholder 3"/>
          <p:cNvSpPr>
            <a:spLocks noGrp="1"/>
          </p:cNvSpPr>
          <p:nvPr>
            <p:ph type="sldNum" sz="quarter" idx="10"/>
          </p:nvPr>
        </p:nvSpPr>
        <p:spPr/>
        <p:txBody>
          <a:bodyPr/>
          <a:lstStyle/>
          <a:p>
            <a:fld id="{1B5F0D34-6883-45D4-B914-0B38918BA384}" type="slidenum">
              <a:rPr lang="en-US" smtClean="0"/>
              <a:t>5</a:t>
            </a:fld>
            <a:endParaRPr lang="en-US"/>
          </a:p>
        </p:txBody>
      </p:sp>
    </p:spTree>
    <p:extLst>
      <p:ext uri="{BB962C8B-B14F-4D97-AF65-F5344CB8AC3E}">
        <p14:creationId xmlns:p14="http://schemas.microsoft.com/office/powerpoint/2010/main" val="316335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might be a good slide to insert what you heard at RSA.  BTW, this is not too bad for eight months!</a:t>
            </a:r>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6</a:t>
            </a:fld>
            <a:endParaRPr lang="en-US" dirty="0"/>
          </a:p>
        </p:txBody>
      </p:sp>
    </p:spTree>
    <p:extLst>
      <p:ext uri="{BB962C8B-B14F-4D97-AF65-F5344CB8AC3E}">
        <p14:creationId xmlns:p14="http://schemas.microsoft.com/office/powerpoint/2010/main" val="4233096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converged on about 30 actions</a:t>
            </a:r>
            <a:r>
              <a:rPr lang="en-US" baseline="0" dirty="0" smtClean="0"/>
              <a:t> and are using the </a:t>
            </a:r>
            <a:r>
              <a:rPr lang="en-US" baseline="0" dirty="0" err="1" smtClean="0"/>
              <a:t>cybox</a:t>
            </a:r>
            <a:r>
              <a:rPr lang="en-US" baseline="0" dirty="0" smtClean="0"/>
              <a:t> objects to provide the data model for the targets.  The data model for the actuators is still in process, for now using an OpenC2 defined model</a:t>
            </a:r>
          </a:p>
          <a:p>
            <a:r>
              <a:rPr lang="en-US" baseline="0" dirty="0" smtClean="0"/>
              <a:t>CISCO is leading the effort to work with OASIS.  Jyoti will give us an update later today</a:t>
            </a:r>
          </a:p>
          <a:p>
            <a:r>
              <a:rPr lang="en-US" baseline="0" dirty="0" smtClean="0"/>
              <a:t>SPAWAR had done some remarkable work on an SDN overlay and Randy will provide an overview later this morning</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7</a:t>
            </a:fld>
            <a:endParaRPr lang="en-US" dirty="0"/>
          </a:p>
        </p:txBody>
      </p:sp>
    </p:spTree>
    <p:extLst>
      <p:ext uri="{BB962C8B-B14F-4D97-AF65-F5344CB8AC3E}">
        <p14:creationId xmlns:p14="http://schemas.microsoft.com/office/powerpoint/2010/main" val="117446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definition of the use cases and work on the language itself is still in progress.  The reference implementations will help us identify shortcomings and direct future efforts. </a:t>
            </a:r>
          </a:p>
          <a:p>
            <a:r>
              <a:rPr lang="en-US" baseline="0" dirty="0" smtClean="0"/>
              <a:t>The current efforts will be presented and discussed through lunch today</a:t>
            </a:r>
          </a:p>
          <a:p>
            <a:r>
              <a:rPr lang="en-US" baseline="0" dirty="0" smtClean="0"/>
              <a:t>We are currently working with NIST’s CCOE to provide use cases and requirements for OpenC2.  </a:t>
            </a:r>
          </a:p>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8</a:t>
            </a:fld>
            <a:endParaRPr lang="en-US" dirty="0"/>
          </a:p>
        </p:txBody>
      </p:sp>
    </p:spTree>
    <p:extLst>
      <p:ext uri="{BB962C8B-B14F-4D97-AF65-F5344CB8AC3E}">
        <p14:creationId xmlns:p14="http://schemas.microsoft.com/office/powerpoint/2010/main" val="2711156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group has grown and matured enough to allow us to expand our efforts.  The work on the language and the use cases will continue, but we need to identify additional functionality needed and determine which can be treated as external dependencies and where we need to expand the protocol.  </a:t>
            </a:r>
          </a:p>
          <a:p>
            <a:r>
              <a:rPr lang="en-US" baseline="0" dirty="0" smtClean="0"/>
              <a:t>The next ‘big’ effort will be the IA overlay. </a:t>
            </a:r>
          </a:p>
        </p:txBody>
      </p:sp>
      <p:sp>
        <p:nvSpPr>
          <p:cNvPr id="4" name="Slide Number Placeholder 3"/>
          <p:cNvSpPr>
            <a:spLocks noGrp="1"/>
          </p:cNvSpPr>
          <p:nvPr>
            <p:ph type="sldNum" sz="quarter" idx="10"/>
          </p:nvPr>
        </p:nvSpPr>
        <p:spPr/>
        <p:txBody>
          <a:bodyPr/>
          <a:lstStyle/>
          <a:p>
            <a:fld id="{FFB301EF-1FA7-4226-9418-EFA7257A8E6C}" type="slidenum">
              <a:rPr lang="en-US" smtClean="0"/>
              <a:pPr/>
              <a:t>9</a:t>
            </a:fld>
            <a:endParaRPr lang="en-US" dirty="0"/>
          </a:p>
        </p:txBody>
      </p:sp>
    </p:spTree>
    <p:extLst>
      <p:ext uri="{BB962C8B-B14F-4D97-AF65-F5344CB8AC3E}">
        <p14:creationId xmlns:p14="http://schemas.microsoft.com/office/powerpoint/2010/main" val="56429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B301EF-1FA7-4226-9418-EFA7257A8E6C}" type="slidenum">
              <a:rPr lang="en-US" smtClean="0"/>
              <a:pPr/>
              <a:t>21</a:t>
            </a:fld>
            <a:endParaRPr lang="en-US" dirty="0"/>
          </a:p>
        </p:txBody>
      </p:sp>
    </p:spTree>
    <p:extLst>
      <p:ext uri="{BB962C8B-B14F-4D97-AF65-F5344CB8AC3E}">
        <p14:creationId xmlns:p14="http://schemas.microsoft.com/office/powerpoint/2010/main" val="250008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BB43FE8B-308F-4382-9655-46B1789E94EF}" type="datetime1">
              <a:rPr lang="en-US" smtClean="0"/>
              <a:t>3/31/2016</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61D71F59-622D-49DD-A407-F9C971171EED}" type="datetime1">
              <a:rPr lang="en-US" smtClean="0"/>
              <a:t>3/31/2016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D732FB50-16D0-471D-8C85-B8A6C1DE6B65}" type="datetime1">
              <a:rPr lang="en-US" smtClean="0"/>
              <a:t>3/31/2016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466872B2-7238-4135-B3D9-97A1357E2E20}" type="datetime1">
              <a:rPr lang="en-US" smtClean="0"/>
              <a:t>3/31/2016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3FF47F-E574-4450-810A-2029F5FBFFA6}"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49DE1B7C-1FDD-42FD-9A06-6AC00313877F}" type="datetime1">
              <a:rPr lang="en-US" smtClean="0"/>
              <a:t>3/31/2016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537DA086-46E6-41E7-A73A-2CEE4966C500}" type="datetime1">
              <a:rPr lang="en-US" smtClean="0"/>
              <a:t>3/31/2016</a:t>
            </a:fld>
            <a:endParaRPr lang="en-US" dirty="0"/>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2" name="Footer Placeholder 11"/>
          <p:cNvSpPr>
            <a:spLocks noGrp="1"/>
          </p:cNvSpPr>
          <p:nvPr>
            <p:ph type="ftr" sz="quarter" idx="17"/>
          </p:nvPr>
        </p:nvSpPr>
        <p:spPr/>
        <p:txBody>
          <a:bodyPr rtlCol="0"/>
          <a:lstStyle/>
          <a:p>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3E9231E7-997A-412D-84DC-9B00410FEBC3}" type="datetime1">
              <a:rPr lang="en-US" smtClean="0"/>
              <a:t>3/31/2016</a:t>
            </a:fld>
            <a:endParaRPr lang="en-US" dirty="0"/>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dirty="0"/>
          </a:p>
        </p:txBody>
      </p:sp>
      <p:sp>
        <p:nvSpPr>
          <p:cNvPr id="14" name="Footer Placeholder 13"/>
          <p:cNvSpPr>
            <a:spLocks noGrp="1"/>
          </p:cNvSpPr>
          <p:nvPr>
            <p:ph type="ftr" sz="quarter" idx="17"/>
          </p:nvPr>
        </p:nvSpPr>
        <p:spPr/>
        <p:txBody>
          <a:bodyPr rtlCol="0"/>
          <a:lstStyle/>
          <a:p>
            <a:endParaRPr kumimoji="0"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0FCB485A-B0BE-4563-90F2-538DF71CFB72}" type="datetime1">
              <a:rPr lang="en-US" smtClean="0"/>
              <a:t>3/31/2016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673D3E5-681E-495A-9A20-B77690DC2AC4}" type="datetime1">
              <a:rPr lang="en-US" smtClean="0"/>
              <a:t>3/31/2016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36ADC30D-043F-4BA3-9E5F-DC13212B92AB}" type="datetime1">
              <a:rPr lang="en-US" smtClean="0"/>
              <a:t>3/31/2016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A59F7D6-4F9A-47A6-ADCC-8BE2C05F1F8B}" type="datetime1">
              <a:rPr lang="en-US" smtClean="0"/>
              <a:t>3/31/2016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16C4A91E-8137-4654-B5C3-88E0D304AEC4}" type="datetime1">
              <a:rPr lang="en-US" smtClean="0"/>
              <a:t>3/31/2016</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8229600" cy="2057400"/>
          </a:xfrm>
        </p:spPr>
        <p:txBody>
          <a:bodyPr>
            <a:noAutofit/>
          </a:bodyPr>
          <a:lstStyle/>
          <a:p>
            <a:pPr algn="r"/>
            <a:r>
              <a:rPr lang="en-US" sz="3200" dirty="0"/>
              <a:t>COA STANDARDIZATION Working group</a:t>
            </a:r>
            <a:br>
              <a:rPr lang="en-US" sz="3200" dirty="0"/>
            </a:br>
            <a:r>
              <a:rPr lang="en-US" sz="3200" dirty="0" smtClean="0"/>
              <a:t>Quarterly Face </a:t>
            </a:r>
            <a:r>
              <a:rPr lang="en-US" sz="3200" dirty="0"/>
              <a:t>to Face Workshop</a:t>
            </a:r>
            <a:r>
              <a:rPr lang="en-US" sz="3200" dirty="0" smtClean="0"/>
              <a:t/>
            </a:r>
            <a:br>
              <a:rPr lang="en-US" sz="3200" dirty="0" smtClean="0"/>
            </a:br>
            <a:endParaRPr lang="en-US" sz="3200" dirty="0"/>
          </a:p>
        </p:txBody>
      </p:sp>
      <p:sp>
        <p:nvSpPr>
          <p:cNvPr id="3" name="Subtitle 2"/>
          <p:cNvSpPr>
            <a:spLocks noGrp="1"/>
          </p:cNvSpPr>
          <p:nvPr>
            <p:ph type="subTitle" idx="1"/>
          </p:nvPr>
        </p:nvSpPr>
        <p:spPr>
          <a:xfrm>
            <a:off x="228600" y="6019800"/>
            <a:ext cx="2057400" cy="685800"/>
          </a:xfrm>
        </p:spPr>
        <p:txBody>
          <a:bodyPr>
            <a:normAutofit fontScale="92500"/>
          </a:bodyPr>
          <a:lstStyle/>
          <a:p>
            <a:r>
              <a:rPr lang="en-US" dirty="0" smtClean="0">
                <a:solidFill>
                  <a:schemeClr val="tx1"/>
                </a:solidFill>
              </a:rPr>
              <a:t>31 MAR 2016</a:t>
            </a:r>
            <a:endParaRPr lang="en-US" dirty="0">
              <a:solidFill>
                <a:schemeClr val="tx1"/>
              </a:solidFill>
            </a:endParaRPr>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492253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04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76600"/>
            <a:ext cx="3581400" cy="1143000"/>
          </a:xfrm>
        </p:spPr>
        <p:txBody>
          <a:bodyPr/>
          <a:lstStyle/>
          <a:p>
            <a:r>
              <a:rPr lang="en-US" dirty="0" smtClean="0"/>
              <a:t>Questions?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10</a:t>
            </a:fld>
            <a:endParaRPr kumimoji="0" lang="en-US" dirty="0">
              <a:solidFill>
                <a:srgbClr val="FFFFFF"/>
              </a:solidFill>
            </a:endParaRPr>
          </a:p>
        </p:txBody>
      </p:sp>
    </p:spTree>
    <p:extLst>
      <p:ext uri="{BB962C8B-B14F-4D97-AF65-F5344CB8AC3E}">
        <p14:creationId xmlns:p14="http://schemas.microsoft.com/office/powerpoint/2010/main" val="344797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OpenC2 in Pub-Sub Environment</a:t>
            </a:r>
            <a:endParaRPr lang="en-US" dirty="0"/>
          </a:p>
        </p:txBody>
      </p:sp>
      <p:sp>
        <p:nvSpPr>
          <p:cNvPr id="3" name="Title 2"/>
          <p:cNvSpPr>
            <a:spLocks noGrp="1"/>
          </p:cNvSpPr>
          <p:nvPr>
            <p:ph type="title"/>
          </p:nvPr>
        </p:nvSpPr>
        <p:spPr/>
        <p:txBody>
          <a:bodyPr/>
          <a:lstStyle/>
          <a:p>
            <a:r>
              <a:rPr lang="en-US" dirty="0" smtClean="0"/>
              <a:t>Reference Implementation</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11</a:t>
            </a:fld>
            <a:endParaRPr kumimoji="0" lang="en-US" sz="2400" dirty="0">
              <a:solidFill>
                <a:srgbClr val="FFFFFF"/>
              </a:solidFill>
            </a:endParaRPr>
          </a:p>
        </p:txBody>
      </p:sp>
    </p:spTree>
    <p:extLst>
      <p:ext uri="{BB962C8B-B14F-4D97-AF65-F5344CB8AC3E}">
        <p14:creationId xmlns:p14="http://schemas.microsoft.com/office/powerpoint/2010/main" val="27477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Software Defined Networks</a:t>
            </a:r>
            <a:endParaRPr lang="en-US" dirty="0"/>
          </a:p>
        </p:txBody>
      </p:sp>
      <p:sp>
        <p:nvSpPr>
          <p:cNvPr id="3" name="Title 2"/>
          <p:cNvSpPr>
            <a:spLocks noGrp="1"/>
          </p:cNvSpPr>
          <p:nvPr>
            <p:ph type="title"/>
          </p:nvPr>
        </p:nvSpPr>
        <p:spPr/>
        <p:txBody>
          <a:bodyPr/>
          <a:lstStyle/>
          <a:p>
            <a:r>
              <a:rPr lang="en-US" dirty="0" smtClean="0"/>
              <a:t>Reference Implementation</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12</a:t>
            </a:fld>
            <a:endParaRPr kumimoji="0" lang="en-US" sz="2400" dirty="0">
              <a:solidFill>
                <a:srgbClr val="FFFFFF"/>
              </a:solidFill>
            </a:endParaRPr>
          </a:p>
        </p:txBody>
      </p:sp>
    </p:spTree>
    <p:extLst>
      <p:ext uri="{BB962C8B-B14F-4D97-AF65-F5344CB8AC3E}">
        <p14:creationId xmlns:p14="http://schemas.microsoft.com/office/powerpoint/2010/main" val="322292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OpenC2 and MIRA</a:t>
            </a:r>
            <a:endParaRPr lang="en-US" dirty="0"/>
          </a:p>
        </p:txBody>
      </p:sp>
      <p:sp>
        <p:nvSpPr>
          <p:cNvPr id="3" name="Title 2"/>
          <p:cNvSpPr>
            <a:spLocks noGrp="1"/>
          </p:cNvSpPr>
          <p:nvPr>
            <p:ph type="title"/>
          </p:nvPr>
        </p:nvSpPr>
        <p:spPr/>
        <p:txBody>
          <a:bodyPr/>
          <a:lstStyle/>
          <a:p>
            <a:r>
              <a:rPr lang="en-US" dirty="0" smtClean="0"/>
              <a:t>Reference Implementation</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13</a:t>
            </a:fld>
            <a:endParaRPr kumimoji="0" lang="en-US" sz="2400" dirty="0">
              <a:solidFill>
                <a:srgbClr val="FFFFFF"/>
              </a:solidFill>
            </a:endParaRPr>
          </a:p>
        </p:txBody>
      </p:sp>
    </p:spTree>
    <p:extLst>
      <p:ext uri="{BB962C8B-B14F-4D97-AF65-F5344CB8AC3E}">
        <p14:creationId xmlns:p14="http://schemas.microsoft.com/office/powerpoint/2010/main" val="295125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Automating Defensive Actions</a:t>
            </a:r>
          </a:p>
        </p:txBody>
      </p:sp>
      <p:sp>
        <p:nvSpPr>
          <p:cNvPr id="3" name="Title 2"/>
          <p:cNvSpPr>
            <a:spLocks noGrp="1"/>
          </p:cNvSpPr>
          <p:nvPr>
            <p:ph type="title"/>
          </p:nvPr>
        </p:nvSpPr>
        <p:spPr/>
        <p:txBody>
          <a:bodyPr>
            <a:normAutofit/>
          </a:bodyPr>
          <a:lstStyle/>
          <a:p>
            <a:r>
              <a:rPr lang="en-US" dirty="0" smtClean="0"/>
              <a:t>Reference </a:t>
            </a:r>
            <a:r>
              <a:rPr lang="en-US" dirty="0"/>
              <a:t>Implementation</a:t>
            </a:r>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14</a:t>
            </a:fld>
            <a:endParaRPr kumimoji="0" lang="en-US" sz="2400" dirty="0">
              <a:solidFill>
                <a:srgbClr val="FFFFFF"/>
              </a:solidFill>
            </a:endParaRPr>
          </a:p>
        </p:txBody>
      </p:sp>
    </p:spTree>
    <p:extLst>
      <p:ext uri="{BB962C8B-B14F-4D97-AF65-F5344CB8AC3E}">
        <p14:creationId xmlns:p14="http://schemas.microsoft.com/office/powerpoint/2010/main" val="2198915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Automating Defensive Actions</a:t>
            </a:r>
            <a:br>
              <a:rPr lang="en-US" dirty="0" smtClean="0"/>
            </a:br>
            <a:r>
              <a:rPr lang="en-US" dirty="0" smtClean="0"/>
              <a:t>Reference Implementation</a:t>
            </a:r>
            <a:endParaRPr lang="en-US" dirty="0"/>
          </a:p>
        </p:txBody>
      </p:sp>
      <p:sp>
        <p:nvSpPr>
          <p:cNvPr id="5" name="Content Placeholder 4"/>
          <p:cNvSpPr>
            <a:spLocks noGrp="1"/>
          </p:cNvSpPr>
          <p:nvPr>
            <p:ph idx="1"/>
          </p:nvPr>
        </p:nvSpPr>
        <p:spPr>
          <a:xfrm>
            <a:off x="685800" y="1874837"/>
            <a:ext cx="8229600" cy="4525963"/>
          </a:xfrm>
        </p:spPr>
        <p:txBody>
          <a:bodyPr/>
          <a:lstStyle/>
          <a:p>
            <a:r>
              <a:rPr lang="en-US" dirty="0" smtClean="0"/>
              <a:t>Project led by I4111, Cyber Defense Research &amp; Technology</a:t>
            </a:r>
          </a:p>
          <a:p>
            <a:pPr lvl="1"/>
            <a:r>
              <a:rPr lang="en-US" dirty="0" smtClean="0"/>
              <a:t>Built by JHU/APL</a:t>
            </a:r>
          </a:p>
          <a:p>
            <a:r>
              <a:rPr lang="en-US" dirty="0" smtClean="0"/>
              <a:t>Started mid-March, end 30 September</a:t>
            </a:r>
          </a:p>
          <a:p>
            <a:pPr lvl="1"/>
            <a:r>
              <a:rPr lang="en-US" dirty="0" smtClean="0"/>
              <a:t>Multiple spirals</a:t>
            </a:r>
          </a:p>
          <a:p>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F43FF47F-E574-4450-810A-2029F5FBFFA6}" type="slidenum">
              <a:rPr kumimoji="0" lang="en-US" smtClean="0"/>
              <a:pPr/>
              <a:t>15</a:t>
            </a:fld>
            <a:endParaRPr kumimoji="0" lang="en-US" dirty="0">
              <a:solidFill>
                <a:srgbClr val="FFFFFF"/>
              </a:solidFill>
            </a:endParaRPr>
          </a:p>
        </p:txBody>
      </p:sp>
    </p:spTree>
    <p:extLst>
      <p:ext uri="{BB962C8B-B14F-4D97-AF65-F5344CB8AC3E}">
        <p14:creationId xmlns:p14="http://schemas.microsoft.com/office/powerpoint/2010/main" val="3058187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&amp; Objectives</a:t>
            </a:r>
            <a:endParaRPr lang="en-US" dirty="0"/>
          </a:p>
        </p:txBody>
      </p:sp>
      <p:sp>
        <p:nvSpPr>
          <p:cNvPr id="3" name="Content Placeholder 2"/>
          <p:cNvSpPr>
            <a:spLocks noGrp="1"/>
          </p:cNvSpPr>
          <p:nvPr>
            <p:ph idx="1"/>
          </p:nvPr>
        </p:nvSpPr>
        <p:spPr/>
        <p:txBody>
          <a:bodyPr>
            <a:normAutofit/>
          </a:bodyPr>
          <a:lstStyle/>
          <a:p>
            <a:r>
              <a:rPr lang="en-US" dirty="0" smtClean="0"/>
              <a:t>Focus on generation, sharing, ingestion, and execution of COAs</a:t>
            </a:r>
          </a:p>
          <a:p>
            <a:r>
              <a:rPr lang="en-US" dirty="0" smtClean="0"/>
              <a:t>Gain a broad understanding of OpenC2 messages and dependencies</a:t>
            </a:r>
          </a:p>
          <a:p>
            <a:pPr lvl="1"/>
            <a:r>
              <a:rPr lang="en-US" dirty="0" smtClean="0"/>
              <a:t>Validate the appropriate level of abstraction and syntax for COAs and responses</a:t>
            </a:r>
          </a:p>
          <a:p>
            <a:r>
              <a:rPr lang="en-US" dirty="0" smtClean="0"/>
              <a:t>Provide an open source implementation that demonstrates interesting aspects of OpenC2</a:t>
            </a:r>
          </a:p>
          <a:p>
            <a:r>
              <a:rPr lang="en-US" dirty="0" smtClean="0"/>
              <a:t>Provide feedback to the OpenC2 WG</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16</a:t>
            </a:fld>
            <a:endParaRPr kumimoji="0" lang="en-US" dirty="0">
              <a:solidFill>
                <a:srgbClr val="FFFFFF"/>
              </a:solidFill>
            </a:endParaRPr>
          </a:p>
        </p:txBody>
      </p:sp>
    </p:spTree>
    <p:extLst>
      <p:ext uri="{BB962C8B-B14F-4D97-AF65-F5344CB8AC3E}">
        <p14:creationId xmlns:p14="http://schemas.microsoft.com/office/powerpoint/2010/main" val="951251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Questions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What is the appropriate level of abstraction in COAs to achieve consistent effects across different environments?</a:t>
            </a:r>
          </a:p>
          <a:p>
            <a:r>
              <a:rPr lang="en-US" dirty="0" smtClean="0"/>
              <a:t>What dependencies exist between technology, response actions, and desired effects?  How do those dependencies affect message content?</a:t>
            </a:r>
          </a:p>
          <a:p>
            <a:r>
              <a:rPr lang="en-US" dirty="0" smtClean="0"/>
              <a:t>Where should standardized messages end in a capability-based architecture to maintain flexibility and simplicity while still supporting the execution of consistent automated actions?</a:t>
            </a:r>
          </a:p>
          <a:p>
            <a:r>
              <a:rPr lang="en-US" dirty="0" smtClean="0"/>
              <a:t>How do error conditions or incomplete execution impact the desired outcome and effectiveness of the COA?</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17</a:t>
            </a:fld>
            <a:endParaRPr kumimoji="0" lang="en-US" dirty="0">
              <a:solidFill>
                <a:srgbClr val="FFFFFF"/>
              </a:solidFill>
            </a:endParaRPr>
          </a:p>
        </p:txBody>
      </p:sp>
    </p:spTree>
    <p:extLst>
      <p:ext uri="{BB962C8B-B14F-4D97-AF65-F5344CB8AC3E}">
        <p14:creationId xmlns:p14="http://schemas.microsoft.com/office/powerpoint/2010/main" val="584664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p:txBody>
          <a:bodyPr>
            <a:normAutofit/>
          </a:bodyPr>
          <a:lstStyle/>
          <a:p>
            <a:r>
              <a:rPr lang="en-US" dirty="0" smtClean="0"/>
              <a:t>Built in APL’s FIIRE (Federated Integrated Innovative Research Environment)</a:t>
            </a:r>
          </a:p>
          <a:p>
            <a:r>
              <a:rPr lang="en-US" dirty="0" smtClean="0"/>
              <a:t>Simulate multiple enterprises, multiple locations</a:t>
            </a:r>
          </a:p>
          <a:p>
            <a:r>
              <a:rPr lang="en-US" dirty="0" smtClean="0"/>
              <a:t>Multiple Orchestrators (Phantom, </a:t>
            </a:r>
            <a:r>
              <a:rPr lang="en-US" dirty="0" err="1" smtClean="0"/>
              <a:t>Invotas</a:t>
            </a:r>
            <a:r>
              <a:rPr lang="en-US" dirty="0" smtClean="0"/>
              <a:t>)</a:t>
            </a:r>
          </a:p>
          <a:p>
            <a:r>
              <a:rPr lang="en-US" dirty="0" smtClean="0"/>
              <a:t>Multiple Actuators (</a:t>
            </a:r>
            <a:r>
              <a:rPr lang="en-US" dirty="0" err="1" smtClean="0"/>
              <a:t>HawkEye</a:t>
            </a:r>
            <a:r>
              <a:rPr lang="en-US" dirty="0" smtClean="0"/>
              <a:t> G, Carbon Black, Symantec, McAfee)</a:t>
            </a:r>
          </a:p>
          <a:p>
            <a:pPr lvl="1"/>
            <a:r>
              <a:rPr lang="en-US" dirty="0" smtClean="0"/>
              <a:t>Build converters for </a:t>
            </a:r>
            <a:r>
              <a:rPr lang="en-US" smtClean="0"/>
              <a:t>existing tool APIs</a:t>
            </a:r>
            <a:endParaRPr lang="en-US" dirty="0" smtClean="0"/>
          </a:p>
          <a:p>
            <a:pPr lvl="1"/>
            <a:r>
              <a:rPr lang="en-US" dirty="0" smtClean="0"/>
              <a:t>Preference for host-based actions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18</a:t>
            </a:fld>
            <a:endParaRPr kumimoji="0" lang="en-US" dirty="0">
              <a:solidFill>
                <a:srgbClr val="FFFFFF"/>
              </a:solidFill>
            </a:endParaRPr>
          </a:p>
        </p:txBody>
      </p:sp>
    </p:spTree>
    <p:extLst>
      <p:ext uri="{BB962C8B-B14F-4D97-AF65-F5344CB8AC3E}">
        <p14:creationId xmlns:p14="http://schemas.microsoft.com/office/powerpoint/2010/main" val="489815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a:t>
            </a:r>
            <a:endParaRPr lang="en-US" dirty="0"/>
          </a:p>
        </p:txBody>
      </p:sp>
      <p:sp>
        <p:nvSpPr>
          <p:cNvPr id="3" name="Content Placeholder 2"/>
          <p:cNvSpPr>
            <a:spLocks noGrp="1"/>
          </p:cNvSpPr>
          <p:nvPr>
            <p:ph idx="1"/>
          </p:nvPr>
        </p:nvSpPr>
        <p:spPr/>
        <p:txBody>
          <a:bodyPr>
            <a:normAutofit/>
          </a:bodyPr>
          <a:lstStyle/>
          <a:p>
            <a:r>
              <a:rPr lang="en-US" dirty="0" smtClean="0"/>
              <a:t>OpenC2 messages</a:t>
            </a:r>
          </a:p>
          <a:p>
            <a:pPr lvl="1"/>
            <a:r>
              <a:rPr lang="en-US" dirty="0" smtClean="0"/>
              <a:t>Orchestrator to Orchestrator (within an enterprise)</a:t>
            </a:r>
          </a:p>
          <a:p>
            <a:pPr lvl="1"/>
            <a:r>
              <a:rPr lang="en-US" dirty="0" smtClean="0"/>
              <a:t>Orchestrator to Actuator(s)</a:t>
            </a:r>
          </a:p>
          <a:p>
            <a:r>
              <a:rPr lang="en-US" dirty="0" smtClean="0"/>
              <a:t>Use Cases</a:t>
            </a:r>
          </a:p>
          <a:p>
            <a:pPr lvl="1"/>
            <a:r>
              <a:rPr lang="en-US" dirty="0" smtClean="0"/>
              <a:t>Mitigate DDOS</a:t>
            </a:r>
          </a:p>
          <a:p>
            <a:pPr lvl="1"/>
            <a:r>
              <a:rPr lang="en-US" dirty="0" smtClean="0"/>
              <a:t>Defend against web drive-by download</a:t>
            </a:r>
          </a:p>
          <a:p>
            <a:pPr lvl="1"/>
            <a:r>
              <a:rPr lang="en-US" dirty="0" smtClean="0"/>
              <a:t>Detecting botnet C2 channel</a:t>
            </a:r>
          </a:p>
          <a:p>
            <a:pPr lvl="1"/>
            <a:r>
              <a:rPr lang="en-US" dirty="0" smtClean="0"/>
              <a:t>Configuration </a:t>
            </a:r>
            <a:r>
              <a:rPr lang="en-US" dirty="0" err="1" smtClean="0"/>
              <a:t>Taskord</a:t>
            </a:r>
            <a:endParaRPr lang="en-US" dirty="0" smtClean="0"/>
          </a:p>
          <a:p>
            <a:r>
              <a:rPr lang="en-US" dirty="0" smtClean="0"/>
              <a:t>Generic carrier (no STIX)</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19</a:t>
            </a:fld>
            <a:endParaRPr kumimoji="0" lang="en-US" dirty="0">
              <a:solidFill>
                <a:srgbClr val="FFFFFF"/>
              </a:solidFill>
            </a:endParaRPr>
          </a:p>
        </p:txBody>
      </p:sp>
    </p:spTree>
    <p:extLst>
      <p:ext uri="{BB962C8B-B14F-4D97-AF65-F5344CB8AC3E}">
        <p14:creationId xmlns:p14="http://schemas.microsoft.com/office/powerpoint/2010/main" val="2259472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3/31 Face to Face Workshop Agenda</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a:t>
            </a:fld>
            <a:endParaRPr kumimoji="0" lang="en-US"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351492712"/>
              </p:ext>
            </p:extLst>
          </p:nvPr>
        </p:nvGraphicFramePr>
        <p:xfrm>
          <a:off x="20596" y="1066800"/>
          <a:ext cx="9143999" cy="5735320"/>
        </p:xfrm>
        <a:graphic>
          <a:graphicData uri="http://schemas.openxmlformats.org/drawingml/2006/table">
            <a:tbl>
              <a:tblPr firstRow="1" bandRow="1">
                <a:tableStyleId>{5C22544A-7EE6-4342-B048-85BDC9FD1C3A}</a:tableStyleId>
              </a:tblPr>
              <a:tblGrid>
                <a:gridCol w="1576551"/>
                <a:gridCol w="4498853"/>
                <a:gridCol w="3068595"/>
              </a:tblGrid>
              <a:tr h="370840">
                <a:tc>
                  <a:txBody>
                    <a:bodyPr/>
                    <a:lstStyle/>
                    <a:p>
                      <a:pPr algn="ctr"/>
                      <a:r>
                        <a:rPr lang="en-US" sz="1600" dirty="0" smtClean="0"/>
                        <a:t>Time</a:t>
                      </a:r>
                      <a:endParaRPr lang="en-US" sz="1600" dirty="0"/>
                    </a:p>
                  </a:txBody>
                  <a:tcPr/>
                </a:tc>
                <a:tc>
                  <a:txBody>
                    <a:bodyPr/>
                    <a:lstStyle/>
                    <a:p>
                      <a:pPr algn="ctr"/>
                      <a:r>
                        <a:rPr lang="en-US" sz="1600" dirty="0" smtClean="0"/>
                        <a:t>Topic</a:t>
                      </a:r>
                      <a:endParaRPr lang="en-US" sz="1600" dirty="0"/>
                    </a:p>
                  </a:txBody>
                  <a:tcPr/>
                </a:tc>
                <a:tc>
                  <a:txBody>
                    <a:bodyPr/>
                    <a:lstStyle/>
                    <a:p>
                      <a:pPr algn="ctr"/>
                      <a:r>
                        <a:rPr lang="en-US" sz="1600" dirty="0" smtClean="0"/>
                        <a:t>Presenter/Facilitator</a:t>
                      </a:r>
                      <a:endParaRPr lang="en-US" sz="1600" dirty="0"/>
                    </a:p>
                  </a:txBody>
                  <a:tcPr/>
                </a:tc>
              </a:tr>
              <a:tr h="370840">
                <a:tc>
                  <a:txBody>
                    <a:bodyPr/>
                    <a:lstStyle/>
                    <a:p>
                      <a:r>
                        <a:rPr lang="en-US" sz="1600" dirty="0" smtClean="0"/>
                        <a:t>8:30 - 8:40</a:t>
                      </a:r>
                      <a:endParaRPr lang="en-US" sz="1600" dirty="0"/>
                    </a:p>
                  </a:txBody>
                  <a:tcPr/>
                </a:tc>
                <a:tc>
                  <a:txBody>
                    <a:bodyPr/>
                    <a:lstStyle/>
                    <a:p>
                      <a:r>
                        <a:rPr lang="en-US" sz="1600" dirty="0" smtClean="0"/>
                        <a:t>Introduction</a:t>
                      </a:r>
                      <a:r>
                        <a:rPr lang="en-US" sz="1600" baseline="0" dirty="0" smtClean="0"/>
                        <a:t> and Key Note</a:t>
                      </a:r>
                      <a:endParaRPr lang="en-US" sz="1600" dirty="0"/>
                    </a:p>
                  </a:txBody>
                  <a:tcPr/>
                </a:tc>
                <a:tc>
                  <a:txBody>
                    <a:bodyPr/>
                    <a:lstStyle/>
                    <a:p>
                      <a:r>
                        <a:rPr lang="en-US" sz="1600" dirty="0" smtClean="0"/>
                        <a:t>Neal</a:t>
                      </a:r>
                      <a:r>
                        <a:rPr lang="en-US" sz="1600" baseline="0" dirty="0" smtClean="0"/>
                        <a:t> Ziring, </a:t>
                      </a:r>
                      <a:r>
                        <a:rPr lang="en-US" sz="1600" baseline="0" dirty="0" err="1" smtClean="0"/>
                        <a:t>MPO</a:t>
                      </a:r>
                      <a:endParaRPr lang="en-US" sz="1600" dirty="0"/>
                    </a:p>
                  </a:txBody>
                  <a:tcPr/>
                </a:tc>
              </a:tr>
              <a:tr h="370840">
                <a:tc>
                  <a:txBody>
                    <a:bodyPr/>
                    <a:lstStyle/>
                    <a:p>
                      <a:endParaRPr lang="en-US" sz="1600" dirty="0"/>
                    </a:p>
                  </a:txBody>
                  <a:tcPr/>
                </a:tc>
                <a:tc>
                  <a:txBody>
                    <a:bodyPr/>
                    <a:lstStyle/>
                    <a:p>
                      <a:r>
                        <a:rPr lang="en-US" sz="1600" dirty="0" smtClean="0"/>
                        <a:t>Reference Implementations</a:t>
                      </a:r>
                      <a:endParaRPr lang="en-US" sz="1600" dirty="0"/>
                    </a:p>
                  </a:txBody>
                  <a:tcPr/>
                </a:tc>
                <a:tc>
                  <a:txBody>
                    <a:bodyPr/>
                    <a:lstStyle/>
                    <a:p>
                      <a:endParaRPr lang="en-US" sz="1600"/>
                    </a:p>
                  </a:txBody>
                  <a:tcPr/>
                </a:tc>
              </a:tr>
              <a:tr h="370840">
                <a:tc>
                  <a:txBody>
                    <a:bodyPr/>
                    <a:lstStyle/>
                    <a:p>
                      <a:r>
                        <a:rPr lang="en-US" sz="1600" dirty="0" smtClean="0"/>
                        <a:t>8:40 – 9:20</a:t>
                      </a:r>
                      <a:endParaRPr lang="en-US" sz="1600" dirty="0"/>
                    </a:p>
                  </a:txBody>
                  <a:tcPr/>
                </a:tc>
                <a:tc>
                  <a:txBody>
                    <a:bodyPr/>
                    <a:lstStyle/>
                    <a:p>
                      <a:pPr marL="742950" lvl="1" indent="-285750">
                        <a:buFont typeface="Wingdings" panose="05000000000000000000" pitchFamily="2" charset="2"/>
                        <a:buChar char="q"/>
                      </a:pPr>
                      <a:r>
                        <a:rPr lang="en-US" sz="1600" dirty="0" smtClean="0"/>
                        <a:t>OpenC2 in Pub-Sub Environment</a:t>
                      </a:r>
                      <a:endParaRPr lang="en-US" sz="1600" dirty="0"/>
                    </a:p>
                  </a:txBody>
                  <a:tcPr/>
                </a:tc>
                <a:tc>
                  <a:txBody>
                    <a:bodyPr/>
                    <a:lstStyle/>
                    <a:p>
                      <a:r>
                        <a:rPr lang="en-US" sz="1600" dirty="0" smtClean="0"/>
                        <a:t>Shawn Webb, G2</a:t>
                      </a:r>
                      <a:endParaRPr lang="en-US" sz="1600" dirty="0"/>
                    </a:p>
                  </a:txBody>
                  <a:tcPr/>
                </a:tc>
              </a:tr>
              <a:tr h="370840">
                <a:tc>
                  <a:txBody>
                    <a:bodyPr/>
                    <a:lstStyle/>
                    <a:p>
                      <a:r>
                        <a:rPr lang="en-US" sz="1600" dirty="0" smtClean="0"/>
                        <a:t>9:20 -10:20</a:t>
                      </a:r>
                      <a:r>
                        <a:rPr lang="en-US" sz="1600" baseline="0" dirty="0" smtClean="0"/>
                        <a:t> </a:t>
                      </a:r>
                      <a:endParaRPr lang="en-US" sz="1600" dirty="0"/>
                    </a:p>
                  </a:txBody>
                  <a:tcPr/>
                </a:tc>
                <a:tc>
                  <a:txBody>
                    <a:bodyPr/>
                    <a:lstStyle/>
                    <a:p>
                      <a:pPr marL="742950" lvl="1" indent="-285750">
                        <a:buFont typeface="Wingdings" panose="05000000000000000000" pitchFamily="2" charset="2"/>
                        <a:buChar char="q"/>
                      </a:pPr>
                      <a:r>
                        <a:rPr lang="en-US" sz="1600" dirty="0" smtClean="0"/>
                        <a:t>Software Defined Networks</a:t>
                      </a:r>
                      <a:endParaRPr lang="en-US" sz="1600" dirty="0"/>
                    </a:p>
                  </a:txBody>
                  <a:tcPr/>
                </a:tc>
                <a:tc>
                  <a:txBody>
                    <a:bodyPr/>
                    <a:lstStyle/>
                    <a:p>
                      <a:r>
                        <a:rPr lang="en-US" sz="1600" dirty="0" smtClean="0"/>
                        <a:t>Randy Sharo, </a:t>
                      </a:r>
                      <a:r>
                        <a:rPr lang="en-US" sz="1600" dirty="0" err="1" smtClean="0"/>
                        <a:t>SPAWAR</a:t>
                      </a:r>
                      <a:endParaRPr lang="en-US" sz="1600" dirty="0"/>
                    </a:p>
                  </a:txBody>
                  <a:tcPr/>
                </a:tc>
              </a:tr>
              <a:tr h="431800">
                <a:tc>
                  <a:txBody>
                    <a:bodyPr/>
                    <a:lstStyle/>
                    <a:p>
                      <a:r>
                        <a:rPr lang="en-US" sz="1600" dirty="0" smtClean="0"/>
                        <a:t>10:20 – 10:35</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OpenC2</a:t>
                      </a:r>
                      <a:r>
                        <a:rPr lang="en-US" sz="1600" baseline="0" dirty="0" smtClean="0"/>
                        <a:t> and MIRA</a:t>
                      </a:r>
                      <a:endParaRPr lang="en-US" sz="1600" dirty="0" smtClean="0"/>
                    </a:p>
                  </a:txBody>
                  <a:tcPr/>
                </a:tc>
                <a:tc>
                  <a:txBody>
                    <a:bodyPr/>
                    <a:lstStyle/>
                    <a:p>
                      <a:r>
                        <a:rPr lang="en-US" sz="1600" dirty="0" smtClean="0"/>
                        <a:t>Joe Brule, </a:t>
                      </a:r>
                      <a:r>
                        <a:rPr lang="en-US" sz="1600" dirty="0" err="1" smtClean="0"/>
                        <a:t>MPO</a:t>
                      </a:r>
                      <a:endParaRPr lang="en-US" sz="1600" dirty="0"/>
                    </a:p>
                  </a:txBody>
                  <a:tcPr/>
                </a:tc>
              </a:tr>
              <a:tr h="370840">
                <a:tc>
                  <a:txBody>
                    <a:bodyPr/>
                    <a:lstStyle/>
                    <a:p>
                      <a:r>
                        <a:rPr lang="en-US" sz="1600" dirty="0" smtClean="0"/>
                        <a:t>10:35</a:t>
                      </a:r>
                      <a:r>
                        <a:rPr lang="en-US" sz="1600" baseline="0" dirty="0" smtClean="0"/>
                        <a:t> – 10:50 </a:t>
                      </a:r>
                      <a:endParaRPr lang="en-US" sz="1600" dirty="0"/>
                    </a:p>
                  </a:txBody>
                  <a:tcPr/>
                </a:tc>
                <a:tc>
                  <a:txBody>
                    <a:bodyPr/>
                    <a:lstStyle/>
                    <a:p>
                      <a:r>
                        <a:rPr lang="en-US" sz="1600" dirty="0" smtClean="0"/>
                        <a:t>Break</a:t>
                      </a:r>
                      <a:endParaRPr lang="en-US" sz="1600" dirty="0"/>
                    </a:p>
                  </a:txBody>
                  <a:tcPr/>
                </a:tc>
                <a:tc>
                  <a:txBody>
                    <a:bodyPr/>
                    <a:lstStyle/>
                    <a:p>
                      <a:endParaRPr lang="en-US" sz="1600" dirty="0"/>
                    </a:p>
                  </a:txBody>
                  <a:tcPr/>
                </a:tc>
              </a:tr>
              <a:tr h="279400">
                <a:tc>
                  <a:txBody>
                    <a:bodyPr/>
                    <a:lstStyle/>
                    <a:p>
                      <a:r>
                        <a:rPr lang="en-US" sz="1600" dirty="0" smtClean="0"/>
                        <a:t>10:50 – 11:10</a:t>
                      </a:r>
                      <a:endParaRPr lang="en-US" sz="1600" dirty="0"/>
                    </a:p>
                  </a:txBody>
                  <a:tcPr/>
                </a:tc>
                <a:tc>
                  <a:txBody>
                    <a:bodyPr/>
                    <a:lstStyle/>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dirty="0" smtClean="0"/>
                        <a:t>Automated</a:t>
                      </a:r>
                      <a:r>
                        <a:rPr lang="en-US" sz="1600" baseline="0" dirty="0" smtClean="0"/>
                        <a:t> Defensive Actions</a:t>
                      </a:r>
                      <a:endParaRPr lang="en-US" sz="1600" dirty="0" smtClean="0"/>
                    </a:p>
                  </a:txBody>
                  <a:tcPr/>
                </a:tc>
                <a:tc>
                  <a:txBody>
                    <a:bodyPr/>
                    <a:lstStyle/>
                    <a:p>
                      <a:r>
                        <a:rPr lang="en-US" sz="1600" dirty="0" smtClean="0"/>
                        <a:t>Jim</a:t>
                      </a:r>
                      <a:r>
                        <a:rPr lang="en-US" sz="1600" baseline="0" dirty="0" smtClean="0"/>
                        <a:t> Ronayne, Cyber Defense Research</a:t>
                      </a:r>
                      <a:endParaRPr lang="en-US" sz="1600" dirty="0"/>
                    </a:p>
                  </a:txBody>
                  <a:tcPr/>
                </a:tc>
              </a:tr>
              <a:tr h="345440">
                <a:tc rowSpan="3">
                  <a:txBody>
                    <a:bodyPr/>
                    <a:lstStyle/>
                    <a:p>
                      <a:r>
                        <a:rPr lang="en-US" sz="1600" dirty="0" smtClean="0"/>
                        <a:t>11:10</a:t>
                      </a:r>
                      <a:r>
                        <a:rPr lang="en-US" sz="1600" baseline="0" dirty="0" smtClean="0"/>
                        <a:t> – 1:00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Open</a:t>
                      </a:r>
                      <a:r>
                        <a:rPr lang="en-US" sz="1600" baseline="0" dirty="0" smtClean="0"/>
                        <a:t> Discussion: Other Reference Implementations</a:t>
                      </a:r>
                    </a:p>
                  </a:txBody>
                  <a:tcPr>
                    <a:lnB w="12700" cap="flat" cmpd="sng" algn="ctr">
                      <a:solidFill>
                        <a:schemeClr val="bg1">
                          <a:lumMod val="75000"/>
                        </a:schemeClr>
                      </a:solidFill>
                      <a:prstDash val="solid"/>
                      <a:round/>
                      <a:headEnd type="none" w="med" len="med"/>
                      <a:tailEnd type="none" w="med" len="med"/>
                    </a:lnB>
                  </a:tcPr>
                </a:tc>
                <a:tc rowSpan="3">
                  <a:txBody>
                    <a:bodyPr/>
                    <a:lstStyle/>
                    <a:p>
                      <a:r>
                        <a:rPr lang="en-US" sz="1600" dirty="0" err="1" smtClean="0"/>
                        <a:t>Invotas</a:t>
                      </a:r>
                      <a:r>
                        <a:rPr lang="en-US" sz="1600" dirty="0" smtClean="0"/>
                        <a:t>,</a:t>
                      </a:r>
                      <a:r>
                        <a:rPr lang="en-US" sz="1600" baseline="0" dirty="0" smtClean="0"/>
                        <a:t> Phantom, All</a:t>
                      </a:r>
                      <a:endParaRPr lang="en-US" sz="1600" dirty="0"/>
                    </a:p>
                  </a:txBody>
                  <a:tcPr/>
                </a:tc>
              </a:tr>
              <a:tr h="30480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Cyber Incident TTPs Response</a:t>
                      </a:r>
                      <a:r>
                        <a:rPr lang="en-US" sz="1600" baseline="0" dirty="0" smtClean="0"/>
                        <a:t> Actions</a:t>
                      </a:r>
                      <a:endParaRPr lang="en-US" sz="1600" dirty="0" smtClean="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US"/>
                    </a:p>
                  </a:txBody>
                  <a:tcPr/>
                </a:tc>
              </a:tr>
              <a:tr h="27432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Includes Working Lunch</a:t>
                      </a:r>
                    </a:p>
                  </a:txBody>
                  <a:tcPr>
                    <a:lnT w="12700" cap="flat" cmpd="sng" algn="ctr">
                      <a:solidFill>
                        <a:schemeClr val="bg1">
                          <a:lumMod val="75000"/>
                        </a:schemeClr>
                      </a:solidFill>
                      <a:prstDash val="solid"/>
                      <a:round/>
                      <a:headEnd type="none" w="med" len="med"/>
                      <a:tailEnd type="none" w="med" len="med"/>
                    </a:lnT>
                  </a:tcPr>
                </a:tc>
                <a:tc vMerge="1">
                  <a:txBody>
                    <a:bodyPr/>
                    <a:lstStyle/>
                    <a:p>
                      <a:endParaRPr lang="en-US"/>
                    </a:p>
                  </a:txBody>
                  <a:tcPr/>
                </a:tc>
              </a:tr>
              <a:tr h="370840">
                <a:tc>
                  <a:txBody>
                    <a:bodyPr/>
                    <a:lstStyle/>
                    <a:p>
                      <a:r>
                        <a:rPr lang="en-US" sz="1600" dirty="0" smtClean="0"/>
                        <a:t>1:00 – 1:40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OpenC2</a:t>
                      </a:r>
                      <a:r>
                        <a:rPr lang="en-US" sz="1600" baseline="0" dirty="0" smtClean="0"/>
                        <a:t> and </a:t>
                      </a:r>
                      <a:r>
                        <a:rPr lang="en-US" sz="1600" baseline="0" dirty="0" err="1" smtClean="0"/>
                        <a:t>STIX</a:t>
                      </a:r>
                      <a:r>
                        <a:rPr lang="en-US" sz="1600" baseline="0" dirty="0" smtClean="0"/>
                        <a:t> Update</a:t>
                      </a:r>
                      <a:endParaRPr lang="en-US" sz="1600" dirty="0" smtClean="0"/>
                    </a:p>
                  </a:txBody>
                  <a:tcPr/>
                </a:tc>
                <a:tc>
                  <a:txBody>
                    <a:bodyPr/>
                    <a:lstStyle/>
                    <a:p>
                      <a:r>
                        <a:rPr lang="en-US" sz="1600" dirty="0" smtClean="0"/>
                        <a:t>Jyoti Verma, Cisco</a:t>
                      </a:r>
                      <a:endParaRPr lang="en-US" sz="1600" dirty="0"/>
                    </a:p>
                  </a:txBody>
                  <a:tcPr/>
                </a:tc>
              </a:tr>
              <a:tr h="370840">
                <a:tc>
                  <a:txBody>
                    <a:bodyPr/>
                    <a:lstStyle/>
                    <a:p>
                      <a:r>
                        <a:rPr lang="en-US" sz="1600" dirty="0" smtClean="0"/>
                        <a:t>1:40 – 2:00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OpenC2</a:t>
                      </a:r>
                      <a:r>
                        <a:rPr lang="en-US" sz="1600" baseline="0" dirty="0" smtClean="0"/>
                        <a:t> External Dependencies</a:t>
                      </a:r>
                      <a:endParaRPr lang="en-US" sz="1600" dirty="0" smtClean="0"/>
                    </a:p>
                  </a:txBody>
                  <a:tcPr/>
                </a:tc>
                <a:tc>
                  <a:txBody>
                    <a:bodyPr/>
                    <a:lstStyle/>
                    <a:p>
                      <a:r>
                        <a:rPr lang="en-US" sz="1600" dirty="0" smtClean="0"/>
                        <a:t>Joe</a:t>
                      </a:r>
                      <a:r>
                        <a:rPr lang="en-US" sz="1600" baseline="0" dirty="0" smtClean="0"/>
                        <a:t> Brule, </a:t>
                      </a:r>
                      <a:r>
                        <a:rPr lang="en-US" sz="1600" baseline="0" dirty="0" err="1" smtClean="0"/>
                        <a:t>MPO</a:t>
                      </a:r>
                      <a:endParaRPr lang="en-US" sz="1600" dirty="0"/>
                    </a:p>
                  </a:txBody>
                  <a:tcPr/>
                </a:tc>
              </a:tr>
              <a:tr h="370840">
                <a:tc>
                  <a:txBody>
                    <a:bodyPr/>
                    <a:lstStyle/>
                    <a:p>
                      <a:r>
                        <a:rPr lang="en-US" sz="1600" dirty="0" smtClean="0"/>
                        <a:t>2:00 – 3:50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OpenC2 Security</a:t>
                      </a:r>
                      <a:r>
                        <a:rPr lang="en-US" sz="1600" baseline="0" dirty="0" smtClean="0"/>
                        <a:t> Requirements and Models</a:t>
                      </a:r>
                      <a:endParaRPr lang="en-US" sz="1600" dirty="0" smtClean="0"/>
                    </a:p>
                  </a:txBody>
                  <a:tcPr/>
                </a:tc>
                <a:tc>
                  <a:txBody>
                    <a:bodyPr/>
                    <a:lstStyle/>
                    <a:p>
                      <a:r>
                        <a:rPr lang="en-US" sz="1600" dirty="0" smtClean="0"/>
                        <a:t>Pat Muoio,</a:t>
                      </a:r>
                      <a:r>
                        <a:rPr lang="en-US" sz="1600" baseline="0" dirty="0" smtClean="0"/>
                        <a:t> G2</a:t>
                      </a:r>
                      <a:endParaRPr lang="en-US" sz="1600" dirty="0"/>
                    </a:p>
                  </a:txBody>
                  <a:tcPr/>
                </a:tc>
              </a:tr>
              <a:tr h="370840">
                <a:tc>
                  <a:txBody>
                    <a:bodyPr/>
                    <a:lstStyle/>
                    <a:p>
                      <a:r>
                        <a:rPr lang="en-US" sz="1600" dirty="0" smtClean="0"/>
                        <a:t>3:50</a:t>
                      </a:r>
                      <a:r>
                        <a:rPr lang="en-US" sz="1600" baseline="0" dirty="0" smtClean="0"/>
                        <a:t> – 4:00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Wrap Up</a:t>
                      </a:r>
                    </a:p>
                  </a:txBody>
                  <a:tcPr/>
                </a:tc>
                <a:tc>
                  <a:txBody>
                    <a:bodyPr/>
                    <a:lstStyle/>
                    <a:p>
                      <a:r>
                        <a:rPr lang="en-US" sz="1600" dirty="0" smtClean="0"/>
                        <a:t>All</a:t>
                      </a:r>
                      <a:endParaRPr lang="en-US" sz="1600" dirty="0"/>
                    </a:p>
                  </a:txBody>
                  <a:tcPr/>
                </a:tc>
              </a:tr>
            </a:tbl>
          </a:graphicData>
        </a:graphic>
      </p:graphicFrame>
    </p:spTree>
    <p:extLst>
      <p:ext uri="{BB962C8B-B14F-4D97-AF65-F5344CB8AC3E}">
        <p14:creationId xmlns:p14="http://schemas.microsoft.com/office/powerpoint/2010/main" val="4154913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Open Discussion</a:t>
            </a:r>
            <a:endParaRPr lang="en-US" dirty="0"/>
          </a:p>
        </p:txBody>
      </p:sp>
      <p:sp>
        <p:nvSpPr>
          <p:cNvPr id="3" name="Title 2"/>
          <p:cNvSpPr>
            <a:spLocks noGrp="1"/>
          </p:cNvSpPr>
          <p:nvPr>
            <p:ph type="title"/>
          </p:nvPr>
        </p:nvSpPr>
        <p:spPr/>
        <p:txBody>
          <a:bodyPr>
            <a:normAutofit/>
          </a:bodyPr>
          <a:lstStyle/>
          <a:p>
            <a:r>
              <a:rPr lang="en-US" dirty="0" smtClean="0"/>
              <a:t>Reference </a:t>
            </a:r>
            <a:r>
              <a:rPr lang="en-US" dirty="0"/>
              <a:t>Implementation</a:t>
            </a:r>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20</a:t>
            </a:fld>
            <a:endParaRPr kumimoji="0" lang="en-US" sz="2400" dirty="0">
              <a:solidFill>
                <a:srgbClr val="FFFFFF"/>
              </a:solidFill>
            </a:endParaRPr>
          </a:p>
        </p:txBody>
      </p:sp>
    </p:spTree>
    <p:extLst>
      <p:ext uri="{BB962C8B-B14F-4D97-AF65-F5344CB8AC3E}">
        <p14:creationId xmlns:p14="http://schemas.microsoft.com/office/powerpoint/2010/main" val="2419453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743200"/>
            <a:ext cx="7086600" cy="1524000"/>
          </a:xfrm>
        </p:spPr>
        <p:txBody>
          <a:bodyPr>
            <a:normAutofit/>
          </a:bodyPr>
          <a:lstStyle/>
          <a:p>
            <a:r>
              <a:rPr lang="en-US" sz="3600" dirty="0"/>
              <a:t>Cyber Incident </a:t>
            </a:r>
            <a:r>
              <a:rPr lang="en-US" sz="3600" dirty="0" err="1" smtClean="0"/>
              <a:t>TTPs</a:t>
            </a:r>
            <a:r>
              <a:rPr lang="en-US" sz="3600" dirty="0" smtClean="0"/>
              <a:t> </a:t>
            </a:r>
            <a:r>
              <a:rPr lang="en-US" sz="3600" dirty="0"/>
              <a:t>Response Actions</a:t>
            </a:r>
          </a:p>
        </p:txBody>
      </p:sp>
      <p:sp>
        <p:nvSpPr>
          <p:cNvPr id="3" name="Subtitle 2"/>
          <p:cNvSpPr>
            <a:spLocks noGrp="1"/>
          </p:cNvSpPr>
          <p:nvPr>
            <p:ph type="subTitle" idx="1"/>
          </p:nvPr>
        </p:nvSpPr>
        <p:spPr>
          <a:xfrm>
            <a:off x="0" y="6019800"/>
            <a:ext cx="2286000" cy="685800"/>
          </a:xfrm>
        </p:spPr>
        <p:txBody>
          <a:bodyPr>
            <a:normAutofit fontScale="92500"/>
          </a:bodyPr>
          <a:lstStyle/>
          <a:p>
            <a:r>
              <a:rPr lang="en-US" dirty="0" smtClean="0"/>
              <a:t>31 March 2016</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p:nvSpPr>
        <p:spPr>
          <a:xfrm>
            <a:off x="5791200" y="4876800"/>
            <a:ext cx="3657600" cy="9525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spcBef>
                <a:spcPts val="0"/>
              </a:spcBef>
            </a:pPr>
            <a:r>
              <a:rPr lang="en-US" sz="2400" dirty="0" smtClean="0">
                <a:solidFill>
                  <a:schemeClr val="tx1"/>
                </a:solidFill>
              </a:rPr>
              <a:t>Jyoti Verma</a:t>
            </a:r>
          </a:p>
          <a:p>
            <a:pPr>
              <a:spcBef>
                <a:spcPts val="0"/>
              </a:spcBef>
            </a:pPr>
            <a:r>
              <a:rPr lang="en-US" sz="2400" dirty="0" smtClean="0">
                <a:solidFill>
                  <a:schemeClr val="tx1"/>
                </a:solidFill>
              </a:rPr>
              <a:t>Cisco </a:t>
            </a:r>
          </a:p>
          <a:p>
            <a:pPr>
              <a:spcBef>
                <a:spcPts val="0"/>
              </a:spcBef>
            </a:pPr>
            <a:endParaRPr lang="en-US" sz="2400" dirty="0" smtClean="0">
              <a:solidFill>
                <a:schemeClr val="tx1"/>
              </a:solidFill>
            </a:endParaRPr>
          </a:p>
        </p:txBody>
      </p:sp>
    </p:spTree>
    <p:extLst>
      <p:ext uri="{BB962C8B-B14F-4D97-AF65-F5344CB8AC3E}">
        <p14:creationId xmlns:p14="http://schemas.microsoft.com/office/powerpoint/2010/main" val="383112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7000"/>
            <a:ext cx="7086600" cy="1524000"/>
          </a:xfrm>
        </p:spPr>
        <p:txBody>
          <a:bodyPr>
            <a:normAutofit/>
          </a:bodyPr>
          <a:lstStyle/>
          <a:p>
            <a:r>
              <a:rPr lang="en-US" sz="3600" dirty="0" smtClean="0"/>
              <a:t>External dependencies</a:t>
            </a:r>
            <a:endParaRPr lang="en-US" sz="3600" dirty="0"/>
          </a:p>
        </p:txBody>
      </p:sp>
      <p:sp>
        <p:nvSpPr>
          <p:cNvPr id="3" name="Subtitle 2"/>
          <p:cNvSpPr>
            <a:spLocks noGrp="1"/>
          </p:cNvSpPr>
          <p:nvPr>
            <p:ph type="subTitle" idx="1"/>
          </p:nvPr>
        </p:nvSpPr>
        <p:spPr>
          <a:xfrm>
            <a:off x="0" y="6019800"/>
            <a:ext cx="2286000" cy="685800"/>
          </a:xfrm>
        </p:spPr>
        <p:txBody>
          <a:bodyPr>
            <a:normAutofit fontScale="92500"/>
          </a:bodyPr>
          <a:lstStyle/>
          <a:p>
            <a:r>
              <a:rPr lang="en-US" dirty="0" smtClean="0"/>
              <a:t>31 March 2016</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4000" y="4202668"/>
            <a:ext cx="6553200" cy="461665"/>
          </a:xfrm>
          <a:prstGeom prst="rect">
            <a:avLst/>
          </a:prstGeom>
          <a:noFill/>
        </p:spPr>
        <p:txBody>
          <a:bodyPr wrap="square" rtlCol="0">
            <a:spAutoFit/>
          </a:bodyPr>
          <a:lstStyle/>
          <a:p>
            <a:r>
              <a:rPr lang="en-US" sz="2400" dirty="0" smtClean="0">
                <a:solidFill>
                  <a:schemeClr val="tx2"/>
                </a:solidFill>
              </a:rPr>
              <a:t>Or ‘What is the next REALLY hard problem?’</a:t>
            </a:r>
            <a:endParaRPr lang="en-US" sz="2400" dirty="0">
              <a:solidFill>
                <a:schemeClr val="tx2"/>
              </a:solidFill>
            </a:endParaRPr>
          </a:p>
        </p:txBody>
      </p:sp>
      <p:sp>
        <p:nvSpPr>
          <p:cNvPr id="8" name="Subtitle 2"/>
          <p:cNvSpPr txBox="1">
            <a:spLocks/>
          </p:cNvSpPr>
          <p:nvPr/>
        </p:nvSpPr>
        <p:spPr>
          <a:xfrm>
            <a:off x="5105400" y="4876800"/>
            <a:ext cx="4495800" cy="9525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sz="2400" dirty="0" smtClean="0">
                <a:solidFill>
                  <a:schemeClr val="tx1"/>
                </a:solidFill>
              </a:rPr>
              <a:t>Joe Brule</a:t>
            </a:r>
          </a:p>
          <a:p>
            <a:r>
              <a:rPr lang="en-US" sz="2400" dirty="0" smtClean="0">
                <a:solidFill>
                  <a:schemeClr val="tx1"/>
                </a:solidFill>
              </a:rPr>
              <a:t>NSA IAD Active Cyber Defense</a:t>
            </a:r>
          </a:p>
          <a:p>
            <a:endParaRPr lang="en-US" sz="2400" dirty="0" smtClean="0">
              <a:solidFill>
                <a:schemeClr val="tx1"/>
              </a:solidFill>
            </a:endParaRPr>
          </a:p>
        </p:txBody>
      </p:sp>
    </p:spTree>
    <p:extLst>
      <p:ext uri="{BB962C8B-B14F-4D97-AF65-F5344CB8AC3E}">
        <p14:creationId xmlns:p14="http://schemas.microsoft.com/office/powerpoint/2010/main" val="2049890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1722437"/>
            <a:ext cx="8229600" cy="4525963"/>
          </a:xfrm>
        </p:spPr>
        <p:txBody>
          <a:bodyPr/>
          <a:lstStyle/>
          <a:p>
            <a:r>
              <a:rPr lang="en-US" dirty="0" smtClean="0"/>
              <a:t>Tasks at Hand</a:t>
            </a:r>
          </a:p>
          <a:p>
            <a:pPr lvl="1"/>
            <a:r>
              <a:rPr lang="en-US" dirty="0" smtClean="0"/>
              <a:t>Define within protocol</a:t>
            </a:r>
          </a:p>
          <a:p>
            <a:pPr lvl="1"/>
            <a:r>
              <a:rPr lang="en-US" dirty="0" smtClean="0"/>
              <a:t>Create Overlay</a:t>
            </a:r>
          </a:p>
          <a:p>
            <a:pPr lvl="1"/>
            <a:r>
              <a:rPr lang="en-US" dirty="0" smtClean="0"/>
              <a:t>Leave to Implementer</a:t>
            </a:r>
          </a:p>
          <a:p>
            <a:r>
              <a:rPr lang="en-US" dirty="0" smtClean="0"/>
              <a:t>The Models &amp; Environments</a:t>
            </a:r>
          </a:p>
          <a:p>
            <a:r>
              <a:rPr lang="en-US" dirty="0" smtClean="0"/>
              <a:t>Design Principles</a:t>
            </a:r>
          </a:p>
          <a:p>
            <a:r>
              <a:rPr lang="en-US" dirty="0" smtClean="0"/>
              <a:t>Next Steps?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23</a:t>
            </a:fld>
            <a:endParaRPr kumimoji="0" lang="en-US" dirty="0">
              <a:solidFill>
                <a:srgbClr val="FFFFFF"/>
              </a:solidFill>
            </a:endParaRPr>
          </a:p>
        </p:txBody>
      </p:sp>
    </p:spTree>
    <p:extLst>
      <p:ext uri="{BB962C8B-B14F-4D97-AF65-F5344CB8AC3E}">
        <p14:creationId xmlns:p14="http://schemas.microsoft.com/office/powerpoint/2010/main" val="331029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External Dependencies and Considerations</a:t>
            </a:r>
            <a:br>
              <a:rPr lang="en-US" sz="3600" dirty="0" smtClean="0"/>
            </a:br>
            <a:r>
              <a:rPr lang="en-US" sz="2700" dirty="0" smtClean="0"/>
              <a:t>(Partial list)</a:t>
            </a:r>
            <a:endParaRPr lang="en-US" sz="3600"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t>24</a:t>
            </a:fld>
            <a:endParaRPr kumimoji="0" lang="en-US" dirty="0">
              <a:solidFill>
                <a:srgbClr val="FFFFFF"/>
              </a:solidFill>
            </a:endParaRPr>
          </a:p>
        </p:txBody>
      </p:sp>
      <p:sp>
        <p:nvSpPr>
          <p:cNvPr id="4" name="Content Placeholder 3"/>
          <p:cNvSpPr>
            <a:spLocks noGrp="1"/>
          </p:cNvSpPr>
          <p:nvPr>
            <p:ph sz="quarter" idx="1"/>
          </p:nvPr>
        </p:nvSpPr>
        <p:spPr>
          <a:xfrm>
            <a:off x="612648" y="1501344"/>
            <a:ext cx="8153400" cy="5105400"/>
          </a:xfrm>
        </p:spPr>
        <p:txBody>
          <a:bodyPr>
            <a:normAutofit fontScale="77500" lnSpcReduction="20000"/>
          </a:bodyPr>
          <a:lstStyle/>
          <a:p>
            <a:pPr lvl="0"/>
            <a:r>
              <a:rPr lang="en-US" dirty="0"/>
              <a:t>Identifier (or </a:t>
            </a:r>
            <a:r>
              <a:rPr lang="en-US" dirty="0" err="1"/>
              <a:t>UUID</a:t>
            </a:r>
            <a:r>
              <a:rPr lang="en-US" dirty="0"/>
              <a:t>) </a:t>
            </a:r>
          </a:p>
          <a:p>
            <a:pPr lvl="0"/>
            <a:r>
              <a:rPr lang="en-US" dirty="0"/>
              <a:t>Connection management </a:t>
            </a:r>
          </a:p>
          <a:p>
            <a:pPr lvl="1"/>
            <a:r>
              <a:rPr lang="en-US" dirty="0"/>
              <a:t>Packet order</a:t>
            </a:r>
          </a:p>
          <a:p>
            <a:pPr lvl="1"/>
            <a:r>
              <a:rPr lang="en-US" dirty="0"/>
              <a:t>Missing </a:t>
            </a:r>
            <a:r>
              <a:rPr lang="en-US" dirty="0" smtClean="0"/>
              <a:t>packets</a:t>
            </a:r>
          </a:p>
          <a:p>
            <a:pPr lvl="1"/>
            <a:r>
              <a:rPr lang="en-US" dirty="0"/>
              <a:t>Latency </a:t>
            </a:r>
            <a:r>
              <a:rPr lang="en-US" dirty="0" smtClean="0"/>
              <a:t>management</a:t>
            </a:r>
            <a:endParaRPr lang="en-US" dirty="0"/>
          </a:p>
          <a:p>
            <a:pPr lvl="0"/>
            <a:r>
              <a:rPr lang="en-US" dirty="0" smtClean="0"/>
              <a:t>Information Assurance Considerations</a:t>
            </a:r>
          </a:p>
          <a:p>
            <a:pPr lvl="1"/>
            <a:r>
              <a:rPr lang="en-US" dirty="0" smtClean="0"/>
              <a:t>Authentication </a:t>
            </a:r>
            <a:endParaRPr lang="en-US" dirty="0"/>
          </a:p>
          <a:p>
            <a:pPr lvl="1"/>
            <a:r>
              <a:rPr lang="en-US" dirty="0" smtClean="0"/>
              <a:t>Integrity</a:t>
            </a:r>
            <a:endParaRPr lang="en-US" dirty="0"/>
          </a:p>
          <a:p>
            <a:pPr lvl="1"/>
            <a:r>
              <a:rPr lang="en-US" dirty="0" smtClean="0"/>
              <a:t>Confidentiality</a:t>
            </a:r>
            <a:endParaRPr lang="en-US" dirty="0"/>
          </a:p>
          <a:p>
            <a:pPr lvl="0"/>
            <a:r>
              <a:rPr lang="en-US" dirty="0"/>
              <a:t>Priority</a:t>
            </a:r>
          </a:p>
          <a:p>
            <a:pPr lvl="0"/>
            <a:r>
              <a:rPr lang="en-US" dirty="0" smtClean="0"/>
              <a:t>TTL </a:t>
            </a:r>
            <a:r>
              <a:rPr lang="en-US" dirty="0"/>
              <a:t>(i.e., duration that the command is valid) </a:t>
            </a:r>
          </a:p>
          <a:p>
            <a:pPr lvl="0"/>
            <a:r>
              <a:rPr lang="en-US" dirty="0" smtClean="0"/>
              <a:t>Acknowledgement </a:t>
            </a:r>
            <a:r>
              <a:rPr lang="en-US" dirty="0"/>
              <a:t>(</a:t>
            </a:r>
            <a:r>
              <a:rPr lang="en-US" dirty="0" smtClean="0"/>
              <a:t>receipt and/or execution of </a:t>
            </a:r>
            <a:r>
              <a:rPr lang="en-US" dirty="0"/>
              <a:t>command</a:t>
            </a:r>
            <a:r>
              <a:rPr lang="en-US" dirty="0" smtClean="0"/>
              <a:t>)</a:t>
            </a:r>
          </a:p>
          <a:p>
            <a:r>
              <a:rPr lang="en-US" dirty="0" smtClean="0"/>
              <a:t>Order </a:t>
            </a:r>
            <a:r>
              <a:rPr lang="en-US" dirty="0"/>
              <a:t>of execution (for stream of commands) </a:t>
            </a:r>
            <a:endParaRPr lang="en-US" dirty="0" smtClean="0"/>
          </a:p>
          <a:p>
            <a:r>
              <a:rPr lang="en-US" dirty="0" smtClean="0"/>
              <a:t>Data Model for Targets, Sensors and Actuators</a:t>
            </a:r>
            <a:endParaRPr lang="en-US" dirty="0"/>
          </a:p>
          <a:p>
            <a:endParaRPr lang="en-US" dirty="0"/>
          </a:p>
        </p:txBody>
      </p:sp>
      <p:sp>
        <p:nvSpPr>
          <p:cNvPr id="5" name="TextBox 4"/>
          <p:cNvSpPr txBox="1"/>
          <p:nvPr/>
        </p:nvSpPr>
        <p:spPr>
          <a:xfrm>
            <a:off x="912344" y="6243935"/>
            <a:ext cx="7239000" cy="461665"/>
          </a:xfrm>
          <a:prstGeom prst="rect">
            <a:avLst/>
          </a:prstGeom>
          <a:solidFill>
            <a:schemeClr val="accent1"/>
          </a:solidFill>
        </p:spPr>
        <p:txBody>
          <a:bodyPr wrap="square" rtlCol="0">
            <a:spAutoFit/>
          </a:bodyPr>
          <a:lstStyle/>
          <a:p>
            <a:pPr algn="ctr"/>
            <a:r>
              <a:rPr lang="en-US" sz="2400" dirty="0" smtClean="0">
                <a:solidFill>
                  <a:schemeClr val="bg1"/>
                </a:solidFill>
              </a:rPr>
              <a:t>Should We Define as Overlay or Within Standard?</a:t>
            </a:r>
          </a:p>
        </p:txBody>
      </p:sp>
    </p:spTree>
    <p:extLst>
      <p:ext uri="{BB962C8B-B14F-4D97-AF65-F5344CB8AC3E}">
        <p14:creationId xmlns:p14="http://schemas.microsoft.com/office/powerpoint/2010/main" val="3658937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ACD Command and Control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25</a:t>
            </a:fld>
            <a:endParaRPr kumimoji="0" lang="en-US" dirty="0">
              <a:solidFill>
                <a:srgbClr val="FFFFFF"/>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76400"/>
            <a:ext cx="9320213"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005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534400" cy="990600"/>
          </a:xfrm>
        </p:spPr>
        <p:txBody>
          <a:bodyPr>
            <a:normAutofit fontScale="90000"/>
          </a:bodyPr>
          <a:lstStyle/>
          <a:p>
            <a:r>
              <a:rPr lang="en-US" dirty="0" smtClean="0"/>
              <a:t>Command and Control Model (examples)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26</a:t>
            </a:fld>
            <a:endParaRPr kumimoji="0" lang="en-US" dirty="0">
              <a:solidFill>
                <a:srgbClr val="FFFFFF"/>
              </a:solidFill>
            </a:endParaRPr>
          </a:p>
        </p:txBody>
      </p:sp>
      <p:sp>
        <p:nvSpPr>
          <p:cNvPr id="4" name="Content Placeholder 3"/>
          <p:cNvSpPr>
            <a:spLocks noGrp="1"/>
          </p:cNvSpPr>
          <p:nvPr>
            <p:ph sz="quarter" idx="1"/>
          </p:nvPr>
        </p:nvSpPr>
        <p:spPr>
          <a:xfrm>
            <a:off x="609600" y="1981200"/>
            <a:ext cx="8153400" cy="3352800"/>
          </a:xfrm>
        </p:spPr>
        <p:txBody>
          <a:bodyPr/>
          <a:lstStyle/>
          <a:p>
            <a:r>
              <a:rPr lang="en-US" dirty="0" smtClean="0"/>
              <a:t>Upper Tier to Lower Tier (hierarchical)</a:t>
            </a:r>
          </a:p>
          <a:p>
            <a:r>
              <a:rPr lang="en-US" dirty="0" smtClean="0"/>
              <a:t>Peer to Peer</a:t>
            </a:r>
          </a:p>
          <a:p>
            <a:r>
              <a:rPr lang="en-US" dirty="0" smtClean="0"/>
              <a:t>Enclave Level</a:t>
            </a:r>
          </a:p>
          <a:p>
            <a:pPr lvl="1"/>
            <a:r>
              <a:rPr lang="en-US" dirty="0" smtClean="0"/>
              <a:t>Publish-Subscribe</a:t>
            </a:r>
          </a:p>
          <a:p>
            <a:pPr lvl="1"/>
            <a:r>
              <a:rPr lang="en-US" dirty="0" smtClean="0"/>
              <a:t>Point to Point, unicast or multicast</a:t>
            </a:r>
            <a:endParaRPr lang="en-US" dirty="0"/>
          </a:p>
        </p:txBody>
      </p:sp>
    </p:spTree>
    <p:extLst>
      <p:ext uri="{BB962C8B-B14F-4D97-AF65-F5344CB8AC3E}">
        <p14:creationId xmlns:p14="http://schemas.microsoft.com/office/powerpoint/2010/main" val="1057610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Hierarchical Model (an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27</a:t>
            </a:fld>
            <a:endParaRPr kumimoji="0" lang="en-US" dirty="0">
              <a:solidFill>
                <a:srgbClr val="FFFFFF"/>
              </a:solidFill>
            </a:endParaRPr>
          </a:p>
        </p:txBody>
      </p:sp>
      <p:pic>
        <p:nvPicPr>
          <p:cNvPr id="49" name="Picture 48"/>
          <p:cNvPicPr/>
          <p:nvPr/>
        </p:nvPicPr>
        <p:blipFill>
          <a:blip r:embed="rId2"/>
          <a:srcRect/>
          <a:stretch>
            <a:fillRect/>
          </a:stretch>
        </p:blipFill>
        <p:spPr bwMode="auto">
          <a:xfrm>
            <a:off x="1524000" y="2133600"/>
            <a:ext cx="5801995" cy="3237230"/>
          </a:xfrm>
          <a:prstGeom prst="rect">
            <a:avLst/>
          </a:prstGeom>
          <a:noFill/>
        </p:spPr>
      </p:pic>
    </p:spTree>
    <p:extLst>
      <p:ext uri="{BB962C8B-B14F-4D97-AF65-F5344CB8AC3E}">
        <p14:creationId xmlns:p14="http://schemas.microsoft.com/office/powerpoint/2010/main" val="290803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Model</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28</a:t>
            </a:fld>
            <a:endParaRPr kumimoji="0" lang="en-US" dirty="0">
              <a:solidFill>
                <a:srgbClr val="FFFFFF"/>
              </a:solidFill>
            </a:endParaRPr>
          </a:p>
        </p:txBody>
      </p:sp>
      <p:sp>
        <p:nvSpPr>
          <p:cNvPr id="4" name="Content Placeholder 3"/>
          <p:cNvSpPr>
            <a:spLocks noGrp="1"/>
          </p:cNvSpPr>
          <p:nvPr>
            <p:ph sz="quarter" idx="1"/>
          </p:nvPr>
        </p:nvSpPr>
        <p:spPr>
          <a:xfrm>
            <a:off x="612648" y="1600200"/>
            <a:ext cx="8150352" cy="4800600"/>
          </a:xfrm>
        </p:spPr>
        <p:txBody>
          <a:bodyPr>
            <a:normAutofit fontScale="92500" lnSpcReduction="20000"/>
          </a:bodyPr>
          <a:lstStyle/>
          <a:p>
            <a:r>
              <a:rPr lang="en-US" dirty="0" smtClean="0"/>
              <a:t>Pub-Sub</a:t>
            </a:r>
          </a:p>
          <a:p>
            <a:pPr lvl="1"/>
            <a:r>
              <a:rPr lang="en-US" dirty="0" smtClean="0"/>
              <a:t>Authentication/ Data at rest protection</a:t>
            </a:r>
          </a:p>
          <a:p>
            <a:r>
              <a:rPr lang="en-US" dirty="0" smtClean="0"/>
              <a:t>Asynchronous</a:t>
            </a:r>
          </a:p>
          <a:p>
            <a:pPr lvl="1"/>
            <a:r>
              <a:rPr lang="en-US" dirty="0" smtClean="0"/>
              <a:t>Acknowledgement</a:t>
            </a:r>
          </a:p>
          <a:p>
            <a:pPr lvl="1"/>
            <a:r>
              <a:rPr lang="en-US" dirty="0" smtClean="0"/>
              <a:t>Missing packets </a:t>
            </a:r>
          </a:p>
          <a:p>
            <a:pPr lvl="1"/>
            <a:r>
              <a:rPr lang="en-US" dirty="0" smtClean="0"/>
              <a:t>Jitter/ Delay</a:t>
            </a:r>
          </a:p>
          <a:p>
            <a:r>
              <a:rPr lang="en-US" dirty="0" smtClean="0"/>
              <a:t>Full Mesh of https Sessions</a:t>
            </a:r>
          </a:p>
          <a:p>
            <a:pPr lvl="1"/>
            <a:r>
              <a:rPr lang="en-US" dirty="0" smtClean="0"/>
              <a:t>Key Management</a:t>
            </a:r>
          </a:p>
          <a:p>
            <a:r>
              <a:rPr lang="en-US" dirty="0" smtClean="0"/>
              <a:t>Full Mesh of PVC connections</a:t>
            </a:r>
          </a:p>
          <a:p>
            <a:pPr lvl="1"/>
            <a:r>
              <a:rPr lang="en-US" dirty="0" smtClean="0"/>
              <a:t>Scalability concerns</a:t>
            </a:r>
          </a:p>
          <a:p>
            <a:r>
              <a:rPr lang="en-US" dirty="0" smtClean="0"/>
              <a:t>Out of Band Command and Control Channel</a:t>
            </a:r>
          </a:p>
          <a:p>
            <a:pPr lvl="1"/>
            <a:r>
              <a:rPr lang="en-US" dirty="0" smtClean="0"/>
              <a:t>Cost Concerns</a:t>
            </a:r>
          </a:p>
          <a:p>
            <a:endParaRPr lang="en-US" dirty="0"/>
          </a:p>
        </p:txBody>
      </p:sp>
    </p:spTree>
    <p:extLst>
      <p:ext uri="{BB962C8B-B14F-4D97-AF65-F5344CB8AC3E}">
        <p14:creationId xmlns:p14="http://schemas.microsoft.com/office/powerpoint/2010/main" val="1188487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OpenC2 Design Principles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29</a:t>
            </a:fld>
            <a:endParaRPr kumimoji="0" lang="en-US" dirty="0">
              <a:solidFill>
                <a:srgbClr val="FFFFFF"/>
              </a:solidFill>
            </a:endParaRPr>
          </a:p>
        </p:txBody>
      </p:sp>
      <p:sp>
        <p:nvSpPr>
          <p:cNvPr id="5" name="Content Placeholder 4"/>
          <p:cNvSpPr>
            <a:spLocks noGrp="1"/>
          </p:cNvSpPr>
          <p:nvPr>
            <p:ph sz="quarter" idx="1"/>
          </p:nvPr>
        </p:nvSpPr>
        <p:spPr>
          <a:xfrm>
            <a:off x="457200" y="1524000"/>
            <a:ext cx="8153400" cy="4495800"/>
          </a:xfrm>
        </p:spPr>
        <p:txBody>
          <a:bodyPr>
            <a:normAutofit fontScale="85000" lnSpcReduction="20000"/>
          </a:bodyPr>
          <a:lstStyle/>
          <a:p>
            <a:r>
              <a:rPr lang="en-US" dirty="0" smtClean="0"/>
              <a:t>Lightweight</a:t>
            </a:r>
          </a:p>
          <a:p>
            <a:pPr lvl="1"/>
            <a:r>
              <a:rPr lang="en-US" dirty="0" smtClean="0"/>
              <a:t>Efficient Machine to Machine communications</a:t>
            </a:r>
          </a:p>
          <a:p>
            <a:pPr lvl="1"/>
            <a:r>
              <a:rPr lang="en-US" dirty="0" smtClean="0"/>
              <a:t>Minimize the set of ‘core’ actions  </a:t>
            </a:r>
            <a:endParaRPr lang="en-US" dirty="0"/>
          </a:p>
          <a:p>
            <a:r>
              <a:rPr lang="en-US" dirty="0" smtClean="0"/>
              <a:t>Abstract</a:t>
            </a:r>
          </a:p>
          <a:p>
            <a:pPr lvl="1"/>
            <a:r>
              <a:rPr lang="en-US" dirty="0" smtClean="0"/>
              <a:t>Focuses on ‘What’ to do vice ‘How’ to do it</a:t>
            </a:r>
          </a:p>
          <a:p>
            <a:pPr lvl="1"/>
            <a:r>
              <a:rPr lang="en-US" dirty="0" smtClean="0"/>
              <a:t>Permits different levels of abstraction </a:t>
            </a:r>
          </a:p>
          <a:p>
            <a:r>
              <a:rPr lang="en-US" dirty="0" smtClean="0"/>
              <a:t>Extensible</a:t>
            </a:r>
          </a:p>
          <a:p>
            <a:pPr lvl="1"/>
            <a:r>
              <a:rPr lang="en-US" dirty="0" smtClean="0"/>
              <a:t>Address requirements for operational environment</a:t>
            </a:r>
          </a:p>
          <a:p>
            <a:pPr lvl="1"/>
            <a:r>
              <a:rPr lang="en-US" dirty="0" smtClean="0"/>
              <a:t>Extensions enable additional precision and flexibility</a:t>
            </a:r>
            <a:endParaRPr lang="en-US" dirty="0"/>
          </a:p>
          <a:p>
            <a:r>
              <a:rPr lang="en-US" dirty="0" smtClean="0"/>
              <a:t>Agnostic</a:t>
            </a:r>
          </a:p>
          <a:p>
            <a:pPr lvl="1"/>
            <a:r>
              <a:rPr lang="en-US" dirty="0" smtClean="0"/>
              <a:t>Transport, Authentication, Integrity controls, etc. </a:t>
            </a:r>
          </a:p>
          <a:p>
            <a:pPr lvl="1"/>
            <a:r>
              <a:rPr lang="en-US" dirty="0" smtClean="0"/>
              <a:t>Enables flexibility w.r.t. implementation </a:t>
            </a:r>
          </a:p>
          <a:p>
            <a:pPr lvl="1"/>
            <a:endParaRPr lang="en-US" dirty="0" smtClean="0"/>
          </a:p>
        </p:txBody>
      </p:sp>
      <p:sp>
        <p:nvSpPr>
          <p:cNvPr id="2" name="TextBox 1"/>
          <p:cNvSpPr txBox="1"/>
          <p:nvPr/>
        </p:nvSpPr>
        <p:spPr>
          <a:xfrm>
            <a:off x="838200" y="5791200"/>
            <a:ext cx="7239000" cy="830997"/>
          </a:xfrm>
          <a:prstGeom prst="rect">
            <a:avLst/>
          </a:prstGeom>
          <a:solidFill>
            <a:schemeClr val="accent1"/>
          </a:solidFill>
        </p:spPr>
        <p:txBody>
          <a:bodyPr wrap="square" rtlCol="0">
            <a:spAutoFit/>
          </a:bodyPr>
          <a:lstStyle/>
          <a:p>
            <a:pPr algn="ctr"/>
            <a:r>
              <a:rPr lang="en-US" sz="2400" dirty="0" smtClean="0">
                <a:solidFill>
                  <a:schemeClr val="bg1"/>
                </a:solidFill>
              </a:rPr>
              <a:t>Enable Unambiguous Machine </a:t>
            </a:r>
            <a:r>
              <a:rPr lang="en-US" sz="2400" dirty="0">
                <a:solidFill>
                  <a:schemeClr val="bg1"/>
                </a:solidFill>
              </a:rPr>
              <a:t>to </a:t>
            </a:r>
            <a:r>
              <a:rPr lang="en-US" sz="2400" dirty="0" smtClean="0">
                <a:solidFill>
                  <a:schemeClr val="bg1"/>
                </a:solidFill>
              </a:rPr>
              <a:t>Machine </a:t>
            </a:r>
          </a:p>
          <a:p>
            <a:pPr algn="ctr"/>
            <a:r>
              <a:rPr lang="en-US" sz="2400" dirty="0">
                <a:solidFill>
                  <a:schemeClr val="bg1"/>
                </a:solidFill>
              </a:rPr>
              <a:t>C</a:t>
            </a:r>
            <a:r>
              <a:rPr lang="en-US" sz="2400" dirty="0" smtClean="0">
                <a:solidFill>
                  <a:schemeClr val="bg1"/>
                </a:solidFill>
              </a:rPr>
              <a:t>ommand </a:t>
            </a:r>
            <a:r>
              <a:rPr lang="en-US" sz="2400" dirty="0">
                <a:solidFill>
                  <a:schemeClr val="bg1"/>
                </a:solidFill>
              </a:rPr>
              <a:t>and </a:t>
            </a:r>
            <a:r>
              <a:rPr lang="en-US" sz="2400" dirty="0" smtClean="0">
                <a:solidFill>
                  <a:schemeClr val="bg1"/>
                </a:solidFill>
              </a:rPr>
              <a:t>Control Messages</a:t>
            </a:r>
            <a:endParaRPr lang="en-US" sz="2400" dirty="0">
              <a:solidFill>
                <a:schemeClr val="bg1"/>
              </a:solidFill>
            </a:endParaRPr>
          </a:p>
        </p:txBody>
      </p:sp>
    </p:spTree>
    <p:extLst>
      <p:ext uri="{BB962C8B-B14F-4D97-AF65-F5344CB8AC3E}">
        <p14:creationId xmlns:p14="http://schemas.microsoft.com/office/powerpoint/2010/main" val="481951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362200"/>
            <a:ext cx="6400800" cy="2057400"/>
          </a:xfrm>
        </p:spPr>
        <p:txBody>
          <a:bodyPr>
            <a:normAutofit/>
          </a:bodyPr>
          <a:lstStyle/>
          <a:p>
            <a:pPr algn="r"/>
            <a:r>
              <a:rPr lang="en-US" sz="2700" dirty="0" smtClean="0"/>
              <a:t>Quarterly face to face workshop</a:t>
            </a:r>
            <a:br>
              <a:rPr lang="en-US" sz="2700" dirty="0" smtClean="0"/>
            </a:br>
            <a:r>
              <a:rPr lang="en-US" sz="2700" dirty="0" smtClean="0"/>
              <a:t>Spring 2016</a:t>
            </a:r>
            <a:br>
              <a:rPr lang="en-US" sz="2700" dirty="0" smtClean="0"/>
            </a:br>
            <a:endParaRPr lang="en-US" sz="2700" dirty="0"/>
          </a:p>
        </p:txBody>
      </p:sp>
      <p:sp>
        <p:nvSpPr>
          <p:cNvPr id="3" name="Subtitle 2"/>
          <p:cNvSpPr>
            <a:spLocks noGrp="1"/>
          </p:cNvSpPr>
          <p:nvPr>
            <p:ph type="subTitle" idx="1"/>
          </p:nvPr>
        </p:nvSpPr>
        <p:spPr>
          <a:xfrm>
            <a:off x="228600" y="6019800"/>
            <a:ext cx="2057400" cy="685800"/>
          </a:xfrm>
        </p:spPr>
        <p:txBody>
          <a:bodyPr>
            <a:normAutofit fontScale="92500"/>
          </a:bodyPr>
          <a:lstStyle/>
          <a:p>
            <a:r>
              <a:rPr lang="en-US" dirty="0" smtClean="0">
                <a:solidFill>
                  <a:schemeClr val="tx1"/>
                </a:solidFill>
              </a:rPr>
              <a:t>31 MAR 2016</a:t>
            </a:r>
            <a:endParaRPr lang="en-US" dirty="0">
              <a:solidFill>
                <a:schemeClr val="tx1"/>
              </a:solidFill>
            </a:endParaRPr>
          </a:p>
        </p:txBody>
      </p:sp>
      <p:sp>
        <p:nvSpPr>
          <p:cNvPr id="4" name="Subtitle 2"/>
          <p:cNvSpPr txBox="1">
            <a:spLocks/>
          </p:cNvSpPr>
          <p:nvPr/>
        </p:nvSpPr>
        <p:spPr>
          <a:xfrm>
            <a:off x="5257800" y="4876800"/>
            <a:ext cx="3276600" cy="952500"/>
          </a:xfrm>
          <a:prstGeom prst="rect">
            <a:avLst/>
          </a:prstGeom>
        </p:spPr>
        <p:txBody>
          <a:bodyPr vert="horz" anchor="ctr">
            <a:normAutofit fontScale="85000" lnSpcReduction="10000"/>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solidFill>
                  <a:schemeClr val="tx1"/>
                </a:solidFill>
              </a:rPr>
              <a:t>Neal Ziring</a:t>
            </a:r>
          </a:p>
          <a:p>
            <a:r>
              <a:rPr lang="en-US" dirty="0" smtClean="0">
                <a:solidFill>
                  <a:schemeClr val="tx1"/>
                </a:solidFill>
              </a:rPr>
              <a:t>NSA IAD Technical Director</a:t>
            </a:r>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609600"/>
            <a:ext cx="492253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840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OpenC2 ‘Philosophy’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30</a:t>
            </a:fld>
            <a:endParaRPr kumimoji="0" lang="en-US" dirty="0">
              <a:solidFill>
                <a:srgbClr val="FFFFFF"/>
              </a:solidFill>
            </a:endParaRPr>
          </a:p>
        </p:txBody>
      </p:sp>
      <p:sp>
        <p:nvSpPr>
          <p:cNvPr id="5" name="Content Placeholder 4"/>
          <p:cNvSpPr>
            <a:spLocks noGrp="1"/>
          </p:cNvSpPr>
          <p:nvPr>
            <p:ph sz="quarter" idx="1"/>
          </p:nvPr>
        </p:nvSpPr>
        <p:spPr>
          <a:xfrm>
            <a:off x="457200" y="1524000"/>
            <a:ext cx="8153400" cy="4495800"/>
          </a:xfrm>
        </p:spPr>
        <p:txBody>
          <a:bodyPr>
            <a:normAutofit/>
          </a:bodyPr>
          <a:lstStyle/>
          <a:p>
            <a:pPr lvl="0"/>
            <a:r>
              <a:rPr lang="en-US" dirty="0"/>
              <a:t>Pre-existing standards will be leveraged to the greatest extent </a:t>
            </a:r>
            <a:r>
              <a:rPr lang="en-US" dirty="0" smtClean="0"/>
              <a:t>practical</a:t>
            </a:r>
            <a:endParaRPr lang="en-US" dirty="0"/>
          </a:p>
          <a:p>
            <a:pPr lvl="0"/>
            <a:r>
              <a:rPr lang="en-US" dirty="0" smtClean="0"/>
              <a:t>Minimize Complexity Of Command</a:t>
            </a:r>
          </a:p>
          <a:p>
            <a:pPr lvl="1"/>
            <a:r>
              <a:rPr lang="en-US" dirty="0" smtClean="0"/>
              <a:t>Minimize Overhead on Sensor/Actuator</a:t>
            </a:r>
          </a:p>
          <a:p>
            <a:pPr lvl="0"/>
            <a:r>
              <a:rPr lang="en-US" dirty="0" smtClean="0"/>
              <a:t>Infrastructure</a:t>
            </a:r>
            <a:r>
              <a:rPr lang="en-US" dirty="0"/>
              <a:t>, architecture and vendor agnostic</a:t>
            </a:r>
          </a:p>
          <a:p>
            <a:pPr lvl="0"/>
            <a:r>
              <a:rPr lang="en-US" dirty="0" smtClean="0"/>
              <a:t>Extensible </a:t>
            </a:r>
            <a:r>
              <a:rPr lang="en-US" dirty="0"/>
              <a:t>to support different levels of detail and future technologies </a:t>
            </a:r>
          </a:p>
          <a:p>
            <a:pPr lvl="1"/>
            <a:endParaRPr lang="en-US" dirty="0" smtClean="0"/>
          </a:p>
        </p:txBody>
      </p:sp>
    </p:spTree>
    <p:extLst>
      <p:ext uri="{BB962C8B-B14F-4D97-AF65-F5344CB8AC3E}">
        <p14:creationId xmlns:p14="http://schemas.microsoft.com/office/powerpoint/2010/main" val="2802179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Consideration: Acknowledgement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31</a:t>
            </a:fld>
            <a:endParaRPr kumimoji="0" lang="en-US" dirty="0">
              <a:solidFill>
                <a:srgbClr val="FFFFFF"/>
              </a:solidFill>
            </a:endParaRPr>
          </a:p>
        </p:txBody>
      </p:sp>
      <p:sp>
        <p:nvSpPr>
          <p:cNvPr id="4" name="Content Placeholder 3"/>
          <p:cNvSpPr>
            <a:spLocks noGrp="1"/>
          </p:cNvSpPr>
          <p:nvPr>
            <p:ph sz="quarter" idx="1"/>
          </p:nvPr>
        </p:nvSpPr>
        <p:spPr>
          <a:xfrm>
            <a:off x="612648" y="1600200"/>
            <a:ext cx="8302752" cy="5105400"/>
          </a:xfrm>
        </p:spPr>
        <p:txBody>
          <a:bodyPr>
            <a:normAutofit lnSpcReduction="10000"/>
          </a:bodyPr>
          <a:lstStyle/>
          <a:p>
            <a:r>
              <a:rPr lang="en-US" dirty="0" smtClean="0"/>
              <a:t>Inherit from Transport Layer</a:t>
            </a:r>
          </a:p>
          <a:p>
            <a:pPr lvl="1"/>
            <a:r>
              <a:rPr lang="en-US" dirty="0" smtClean="0"/>
              <a:t>Simple to implement</a:t>
            </a:r>
          </a:p>
          <a:p>
            <a:pPr lvl="1"/>
            <a:r>
              <a:rPr lang="en-US" dirty="0" smtClean="0"/>
              <a:t>Limited functionality/ flexibility </a:t>
            </a:r>
          </a:p>
          <a:p>
            <a:r>
              <a:rPr lang="en-US" dirty="0" smtClean="0"/>
              <a:t>Define within header of Command</a:t>
            </a:r>
          </a:p>
          <a:p>
            <a:pPr lvl="1"/>
            <a:r>
              <a:rPr lang="en-US" dirty="0" smtClean="0"/>
              <a:t>Can be optimized for C2 purposes</a:t>
            </a:r>
          </a:p>
          <a:p>
            <a:pPr lvl="1"/>
            <a:r>
              <a:rPr lang="en-US" dirty="0" smtClean="0"/>
              <a:t>May introduce constraints</a:t>
            </a:r>
          </a:p>
          <a:p>
            <a:r>
              <a:rPr lang="en-US" dirty="0" smtClean="0"/>
              <a:t>Concatenate Command</a:t>
            </a:r>
          </a:p>
          <a:p>
            <a:pPr lvl="1"/>
            <a:r>
              <a:rPr lang="en-US" dirty="0" smtClean="0"/>
              <a:t>Introduces overhead only where needed</a:t>
            </a:r>
          </a:p>
          <a:p>
            <a:pPr lvl="1"/>
            <a:r>
              <a:rPr lang="en-US" dirty="0" smtClean="0"/>
              <a:t>Introduces Language Requirements</a:t>
            </a:r>
          </a:p>
          <a:p>
            <a:pPr lvl="2"/>
            <a:r>
              <a:rPr lang="en-US" dirty="0" smtClean="0"/>
              <a:t>Must not separate commands</a:t>
            </a:r>
          </a:p>
          <a:p>
            <a:pPr lvl="2"/>
            <a:r>
              <a:rPr lang="en-US" dirty="0" smtClean="0"/>
              <a:t>Inhibits Asynchronous Execution of Commands</a:t>
            </a:r>
          </a:p>
          <a:p>
            <a:pPr lvl="1"/>
            <a:endParaRPr lang="en-US" dirty="0" smtClean="0"/>
          </a:p>
        </p:txBody>
      </p:sp>
    </p:spTree>
    <p:extLst>
      <p:ext uri="{BB962C8B-B14F-4D97-AF65-F5344CB8AC3E}">
        <p14:creationId xmlns:p14="http://schemas.microsoft.com/office/powerpoint/2010/main" val="3346205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 </a:t>
            </a:r>
            <a:br>
              <a:rPr lang="en-US" dirty="0" smtClean="0"/>
            </a:br>
            <a:r>
              <a:rPr lang="en-US" dirty="0" smtClean="0"/>
              <a:t>Command Identifier/ Time to Live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32</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Leverage RFC 4122 (UUID) ?</a:t>
            </a:r>
          </a:p>
          <a:p>
            <a:r>
              <a:rPr lang="en-US" dirty="0" smtClean="0"/>
              <a:t>Does the ingress and egress define new commands?</a:t>
            </a:r>
          </a:p>
          <a:p>
            <a:r>
              <a:rPr lang="en-US" dirty="0" smtClean="0"/>
              <a:t>[=] of TTL?</a:t>
            </a:r>
          </a:p>
          <a:p>
            <a:pPr lvl="1"/>
            <a:r>
              <a:rPr lang="en-US" dirty="0" smtClean="0"/>
              <a:t>Milliseconds?</a:t>
            </a:r>
          </a:p>
          <a:p>
            <a:pPr lvl="1"/>
            <a:r>
              <a:rPr lang="en-US" dirty="0" smtClean="0"/>
              <a:t>Hop count? </a:t>
            </a:r>
          </a:p>
          <a:p>
            <a:r>
              <a:rPr lang="en-US" dirty="0" smtClean="0"/>
              <a:t>Create a header to manage TTL and Identifier?</a:t>
            </a:r>
          </a:p>
          <a:p>
            <a:endParaRPr lang="en-US" dirty="0" smtClean="0"/>
          </a:p>
          <a:p>
            <a:endParaRPr lang="en-US" dirty="0"/>
          </a:p>
        </p:txBody>
      </p:sp>
    </p:spTree>
    <p:extLst>
      <p:ext uri="{BB962C8B-B14F-4D97-AF65-F5344CB8AC3E}">
        <p14:creationId xmlns:p14="http://schemas.microsoft.com/office/powerpoint/2010/main" val="235101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Consideration: </a:t>
            </a:r>
            <a:br>
              <a:rPr lang="en-US" dirty="0" smtClean="0"/>
            </a:br>
            <a:r>
              <a:rPr lang="en-US" dirty="0" smtClean="0"/>
              <a:t>Connection Management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33</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92500" lnSpcReduction="20000"/>
          </a:bodyPr>
          <a:lstStyle/>
          <a:p>
            <a:pPr lvl="0"/>
            <a:r>
              <a:rPr lang="en-US" dirty="0"/>
              <a:t>Connection </a:t>
            </a:r>
            <a:r>
              <a:rPr lang="en-US" dirty="0" smtClean="0"/>
              <a:t>Management </a:t>
            </a:r>
            <a:endParaRPr lang="en-US" dirty="0"/>
          </a:p>
          <a:p>
            <a:pPr lvl="1"/>
            <a:r>
              <a:rPr lang="en-US" dirty="0"/>
              <a:t>Packet </a:t>
            </a:r>
            <a:r>
              <a:rPr lang="en-US" dirty="0" smtClean="0"/>
              <a:t>order</a:t>
            </a:r>
          </a:p>
          <a:p>
            <a:pPr lvl="2"/>
            <a:r>
              <a:rPr lang="en-US" dirty="0" smtClean="0"/>
              <a:t>Rely on Transport Layer or incorporate Command Count in the OpenC2 header?</a:t>
            </a:r>
            <a:endParaRPr lang="en-US" dirty="0"/>
          </a:p>
          <a:p>
            <a:pPr lvl="1"/>
            <a:r>
              <a:rPr lang="en-US" dirty="0"/>
              <a:t>Missing </a:t>
            </a:r>
            <a:r>
              <a:rPr lang="en-US" dirty="0" smtClean="0"/>
              <a:t>packets</a:t>
            </a:r>
            <a:endParaRPr lang="en-US" dirty="0"/>
          </a:p>
          <a:p>
            <a:pPr lvl="1"/>
            <a:r>
              <a:rPr lang="en-US" dirty="0"/>
              <a:t>Latency </a:t>
            </a:r>
            <a:r>
              <a:rPr lang="en-US" dirty="0" smtClean="0"/>
              <a:t>management</a:t>
            </a:r>
          </a:p>
          <a:p>
            <a:r>
              <a:rPr lang="en-US" dirty="0" smtClean="0"/>
              <a:t>Priority</a:t>
            </a:r>
          </a:p>
          <a:p>
            <a:pPr lvl="1"/>
            <a:r>
              <a:rPr lang="en-US" dirty="0" smtClean="0"/>
              <a:t>Is the entire C2 channel ‘Priority’? </a:t>
            </a:r>
          </a:p>
          <a:p>
            <a:r>
              <a:rPr lang="en-US" dirty="0" smtClean="0"/>
              <a:t>Order of Execution</a:t>
            </a:r>
          </a:p>
          <a:p>
            <a:pPr lvl="1"/>
            <a:r>
              <a:rPr lang="en-US" dirty="0" smtClean="0"/>
              <a:t>Asynchronous or Serial by Default?</a:t>
            </a:r>
          </a:p>
          <a:p>
            <a:pPr lvl="1"/>
            <a:r>
              <a:rPr lang="en-US" dirty="0" smtClean="0"/>
              <a:t>Specify in frame or transfer Execution management to Orchestrator/ Decision Engine?</a:t>
            </a:r>
          </a:p>
          <a:p>
            <a:pPr lvl="1"/>
            <a:endParaRPr lang="en-US" dirty="0"/>
          </a:p>
          <a:p>
            <a:endParaRPr lang="en-US" dirty="0"/>
          </a:p>
        </p:txBody>
      </p:sp>
    </p:spTree>
    <p:extLst>
      <p:ext uri="{BB962C8B-B14F-4D97-AF65-F5344CB8AC3E}">
        <p14:creationId xmlns:p14="http://schemas.microsoft.com/office/powerpoint/2010/main" val="3978947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 Data Models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34</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Current Strategy</a:t>
            </a:r>
          </a:p>
          <a:p>
            <a:pPr lvl="1"/>
            <a:r>
              <a:rPr lang="en-US" dirty="0" smtClean="0"/>
              <a:t>Actions are defined by OpenC2</a:t>
            </a:r>
          </a:p>
          <a:p>
            <a:pPr lvl="1"/>
            <a:r>
              <a:rPr lang="en-US" dirty="0" smtClean="0"/>
              <a:t>‘Plug in’ for Target and Actuator Data Models</a:t>
            </a:r>
          </a:p>
          <a:p>
            <a:r>
              <a:rPr lang="en-US" dirty="0" smtClean="0"/>
              <a:t>Alternative Strategy</a:t>
            </a:r>
          </a:p>
          <a:p>
            <a:pPr lvl="1"/>
            <a:r>
              <a:rPr lang="en-US" dirty="0" smtClean="0"/>
              <a:t>OpenC2 defined Data Model?</a:t>
            </a:r>
          </a:p>
          <a:p>
            <a:pPr lvl="1"/>
            <a:r>
              <a:rPr lang="en-US" dirty="0" smtClean="0"/>
              <a:t>Define OpenC2 ‘Profiles’ from Existing Data Models</a:t>
            </a:r>
          </a:p>
          <a:p>
            <a:pPr lvl="2"/>
            <a:r>
              <a:rPr lang="en-US" dirty="0" err="1" smtClean="0"/>
              <a:t>Cybox</a:t>
            </a:r>
            <a:r>
              <a:rPr lang="en-US" dirty="0" smtClean="0"/>
              <a:t>, ISCM, CDM, Others?</a:t>
            </a:r>
          </a:p>
          <a:p>
            <a:pPr lvl="1"/>
            <a:r>
              <a:rPr lang="en-US" dirty="0" smtClean="0"/>
              <a:t>User specified Data Models</a:t>
            </a:r>
            <a:endParaRPr lang="en-US" dirty="0"/>
          </a:p>
        </p:txBody>
      </p:sp>
    </p:spTree>
    <p:extLst>
      <p:ext uri="{BB962C8B-B14F-4D97-AF65-F5344CB8AC3E}">
        <p14:creationId xmlns:p14="http://schemas.microsoft.com/office/powerpoint/2010/main" val="1893080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Assurance: </a:t>
            </a:r>
            <a:r>
              <a:rPr lang="en-US" dirty="0" smtClean="0"/>
              <a:t/>
            </a:r>
            <a:br>
              <a:rPr lang="en-US" dirty="0" smtClean="0"/>
            </a:br>
            <a:r>
              <a:rPr lang="en-US" dirty="0" smtClean="0"/>
              <a:t>The Next </a:t>
            </a:r>
            <a:r>
              <a:rPr lang="en-US" dirty="0"/>
              <a:t>Hard Problem? </a:t>
            </a:r>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35</a:t>
            </a:fld>
            <a:endParaRPr kumimoji="0" lang="en-US" dirty="0">
              <a:solidFill>
                <a:srgbClr val="FFFFFF"/>
              </a:solidFill>
            </a:endParaRPr>
          </a:p>
        </p:txBody>
      </p:sp>
      <p:sp>
        <p:nvSpPr>
          <p:cNvPr id="4" name="Content Placeholder 3"/>
          <p:cNvSpPr>
            <a:spLocks noGrp="1"/>
          </p:cNvSpPr>
          <p:nvPr>
            <p:ph sz="quarter" idx="1"/>
          </p:nvPr>
        </p:nvSpPr>
        <p:spPr/>
        <p:txBody>
          <a:bodyPr>
            <a:normAutofit fontScale="85000" lnSpcReduction="20000"/>
          </a:bodyPr>
          <a:lstStyle/>
          <a:p>
            <a:r>
              <a:rPr lang="en-US" dirty="0" smtClean="0"/>
              <a:t>Availability</a:t>
            </a:r>
          </a:p>
          <a:p>
            <a:pPr lvl="1"/>
            <a:r>
              <a:rPr lang="en-US" dirty="0" smtClean="0"/>
              <a:t>Define Minimum Specifications or leave to Owner?</a:t>
            </a:r>
            <a:endParaRPr lang="en-US" dirty="0"/>
          </a:p>
          <a:p>
            <a:r>
              <a:rPr lang="en-US" dirty="0" smtClean="0"/>
              <a:t>Integrity</a:t>
            </a:r>
          </a:p>
          <a:p>
            <a:pPr lvl="1"/>
            <a:r>
              <a:rPr lang="en-US" dirty="0" smtClean="0"/>
              <a:t>Inherit from Message Fabric or implement CRC?</a:t>
            </a:r>
            <a:endParaRPr lang="en-US" dirty="0"/>
          </a:p>
          <a:p>
            <a:r>
              <a:rPr lang="en-US" dirty="0" smtClean="0"/>
              <a:t>Confidentiality</a:t>
            </a:r>
          </a:p>
          <a:p>
            <a:pPr lvl="1"/>
            <a:r>
              <a:rPr lang="en-US" dirty="0" smtClean="0"/>
              <a:t>Do all links need Confidentiality? </a:t>
            </a:r>
          </a:p>
          <a:p>
            <a:r>
              <a:rPr lang="en-US" dirty="0"/>
              <a:t>Authentication </a:t>
            </a:r>
            <a:endParaRPr lang="en-US" dirty="0" smtClean="0"/>
          </a:p>
          <a:p>
            <a:pPr lvl="1"/>
            <a:r>
              <a:rPr lang="en-US" dirty="0" smtClean="0"/>
              <a:t>Explicitly Define or derive from C and I? </a:t>
            </a:r>
          </a:p>
          <a:p>
            <a:pPr lvl="1"/>
            <a:r>
              <a:rPr lang="en-US" dirty="0" smtClean="0"/>
              <a:t>Mutual authentication? </a:t>
            </a:r>
          </a:p>
          <a:p>
            <a:r>
              <a:rPr lang="en-US" dirty="0" smtClean="0"/>
              <a:t>Non Repudiation</a:t>
            </a:r>
          </a:p>
          <a:p>
            <a:pPr lvl="1"/>
            <a:r>
              <a:rPr lang="en-US" dirty="0" smtClean="0"/>
              <a:t>Explicit or derive from Availability and Authentication? </a:t>
            </a:r>
          </a:p>
          <a:p>
            <a:r>
              <a:rPr lang="en-US" dirty="0" smtClean="0"/>
              <a:t>Authorization</a:t>
            </a:r>
          </a:p>
        </p:txBody>
      </p:sp>
      <p:sp>
        <p:nvSpPr>
          <p:cNvPr id="5" name="TextBox 4"/>
          <p:cNvSpPr txBox="1"/>
          <p:nvPr/>
        </p:nvSpPr>
        <p:spPr>
          <a:xfrm>
            <a:off x="838200" y="6091535"/>
            <a:ext cx="7239000" cy="461665"/>
          </a:xfrm>
          <a:prstGeom prst="rect">
            <a:avLst/>
          </a:prstGeom>
          <a:solidFill>
            <a:schemeClr val="accent1"/>
          </a:solidFill>
        </p:spPr>
        <p:txBody>
          <a:bodyPr wrap="square" rtlCol="0">
            <a:spAutoFit/>
          </a:bodyPr>
          <a:lstStyle/>
          <a:p>
            <a:pPr algn="ctr"/>
            <a:r>
              <a:rPr lang="en-US" sz="2400" dirty="0" smtClean="0">
                <a:solidFill>
                  <a:schemeClr val="bg1"/>
                </a:solidFill>
              </a:rPr>
              <a:t>Define in the Language or Create IA Overlay?</a:t>
            </a:r>
            <a:endParaRPr lang="en-US" sz="2400" dirty="0">
              <a:solidFill>
                <a:schemeClr val="bg1"/>
              </a:solidFill>
            </a:endParaRPr>
          </a:p>
        </p:txBody>
      </p:sp>
    </p:spTree>
    <p:extLst>
      <p:ext uri="{BB962C8B-B14F-4D97-AF65-F5344CB8AC3E}">
        <p14:creationId xmlns:p14="http://schemas.microsoft.com/office/powerpoint/2010/main" val="4185018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153400" cy="1447800"/>
          </a:xfrm>
        </p:spPr>
        <p:txBody>
          <a:bodyPr>
            <a:normAutofit/>
          </a:bodyPr>
          <a:lstStyle/>
          <a:p>
            <a:pPr algn="ctr"/>
            <a:r>
              <a:rPr lang="en-US" dirty="0" smtClean="0"/>
              <a:t>Thank you!</a:t>
            </a:r>
            <a:br>
              <a:rPr lang="en-US" dirty="0" smtClean="0"/>
            </a:br>
            <a:r>
              <a:rPr lang="en-US" dirty="0" smtClean="0"/>
              <a:t>Questions?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36</a:t>
            </a:fld>
            <a:endParaRPr kumimoji="0" lang="en-US" dirty="0">
              <a:solidFill>
                <a:srgbClr val="FFFFFF"/>
              </a:solidFill>
            </a:endParaRPr>
          </a:p>
        </p:txBody>
      </p:sp>
    </p:spTree>
    <p:extLst>
      <p:ext uri="{BB962C8B-B14F-4D97-AF65-F5344CB8AC3E}">
        <p14:creationId xmlns:p14="http://schemas.microsoft.com/office/powerpoint/2010/main" val="3522578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fontAlgn="t"/>
            <a:r>
              <a:rPr lang="en-US" dirty="0" smtClean="0"/>
              <a:t>Olga Livingston</a:t>
            </a:r>
            <a:endParaRPr lang="en-US" dirty="0"/>
          </a:p>
        </p:txBody>
      </p:sp>
      <p:sp>
        <p:nvSpPr>
          <p:cNvPr id="3" name="Title 2"/>
          <p:cNvSpPr>
            <a:spLocks noGrp="1"/>
          </p:cNvSpPr>
          <p:nvPr>
            <p:ph type="title"/>
          </p:nvPr>
        </p:nvSpPr>
        <p:spPr/>
        <p:txBody>
          <a:bodyPr>
            <a:normAutofit fontScale="90000"/>
          </a:bodyPr>
          <a:lstStyle/>
          <a:p>
            <a:r>
              <a:rPr lang="en-US" dirty="0"/>
              <a:t>Cyber Incident </a:t>
            </a:r>
            <a:r>
              <a:rPr lang="en-US" dirty="0" err="1"/>
              <a:t>TTPs</a:t>
            </a:r>
            <a:r>
              <a:rPr lang="en-US" dirty="0"/>
              <a:t> Response Actions</a:t>
            </a:r>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37</a:t>
            </a:fld>
            <a:endParaRPr kumimoji="0" lang="en-US" sz="2400" dirty="0">
              <a:solidFill>
                <a:srgbClr val="FFFFFF"/>
              </a:solidFill>
            </a:endParaRPr>
          </a:p>
        </p:txBody>
      </p:sp>
    </p:spTree>
    <p:extLst>
      <p:ext uri="{BB962C8B-B14F-4D97-AF65-F5344CB8AC3E}">
        <p14:creationId xmlns:p14="http://schemas.microsoft.com/office/powerpoint/2010/main" val="1211437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fontAlgn="t"/>
            <a:endParaRPr lang="en-US" dirty="0"/>
          </a:p>
        </p:txBody>
      </p:sp>
      <p:sp>
        <p:nvSpPr>
          <p:cNvPr id="3" name="Title 2"/>
          <p:cNvSpPr>
            <a:spLocks noGrp="1"/>
          </p:cNvSpPr>
          <p:nvPr>
            <p:ph type="title"/>
          </p:nvPr>
        </p:nvSpPr>
        <p:spPr/>
        <p:txBody>
          <a:bodyPr>
            <a:normAutofit/>
          </a:bodyPr>
          <a:lstStyle/>
          <a:p>
            <a:r>
              <a:rPr lang="en-US" dirty="0" smtClean="0"/>
              <a:t>Open C2 and </a:t>
            </a:r>
            <a:r>
              <a:rPr lang="en-US" dirty="0" err="1" smtClean="0"/>
              <a:t>STIX</a:t>
            </a:r>
            <a:endParaRPr lang="en-US" dirty="0"/>
          </a:p>
        </p:txBody>
      </p:sp>
      <p:sp>
        <p:nvSpPr>
          <p:cNvPr id="4" name="Slide Number Placeholder 3"/>
          <p:cNvSpPr>
            <a:spLocks noGrp="1"/>
          </p:cNvSpPr>
          <p:nvPr>
            <p:ph type="sldNum" sz="quarter" idx="11"/>
          </p:nvPr>
        </p:nvSpPr>
        <p:spPr/>
        <p:txBody>
          <a:bodyPr/>
          <a:lstStyle/>
          <a:p>
            <a:pPr algn="ctr" eaLnBrk="1" latinLnBrk="0" hangingPunct="1"/>
            <a:fld id="{F0C94032-CD4C-4C25-B0C2-CEC720522D92}" type="slidenum">
              <a:rPr kumimoji="0" lang="en-US" smtClean="0"/>
              <a:pPr algn="ctr" eaLnBrk="1" latinLnBrk="0" hangingPunct="1"/>
              <a:t>38</a:t>
            </a:fld>
            <a:endParaRPr kumimoji="0" lang="en-US" sz="2400" dirty="0">
              <a:solidFill>
                <a:srgbClr val="FFFFFF"/>
              </a:solidFill>
            </a:endParaRPr>
          </a:p>
        </p:txBody>
      </p:sp>
    </p:spTree>
    <p:extLst>
      <p:ext uri="{BB962C8B-B14F-4D97-AF65-F5344CB8AC3E}">
        <p14:creationId xmlns:p14="http://schemas.microsoft.com/office/powerpoint/2010/main" val="603827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505200"/>
            <a:ext cx="7086600" cy="1524000"/>
          </a:xfrm>
        </p:spPr>
        <p:txBody>
          <a:bodyPr>
            <a:normAutofit fontScale="90000"/>
          </a:bodyPr>
          <a:lstStyle/>
          <a:p>
            <a:r>
              <a:rPr lang="en-US" sz="3600" dirty="0" smtClean="0"/>
              <a:t>SECURITY REQUIREMENTS DISCUSSION</a:t>
            </a:r>
            <a:br>
              <a:rPr lang="en-US" sz="3600" dirty="0" smtClean="0"/>
            </a:br>
            <a:r>
              <a:rPr lang="en-US" sz="3600" dirty="0" smtClean="0"/>
              <a:t>COA STANDARDIZATION WG</a:t>
            </a:r>
            <a:br>
              <a:rPr lang="en-US" sz="3600" dirty="0" smtClean="0"/>
            </a:br>
            <a:r>
              <a:rPr lang="en-US" sz="3600" dirty="0" smtClean="0"/>
              <a:t>17 March 2016</a:t>
            </a:r>
            <a:endParaRPr lang="en-US" sz="3600" dirty="0"/>
          </a:p>
        </p:txBody>
      </p:sp>
      <p:sp>
        <p:nvSpPr>
          <p:cNvPr id="3" name="Subtitle 2"/>
          <p:cNvSpPr>
            <a:spLocks noGrp="1"/>
          </p:cNvSpPr>
          <p:nvPr>
            <p:ph type="subTitle" idx="1"/>
          </p:nvPr>
        </p:nvSpPr>
        <p:spPr>
          <a:xfrm>
            <a:off x="228600" y="6019800"/>
            <a:ext cx="2057400" cy="685800"/>
          </a:xfrm>
        </p:spPr>
        <p:txBody>
          <a:bodyPr>
            <a:normAutofit/>
          </a:bodyPr>
          <a:lstStyle/>
          <a:p>
            <a:r>
              <a:rPr lang="en-US" dirty="0" smtClean="0"/>
              <a:t>07 Jan 2016</a:t>
            </a:r>
            <a:endParaRPr lang="en-US" dirty="0"/>
          </a:p>
        </p:txBody>
      </p:sp>
      <p:sp>
        <p:nvSpPr>
          <p:cNvPr id="4" name="Subtitle 2"/>
          <p:cNvSpPr txBox="1">
            <a:spLocks/>
          </p:cNvSpPr>
          <p:nvPr/>
        </p:nvSpPr>
        <p:spPr>
          <a:xfrm>
            <a:off x="2438400" y="6019800"/>
            <a:ext cx="65532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COA Standardization Working Group</a:t>
            </a:r>
            <a:endParaRPr lang="en-US" dirty="0"/>
          </a:p>
        </p:txBody>
      </p:sp>
      <p:pic>
        <p:nvPicPr>
          <p:cNvPr id="6" name="Picture 2" descr="C:\Users\faij\AppData\Local\Microsoft\Windows\Temporary Internet Files\Content.Outlook\Y1KAYMH6\openc2-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524000"/>
            <a:ext cx="4297680" cy="133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01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1722437"/>
            <a:ext cx="8229600" cy="4525963"/>
          </a:xfrm>
        </p:spPr>
        <p:txBody>
          <a:bodyPr/>
          <a:lstStyle/>
          <a:p>
            <a:r>
              <a:rPr lang="en-US" dirty="0" smtClean="0"/>
              <a:t>Status</a:t>
            </a:r>
          </a:p>
          <a:p>
            <a:pPr lvl="1"/>
            <a:r>
              <a:rPr lang="en-US" dirty="0" smtClean="0"/>
              <a:t>Background</a:t>
            </a:r>
          </a:p>
          <a:p>
            <a:pPr lvl="1"/>
            <a:r>
              <a:rPr lang="en-US" dirty="0" smtClean="0"/>
              <a:t>Works in Progress</a:t>
            </a:r>
          </a:p>
          <a:p>
            <a:r>
              <a:rPr lang="en-US" dirty="0" smtClean="0"/>
              <a:t>Way Forward</a:t>
            </a:r>
          </a:p>
          <a:p>
            <a:pPr lvl="1"/>
            <a:r>
              <a:rPr lang="en-US" dirty="0" smtClean="0"/>
              <a:t>Define Profiles</a:t>
            </a:r>
          </a:p>
          <a:p>
            <a:pPr lvl="1"/>
            <a:r>
              <a:rPr lang="en-US" dirty="0" smtClean="0"/>
              <a:t>Define External Dependencies</a:t>
            </a:r>
          </a:p>
          <a:p>
            <a:pPr lvl="1"/>
            <a:r>
              <a:rPr lang="en-US" dirty="0" smtClean="0"/>
              <a:t>Path to Standards</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4</a:t>
            </a:fld>
            <a:endParaRPr kumimoji="0" lang="en-US" dirty="0">
              <a:solidFill>
                <a:srgbClr val="FFFFFF"/>
              </a:solidFill>
            </a:endParaRPr>
          </a:p>
        </p:txBody>
      </p:sp>
    </p:spTree>
    <p:extLst>
      <p:ext uri="{BB962C8B-B14F-4D97-AF65-F5344CB8AC3E}">
        <p14:creationId xmlns:p14="http://schemas.microsoft.com/office/powerpoint/2010/main" val="26081889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514600"/>
            <a:ext cx="6477000" cy="1828800"/>
          </a:xfrm>
        </p:spPr>
        <p:txBody>
          <a:bodyPr/>
          <a:lstStyle/>
          <a:p>
            <a:r>
              <a:rPr lang="en-US" dirty="0" smtClean="0"/>
              <a:t>Toward a Security Model for OpenC2</a:t>
            </a:r>
            <a:endParaRPr lang="en-US" dirty="0"/>
          </a:p>
        </p:txBody>
      </p:sp>
      <p:sp>
        <p:nvSpPr>
          <p:cNvPr id="3" name="Subtitle 2"/>
          <p:cNvSpPr>
            <a:spLocks noGrp="1"/>
          </p:cNvSpPr>
          <p:nvPr>
            <p:ph type="subTitle" idx="1"/>
          </p:nvPr>
        </p:nvSpPr>
        <p:spPr/>
        <p:txBody>
          <a:bodyPr>
            <a:normAutofit/>
          </a:bodyPr>
          <a:lstStyle/>
          <a:p>
            <a:endParaRPr lang="en-US" dirty="0" smtClean="0"/>
          </a:p>
        </p:txBody>
      </p:sp>
    </p:spTree>
    <p:extLst>
      <p:ext uri="{BB962C8B-B14F-4D97-AF65-F5344CB8AC3E}">
        <p14:creationId xmlns:p14="http://schemas.microsoft.com/office/powerpoint/2010/main" val="198069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 OpenC2 Design Principle</a:t>
            </a:r>
            <a:endParaRPr lang="en-US" dirty="0"/>
          </a:p>
        </p:txBody>
      </p:sp>
      <p:sp>
        <p:nvSpPr>
          <p:cNvPr id="3" name="Content Placeholder 2"/>
          <p:cNvSpPr>
            <a:spLocks noGrp="1"/>
          </p:cNvSpPr>
          <p:nvPr>
            <p:ph idx="1"/>
          </p:nvPr>
        </p:nvSpPr>
        <p:spPr/>
        <p:txBody>
          <a:bodyPr/>
          <a:lstStyle/>
          <a:p>
            <a:r>
              <a:rPr lang="en-US" dirty="0" smtClean="0"/>
              <a:t>Universal core, specified in context</a:t>
            </a:r>
          </a:p>
          <a:p>
            <a:r>
              <a:rPr lang="en-US" dirty="0" smtClean="0"/>
              <a:t>This is true for security model as well</a:t>
            </a:r>
          </a:p>
          <a:p>
            <a:r>
              <a:rPr lang="en-US" dirty="0" smtClean="0"/>
              <a:t>Must satisfy certain key security requirements</a:t>
            </a:r>
          </a:p>
          <a:p>
            <a:r>
              <a:rPr lang="en-US" dirty="0" smtClean="0"/>
              <a:t>How is left to the enterprise to define</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41</a:t>
            </a:fld>
            <a:endParaRPr kumimoji="0" lang="en-US" dirty="0">
              <a:solidFill>
                <a:srgbClr val="FFFFFF"/>
              </a:solidFill>
            </a:endParaRPr>
          </a:p>
        </p:txBody>
      </p:sp>
    </p:spTree>
    <p:extLst>
      <p:ext uri="{BB962C8B-B14F-4D97-AF65-F5344CB8AC3E}">
        <p14:creationId xmlns:p14="http://schemas.microsoft.com/office/powerpoint/2010/main" val="38001563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It Mean to Have Security Requirements for a Language?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42</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Two Questions:</a:t>
            </a:r>
            <a:endParaRPr lang="en-US" dirty="0"/>
          </a:p>
          <a:p>
            <a:pPr lvl="1"/>
            <a:r>
              <a:rPr lang="en-US" dirty="0" smtClean="0"/>
              <a:t>Does the language syntax need to change at all to accommodate high assurance use cases?</a:t>
            </a:r>
          </a:p>
          <a:p>
            <a:pPr lvl="1"/>
            <a:r>
              <a:rPr lang="en-US" dirty="0" smtClean="0"/>
              <a:t>Does the security posture of the controlled system have </a:t>
            </a:r>
            <a:r>
              <a:rPr lang="en-US" smtClean="0"/>
              <a:t>an effect </a:t>
            </a:r>
            <a:r>
              <a:rPr lang="en-US" dirty="0" smtClean="0"/>
              <a:t>on the language?</a:t>
            </a:r>
          </a:p>
          <a:p>
            <a:r>
              <a:rPr lang="en-US" dirty="0" smtClean="0"/>
              <a:t>This is not the same as addressing the security requirements for the system using the language or for any particular implementation.</a:t>
            </a:r>
            <a:endParaRPr lang="en-US" dirty="0"/>
          </a:p>
        </p:txBody>
      </p:sp>
    </p:spTree>
    <p:extLst>
      <p:ext uri="{BB962C8B-B14F-4D97-AF65-F5344CB8AC3E}">
        <p14:creationId xmlns:p14="http://schemas.microsoft.com/office/powerpoint/2010/main" val="2642441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for Exploration</a:t>
            </a:r>
            <a:endParaRPr lang="en-US" dirty="0"/>
          </a:p>
        </p:txBody>
      </p:sp>
      <p:sp>
        <p:nvSpPr>
          <p:cNvPr id="3" name="Content Placeholder 2"/>
          <p:cNvSpPr>
            <a:spLocks noGrp="1"/>
          </p:cNvSpPr>
          <p:nvPr>
            <p:ph idx="1"/>
          </p:nvPr>
        </p:nvSpPr>
        <p:spPr/>
        <p:txBody>
          <a:bodyPr>
            <a:normAutofit/>
          </a:bodyPr>
          <a:lstStyle/>
          <a:p>
            <a:r>
              <a:rPr lang="en-US" dirty="0" smtClean="0"/>
              <a:t>Integrity of message</a:t>
            </a:r>
          </a:p>
          <a:p>
            <a:r>
              <a:rPr lang="en-US" dirty="0" smtClean="0"/>
              <a:t>Authentication and authorization of command issuer (human or machine)</a:t>
            </a:r>
          </a:p>
          <a:p>
            <a:r>
              <a:rPr lang="en-US" dirty="0"/>
              <a:t>Availability</a:t>
            </a:r>
          </a:p>
          <a:p>
            <a:r>
              <a:rPr lang="en-US" dirty="0" smtClean="0"/>
              <a:t>Confidentiality</a:t>
            </a:r>
          </a:p>
          <a:p>
            <a:r>
              <a:rPr lang="en-US" dirty="0" smtClean="0"/>
              <a:t>Non-repudiation</a:t>
            </a:r>
          </a:p>
          <a:p>
            <a:r>
              <a:rPr lang="en-US" dirty="0" smtClean="0"/>
              <a:t>Other Areas (e.g., trust models, key management, software assurance)</a:t>
            </a:r>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43</a:t>
            </a:fld>
            <a:endParaRPr kumimoji="0" lang="en-US" dirty="0">
              <a:solidFill>
                <a:srgbClr val="FFFFFF"/>
              </a:solidFill>
            </a:endParaRPr>
          </a:p>
        </p:txBody>
      </p:sp>
    </p:spTree>
    <p:extLst>
      <p:ext uri="{BB962C8B-B14F-4D97-AF65-F5344CB8AC3E}">
        <p14:creationId xmlns:p14="http://schemas.microsoft.com/office/powerpoint/2010/main" val="3973380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of message</a:t>
            </a:r>
            <a:endParaRPr lang="en-US" dirty="0"/>
          </a:p>
        </p:txBody>
      </p:sp>
      <p:sp>
        <p:nvSpPr>
          <p:cNvPr id="3" name="Content Placeholder 2"/>
          <p:cNvSpPr>
            <a:spLocks noGrp="1"/>
          </p:cNvSpPr>
          <p:nvPr>
            <p:ph idx="1"/>
          </p:nvPr>
        </p:nvSpPr>
        <p:spPr/>
        <p:txBody>
          <a:bodyPr/>
          <a:lstStyle/>
          <a:p>
            <a:r>
              <a:rPr lang="en-US" dirty="0" smtClean="0"/>
              <a:t>Assure message sent is message received</a:t>
            </a:r>
          </a:p>
          <a:p>
            <a:r>
              <a:rPr lang="en-US" dirty="0" smtClean="0"/>
              <a:t>Protect against man-in-the-middle</a:t>
            </a:r>
          </a:p>
          <a:p>
            <a:r>
              <a:rPr lang="en-US" dirty="0" smtClean="0"/>
              <a:t>Protect against replay</a:t>
            </a:r>
          </a:p>
          <a:p>
            <a:r>
              <a:rPr lang="en-US" dirty="0" smtClean="0"/>
              <a:t>Provide non-repudiation</a:t>
            </a:r>
          </a:p>
          <a:p>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44</a:t>
            </a:fld>
            <a:endParaRPr kumimoji="0" lang="en-US" dirty="0">
              <a:solidFill>
                <a:srgbClr val="FFFFFF"/>
              </a:solidFill>
            </a:endParaRPr>
          </a:p>
        </p:txBody>
      </p:sp>
    </p:spTree>
    <p:extLst>
      <p:ext uri="{BB962C8B-B14F-4D97-AF65-F5344CB8AC3E}">
        <p14:creationId xmlns:p14="http://schemas.microsoft.com/office/powerpoint/2010/main" val="3797290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of message (2)</a:t>
            </a:r>
            <a:endParaRPr lang="en-US" dirty="0"/>
          </a:p>
        </p:txBody>
      </p:sp>
      <p:sp>
        <p:nvSpPr>
          <p:cNvPr id="6" name="Text Placeholder 5"/>
          <p:cNvSpPr>
            <a:spLocks noGrp="1"/>
          </p:cNvSpPr>
          <p:nvPr>
            <p:ph type="body" idx="1"/>
          </p:nvPr>
        </p:nvSpPr>
        <p:spPr/>
        <p:txBody>
          <a:bodyPr/>
          <a:lstStyle/>
          <a:p>
            <a:r>
              <a:rPr lang="en-US" dirty="0" smtClean="0"/>
              <a:t>Minimum Requirement</a:t>
            </a:r>
          </a:p>
        </p:txBody>
      </p:sp>
      <p:sp>
        <p:nvSpPr>
          <p:cNvPr id="4" name="Content Placeholder 3"/>
          <p:cNvSpPr>
            <a:spLocks noGrp="1"/>
          </p:cNvSpPr>
          <p:nvPr>
            <p:ph sz="half" idx="2"/>
          </p:nvPr>
        </p:nvSpPr>
        <p:spPr/>
        <p:txBody>
          <a:bodyPr/>
          <a:lstStyle/>
          <a:p>
            <a:r>
              <a:rPr lang="en-US" dirty="0" smtClean="0"/>
              <a:t>Changes must be detectable</a:t>
            </a:r>
          </a:p>
          <a:p>
            <a:r>
              <a:rPr lang="en-US" dirty="0" smtClean="0"/>
              <a:t>Guard against “replay”</a:t>
            </a:r>
          </a:p>
          <a:p>
            <a:r>
              <a:rPr lang="en-US" dirty="0" smtClean="0"/>
              <a:t>Message must convey validity (time)</a:t>
            </a:r>
            <a:endParaRPr lang="en-US" dirty="0"/>
          </a:p>
        </p:txBody>
      </p:sp>
      <p:sp>
        <p:nvSpPr>
          <p:cNvPr id="7" name="Text Placeholder 6"/>
          <p:cNvSpPr>
            <a:spLocks noGrp="1"/>
          </p:cNvSpPr>
          <p:nvPr>
            <p:ph type="body" sz="quarter" idx="3"/>
          </p:nvPr>
        </p:nvSpPr>
        <p:spPr/>
        <p:txBody>
          <a:bodyPr/>
          <a:lstStyle/>
          <a:p>
            <a:r>
              <a:rPr lang="en-US" dirty="0" smtClean="0"/>
              <a:t>Context-specific extensions</a:t>
            </a:r>
          </a:p>
        </p:txBody>
      </p:sp>
      <p:sp>
        <p:nvSpPr>
          <p:cNvPr id="5" name="Content Placeholder 4"/>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561258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Authentication and Authorization of Command Issuer</a:t>
            </a:r>
            <a:endParaRPr lang="en-US" dirty="0"/>
          </a:p>
        </p:txBody>
      </p:sp>
      <p:sp>
        <p:nvSpPr>
          <p:cNvPr id="3" name="Content Placeholder 2"/>
          <p:cNvSpPr>
            <a:spLocks noGrp="1"/>
          </p:cNvSpPr>
          <p:nvPr>
            <p:ph idx="1"/>
          </p:nvPr>
        </p:nvSpPr>
        <p:spPr/>
        <p:txBody>
          <a:bodyPr/>
          <a:lstStyle/>
          <a:p>
            <a:r>
              <a:rPr lang="en-US" dirty="0" smtClean="0"/>
              <a:t>Assure commands are issued only by legitimate issuers</a:t>
            </a:r>
          </a:p>
          <a:p>
            <a:r>
              <a:rPr lang="en-US" dirty="0" smtClean="0"/>
              <a:t>Assure issuers don’t overstep their authority</a:t>
            </a:r>
          </a:p>
          <a:p>
            <a:r>
              <a:rPr lang="en-US" dirty="0" smtClean="0"/>
              <a:t>Accommodate multiple levels of authority</a:t>
            </a:r>
          </a:p>
          <a:p>
            <a:r>
              <a:rPr lang="en-US" dirty="0" smtClean="0"/>
              <a:t>Assure executing nodes can validate commands</a:t>
            </a:r>
          </a:p>
          <a:p>
            <a:pPr lvl="1"/>
            <a:r>
              <a:rPr lang="en-US" dirty="0" smtClean="0"/>
              <a:t>Do they also need to be authenticated?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46</a:t>
            </a:fld>
            <a:endParaRPr kumimoji="0" lang="en-US" dirty="0">
              <a:solidFill>
                <a:srgbClr val="FFFFFF"/>
              </a:solidFill>
            </a:endParaRPr>
          </a:p>
        </p:txBody>
      </p:sp>
    </p:spTree>
    <p:extLst>
      <p:ext uri="{BB962C8B-B14F-4D97-AF65-F5344CB8AC3E}">
        <p14:creationId xmlns:p14="http://schemas.microsoft.com/office/powerpoint/2010/main" val="269156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Authentication and Authorization (2)</a:t>
            </a:r>
            <a:endParaRPr lang="en-US" dirty="0"/>
          </a:p>
        </p:txBody>
      </p:sp>
      <p:sp>
        <p:nvSpPr>
          <p:cNvPr id="6" name="Text Placeholder 5"/>
          <p:cNvSpPr>
            <a:spLocks noGrp="1"/>
          </p:cNvSpPr>
          <p:nvPr>
            <p:ph type="body" idx="1"/>
          </p:nvPr>
        </p:nvSpPr>
        <p:spPr/>
        <p:txBody>
          <a:bodyPr/>
          <a:lstStyle/>
          <a:p>
            <a:r>
              <a:rPr lang="en-US" dirty="0" smtClean="0"/>
              <a:t>Minimum Requirements</a:t>
            </a:r>
            <a:endParaRPr lang="en-US" dirty="0"/>
          </a:p>
        </p:txBody>
      </p:sp>
      <p:sp>
        <p:nvSpPr>
          <p:cNvPr id="4" name="Content Placeholder 3"/>
          <p:cNvSpPr>
            <a:spLocks noGrp="1"/>
          </p:cNvSpPr>
          <p:nvPr>
            <p:ph sz="half" idx="2"/>
          </p:nvPr>
        </p:nvSpPr>
        <p:spPr/>
        <p:txBody>
          <a:bodyPr/>
          <a:lstStyle/>
          <a:p>
            <a:r>
              <a:rPr lang="en-US" dirty="0" smtClean="0"/>
              <a:t>Validate command source (</a:t>
            </a:r>
            <a:r>
              <a:rPr lang="en-US" dirty="0" err="1" smtClean="0"/>
              <a:t>pov</a:t>
            </a:r>
            <a:r>
              <a:rPr lang="en-US" dirty="0" smtClean="0"/>
              <a:t> of actuator)</a:t>
            </a:r>
          </a:p>
          <a:p>
            <a:r>
              <a:rPr lang="en-US" dirty="0" smtClean="0"/>
              <a:t>Issuer, not originator??</a:t>
            </a:r>
            <a:endParaRPr lang="en-US" dirty="0"/>
          </a:p>
        </p:txBody>
      </p:sp>
      <p:sp>
        <p:nvSpPr>
          <p:cNvPr id="7" name="Text Placeholder 6"/>
          <p:cNvSpPr>
            <a:spLocks noGrp="1"/>
          </p:cNvSpPr>
          <p:nvPr>
            <p:ph type="body" sz="quarter" idx="3"/>
          </p:nvPr>
        </p:nvSpPr>
        <p:spPr/>
        <p:txBody>
          <a:bodyPr/>
          <a:lstStyle/>
          <a:p>
            <a:r>
              <a:rPr lang="en-US" dirty="0" smtClean="0"/>
              <a:t>Context-specific extensions</a:t>
            </a:r>
            <a:endParaRPr lang="en-US" dirty="0"/>
          </a:p>
        </p:txBody>
      </p:sp>
      <p:sp>
        <p:nvSpPr>
          <p:cNvPr id="5" name="Content Placeholder 4"/>
          <p:cNvSpPr>
            <a:spLocks noGrp="1"/>
          </p:cNvSpPr>
          <p:nvPr>
            <p:ph sz="quarter" idx="4"/>
          </p:nvPr>
        </p:nvSpPr>
        <p:spPr/>
        <p:txBody>
          <a:bodyPr/>
          <a:lstStyle/>
          <a:p>
            <a:r>
              <a:rPr lang="en-US" dirty="0" smtClean="0"/>
              <a:t>end-to-end authentication?</a:t>
            </a:r>
            <a:endParaRPr lang="en-US" dirty="0"/>
          </a:p>
        </p:txBody>
      </p:sp>
    </p:spTree>
    <p:extLst>
      <p:ext uri="{BB962C8B-B14F-4D97-AF65-F5344CB8AC3E}">
        <p14:creationId xmlns:p14="http://schemas.microsoft.com/office/powerpoint/2010/main" val="9578234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Other areas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48</a:t>
            </a:fld>
            <a:endParaRPr kumimoji="0" lang="en-US" dirty="0"/>
          </a:p>
        </p:txBody>
      </p:sp>
      <p:sp>
        <p:nvSpPr>
          <p:cNvPr id="9" name="Content Placeholder 8"/>
          <p:cNvSpPr>
            <a:spLocks noGrp="1"/>
          </p:cNvSpPr>
          <p:nvPr>
            <p:ph sz="quarter" idx="1"/>
          </p:nvPr>
        </p:nvSpPr>
        <p:spPr/>
        <p:txBody>
          <a:bodyPr/>
          <a:lstStyle/>
          <a:p>
            <a:r>
              <a:rPr lang="en-US" dirty="0"/>
              <a:t>Availability</a:t>
            </a:r>
          </a:p>
          <a:p>
            <a:r>
              <a:rPr lang="en-US" dirty="0"/>
              <a:t>Confidentiality</a:t>
            </a:r>
          </a:p>
          <a:p>
            <a:r>
              <a:rPr lang="en-US" dirty="0"/>
              <a:t>Non-repudiation</a:t>
            </a:r>
          </a:p>
          <a:p>
            <a:r>
              <a:rPr lang="en-US" dirty="0"/>
              <a:t>T</a:t>
            </a:r>
            <a:r>
              <a:rPr lang="en-US" dirty="0" smtClean="0"/>
              <a:t>rust models</a:t>
            </a:r>
          </a:p>
          <a:p>
            <a:r>
              <a:rPr lang="en-US" dirty="0"/>
              <a:t>K</a:t>
            </a:r>
            <a:r>
              <a:rPr lang="en-US" dirty="0" smtClean="0"/>
              <a:t>ey management</a:t>
            </a:r>
          </a:p>
          <a:p>
            <a:r>
              <a:rPr lang="en-US" dirty="0"/>
              <a:t>S</a:t>
            </a:r>
            <a:r>
              <a:rPr lang="en-US" dirty="0" smtClean="0"/>
              <a:t>oftware assurance</a:t>
            </a:r>
            <a:endParaRPr lang="en-US" dirty="0"/>
          </a:p>
          <a:p>
            <a:endParaRPr lang="en-US" dirty="0"/>
          </a:p>
        </p:txBody>
      </p:sp>
    </p:spTree>
    <p:extLst>
      <p:ext uri="{BB962C8B-B14F-4D97-AF65-F5344CB8AC3E}">
        <p14:creationId xmlns:p14="http://schemas.microsoft.com/office/powerpoint/2010/main" val="392998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Motivation and Vision</a:t>
            </a:r>
            <a:endParaRPr lang="en-US" dirty="0"/>
          </a:p>
        </p:txBody>
      </p:sp>
      <p:sp>
        <p:nvSpPr>
          <p:cNvPr id="3" name="Content Placeholder 2"/>
          <p:cNvSpPr>
            <a:spLocks noGrp="1"/>
          </p:cNvSpPr>
          <p:nvPr>
            <p:ph idx="1"/>
          </p:nvPr>
        </p:nvSpPr>
        <p:spPr>
          <a:xfrm>
            <a:off x="685800" y="1752600"/>
            <a:ext cx="8305800" cy="4876800"/>
          </a:xfrm>
        </p:spPr>
        <p:txBody>
          <a:bodyPr>
            <a:normAutofit/>
          </a:bodyPr>
          <a:lstStyle/>
          <a:p>
            <a:r>
              <a:rPr lang="en-US" sz="2800" dirty="0" smtClean="0"/>
              <a:t>Future Cyber Defense Tactics: </a:t>
            </a:r>
          </a:p>
          <a:p>
            <a:pPr lvl="1"/>
            <a:r>
              <a:rPr lang="en-US" sz="2400" dirty="0" smtClean="0"/>
              <a:t>Sharing of indicators</a:t>
            </a:r>
          </a:p>
          <a:p>
            <a:pPr lvl="1"/>
            <a:r>
              <a:rPr lang="en-US" sz="2400" dirty="0" smtClean="0"/>
              <a:t>Coordination of response actions</a:t>
            </a:r>
          </a:p>
          <a:p>
            <a:pPr lvl="1"/>
            <a:r>
              <a:rPr lang="en-US" sz="2400" dirty="0" smtClean="0"/>
              <a:t>Automated, multi-part actions at machine speed</a:t>
            </a:r>
            <a:r>
              <a:rPr lang="en-US" dirty="0" smtClean="0"/>
              <a:t> </a:t>
            </a:r>
          </a:p>
          <a:p>
            <a:r>
              <a:rPr lang="en-US" sz="2800" dirty="0" smtClean="0"/>
              <a:t>OpenC2 Forum</a:t>
            </a:r>
          </a:p>
          <a:p>
            <a:pPr lvl="1"/>
            <a:r>
              <a:rPr lang="en-US" sz="2400" dirty="0"/>
              <a:t>I</a:t>
            </a:r>
            <a:r>
              <a:rPr lang="en-US" sz="2400" dirty="0" smtClean="0"/>
              <a:t>dentify </a:t>
            </a:r>
            <a:r>
              <a:rPr lang="en-US" sz="2400" dirty="0"/>
              <a:t>and fill gaps </a:t>
            </a:r>
            <a:r>
              <a:rPr lang="en-US" sz="2400" dirty="0" smtClean="0"/>
              <a:t>as they pertain to command </a:t>
            </a:r>
            <a:r>
              <a:rPr lang="en-US" sz="2400" dirty="0"/>
              <a:t>and </a:t>
            </a:r>
            <a:r>
              <a:rPr lang="en-US" sz="2400" dirty="0" smtClean="0"/>
              <a:t>control for the provision or support of </a:t>
            </a:r>
            <a:r>
              <a:rPr lang="en-US" sz="2400" dirty="0" err="1" smtClean="0"/>
              <a:t>cyberdefense</a:t>
            </a:r>
            <a:endParaRPr lang="en-US" sz="2400" dirty="0"/>
          </a:p>
          <a:p>
            <a:pPr lvl="1"/>
            <a:r>
              <a:rPr lang="en-US" sz="2400" dirty="0" smtClean="0"/>
              <a:t>Create a diverse and collaborative environment.</a:t>
            </a:r>
            <a:r>
              <a:rPr lang="en-US" dirty="0" smtClean="0"/>
              <a:t> </a:t>
            </a:r>
          </a:p>
          <a:p>
            <a:r>
              <a:rPr lang="en-US" sz="2800" dirty="0" smtClean="0"/>
              <a:t>Standardization is a Key Enabler for Unambiguous C2 </a:t>
            </a:r>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5</a:t>
            </a:fld>
            <a:endParaRPr kumimoji="0" lang="en-US" dirty="0">
              <a:solidFill>
                <a:srgbClr val="FFFFFF"/>
              </a:solidFill>
            </a:endParaRPr>
          </a:p>
        </p:txBody>
      </p:sp>
    </p:spTree>
    <p:extLst>
      <p:ext uri="{BB962C8B-B14F-4D97-AF65-F5344CB8AC3E}">
        <p14:creationId xmlns:p14="http://schemas.microsoft.com/office/powerpoint/2010/main" val="359701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6</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Kickoff July 29, 2015</a:t>
            </a:r>
          </a:p>
          <a:p>
            <a:pPr lvl="1"/>
            <a:r>
              <a:rPr lang="en-US" dirty="0" smtClean="0"/>
              <a:t>~ 20 individuals representing eight organizations  </a:t>
            </a:r>
          </a:p>
          <a:p>
            <a:r>
              <a:rPr lang="en-US" dirty="0" smtClean="0"/>
              <a:t>March 31, 2016</a:t>
            </a:r>
          </a:p>
          <a:p>
            <a:pPr lvl="1"/>
            <a:r>
              <a:rPr lang="en-US" dirty="0" smtClean="0"/>
              <a:t>~104 individuals representing 22 organizations </a:t>
            </a:r>
          </a:p>
          <a:p>
            <a:r>
              <a:rPr lang="en-US" dirty="0" smtClean="0"/>
              <a:t>Office of General Council is providing ongoing support including the writing of:</a:t>
            </a:r>
          </a:p>
          <a:p>
            <a:pPr lvl="1"/>
            <a:r>
              <a:rPr lang="en-US" dirty="0" smtClean="0"/>
              <a:t>Charter</a:t>
            </a:r>
          </a:p>
          <a:p>
            <a:pPr lvl="1"/>
            <a:r>
              <a:rPr lang="en-US" dirty="0" err="1" smtClean="0"/>
              <a:t>ByLaws</a:t>
            </a:r>
            <a:endParaRPr lang="en-US" dirty="0" smtClean="0"/>
          </a:p>
          <a:p>
            <a:pPr lvl="1"/>
            <a:r>
              <a:rPr lang="en-US" dirty="0" smtClean="0"/>
              <a:t>Membership Agreement</a:t>
            </a:r>
          </a:p>
          <a:p>
            <a:pPr lvl="1"/>
            <a:endParaRPr lang="en-US" dirty="0"/>
          </a:p>
        </p:txBody>
      </p:sp>
    </p:spTree>
    <p:extLst>
      <p:ext uri="{BB962C8B-B14F-4D97-AF65-F5344CB8AC3E}">
        <p14:creationId xmlns:p14="http://schemas.microsoft.com/office/powerpoint/2010/main" val="358428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in Progress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7</a:t>
            </a:fld>
            <a:endParaRPr kumimoji="0"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US" dirty="0" smtClean="0"/>
              <a:t>Draft Language Description Document</a:t>
            </a:r>
          </a:p>
          <a:p>
            <a:pPr lvl="1"/>
            <a:r>
              <a:rPr lang="en-US" dirty="0" smtClean="0"/>
              <a:t>Define Syntax and Actions</a:t>
            </a:r>
          </a:p>
          <a:p>
            <a:pPr lvl="1"/>
            <a:r>
              <a:rPr lang="en-US" dirty="0" smtClean="0"/>
              <a:t>Modular data model</a:t>
            </a:r>
          </a:p>
          <a:p>
            <a:pPr lvl="2"/>
            <a:r>
              <a:rPr lang="en-US" dirty="0" err="1" smtClean="0"/>
              <a:t>Cybox</a:t>
            </a:r>
            <a:r>
              <a:rPr lang="en-US" dirty="0" smtClean="0"/>
              <a:t> objects for targets</a:t>
            </a:r>
          </a:p>
          <a:p>
            <a:pPr lvl="2"/>
            <a:r>
              <a:rPr lang="en-US" dirty="0" smtClean="0"/>
              <a:t>OpenC2</a:t>
            </a:r>
          </a:p>
          <a:p>
            <a:r>
              <a:rPr lang="en-US" dirty="0" smtClean="0"/>
              <a:t>Creation </a:t>
            </a:r>
            <a:r>
              <a:rPr lang="en-US" dirty="0"/>
              <a:t>of STIX sub-working group </a:t>
            </a:r>
          </a:p>
          <a:p>
            <a:r>
              <a:rPr lang="en-US" dirty="0" smtClean="0"/>
              <a:t>Creation of SDN Profile </a:t>
            </a:r>
          </a:p>
          <a:p>
            <a:r>
              <a:rPr lang="en-US" dirty="0" smtClean="0"/>
              <a:t>Creation of Web Repository </a:t>
            </a:r>
          </a:p>
          <a:p>
            <a:pPr lvl="1"/>
            <a:r>
              <a:rPr lang="en-US" dirty="0" smtClean="0"/>
              <a:t>Public facing website</a:t>
            </a:r>
          </a:p>
          <a:p>
            <a:pPr lvl="1"/>
            <a:r>
              <a:rPr lang="en-US" dirty="0" smtClean="0"/>
              <a:t>Private </a:t>
            </a:r>
            <a:r>
              <a:rPr lang="en-US" dirty="0" err="1" smtClean="0"/>
              <a:t>Github</a:t>
            </a:r>
            <a:r>
              <a:rPr lang="en-US" dirty="0" smtClean="0"/>
              <a:t> for collaboration</a:t>
            </a:r>
          </a:p>
          <a:p>
            <a:endParaRPr lang="en-US" dirty="0" smtClean="0"/>
          </a:p>
        </p:txBody>
      </p:sp>
    </p:spTree>
    <p:extLst>
      <p:ext uri="{BB962C8B-B14F-4D97-AF65-F5344CB8AC3E}">
        <p14:creationId xmlns:p14="http://schemas.microsoft.com/office/powerpoint/2010/main" val="416114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 Implementations </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43FF47F-E574-4450-810A-2029F5FBFFA6}" type="slidenum">
              <a:rPr kumimoji="0" lang="en-US" smtClean="0"/>
              <a:pPr/>
              <a:t>8</a:t>
            </a:fld>
            <a:endParaRPr kumimoji="0" lang="en-US" dirty="0">
              <a:solidFill>
                <a:srgbClr val="FFFFFF"/>
              </a:solidFill>
            </a:endParaRPr>
          </a:p>
        </p:txBody>
      </p:sp>
      <p:sp>
        <p:nvSpPr>
          <p:cNvPr id="4" name="Content Placeholder 3"/>
          <p:cNvSpPr>
            <a:spLocks noGrp="1"/>
          </p:cNvSpPr>
          <p:nvPr>
            <p:ph sz="quarter" idx="1"/>
          </p:nvPr>
        </p:nvSpPr>
        <p:spPr/>
        <p:txBody>
          <a:bodyPr/>
          <a:lstStyle/>
          <a:p>
            <a:r>
              <a:rPr lang="en-US" dirty="0" smtClean="0"/>
              <a:t>Purpose</a:t>
            </a:r>
          </a:p>
          <a:p>
            <a:pPr lvl="1"/>
            <a:r>
              <a:rPr lang="en-US" dirty="0" smtClean="0"/>
              <a:t>Exercise the language </a:t>
            </a:r>
          </a:p>
          <a:p>
            <a:pPr lvl="1"/>
            <a:r>
              <a:rPr lang="en-US" dirty="0" smtClean="0"/>
              <a:t>Span multiple environments and Use Cases</a:t>
            </a:r>
          </a:p>
          <a:p>
            <a:r>
              <a:rPr lang="en-US" dirty="0" smtClean="0"/>
              <a:t>Current Efforts</a:t>
            </a:r>
          </a:p>
          <a:p>
            <a:pPr lvl="1"/>
            <a:r>
              <a:rPr lang="en-US" dirty="0" smtClean="0"/>
              <a:t>Perimeter Defense (pub-sub environment)</a:t>
            </a:r>
          </a:p>
          <a:p>
            <a:pPr lvl="1"/>
            <a:r>
              <a:rPr lang="en-US" dirty="0" smtClean="0"/>
              <a:t>Isolate/ Redirect (SDN environment)</a:t>
            </a:r>
          </a:p>
          <a:p>
            <a:pPr lvl="1"/>
            <a:r>
              <a:rPr lang="en-US" dirty="0" smtClean="0"/>
              <a:t>Inter-domain coordination (point to point environment)</a:t>
            </a:r>
          </a:p>
          <a:p>
            <a:pPr lvl="1"/>
            <a:endParaRPr lang="en-US" dirty="0"/>
          </a:p>
        </p:txBody>
      </p:sp>
    </p:spTree>
    <p:extLst>
      <p:ext uri="{BB962C8B-B14F-4D97-AF65-F5344CB8AC3E}">
        <p14:creationId xmlns:p14="http://schemas.microsoft.com/office/powerpoint/2010/main" val="1787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609600" y="1828800"/>
            <a:ext cx="8229600" cy="4525963"/>
          </a:xfrm>
        </p:spPr>
        <p:txBody>
          <a:bodyPr/>
          <a:lstStyle/>
          <a:p>
            <a:r>
              <a:rPr lang="en-US" dirty="0" smtClean="0"/>
              <a:t>Refine language description document</a:t>
            </a:r>
          </a:p>
          <a:p>
            <a:r>
              <a:rPr lang="en-US" dirty="0" smtClean="0"/>
              <a:t>Investigate/ define data models</a:t>
            </a:r>
          </a:p>
          <a:p>
            <a:r>
              <a:rPr lang="en-US" dirty="0" smtClean="0"/>
              <a:t>Refine and expand </a:t>
            </a:r>
            <a:r>
              <a:rPr lang="en-US" dirty="0"/>
              <a:t>r</a:t>
            </a:r>
            <a:r>
              <a:rPr lang="en-US" dirty="0" smtClean="0"/>
              <a:t>eference </a:t>
            </a:r>
            <a:r>
              <a:rPr lang="en-US" dirty="0"/>
              <a:t>i</a:t>
            </a:r>
            <a:r>
              <a:rPr lang="en-US" dirty="0" smtClean="0"/>
              <a:t>mplementations</a:t>
            </a:r>
          </a:p>
          <a:p>
            <a:r>
              <a:rPr lang="en-US" dirty="0" smtClean="0"/>
              <a:t>Evaluate additional functionality </a:t>
            </a:r>
          </a:p>
          <a:p>
            <a:pPr lvl="1"/>
            <a:r>
              <a:rPr lang="en-US" dirty="0" smtClean="0"/>
              <a:t>Define External Dependencies </a:t>
            </a:r>
          </a:p>
          <a:p>
            <a:pPr lvl="1"/>
            <a:r>
              <a:rPr lang="en-US" dirty="0" smtClean="0"/>
              <a:t>Modify Language/ protocol</a:t>
            </a:r>
          </a:p>
          <a:p>
            <a:r>
              <a:rPr lang="en-US" dirty="0" smtClean="0"/>
              <a:t>Investigate Security Requirements</a:t>
            </a:r>
          </a:p>
          <a:p>
            <a:pPr lvl="1"/>
            <a:r>
              <a:rPr lang="en-US" dirty="0" smtClean="0"/>
              <a:t>Create IA Overlay</a:t>
            </a:r>
          </a:p>
          <a:p>
            <a:endParaRPr lang="en-US" dirty="0"/>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F43FF47F-E574-4450-810A-2029F5FBFFA6}" type="slidenum">
              <a:rPr kumimoji="0" lang="en-US" smtClean="0"/>
              <a:pPr/>
              <a:t>9</a:t>
            </a:fld>
            <a:endParaRPr kumimoji="0" lang="en-US" dirty="0">
              <a:solidFill>
                <a:srgbClr val="FFFFFF"/>
              </a:solidFill>
            </a:endParaRPr>
          </a:p>
        </p:txBody>
      </p:sp>
    </p:spTree>
    <p:extLst>
      <p:ext uri="{BB962C8B-B14F-4D97-AF65-F5344CB8AC3E}">
        <p14:creationId xmlns:p14="http://schemas.microsoft.com/office/powerpoint/2010/main" val="26571840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1F497D"/>
      </a:dk2>
      <a:lt2>
        <a:srgbClr val="EEECE1"/>
      </a:lt2>
      <a:accent1>
        <a:srgbClr val="2E3092"/>
      </a:accent1>
      <a:accent2>
        <a:srgbClr val="2AB573"/>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56854</TotalTime>
  <Words>1978</Words>
  <Application>Microsoft Office PowerPoint</Application>
  <PresentationFormat>On-screen Show (4:3)</PresentationFormat>
  <Paragraphs>399</Paragraphs>
  <Slides>48</Slides>
  <Notes>14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Median</vt:lpstr>
      <vt:lpstr>COA STANDARDIZATION Working group Quarterly Face to Face Workshop </vt:lpstr>
      <vt:lpstr>3/31 Face to Face Workshop Agenda</vt:lpstr>
      <vt:lpstr>Quarterly face to face workshop Spring 2016 </vt:lpstr>
      <vt:lpstr>Agenda</vt:lpstr>
      <vt:lpstr>The Motivation and Vision</vt:lpstr>
      <vt:lpstr>Status</vt:lpstr>
      <vt:lpstr>Works in Progress</vt:lpstr>
      <vt:lpstr>Reference Implementations </vt:lpstr>
      <vt:lpstr>Next Steps</vt:lpstr>
      <vt:lpstr>Questions? </vt:lpstr>
      <vt:lpstr>Reference Implementation</vt:lpstr>
      <vt:lpstr>Reference Implementation</vt:lpstr>
      <vt:lpstr>Reference Implementation</vt:lpstr>
      <vt:lpstr>Reference Implementation</vt:lpstr>
      <vt:lpstr>Automating Defensive Actions Reference Implementation</vt:lpstr>
      <vt:lpstr>Goals &amp; Objectives</vt:lpstr>
      <vt:lpstr>Important Questions</vt:lpstr>
      <vt:lpstr>Environment</vt:lpstr>
      <vt:lpstr>Demonstrate</vt:lpstr>
      <vt:lpstr>Reference Implementation</vt:lpstr>
      <vt:lpstr>Cyber Incident TTPs Response Actions</vt:lpstr>
      <vt:lpstr>External dependencies</vt:lpstr>
      <vt:lpstr>Agenda</vt:lpstr>
      <vt:lpstr>External Dependencies and Considerations (Partial list)</vt:lpstr>
      <vt:lpstr>ACD Command and Control Model</vt:lpstr>
      <vt:lpstr>Command and Control Model (examples)</vt:lpstr>
      <vt:lpstr>Hierarchical Model (an example)</vt:lpstr>
      <vt:lpstr>Transport Model</vt:lpstr>
      <vt:lpstr>OpenC2 Design Principles</vt:lpstr>
      <vt:lpstr>OpenC2 ‘Philosophy’ </vt:lpstr>
      <vt:lpstr>Consideration: Acknowledgement</vt:lpstr>
      <vt:lpstr>Consideration:  Command Identifier/ Time to Live</vt:lpstr>
      <vt:lpstr>Consideration:  Connection Management</vt:lpstr>
      <vt:lpstr>Revisit: Data Models</vt:lpstr>
      <vt:lpstr>Information Assurance:  The Next Hard Problem? </vt:lpstr>
      <vt:lpstr>Thank you! Questions? </vt:lpstr>
      <vt:lpstr>Cyber Incident TTPs Response Actions</vt:lpstr>
      <vt:lpstr>Open C2 and STIX</vt:lpstr>
      <vt:lpstr>SECURITY REQUIREMENTS DISCUSSION COA STANDARDIZATION WG 17 March 2016</vt:lpstr>
      <vt:lpstr>Toward a Security Model for OpenC2</vt:lpstr>
      <vt:lpstr>Follow OpenC2 Design Principle</vt:lpstr>
      <vt:lpstr>What Does It Mean to Have Security Requirements for a Language?</vt:lpstr>
      <vt:lpstr>Areas for Exploration</vt:lpstr>
      <vt:lpstr>Integrity of message</vt:lpstr>
      <vt:lpstr>Integrity of message (2)</vt:lpstr>
      <vt:lpstr>Authentication and Authorization of Command Issuer</vt:lpstr>
      <vt:lpstr>Authentication and Authorization (2)</vt:lpstr>
      <vt:lpstr>Other areas</vt:lpstr>
    </vt:vector>
  </TitlesOfParts>
  <Company>General Dynamics C4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ACD Portfolio Use Cases</dc:title>
  <dc:creator>Jason Romano</dc:creator>
  <cp:lastModifiedBy>GDC4S PC</cp:lastModifiedBy>
  <cp:revision>365</cp:revision>
  <dcterms:created xsi:type="dcterms:W3CDTF">2015-07-23T17:23:06Z</dcterms:created>
  <dcterms:modified xsi:type="dcterms:W3CDTF">2016-03-31T19:56:35Z</dcterms:modified>
</cp:coreProperties>
</file>