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92" r:id="rId2"/>
    <p:sldId id="387" r:id="rId3"/>
    <p:sldId id="370" r:id="rId4"/>
    <p:sldId id="385" r:id="rId5"/>
    <p:sldId id="384" r:id="rId6"/>
    <p:sldId id="386" r:id="rId7"/>
    <p:sldId id="390" r:id="rId8"/>
    <p:sldId id="388" r:id="rId9"/>
    <p:sldId id="389" r:id="rId10"/>
    <p:sldId id="391" r:id="rId11"/>
    <p:sldId id="392" r:id="rId12"/>
    <p:sldId id="393" r:id="rId13"/>
    <p:sldId id="394" r:id="rId14"/>
    <p:sldId id="395" r:id="rId15"/>
    <p:sldId id="39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ce Fai" initials="JLF" lastIdx="4" clrIdx="0"/>
  <p:cmAuthor id="1" name="pat.muoio"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9" autoAdjust="0"/>
    <p:restoredTop sz="86336" autoAdjust="0"/>
  </p:normalViewPr>
  <p:slideViewPr>
    <p:cSldViewPr>
      <p:cViewPr>
        <p:scale>
          <a:sx n="77" d="100"/>
          <a:sy n="77" d="100"/>
        </p:scale>
        <p:origin x="-744" y="-3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7D905-4A79-4EB8-82BB-49D7A73CDC36}" type="datetimeFigureOut">
              <a:rPr lang="en-US" smtClean="0"/>
              <a:pPr/>
              <a:t>3/29/2016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301EF-1FA7-4226-9418-EFA7257A8E6C}" type="slidenum">
              <a:rPr lang="en-US" smtClean="0"/>
              <a:pPr/>
              <a:t>‹#›</a:t>
            </a:fld>
            <a:endParaRPr lang="en-US" dirty="0"/>
          </a:p>
        </p:txBody>
      </p:sp>
    </p:spTree>
    <p:extLst>
      <p:ext uri="{BB962C8B-B14F-4D97-AF65-F5344CB8AC3E}">
        <p14:creationId xmlns:p14="http://schemas.microsoft.com/office/powerpoint/2010/main" val="18944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2</a:t>
            </a:fld>
            <a:endParaRPr lang="en-US" dirty="0"/>
          </a:p>
        </p:txBody>
      </p:sp>
    </p:spTree>
    <p:extLst>
      <p:ext uri="{BB962C8B-B14F-4D97-AF65-F5344CB8AC3E}">
        <p14:creationId xmlns:p14="http://schemas.microsoft.com/office/powerpoint/2010/main" val="328560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end state is to enable unambiguous messages for machine to machine C2.  </a:t>
            </a:r>
          </a:p>
          <a:p>
            <a:r>
              <a:rPr lang="en-US" baseline="0" dirty="0" smtClean="0"/>
              <a:t>The language needs to provide sufficient detail so that it is clear, but at a high enough level so it does not become obsolete or be device specific. </a:t>
            </a:r>
          </a:p>
          <a:p>
            <a:r>
              <a:rPr lang="en-US" baseline="0" dirty="0" smtClean="0"/>
              <a:t>We want to accommodate different levels of abstraction so that we can convey the effects based commands across domains, but extensible so that we can provide context specific details to execute the tasks</a:t>
            </a:r>
          </a:p>
          <a:p>
            <a:r>
              <a:rPr lang="en-US" baseline="0" dirty="0" smtClean="0"/>
              <a:t>We do not want to be bound by any particular protocols to ensure that the language will adapt to niche or future environments.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B5F0D34-6883-45D4-B914-0B38918BA384}" type="slidenum">
              <a:rPr lang="en-US" smtClean="0"/>
              <a:t>8</a:t>
            </a:fld>
            <a:endParaRPr lang="en-US"/>
          </a:p>
        </p:txBody>
      </p:sp>
    </p:spTree>
    <p:extLst>
      <p:ext uri="{BB962C8B-B14F-4D97-AF65-F5344CB8AC3E}">
        <p14:creationId xmlns:p14="http://schemas.microsoft.com/office/powerpoint/2010/main" val="1899652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end state is to enable unambiguous messages for machine to machine C2.  </a:t>
            </a:r>
          </a:p>
          <a:p>
            <a:r>
              <a:rPr lang="en-US" baseline="0" dirty="0" smtClean="0"/>
              <a:t>The language needs to provide sufficient detail so that it is clear, but at a high enough level so it does not become obsolete or be device specific. </a:t>
            </a:r>
          </a:p>
          <a:p>
            <a:r>
              <a:rPr lang="en-US" baseline="0" dirty="0" smtClean="0"/>
              <a:t>We want to accommodate different levels of abstraction so that we can convey the effects based commands across domains, but extensible so that we can provide context specific details to execute the tasks</a:t>
            </a:r>
          </a:p>
          <a:p>
            <a:r>
              <a:rPr lang="en-US" baseline="0" dirty="0" smtClean="0"/>
              <a:t>We do not want to be bound by any particular protocols to ensure that the language will adapt to niche or future environments.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B5F0D34-6883-45D4-B914-0B38918BA384}" type="slidenum">
              <a:rPr lang="en-US" smtClean="0"/>
              <a:t>9</a:t>
            </a:fld>
            <a:endParaRPr lang="en-US"/>
          </a:p>
        </p:txBody>
      </p:sp>
    </p:spTree>
    <p:extLst>
      <p:ext uri="{BB962C8B-B14F-4D97-AF65-F5344CB8AC3E}">
        <p14:creationId xmlns:p14="http://schemas.microsoft.com/office/powerpoint/2010/main" val="189965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1892B439-C1DF-4DAF-95B8-AC95B88B6EAE}" type="datetime1">
              <a:rPr lang="en-US" smtClean="0"/>
              <a:t>3/29/2016</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ED1AE0F-9BB3-48AE-BC21-CC49757D3936}" type="datetime1">
              <a:rPr lang="en-US" smtClean="0"/>
              <a:t>3/29/2016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3E92A5F9-76C4-46D5-BC8E-7D5ED5FE7FEB}" type="datetime1">
              <a:rPr lang="en-US" smtClean="0"/>
              <a:t>3/29/2016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14D0AC27-5875-4703-B198-46880B7490A5}" type="datetime1">
              <a:rPr lang="en-US" smtClean="0"/>
              <a:t>3/29/2016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3FF47F-E574-4450-810A-2029F5FBFFA6}"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E462B8E5-FFF4-4AF8-A6F2-83BFB359B435}" type="datetime1">
              <a:rPr lang="en-US" smtClean="0"/>
              <a:t>3/29/2016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935C2389-2F4E-4687-B36D-30F1CE78280C}" type="datetime1">
              <a:rPr lang="en-US" smtClean="0"/>
              <a:t>3/29/2016</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ADEFD9B7-1025-4522-B4B6-1368FC80A78C}" type="datetime1">
              <a:rPr lang="en-US" smtClean="0"/>
              <a:t>3/29/2016</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4E8455E8-3F14-4569-A241-9AF00334F002}" type="datetime1">
              <a:rPr lang="en-US" smtClean="0"/>
              <a:t>3/29/2016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191DCE0-B2D1-4776-A254-2564B7D7FB5D}" type="datetime1">
              <a:rPr lang="en-US" smtClean="0"/>
              <a:t>3/29/2016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3BE24F9A-2E01-481B-9DB6-7E3451FF78AD}" type="datetime1">
              <a:rPr lang="en-US" smtClean="0"/>
              <a:t>3/29/2016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E1A2BEBC-6DCB-47FB-B0A5-5FC1114B4AC1}" type="datetime1">
              <a:rPr lang="en-US" smtClean="0"/>
              <a:t>3/29/2016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F75EA73E-131A-4766-81B1-26605B16468C}" type="datetime1">
              <a:rPr lang="en-US" smtClean="0"/>
              <a:t>3/29/2016</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67000"/>
            <a:ext cx="7086600" cy="1524000"/>
          </a:xfrm>
        </p:spPr>
        <p:txBody>
          <a:bodyPr>
            <a:normAutofit/>
          </a:bodyPr>
          <a:lstStyle/>
          <a:p>
            <a:r>
              <a:rPr lang="en-US" sz="3600" dirty="0" smtClean="0"/>
              <a:t>External dependencies</a:t>
            </a:r>
            <a:endParaRPr lang="en-US" sz="3600" dirty="0"/>
          </a:p>
        </p:txBody>
      </p:sp>
      <p:sp>
        <p:nvSpPr>
          <p:cNvPr id="3" name="Subtitle 2"/>
          <p:cNvSpPr>
            <a:spLocks noGrp="1"/>
          </p:cNvSpPr>
          <p:nvPr>
            <p:ph type="subTitle" idx="1"/>
          </p:nvPr>
        </p:nvSpPr>
        <p:spPr>
          <a:xfrm>
            <a:off x="228600" y="6019800"/>
            <a:ext cx="2057400" cy="685800"/>
          </a:xfrm>
        </p:spPr>
        <p:txBody>
          <a:bodyPr>
            <a:normAutofit/>
          </a:bodyPr>
          <a:lstStyle/>
          <a:p>
            <a:r>
              <a:rPr lang="en-US" dirty="0" smtClean="0"/>
              <a:t>07 Jan 2016</a:t>
            </a:r>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0" y="4202668"/>
            <a:ext cx="6553200" cy="461665"/>
          </a:xfrm>
          <a:prstGeom prst="rect">
            <a:avLst/>
          </a:prstGeom>
          <a:noFill/>
        </p:spPr>
        <p:txBody>
          <a:bodyPr wrap="square" rtlCol="0">
            <a:spAutoFit/>
          </a:bodyPr>
          <a:lstStyle/>
          <a:p>
            <a:r>
              <a:rPr lang="en-US" sz="2400" dirty="0" smtClean="0">
                <a:solidFill>
                  <a:schemeClr val="tx2"/>
                </a:solidFill>
              </a:rPr>
              <a:t>Or ‘What is the next REALLY hard problem?’</a:t>
            </a:r>
            <a:endParaRPr lang="en-US" sz="2400" dirty="0">
              <a:solidFill>
                <a:schemeClr val="tx2"/>
              </a:solidFill>
            </a:endParaRPr>
          </a:p>
        </p:txBody>
      </p:sp>
      <p:sp>
        <p:nvSpPr>
          <p:cNvPr id="8" name="Subtitle 2"/>
          <p:cNvSpPr txBox="1">
            <a:spLocks/>
          </p:cNvSpPr>
          <p:nvPr/>
        </p:nvSpPr>
        <p:spPr>
          <a:xfrm>
            <a:off x="5562600" y="5829300"/>
            <a:ext cx="4495800" cy="952500"/>
          </a:xfrm>
          <a:prstGeom prst="rect">
            <a:avLst/>
          </a:prstGeom>
        </p:spPr>
        <p:txBody>
          <a:bodyPr vert="horz" anchor="ctr">
            <a:normAutofit fontScale="70000" lnSpcReduction="20000"/>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solidFill>
                  <a:schemeClr val="tx1"/>
                </a:solidFill>
              </a:rPr>
              <a:t>Joe Brule</a:t>
            </a:r>
            <a:endParaRPr lang="en-US" dirty="0" smtClean="0">
              <a:solidFill>
                <a:schemeClr val="tx1"/>
              </a:solidFill>
            </a:endParaRPr>
          </a:p>
          <a:p>
            <a:r>
              <a:rPr lang="en-US" dirty="0" smtClean="0">
                <a:solidFill>
                  <a:schemeClr val="tx1"/>
                </a:solidFill>
              </a:rPr>
              <a:t>NSA </a:t>
            </a:r>
            <a:r>
              <a:rPr lang="en-US" dirty="0" smtClean="0">
                <a:solidFill>
                  <a:schemeClr val="tx1"/>
                </a:solidFill>
              </a:rPr>
              <a:t>IAD Active Cyber Defense</a:t>
            </a:r>
          </a:p>
          <a:p>
            <a:r>
              <a:rPr lang="en-US" dirty="0" smtClean="0">
                <a:solidFill>
                  <a:schemeClr val="tx1"/>
                </a:solidFill>
              </a:rPr>
              <a:t>March 31, 2016</a:t>
            </a:r>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1275346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10</a:t>
            </a:fld>
            <a:endParaRPr kumimoji="0" lang="en-US" dirty="0">
              <a:solidFill>
                <a:srgbClr val="FFFFFF"/>
              </a:solidFill>
            </a:endParaRPr>
          </a:p>
        </p:txBody>
      </p:sp>
      <p:sp>
        <p:nvSpPr>
          <p:cNvPr id="4" name="Content Placeholder 3"/>
          <p:cNvSpPr>
            <a:spLocks noGrp="1"/>
          </p:cNvSpPr>
          <p:nvPr>
            <p:ph sz="quarter" idx="1"/>
          </p:nvPr>
        </p:nvSpPr>
        <p:spPr>
          <a:xfrm>
            <a:off x="612648" y="1600200"/>
            <a:ext cx="8302752" cy="5105400"/>
          </a:xfrm>
        </p:spPr>
        <p:txBody>
          <a:bodyPr>
            <a:normAutofit lnSpcReduction="10000"/>
          </a:bodyPr>
          <a:lstStyle/>
          <a:p>
            <a:r>
              <a:rPr lang="en-US" dirty="0" smtClean="0"/>
              <a:t>Inherit from Transport Layer</a:t>
            </a:r>
          </a:p>
          <a:p>
            <a:pPr lvl="1"/>
            <a:r>
              <a:rPr lang="en-US" dirty="0" smtClean="0"/>
              <a:t>Simple to implement</a:t>
            </a:r>
          </a:p>
          <a:p>
            <a:pPr lvl="1"/>
            <a:r>
              <a:rPr lang="en-US" dirty="0" smtClean="0"/>
              <a:t>Limited functionality/ flexibility </a:t>
            </a:r>
          </a:p>
          <a:p>
            <a:r>
              <a:rPr lang="en-US" dirty="0" smtClean="0"/>
              <a:t>Define within header of Command</a:t>
            </a:r>
          </a:p>
          <a:p>
            <a:pPr lvl="1"/>
            <a:r>
              <a:rPr lang="en-US" dirty="0" smtClean="0"/>
              <a:t>Can be optimized for C2 purposes</a:t>
            </a:r>
          </a:p>
          <a:p>
            <a:pPr lvl="1"/>
            <a:r>
              <a:rPr lang="en-US" dirty="0" smtClean="0"/>
              <a:t>May introduce constraints</a:t>
            </a:r>
          </a:p>
          <a:p>
            <a:r>
              <a:rPr lang="en-US" dirty="0" smtClean="0"/>
              <a:t>Concatenate Command</a:t>
            </a:r>
          </a:p>
          <a:p>
            <a:pPr lvl="1"/>
            <a:r>
              <a:rPr lang="en-US" dirty="0" smtClean="0"/>
              <a:t>Introduces overhead only where needed</a:t>
            </a:r>
          </a:p>
          <a:p>
            <a:pPr lvl="1"/>
            <a:r>
              <a:rPr lang="en-US" dirty="0" smtClean="0"/>
              <a:t>Introduces Language Requirements</a:t>
            </a:r>
          </a:p>
          <a:p>
            <a:pPr lvl="2"/>
            <a:r>
              <a:rPr lang="en-US" dirty="0" smtClean="0"/>
              <a:t>Must not separate commands</a:t>
            </a:r>
          </a:p>
          <a:p>
            <a:pPr lvl="2"/>
            <a:r>
              <a:rPr lang="en-US" dirty="0" smtClean="0"/>
              <a:t>Inhibits Asynchronous Execution of Commands</a:t>
            </a:r>
          </a:p>
          <a:p>
            <a:pPr lvl="1"/>
            <a:endParaRPr lang="en-US" dirty="0" smtClean="0"/>
          </a:p>
        </p:txBody>
      </p:sp>
    </p:spTree>
    <p:extLst>
      <p:ext uri="{BB962C8B-B14F-4D97-AF65-F5344CB8AC3E}">
        <p14:creationId xmlns:p14="http://schemas.microsoft.com/office/powerpoint/2010/main" val="93635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 Identifier/ Time to Live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11</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Leverage RFC 4122 (UUID) ?</a:t>
            </a:r>
          </a:p>
          <a:p>
            <a:r>
              <a:rPr lang="en-US" dirty="0" smtClean="0"/>
              <a:t>Does the ingress and egress define new commands?</a:t>
            </a:r>
          </a:p>
          <a:p>
            <a:r>
              <a:rPr lang="en-US" dirty="0" smtClean="0"/>
              <a:t>[=] of TTL?</a:t>
            </a:r>
          </a:p>
          <a:p>
            <a:pPr lvl="1"/>
            <a:r>
              <a:rPr lang="en-US" dirty="0" smtClean="0"/>
              <a:t>Milliseconds?</a:t>
            </a:r>
          </a:p>
          <a:p>
            <a:pPr lvl="1"/>
            <a:r>
              <a:rPr lang="en-US" dirty="0" smtClean="0"/>
              <a:t>Hop count? </a:t>
            </a:r>
          </a:p>
          <a:p>
            <a:r>
              <a:rPr lang="en-US" dirty="0" smtClean="0"/>
              <a:t>Create a header to manage TTL and Identifier?</a:t>
            </a:r>
          </a:p>
          <a:p>
            <a:endParaRPr lang="en-US" dirty="0" smtClean="0"/>
          </a:p>
          <a:p>
            <a:endParaRPr lang="en-US" dirty="0"/>
          </a:p>
        </p:txBody>
      </p:sp>
    </p:spTree>
    <p:extLst>
      <p:ext uri="{BB962C8B-B14F-4D97-AF65-F5344CB8AC3E}">
        <p14:creationId xmlns:p14="http://schemas.microsoft.com/office/powerpoint/2010/main" val="410562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Management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12</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92500" lnSpcReduction="20000"/>
          </a:bodyPr>
          <a:lstStyle/>
          <a:p>
            <a:pPr lvl="0"/>
            <a:r>
              <a:rPr lang="en-US" dirty="0"/>
              <a:t>Connection </a:t>
            </a:r>
            <a:r>
              <a:rPr lang="en-US" dirty="0" smtClean="0"/>
              <a:t>Management </a:t>
            </a:r>
            <a:endParaRPr lang="en-US" dirty="0"/>
          </a:p>
          <a:p>
            <a:pPr lvl="1"/>
            <a:r>
              <a:rPr lang="en-US" dirty="0"/>
              <a:t>Packet </a:t>
            </a:r>
            <a:r>
              <a:rPr lang="en-US" dirty="0" smtClean="0"/>
              <a:t>order</a:t>
            </a:r>
          </a:p>
          <a:p>
            <a:pPr lvl="2"/>
            <a:r>
              <a:rPr lang="en-US" dirty="0" smtClean="0"/>
              <a:t>Rely on Transport Layer or incorporate Command Count in the OpenC2 header?</a:t>
            </a:r>
            <a:endParaRPr lang="en-US" dirty="0"/>
          </a:p>
          <a:p>
            <a:pPr lvl="1"/>
            <a:r>
              <a:rPr lang="en-US" dirty="0"/>
              <a:t>Missing </a:t>
            </a:r>
            <a:r>
              <a:rPr lang="en-US" dirty="0" smtClean="0"/>
              <a:t>packets</a:t>
            </a:r>
            <a:endParaRPr lang="en-US" dirty="0"/>
          </a:p>
          <a:p>
            <a:pPr lvl="1"/>
            <a:r>
              <a:rPr lang="en-US" dirty="0"/>
              <a:t>Latency </a:t>
            </a:r>
            <a:r>
              <a:rPr lang="en-US" dirty="0" smtClean="0"/>
              <a:t>management</a:t>
            </a:r>
          </a:p>
          <a:p>
            <a:r>
              <a:rPr lang="en-US" dirty="0" smtClean="0"/>
              <a:t>Priority</a:t>
            </a:r>
          </a:p>
          <a:p>
            <a:pPr lvl="1"/>
            <a:r>
              <a:rPr lang="en-US" dirty="0" smtClean="0"/>
              <a:t>Is the entire C2 channel ‘Priority’? </a:t>
            </a:r>
          </a:p>
          <a:p>
            <a:r>
              <a:rPr lang="en-US" dirty="0" smtClean="0"/>
              <a:t>Order of Execution</a:t>
            </a:r>
          </a:p>
          <a:p>
            <a:pPr lvl="1"/>
            <a:r>
              <a:rPr lang="en-US" dirty="0" smtClean="0"/>
              <a:t>Asynchronous or Serial by Default?</a:t>
            </a:r>
          </a:p>
          <a:p>
            <a:pPr lvl="1"/>
            <a:r>
              <a:rPr lang="en-US" dirty="0" smtClean="0"/>
              <a:t>Specify in frame or transfer Execution management to Orchestrator/ Decision Engine?</a:t>
            </a:r>
          </a:p>
          <a:p>
            <a:pPr lvl="1"/>
            <a:endParaRPr lang="en-US" dirty="0"/>
          </a:p>
          <a:p>
            <a:endParaRPr lang="en-US" dirty="0"/>
          </a:p>
        </p:txBody>
      </p:sp>
    </p:spTree>
    <p:extLst>
      <p:ext uri="{BB962C8B-B14F-4D97-AF65-F5344CB8AC3E}">
        <p14:creationId xmlns:p14="http://schemas.microsoft.com/office/powerpoint/2010/main" val="51555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13</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Current Strategy</a:t>
            </a:r>
          </a:p>
          <a:p>
            <a:pPr lvl="1"/>
            <a:r>
              <a:rPr lang="en-US" dirty="0" smtClean="0"/>
              <a:t>Actions are defined by OpenC2</a:t>
            </a:r>
          </a:p>
          <a:p>
            <a:pPr lvl="1"/>
            <a:r>
              <a:rPr lang="en-US" dirty="0" smtClean="0"/>
              <a:t>‘Plug in’ for Target and Actuator Data Models</a:t>
            </a:r>
          </a:p>
          <a:p>
            <a:r>
              <a:rPr lang="en-US" dirty="0" smtClean="0"/>
              <a:t>Alternative Strategy</a:t>
            </a:r>
          </a:p>
          <a:p>
            <a:pPr lvl="1"/>
            <a:r>
              <a:rPr lang="en-US" dirty="0" smtClean="0"/>
              <a:t>OpenC2 defined Data Model?</a:t>
            </a:r>
          </a:p>
          <a:p>
            <a:pPr lvl="1"/>
            <a:r>
              <a:rPr lang="en-US" dirty="0" smtClean="0"/>
              <a:t>Define OpenC2 ‘Profiles’ from Existing Data Models</a:t>
            </a:r>
          </a:p>
          <a:p>
            <a:pPr lvl="2"/>
            <a:r>
              <a:rPr lang="en-US" dirty="0" err="1" smtClean="0"/>
              <a:t>Cybox</a:t>
            </a:r>
            <a:r>
              <a:rPr lang="en-US" dirty="0" smtClean="0"/>
              <a:t>, ISCM, CDM, Others?</a:t>
            </a:r>
          </a:p>
          <a:p>
            <a:pPr lvl="1"/>
            <a:r>
              <a:rPr lang="en-US" dirty="0" smtClean="0"/>
              <a:t>User specified Data Models</a:t>
            </a:r>
            <a:endParaRPr lang="en-US" dirty="0"/>
          </a:p>
        </p:txBody>
      </p:sp>
    </p:spTree>
    <p:extLst>
      <p:ext uri="{BB962C8B-B14F-4D97-AF65-F5344CB8AC3E}">
        <p14:creationId xmlns:p14="http://schemas.microsoft.com/office/powerpoint/2010/main" val="1010780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Assurance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14</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85000" lnSpcReduction="20000"/>
          </a:bodyPr>
          <a:lstStyle/>
          <a:p>
            <a:r>
              <a:rPr lang="en-US" dirty="0" smtClean="0"/>
              <a:t>Availability</a:t>
            </a:r>
          </a:p>
          <a:p>
            <a:pPr lvl="1"/>
            <a:r>
              <a:rPr lang="en-US" dirty="0" smtClean="0"/>
              <a:t>Define Minimum Specifications or leave to Owner?</a:t>
            </a:r>
            <a:endParaRPr lang="en-US" dirty="0"/>
          </a:p>
          <a:p>
            <a:r>
              <a:rPr lang="en-US" dirty="0" smtClean="0"/>
              <a:t>Integrity</a:t>
            </a:r>
          </a:p>
          <a:p>
            <a:pPr lvl="1"/>
            <a:r>
              <a:rPr lang="en-US" dirty="0" smtClean="0"/>
              <a:t>Inherit from Message Fabric or implement CRC?</a:t>
            </a:r>
            <a:endParaRPr lang="en-US" dirty="0"/>
          </a:p>
          <a:p>
            <a:r>
              <a:rPr lang="en-US" dirty="0" smtClean="0"/>
              <a:t>Confidentiality</a:t>
            </a:r>
          </a:p>
          <a:p>
            <a:pPr lvl="1"/>
            <a:r>
              <a:rPr lang="en-US" dirty="0" smtClean="0"/>
              <a:t>Do all links need Confidentiality? </a:t>
            </a:r>
          </a:p>
          <a:p>
            <a:r>
              <a:rPr lang="en-US" dirty="0"/>
              <a:t>Authentication </a:t>
            </a:r>
            <a:endParaRPr lang="en-US" dirty="0" smtClean="0"/>
          </a:p>
          <a:p>
            <a:pPr lvl="1"/>
            <a:r>
              <a:rPr lang="en-US" dirty="0" smtClean="0"/>
              <a:t>Explicitly Define or derive from C and I? </a:t>
            </a:r>
          </a:p>
          <a:p>
            <a:pPr lvl="1"/>
            <a:r>
              <a:rPr lang="en-US" dirty="0" smtClean="0"/>
              <a:t>Mutual authentication? </a:t>
            </a:r>
          </a:p>
          <a:p>
            <a:r>
              <a:rPr lang="en-US" dirty="0" smtClean="0"/>
              <a:t>Non Repudiation</a:t>
            </a:r>
          </a:p>
          <a:p>
            <a:pPr lvl="1"/>
            <a:r>
              <a:rPr lang="en-US" dirty="0" smtClean="0"/>
              <a:t>Explicit or derive from Availability and Authentication? </a:t>
            </a:r>
          </a:p>
          <a:p>
            <a:r>
              <a:rPr lang="en-US" dirty="0" smtClean="0"/>
              <a:t>Authorization</a:t>
            </a:r>
          </a:p>
        </p:txBody>
      </p:sp>
      <p:sp>
        <p:nvSpPr>
          <p:cNvPr id="5" name="TextBox 4"/>
          <p:cNvSpPr txBox="1"/>
          <p:nvPr/>
        </p:nvSpPr>
        <p:spPr>
          <a:xfrm>
            <a:off x="838200" y="6091535"/>
            <a:ext cx="7239000" cy="461665"/>
          </a:xfrm>
          <a:prstGeom prst="rect">
            <a:avLst/>
          </a:prstGeom>
          <a:solidFill>
            <a:schemeClr val="accent1"/>
          </a:solidFill>
        </p:spPr>
        <p:txBody>
          <a:bodyPr wrap="square" rtlCol="0">
            <a:spAutoFit/>
          </a:bodyPr>
          <a:lstStyle/>
          <a:p>
            <a:pPr algn="ctr"/>
            <a:r>
              <a:rPr lang="en-US" sz="2400" dirty="0" smtClean="0">
                <a:solidFill>
                  <a:schemeClr val="bg1"/>
                </a:solidFill>
              </a:rPr>
              <a:t>Define in the Language or Create IA Overlay?</a:t>
            </a:r>
            <a:endParaRPr lang="en-US" sz="2400" dirty="0">
              <a:solidFill>
                <a:schemeClr val="bg1"/>
              </a:solidFill>
            </a:endParaRPr>
          </a:p>
        </p:txBody>
      </p:sp>
    </p:spTree>
    <p:extLst>
      <p:ext uri="{BB962C8B-B14F-4D97-AF65-F5344CB8AC3E}">
        <p14:creationId xmlns:p14="http://schemas.microsoft.com/office/powerpoint/2010/main" val="152619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153400" cy="1447800"/>
          </a:xfrm>
        </p:spPr>
        <p:txBody>
          <a:bodyPr>
            <a:normAutofit/>
          </a:bodyPr>
          <a:lstStyle/>
          <a:p>
            <a:pPr algn="ctr"/>
            <a:r>
              <a:rPr lang="en-US" dirty="0" smtClean="0"/>
              <a:t>Thank you!</a:t>
            </a:r>
            <a:br>
              <a:rPr lang="en-US" dirty="0" smtClean="0"/>
            </a:br>
            <a:r>
              <a:rPr lang="en-US" dirty="0" smtClean="0"/>
              <a:t>Questions?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15</a:t>
            </a:fld>
            <a:endParaRPr kumimoji="0" lang="en-US" dirty="0">
              <a:solidFill>
                <a:srgbClr val="FFFFFF"/>
              </a:solidFill>
            </a:endParaRPr>
          </a:p>
        </p:txBody>
      </p:sp>
    </p:spTree>
    <p:extLst>
      <p:ext uri="{BB962C8B-B14F-4D97-AF65-F5344CB8AC3E}">
        <p14:creationId xmlns:p14="http://schemas.microsoft.com/office/powerpoint/2010/main" val="48181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09600" y="1722437"/>
            <a:ext cx="8229600" cy="4525963"/>
          </a:xfrm>
        </p:spPr>
        <p:txBody>
          <a:bodyPr/>
          <a:lstStyle/>
          <a:p>
            <a:r>
              <a:rPr lang="en-US" dirty="0" smtClean="0"/>
              <a:t>Tasks at Hand</a:t>
            </a:r>
          </a:p>
          <a:p>
            <a:pPr lvl="1"/>
            <a:r>
              <a:rPr lang="en-US" dirty="0" smtClean="0"/>
              <a:t>Define within protocol</a:t>
            </a:r>
          </a:p>
          <a:p>
            <a:pPr lvl="1"/>
            <a:r>
              <a:rPr lang="en-US" dirty="0" smtClean="0"/>
              <a:t>Create Overlay</a:t>
            </a:r>
          </a:p>
          <a:p>
            <a:pPr lvl="1"/>
            <a:r>
              <a:rPr lang="en-US" dirty="0" smtClean="0"/>
              <a:t>Leave to Implementer</a:t>
            </a:r>
            <a:endParaRPr lang="en-US" dirty="0" smtClean="0"/>
          </a:p>
          <a:p>
            <a:r>
              <a:rPr lang="en-US" dirty="0" smtClean="0"/>
              <a:t>The Models &amp; Environments</a:t>
            </a:r>
          </a:p>
          <a:p>
            <a:r>
              <a:rPr lang="en-US" dirty="0" smtClean="0"/>
              <a:t>Design Principles</a:t>
            </a:r>
          </a:p>
          <a:p>
            <a:r>
              <a:rPr lang="en-US" dirty="0" smtClean="0"/>
              <a:t>Next Steps?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2</a:t>
            </a:fld>
            <a:endParaRPr kumimoji="0" lang="en-US" dirty="0">
              <a:solidFill>
                <a:srgbClr val="FFFFFF"/>
              </a:solidFill>
            </a:endParaRPr>
          </a:p>
        </p:txBody>
      </p:sp>
    </p:spTree>
    <p:extLst>
      <p:ext uri="{BB962C8B-B14F-4D97-AF65-F5344CB8AC3E}">
        <p14:creationId xmlns:p14="http://schemas.microsoft.com/office/powerpoint/2010/main" val="301886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External Dependencies and </a:t>
            </a:r>
            <a:r>
              <a:rPr lang="en-US" sz="3600" dirty="0" smtClean="0"/>
              <a:t>Considerations</a:t>
            </a:r>
            <a:br>
              <a:rPr lang="en-US" sz="3600" dirty="0" smtClean="0"/>
            </a:br>
            <a:r>
              <a:rPr lang="en-US" sz="2700" dirty="0" smtClean="0"/>
              <a:t>(Partial list)</a:t>
            </a:r>
            <a:endParaRPr lang="en-US" sz="3600"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t>3</a:t>
            </a:fld>
            <a:endParaRPr kumimoji="0" lang="en-US" dirty="0">
              <a:solidFill>
                <a:srgbClr val="FFFFFF"/>
              </a:solidFill>
            </a:endParaRPr>
          </a:p>
        </p:txBody>
      </p:sp>
      <p:sp>
        <p:nvSpPr>
          <p:cNvPr id="4" name="Content Placeholder 3"/>
          <p:cNvSpPr>
            <a:spLocks noGrp="1"/>
          </p:cNvSpPr>
          <p:nvPr>
            <p:ph sz="quarter" idx="1"/>
          </p:nvPr>
        </p:nvSpPr>
        <p:spPr>
          <a:xfrm>
            <a:off x="612648" y="1501344"/>
            <a:ext cx="8153400" cy="5105400"/>
          </a:xfrm>
        </p:spPr>
        <p:txBody>
          <a:bodyPr>
            <a:normAutofit fontScale="77500" lnSpcReduction="20000"/>
          </a:bodyPr>
          <a:lstStyle/>
          <a:p>
            <a:pPr lvl="0"/>
            <a:r>
              <a:rPr lang="en-US" dirty="0"/>
              <a:t>Identifier (or </a:t>
            </a:r>
            <a:r>
              <a:rPr lang="en-US" dirty="0" err="1"/>
              <a:t>UUID</a:t>
            </a:r>
            <a:r>
              <a:rPr lang="en-US" dirty="0"/>
              <a:t>) </a:t>
            </a:r>
          </a:p>
          <a:p>
            <a:pPr lvl="0"/>
            <a:r>
              <a:rPr lang="en-US" dirty="0"/>
              <a:t>Connection management </a:t>
            </a:r>
          </a:p>
          <a:p>
            <a:pPr lvl="1"/>
            <a:r>
              <a:rPr lang="en-US" dirty="0"/>
              <a:t>Packet order</a:t>
            </a:r>
          </a:p>
          <a:p>
            <a:pPr lvl="1"/>
            <a:r>
              <a:rPr lang="en-US" dirty="0"/>
              <a:t>Missing </a:t>
            </a:r>
            <a:r>
              <a:rPr lang="en-US" dirty="0" smtClean="0"/>
              <a:t>packets</a:t>
            </a:r>
          </a:p>
          <a:p>
            <a:pPr lvl="1"/>
            <a:r>
              <a:rPr lang="en-US" dirty="0"/>
              <a:t>Latency </a:t>
            </a:r>
            <a:r>
              <a:rPr lang="en-US" dirty="0" smtClean="0"/>
              <a:t>management</a:t>
            </a:r>
            <a:endParaRPr lang="en-US" dirty="0"/>
          </a:p>
          <a:p>
            <a:pPr lvl="0"/>
            <a:r>
              <a:rPr lang="en-US" dirty="0" smtClean="0"/>
              <a:t>Information Assurance Considerations</a:t>
            </a:r>
          </a:p>
          <a:p>
            <a:pPr lvl="1"/>
            <a:r>
              <a:rPr lang="en-US" dirty="0" smtClean="0"/>
              <a:t>Authentication </a:t>
            </a:r>
            <a:endParaRPr lang="en-US" dirty="0"/>
          </a:p>
          <a:p>
            <a:pPr lvl="1"/>
            <a:r>
              <a:rPr lang="en-US" dirty="0" smtClean="0"/>
              <a:t>Integrity</a:t>
            </a:r>
            <a:endParaRPr lang="en-US" dirty="0"/>
          </a:p>
          <a:p>
            <a:pPr lvl="1"/>
            <a:r>
              <a:rPr lang="en-US" dirty="0" smtClean="0"/>
              <a:t>Confidentiality</a:t>
            </a:r>
            <a:endParaRPr lang="en-US" dirty="0"/>
          </a:p>
          <a:p>
            <a:pPr lvl="0"/>
            <a:r>
              <a:rPr lang="en-US" dirty="0"/>
              <a:t>Priority</a:t>
            </a:r>
          </a:p>
          <a:p>
            <a:pPr lvl="0"/>
            <a:r>
              <a:rPr lang="en-US" dirty="0" smtClean="0"/>
              <a:t>TTL </a:t>
            </a:r>
            <a:r>
              <a:rPr lang="en-US" dirty="0"/>
              <a:t>(i.e., duration that the command is valid) </a:t>
            </a:r>
          </a:p>
          <a:p>
            <a:pPr lvl="0"/>
            <a:r>
              <a:rPr lang="en-US" dirty="0" smtClean="0"/>
              <a:t>Acknowledgement </a:t>
            </a:r>
            <a:r>
              <a:rPr lang="en-US" dirty="0"/>
              <a:t>(</a:t>
            </a:r>
            <a:r>
              <a:rPr lang="en-US" dirty="0" smtClean="0"/>
              <a:t>receipt and/or execution of </a:t>
            </a:r>
            <a:r>
              <a:rPr lang="en-US" dirty="0"/>
              <a:t>command</a:t>
            </a:r>
            <a:r>
              <a:rPr lang="en-US" dirty="0" smtClean="0"/>
              <a:t>)</a:t>
            </a:r>
          </a:p>
          <a:p>
            <a:r>
              <a:rPr lang="en-US" dirty="0" smtClean="0"/>
              <a:t>Order </a:t>
            </a:r>
            <a:r>
              <a:rPr lang="en-US" dirty="0"/>
              <a:t>of execution (for stream of commands) </a:t>
            </a:r>
            <a:endParaRPr lang="en-US" dirty="0" smtClean="0"/>
          </a:p>
          <a:p>
            <a:r>
              <a:rPr lang="en-US" dirty="0" smtClean="0"/>
              <a:t>Data Model for Targets, Sensors and Actuators</a:t>
            </a:r>
            <a:endParaRPr lang="en-US" dirty="0"/>
          </a:p>
          <a:p>
            <a:endParaRPr lang="en-US" dirty="0"/>
          </a:p>
        </p:txBody>
      </p:sp>
      <p:sp>
        <p:nvSpPr>
          <p:cNvPr id="5" name="TextBox 4"/>
          <p:cNvSpPr txBox="1"/>
          <p:nvPr/>
        </p:nvSpPr>
        <p:spPr>
          <a:xfrm>
            <a:off x="912344" y="6243935"/>
            <a:ext cx="7239000" cy="461665"/>
          </a:xfrm>
          <a:prstGeom prst="rect">
            <a:avLst/>
          </a:prstGeom>
          <a:solidFill>
            <a:schemeClr val="accent1"/>
          </a:solidFill>
        </p:spPr>
        <p:txBody>
          <a:bodyPr wrap="square" rtlCol="0">
            <a:spAutoFit/>
          </a:bodyPr>
          <a:lstStyle/>
          <a:p>
            <a:pPr algn="ctr"/>
            <a:r>
              <a:rPr lang="en-US" sz="2400" dirty="0" smtClean="0">
                <a:solidFill>
                  <a:schemeClr val="bg1"/>
                </a:solidFill>
              </a:rPr>
              <a:t>Should We Define as Overlay or Within Standard?</a:t>
            </a:r>
          </a:p>
        </p:txBody>
      </p:sp>
    </p:spTree>
    <p:extLst>
      <p:ext uri="{BB962C8B-B14F-4D97-AF65-F5344CB8AC3E}">
        <p14:creationId xmlns:p14="http://schemas.microsoft.com/office/powerpoint/2010/main" val="30008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ACD Command and Control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4</a:t>
            </a:fld>
            <a:endParaRPr kumimoji="0" lang="en-US" dirty="0">
              <a:solidFill>
                <a:srgbClr val="FFFFFF"/>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676400"/>
            <a:ext cx="9320213"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36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534400" cy="990600"/>
          </a:xfrm>
        </p:spPr>
        <p:txBody>
          <a:bodyPr>
            <a:normAutofit fontScale="90000"/>
          </a:bodyPr>
          <a:lstStyle/>
          <a:p>
            <a:r>
              <a:rPr lang="en-US" dirty="0" smtClean="0"/>
              <a:t>Command and Control Model (examples)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5</a:t>
            </a:fld>
            <a:endParaRPr kumimoji="0" lang="en-US" dirty="0">
              <a:solidFill>
                <a:srgbClr val="FFFFFF"/>
              </a:solidFill>
            </a:endParaRPr>
          </a:p>
        </p:txBody>
      </p:sp>
      <p:sp>
        <p:nvSpPr>
          <p:cNvPr id="4" name="Content Placeholder 3"/>
          <p:cNvSpPr>
            <a:spLocks noGrp="1"/>
          </p:cNvSpPr>
          <p:nvPr>
            <p:ph sz="quarter" idx="1"/>
          </p:nvPr>
        </p:nvSpPr>
        <p:spPr>
          <a:xfrm>
            <a:off x="609600" y="1981200"/>
            <a:ext cx="8153400" cy="3352800"/>
          </a:xfrm>
        </p:spPr>
        <p:txBody>
          <a:bodyPr/>
          <a:lstStyle/>
          <a:p>
            <a:r>
              <a:rPr lang="en-US" dirty="0" smtClean="0"/>
              <a:t>Upper Tier to Lower Tier (hierarchical)</a:t>
            </a:r>
          </a:p>
          <a:p>
            <a:r>
              <a:rPr lang="en-US" dirty="0" smtClean="0"/>
              <a:t>Peer to Peer</a:t>
            </a:r>
          </a:p>
          <a:p>
            <a:r>
              <a:rPr lang="en-US" dirty="0" smtClean="0"/>
              <a:t>Enclave Level</a:t>
            </a:r>
          </a:p>
          <a:p>
            <a:pPr lvl="1"/>
            <a:r>
              <a:rPr lang="en-US" dirty="0" smtClean="0"/>
              <a:t>Publish-Subscribe</a:t>
            </a:r>
          </a:p>
          <a:p>
            <a:pPr lvl="1"/>
            <a:r>
              <a:rPr lang="en-US" dirty="0" smtClean="0"/>
              <a:t>Point to Point, unicast or multicast</a:t>
            </a:r>
            <a:endParaRPr lang="en-US" dirty="0"/>
          </a:p>
        </p:txBody>
      </p:sp>
    </p:spTree>
    <p:extLst>
      <p:ext uri="{BB962C8B-B14F-4D97-AF65-F5344CB8AC3E}">
        <p14:creationId xmlns:p14="http://schemas.microsoft.com/office/powerpoint/2010/main" val="130512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Hierarchical Model (an example)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6</a:t>
            </a:fld>
            <a:endParaRPr kumimoji="0" lang="en-US" dirty="0">
              <a:solidFill>
                <a:srgbClr val="FFFFFF"/>
              </a:solidFill>
            </a:endParaRPr>
          </a:p>
        </p:txBody>
      </p:sp>
      <p:pic>
        <p:nvPicPr>
          <p:cNvPr id="49" name="Picture 48"/>
          <p:cNvPicPr/>
          <p:nvPr/>
        </p:nvPicPr>
        <p:blipFill>
          <a:blip r:embed="rId2"/>
          <a:srcRect/>
          <a:stretch>
            <a:fillRect/>
          </a:stretch>
        </p:blipFill>
        <p:spPr bwMode="auto">
          <a:xfrm>
            <a:off x="1524000" y="2133600"/>
            <a:ext cx="5801995" cy="3237230"/>
          </a:xfrm>
          <a:prstGeom prst="rect">
            <a:avLst/>
          </a:prstGeom>
          <a:noFill/>
        </p:spPr>
      </p:pic>
    </p:spTree>
    <p:extLst>
      <p:ext uri="{BB962C8B-B14F-4D97-AF65-F5344CB8AC3E}">
        <p14:creationId xmlns:p14="http://schemas.microsoft.com/office/powerpoint/2010/main" val="240014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7</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0352" cy="4800600"/>
          </a:xfrm>
        </p:spPr>
        <p:txBody>
          <a:bodyPr>
            <a:normAutofit fontScale="92500" lnSpcReduction="20000"/>
          </a:bodyPr>
          <a:lstStyle/>
          <a:p>
            <a:r>
              <a:rPr lang="en-US" dirty="0" smtClean="0"/>
              <a:t>Pub-Sub</a:t>
            </a:r>
          </a:p>
          <a:p>
            <a:pPr lvl="1"/>
            <a:r>
              <a:rPr lang="en-US" dirty="0" smtClean="0"/>
              <a:t>Authentication/ Data at rest protection</a:t>
            </a:r>
          </a:p>
          <a:p>
            <a:r>
              <a:rPr lang="en-US" dirty="0" smtClean="0"/>
              <a:t>Asynchronous</a:t>
            </a:r>
          </a:p>
          <a:p>
            <a:pPr lvl="1"/>
            <a:r>
              <a:rPr lang="en-US" dirty="0" smtClean="0"/>
              <a:t>Acknowledgement</a:t>
            </a:r>
          </a:p>
          <a:p>
            <a:pPr lvl="1"/>
            <a:r>
              <a:rPr lang="en-US" dirty="0" smtClean="0"/>
              <a:t>Missing packets </a:t>
            </a:r>
          </a:p>
          <a:p>
            <a:pPr lvl="1"/>
            <a:r>
              <a:rPr lang="en-US" dirty="0" smtClean="0"/>
              <a:t>Jitter/ Delay</a:t>
            </a:r>
          </a:p>
          <a:p>
            <a:r>
              <a:rPr lang="en-US" dirty="0" smtClean="0"/>
              <a:t>Full Mesh of https Sessions</a:t>
            </a:r>
          </a:p>
          <a:p>
            <a:pPr lvl="1"/>
            <a:r>
              <a:rPr lang="en-US" dirty="0" smtClean="0"/>
              <a:t>Key Management</a:t>
            </a:r>
          </a:p>
          <a:p>
            <a:r>
              <a:rPr lang="en-US" dirty="0" smtClean="0"/>
              <a:t>Full Mesh of PVC connections</a:t>
            </a:r>
          </a:p>
          <a:p>
            <a:pPr lvl="1"/>
            <a:r>
              <a:rPr lang="en-US" dirty="0" smtClean="0"/>
              <a:t>Scalability concerns</a:t>
            </a:r>
          </a:p>
          <a:p>
            <a:r>
              <a:rPr lang="en-US" dirty="0" smtClean="0"/>
              <a:t>Out of Band Command and Control Channel</a:t>
            </a:r>
          </a:p>
          <a:p>
            <a:pPr lvl="1"/>
            <a:r>
              <a:rPr lang="en-US" dirty="0" smtClean="0"/>
              <a:t>Cost Concerns</a:t>
            </a:r>
          </a:p>
          <a:p>
            <a:endParaRPr lang="en-US" dirty="0"/>
          </a:p>
        </p:txBody>
      </p:sp>
    </p:spTree>
    <p:extLst>
      <p:ext uri="{BB962C8B-B14F-4D97-AF65-F5344CB8AC3E}">
        <p14:creationId xmlns:p14="http://schemas.microsoft.com/office/powerpoint/2010/main" val="157268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OpenC2 Design Principles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8</a:t>
            </a:fld>
            <a:endParaRPr kumimoji="0" lang="en-US" dirty="0">
              <a:solidFill>
                <a:srgbClr val="FFFFFF"/>
              </a:solidFill>
            </a:endParaRPr>
          </a:p>
        </p:txBody>
      </p:sp>
      <p:sp>
        <p:nvSpPr>
          <p:cNvPr id="5" name="Content Placeholder 4"/>
          <p:cNvSpPr>
            <a:spLocks noGrp="1"/>
          </p:cNvSpPr>
          <p:nvPr>
            <p:ph sz="quarter" idx="1"/>
          </p:nvPr>
        </p:nvSpPr>
        <p:spPr>
          <a:xfrm>
            <a:off x="457200" y="1524000"/>
            <a:ext cx="8153400" cy="4495800"/>
          </a:xfrm>
        </p:spPr>
        <p:txBody>
          <a:bodyPr>
            <a:normAutofit fontScale="85000" lnSpcReduction="20000"/>
          </a:bodyPr>
          <a:lstStyle/>
          <a:p>
            <a:r>
              <a:rPr lang="en-US" dirty="0" smtClean="0"/>
              <a:t>Lightweight</a:t>
            </a:r>
          </a:p>
          <a:p>
            <a:pPr lvl="1"/>
            <a:r>
              <a:rPr lang="en-US" dirty="0" smtClean="0"/>
              <a:t>Efficient Machine to Machine communications</a:t>
            </a:r>
          </a:p>
          <a:p>
            <a:pPr lvl="1"/>
            <a:r>
              <a:rPr lang="en-US" dirty="0" smtClean="0"/>
              <a:t>Minimize the set of ‘core’ actions  </a:t>
            </a:r>
            <a:endParaRPr lang="en-US" dirty="0"/>
          </a:p>
          <a:p>
            <a:r>
              <a:rPr lang="en-US" dirty="0" smtClean="0"/>
              <a:t>Abstract</a:t>
            </a:r>
          </a:p>
          <a:p>
            <a:pPr lvl="1"/>
            <a:r>
              <a:rPr lang="en-US" dirty="0" smtClean="0"/>
              <a:t>Focuses on ‘What’ to do vice ‘How’ to do it</a:t>
            </a:r>
          </a:p>
          <a:p>
            <a:pPr lvl="1"/>
            <a:r>
              <a:rPr lang="en-US" dirty="0" smtClean="0"/>
              <a:t>Permits different levels of abstraction </a:t>
            </a:r>
          </a:p>
          <a:p>
            <a:r>
              <a:rPr lang="en-US" dirty="0" smtClean="0"/>
              <a:t>Extensible</a:t>
            </a:r>
          </a:p>
          <a:p>
            <a:pPr lvl="1"/>
            <a:r>
              <a:rPr lang="en-US" dirty="0" smtClean="0"/>
              <a:t>Address requirements for operational environment</a:t>
            </a:r>
          </a:p>
          <a:p>
            <a:pPr lvl="1"/>
            <a:r>
              <a:rPr lang="en-US" dirty="0" smtClean="0"/>
              <a:t>Extensions enable additional precision and flexibility</a:t>
            </a:r>
            <a:endParaRPr lang="en-US" dirty="0"/>
          </a:p>
          <a:p>
            <a:r>
              <a:rPr lang="en-US" dirty="0" smtClean="0"/>
              <a:t>Agnostic</a:t>
            </a:r>
          </a:p>
          <a:p>
            <a:pPr lvl="1"/>
            <a:r>
              <a:rPr lang="en-US" dirty="0" smtClean="0"/>
              <a:t>Transport, Authentication , Integrity controls etc. </a:t>
            </a:r>
          </a:p>
          <a:p>
            <a:pPr lvl="1"/>
            <a:r>
              <a:rPr lang="en-US" dirty="0" smtClean="0"/>
              <a:t>Enables flexibility w.r.t. implementation </a:t>
            </a:r>
          </a:p>
          <a:p>
            <a:pPr lvl="1"/>
            <a:endParaRPr lang="en-US" dirty="0" smtClean="0"/>
          </a:p>
        </p:txBody>
      </p:sp>
      <p:sp>
        <p:nvSpPr>
          <p:cNvPr id="2" name="TextBox 1"/>
          <p:cNvSpPr txBox="1"/>
          <p:nvPr/>
        </p:nvSpPr>
        <p:spPr>
          <a:xfrm>
            <a:off x="838200" y="5791200"/>
            <a:ext cx="7239000" cy="830997"/>
          </a:xfrm>
          <a:prstGeom prst="rect">
            <a:avLst/>
          </a:prstGeom>
          <a:solidFill>
            <a:schemeClr val="accent1"/>
          </a:solidFill>
        </p:spPr>
        <p:txBody>
          <a:bodyPr wrap="square" rtlCol="0">
            <a:spAutoFit/>
          </a:bodyPr>
          <a:lstStyle/>
          <a:p>
            <a:pPr algn="ctr"/>
            <a:r>
              <a:rPr lang="en-US" sz="2400" dirty="0" smtClean="0">
                <a:solidFill>
                  <a:schemeClr val="bg1"/>
                </a:solidFill>
              </a:rPr>
              <a:t>Enable Unambiguous Machine </a:t>
            </a:r>
            <a:r>
              <a:rPr lang="en-US" sz="2400" dirty="0">
                <a:solidFill>
                  <a:schemeClr val="bg1"/>
                </a:solidFill>
              </a:rPr>
              <a:t>to </a:t>
            </a:r>
            <a:r>
              <a:rPr lang="en-US" sz="2400" dirty="0" smtClean="0">
                <a:solidFill>
                  <a:schemeClr val="bg1"/>
                </a:solidFill>
              </a:rPr>
              <a:t>Machine </a:t>
            </a:r>
          </a:p>
          <a:p>
            <a:pPr algn="ctr"/>
            <a:r>
              <a:rPr lang="en-US" sz="2400" dirty="0">
                <a:solidFill>
                  <a:schemeClr val="bg1"/>
                </a:solidFill>
              </a:rPr>
              <a:t>C</a:t>
            </a:r>
            <a:r>
              <a:rPr lang="en-US" sz="2400" dirty="0" smtClean="0">
                <a:solidFill>
                  <a:schemeClr val="bg1"/>
                </a:solidFill>
              </a:rPr>
              <a:t>ommand </a:t>
            </a:r>
            <a:r>
              <a:rPr lang="en-US" sz="2400" dirty="0">
                <a:solidFill>
                  <a:schemeClr val="bg1"/>
                </a:solidFill>
              </a:rPr>
              <a:t>and </a:t>
            </a:r>
            <a:r>
              <a:rPr lang="en-US" sz="2400" dirty="0" smtClean="0">
                <a:solidFill>
                  <a:schemeClr val="bg1"/>
                </a:solidFill>
              </a:rPr>
              <a:t>Control Messages</a:t>
            </a:r>
            <a:endParaRPr lang="en-US" sz="2400" dirty="0">
              <a:solidFill>
                <a:schemeClr val="bg1"/>
              </a:solidFill>
            </a:endParaRPr>
          </a:p>
        </p:txBody>
      </p:sp>
    </p:spTree>
    <p:extLst>
      <p:ext uri="{BB962C8B-B14F-4D97-AF65-F5344CB8AC3E}">
        <p14:creationId xmlns:p14="http://schemas.microsoft.com/office/powerpoint/2010/main" val="414605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OpenC2 </a:t>
            </a:r>
            <a:r>
              <a:rPr lang="en-US" dirty="0" smtClean="0"/>
              <a:t>‘Philosoph</a:t>
            </a:r>
            <a:r>
              <a:rPr lang="en-US" dirty="0" smtClean="0"/>
              <a:t>y’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9</a:t>
            </a:fld>
            <a:endParaRPr kumimoji="0" lang="en-US" dirty="0">
              <a:solidFill>
                <a:srgbClr val="FFFFFF"/>
              </a:solidFill>
            </a:endParaRPr>
          </a:p>
        </p:txBody>
      </p:sp>
      <p:sp>
        <p:nvSpPr>
          <p:cNvPr id="5" name="Content Placeholder 4"/>
          <p:cNvSpPr>
            <a:spLocks noGrp="1"/>
          </p:cNvSpPr>
          <p:nvPr>
            <p:ph sz="quarter" idx="1"/>
          </p:nvPr>
        </p:nvSpPr>
        <p:spPr>
          <a:xfrm>
            <a:off x="457200" y="1524000"/>
            <a:ext cx="8153400" cy="4495800"/>
          </a:xfrm>
        </p:spPr>
        <p:txBody>
          <a:bodyPr>
            <a:normAutofit/>
          </a:bodyPr>
          <a:lstStyle/>
          <a:p>
            <a:pPr lvl="0"/>
            <a:r>
              <a:rPr lang="en-US" dirty="0"/>
              <a:t>Pre-existing standards will be leveraged to the greatest extent </a:t>
            </a:r>
            <a:r>
              <a:rPr lang="en-US" dirty="0" smtClean="0"/>
              <a:t>practical</a:t>
            </a:r>
            <a:endParaRPr lang="en-US" dirty="0"/>
          </a:p>
          <a:p>
            <a:pPr lvl="0"/>
            <a:r>
              <a:rPr lang="en-US" dirty="0" smtClean="0"/>
              <a:t>Minimize Complexity Of Command</a:t>
            </a:r>
          </a:p>
          <a:p>
            <a:pPr lvl="1"/>
            <a:r>
              <a:rPr lang="en-US" dirty="0" smtClean="0"/>
              <a:t>Minimize Overhead on Sensor/Actuator</a:t>
            </a:r>
          </a:p>
          <a:p>
            <a:pPr lvl="0"/>
            <a:r>
              <a:rPr lang="en-US" dirty="0" smtClean="0"/>
              <a:t>Infrastructure</a:t>
            </a:r>
            <a:r>
              <a:rPr lang="en-US" dirty="0"/>
              <a:t>, architecture and vendor agnostic</a:t>
            </a:r>
          </a:p>
          <a:p>
            <a:pPr lvl="0"/>
            <a:r>
              <a:rPr lang="en-US" dirty="0" smtClean="0"/>
              <a:t>Extensible </a:t>
            </a:r>
            <a:r>
              <a:rPr lang="en-US" dirty="0"/>
              <a:t>to support different levels of detail and future technologies </a:t>
            </a:r>
          </a:p>
          <a:p>
            <a:pPr lvl="1"/>
            <a:endParaRPr lang="en-US" dirty="0" smtClean="0"/>
          </a:p>
        </p:txBody>
      </p:sp>
    </p:spTree>
    <p:extLst>
      <p:ext uri="{BB962C8B-B14F-4D97-AF65-F5344CB8AC3E}">
        <p14:creationId xmlns:p14="http://schemas.microsoft.com/office/powerpoint/2010/main" val="1977224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1F497D"/>
      </a:dk2>
      <a:lt2>
        <a:srgbClr val="EEECE1"/>
      </a:lt2>
      <a:accent1>
        <a:srgbClr val="2E3092"/>
      </a:accent1>
      <a:accent2>
        <a:srgbClr val="2AB573"/>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38552</TotalTime>
  <Words>775</Words>
  <Application>Microsoft Office PowerPoint</Application>
  <PresentationFormat>On-screen Show (4:3)</PresentationFormat>
  <Paragraphs>153</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External dependencies</vt:lpstr>
      <vt:lpstr>Agenda</vt:lpstr>
      <vt:lpstr>External Dependencies and Considerations (Partial list)</vt:lpstr>
      <vt:lpstr>ACD Command and Control Model</vt:lpstr>
      <vt:lpstr>Command and Control Model (examples)</vt:lpstr>
      <vt:lpstr>Hierarchical Model (an example)</vt:lpstr>
      <vt:lpstr>Transport Model</vt:lpstr>
      <vt:lpstr>OpenC2 Design Principles</vt:lpstr>
      <vt:lpstr>OpenC2 ‘Philosophy’ </vt:lpstr>
      <vt:lpstr>Acknowledgement </vt:lpstr>
      <vt:lpstr>Command Identifier/ Time to Live</vt:lpstr>
      <vt:lpstr>Connection Management</vt:lpstr>
      <vt:lpstr>Data Models</vt:lpstr>
      <vt:lpstr>Information Assurance </vt:lpstr>
      <vt:lpstr>Thank you! Questions? </vt:lpstr>
    </vt:vector>
  </TitlesOfParts>
  <Company>General Dynamics C4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 Portfolio Use Cases</dc:title>
  <dc:creator>Jason Romano</dc:creator>
  <cp:lastModifiedBy>Brule, Joseph M</cp:lastModifiedBy>
  <cp:revision>351</cp:revision>
  <dcterms:created xsi:type="dcterms:W3CDTF">2015-07-23T17:23:06Z</dcterms:created>
  <dcterms:modified xsi:type="dcterms:W3CDTF">2016-03-29T19:38:26Z</dcterms:modified>
</cp:coreProperties>
</file>