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257" r:id="rId3"/>
    <p:sldId id="372" r:id="rId4"/>
    <p:sldId id="368" r:id="rId5"/>
    <p:sldId id="355" r:id="rId6"/>
    <p:sldId id="350" r:id="rId7"/>
    <p:sldId id="366" r:id="rId8"/>
    <p:sldId id="373" r:id="rId9"/>
    <p:sldId id="374" r:id="rId10"/>
    <p:sldId id="375" r:id="rId11"/>
    <p:sldId id="376" r:id="rId12"/>
    <p:sldId id="377" r:id="rId13"/>
    <p:sldId id="3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79900" autoAdjust="0"/>
  </p:normalViewPr>
  <p:slideViewPr>
    <p:cSldViewPr snapToGrid="0" snapToObjects="1">
      <p:cViewPr varScale="1">
        <p:scale>
          <a:sx n="81" d="100"/>
          <a:sy n="81" d="100"/>
        </p:scale>
        <p:origin x="-24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FE79-7676-2A45-B5BC-2E2973D62D5F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3E57-B97C-C946-A561-A055C59D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DB87D-6B77-4EDA-945D-D9A3E7BC54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line image 1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73895"/>
            <a:ext cx="5486400" cy="1334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273" y="405795"/>
            <a:ext cx="2908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" y="2680"/>
            <a:ext cx="9142807" cy="685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19515" y="2048256"/>
            <a:ext cx="8711929" cy="2907792"/>
          </a:xfrm>
        </p:spPr>
        <p:txBody>
          <a:bodyPr/>
          <a:lstStyle>
            <a:lvl1pPr algn="l" defTabSz="9132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700" b="0" kern="1200" spc="-151" baseline="0" dirty="0">
                <a:solidFill>
                  <a:schemeClr val="tx1"/>
                </a:solidFill>
                <a:effectLst>
                  <a:outerShdw blurRad="38100" dist="25400" dir="5400000" algn="t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3" name="Rectangle 7"/>
          <p:cNvSpPr>
            <a:spLocks noChangeArrowheads="1"/>
          </p:cNvSpPr>
          <p:nvPr userDrawn="1"/>
        </p:nvSpPr>
        <p:spPr bwMode="ltGray">
          <a:xfrm>
            <a:off x="8627567" y="6565152"/>
            <a:ext cx="271157" cy="1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004" tIns="41001" rIns="82004" bIns="41001" anchor="b">
            <a:spAutoFit/>
          </a:bodyPr>
          <a:lstStyle/>
          <a:p>
            <a:pPr algn="r" defTabSz="813368"/>
            <a:fld id="{DFCF27A5-1A5B-48D3-A060-2758FFBB1ADD}" type="slidenum">
              <a:rPr lang="en-US" sz="700">
                <a:solidFill>
                  <a:srgbClr val="FFFFFF"/>
                </a:solidFill>
              </a:rPr>
              <a:pPr algn="r" defTabSz="813368"/>
              <a:t>‹#›</a:t>
            </a:fld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7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9515" y="4968567"/>
            <a:ext cx="8711929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7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19515" y="5305950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19515" y="5692056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43FE8B-308F-4382-9655-46B1789E94EF}" type="datetime1">
              <a:rPr lang="en-US" smtClean="0">
                <a:latin typeface="Tw Cen MT"/>
              </a:rPr>
              <a:pPr/>
              <a:t>7/14/16</a:t>
            </a:fld>
            <a:endParaRPr lang="en-US" dirty="0">
              <a:latin typeface="Tw Cen MT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1F497D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6380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2B2-7238-4135-B3D9-97A1357E2E20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690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1B7C-1FDD-42FD-9A06-6AC00313877F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9831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7DA086-46E6-41E7-A73A-2CEE4966C500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0034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9231E7-997A-412D-84DC-9B00410FEBC3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52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85A-B0BE-4563-90F2-538DF71CFB72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30877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D3E5-681E-495A-9A20-B77690DC2AC4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1F497D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464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0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30D-043F-4BA3-9E5F-DC13212B92AB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663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A59F7D6-4F9A-47A6-ADCC-8BE2C05F1F8B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966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1F59-622D-49DD-A407-F9C971171EED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15231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32FB50-16D0-471D-8C85-B8A6C1DE6B65}" type="datetime1">
              <a:rPr lang="en-US" smtClean="0">
                <a:solidFill>
                  <a:srgbClr val="1F497D"/>
                </a:solidFill>
                <a:latin typeface="Tw Cen MT"/>
              </a:rPr>
              <a:pPr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198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A634-B6C6-9A46-B114-8FE33D9AD695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fld id="{16C4A91E-8137-4654-B5C3-88E0D304AEC4}" type="datetime1">
              <a:rPr lang="en-US" smtClean="0">
                <a:solidFill>
                  <a:srgbClr val="1F497D"/>
                </a:solidFill>
                <a:latin typeface="Tw Cen MT"/>
              </a:rPr>
              <a:pPr defTabSz="914400"/>
              <a:t>7/14/16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914400"/>
            <a:fld id="{F0C94032-CD4C-4C25-B0C2-CEC720522D92}" type="slidenum">
              <a:rPr lang="en-US" smtClean="0">
                <a:latin typeface="Tw Cen MT"/>
              </a:rPr>
              <a:pPr defTabSz="914400"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12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b="1" cap="small" dirty="0"/>
              <a:t>STIX™ </a:t>
            </a:r>
            <a:r>
              <a:rPr lang="en-US" sz="5400" b="1" cap="small" dirty="0" smtClean="0"/>
              <a:t>COA Extension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USING OPENC2 for automated response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5461446"/>
            <a:ext cx="6400800" cy="110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July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7450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this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sz="2000" dirty="0" smtClean="0"/>
              <a:t>Reduced Nesting</a:t>
            </a:r>
          </a:p>
          <a:p>
            <a:pPr lvl="1"/>
            <a:r>
              <a:rPr lang="en-US" sz="2000" dirty="0" smtClean="0"/>
              <a:t>Easy to collapse OpenC2 action under main COA in the future</a:t>
            </a:r>
          </a:p>
          <a:p>
            <a:pPr lvl="1"/>
            <a:r>
              <a:rPr lang="en-US" sz="2000" dirty="0" smtClean="0"/>
              <a:t>No need for modifier extensions – StructuredCOA captures the actuator specific details</a:t>
            </a:r>
          </a:p>
          <a:p>
            <a:pPr lvl="1"/>
            <a:r>
              <a:rPr lang="en-US" sz="2000" dirty="0" smtClean="0"/>
              <a:t>Validation logic easier</a:t>
            </a:r>
          </a:p>
          <a:p>
            <a:pPr lvl="1"/>
            <a:r>
              <a:rPr lang="en-US" sz="2000" dirty="0" smtClean="0"/>
              <a:t>Actuator vendors can define and maintain their own StructuredCOA extensions that would easily fit into this model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the recommended STIX way for defining extensions.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10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4635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Embedding JSON within XML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11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8651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 Term Reference Implementations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12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0523" y="3453721"/>
            <a:ext cx="5860277" cy="3312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Provide </a:t>
            </a:r>
            <a:r>
              <a:rPr lang="en-US" sz="1800" dirty="0"/>
              <a:t>OpenC2 </a:t>
            </a:r>
            <a:r>
              <a:rPr lang="en-US" sz="1800" dirty="0" smtClean="0"/>
              <a:t>generator and consumer building blocks</a:t>
            </a:r>
          </a:p>
          <a:p>
            <a:pPr lvl="1"/>
            <a:r>
              <a:rPr lang="en-US" sz="1400" dirty="0" smtClean="0"/>
              <a:t>Phase 1: Develop </a:t>
            </a:r>
            <a:r>
              <a:rPr lang="en-US" sz="1400" dirty="0"/>
              <a:t>OpenC2 </a:t>
            </a:r>
            <a:r>
              <a:rPr lang="en-US" sz="1400" dirty="0" smtClean="0"/>
              <a:t>Orchestrator  </a:t>
            </a:r>
            <a:r>
              <a:rPr lang="en-US" sz="1400" dirty="0"/>
              <a:t>App (new, </a:t>
            </a:r>
            <a:r>
              <a:rPr lang="en-US" sz="1400" dirty="0" smtClean="0"/>
              <a:t>generator) </a:t>
            </a:r>
          </a:p>
          <a:p>
            <a:pPr lvl="2"/>
            <a:r>
              <a:rPr lang="en-US" sz="1200" dirty="0" smtClean="0"/>
              <a:t>Not </a:t>
            </a:r>
            <a:r>
              <a:rPr lang="en-US" sz="1200" dirty="0"/>
              <a:t>tied to specific actuator</a:t>
            </a:r>
          </a:p>
          <a:p>
            <a:pPr lvl="2"/>
            <a:r>
              <a:rPr lang="en-US" sz="1200" dirty="0"/>
              <a:t>Open an http socket,  push out  openC2 in </a:t>
            </a:r>
            <a:r>
              <a:rPr lang="en-US" sz="1200" dirty="0" err="1"/>
              <a:t>JSON</a:t>
            </a:r>
            <a:r>
              <a:rPr lang="en-US" sz="1200" dirty="0"/>
              <a:t> over the </a:t>
            </a:r>
            <a:r>
              <a:rPr lang="en-US" sz="1200" dirty="0" smtClean="0"/>
              <a:t>socket</a:t>
            </a:r>
          </a:p>
          <a:p>
            <a:pPr lvl="2"/>
            <a:r>
              <a:rPr lang="en-US" sz="1200" dirty="0" smtClean="0"/>
              <a:t>Support OpenC2 in </a:t>
            </a:r>
            <a:r>
              <a:rPr lang="en-US" sz="1200" dirty="0" err="1" smtClean="0"/>
              <a:t>STIX</a:t>
            </a:r>
            <a:r>
              <a:rPr lang="en-US" sz="1200" dirty="0" smtClean="0"/>
              <a:t> COA</a:t>
            </a:r>
          </a:p>
          <a:p>
            <a:pPr lvl="2"/>
            <a:r>
              <a:rPr lang="en-US" sz="1200" dirty="0" smtClean="0"/>
              <a:t>Implement OpenC2 Actions: Deny, Mitigate, Allow</a:t>
            </a:r>
            <a:endParaRPr lang="en-US" sz="1400" dirty="0"/>
          </a:p>
          <a:p>
            <a:pPr lvl="1"/>
            <a:r>
              <a:rPr lang="en-US" sz="1400" dirty="0" smtClean="0"/>
              <a:t>Phase 2: Develop OpenC2 Consumer App (new, consumer)</a:t>
            </a:r>
          </a:p>
          <a:p>
            <a:pPr lvl="2"/>
            <a:r>
              <a:rPr lang="en-US" sz="1200" dirty="0" smtClean="0"/>
              <a:t>Consume OpenC2 commands in </a:t>
            </a:r>
            <a:r>
              <a:rPr lang="en-US" sz="1200" dirty="0" err="1"/>
              <a:t>JSON</a:t>
            </a:r>
            <a:r>
              <a:rPr lang="en-US" sz="1200" dirty="0"/>
              <a:t> </a:t>
            </a:r>
            <a:r>
              <a:rPr lang="en-US" sz="1200" dirty="0" smtClean="0"/>
              <a:t>format</a:t>
            </a:r>
          </a:p>
          <a:p>
            <a:pPr lvl="2"/>
            <a:r>
              <a:rPr lang="en-US" sz="1200" dirty="0" smtClean="0"/>
              <a:t>Implement </a:t>
            </a:r>
            <a:r>
              <a:rPr lang="en-US" sz="1200" dirty="0"/>
              <a:t>OpenC2 Actions: </a:t>
            </a:r>
            <a:r>
              <a:rPr lang="en-US" sz="1200" dirty="0" smtClean="0"/>
              <a:t>Deny, Allow</a:t>
            </a:r>
            <a:endParaRPr lang="en-US" sz="1400" dirty="0" smtClean="0"/>
          </a:p>
          <a:p>
            <a:pPr lvl="1"/>
            <a:r>
              <a:rPr lang="en-US" sz="1400" dirty="0" smtClean="0"/>
              <a:t>Parallel Efforts:</a:t>
            </a:r>
          </a:p>
          <a:p>
            <a:pPr lvl="2"/>
            <a:r>
              <a:rPr lang="en-US" sz="1200" dirty="0" smtClean="0"/>
              <a:t>Develop </a:t>
            </a:r>
            <a:r>
              <a:rPr lang="en-US" sz="1200" dirty="0"/>
              <a:t>OpenC2 </a:t>
            </a:r>
            <a:r>
              <a:rPr lang="en-US" sz="1200" dirty="0" smtClean="0"/>
              <a:t>Mitigation Manager for Traditional Firewall </a:t>
            </a:r>
            <a:r>
              <a:rPr lang="en-US" sz="1200" dirty="0"/>
              <a:t>(new, </a:t>
            </a:r>
            <a:r>
              <a:rPr lang="en-US" sz="1200" dirty="0" smtClean="0"/>
              <a:t>consumer)  </a:t>
            </a:r>
          </a:p>
          <a:p>
            <a:pPr lvl="2"/>
            <a:r>
              <a:rPr lang="en-US" sz="1200" dirty="0" smtClean="0"/>
              <a:t>Develop </a:t>
            </a:r>
            <a:r>
              <a:rPr lang="en-US" sz="1200" dirty="0" err="1" smtClean="0"/>
              <a:t>SDN</a:t>
            </a:r>
            <a:r>
              <a:rPr lang="en-US" sz="1200" dirty="0" smtClean="0"/>
              <a:t> Mitigation Manager (new, consumer)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016122" y="3505198"/>
            <a:ext cx="990600" cy="62616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Mitigation Manager 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(</a:t>
            </a:r>
            <a:r>
              <a:rPr lang="en-US" sz="900" dirty="0" err="1" smtClean="0">
                <a:solidFill>
                  <a:prstClr val="white"/>
                </a:solidFill>
                <a:latin typeface="Tw Cen MT"/>
              </a:rPr>
              <a:t>SDN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 Controller)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96804" y="2227743"/>
            <a:ext cx="165655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89596" y="3834843"/>
            <a:ext cx="724759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24460" y="2028943"/>
            <a:ext cx="1524000" cy="1528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 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33220" y="3529924"/>
            <a:ext cx="197996" cy="6262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27507" y="3545453"/>
            <a:ext cx="951116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OpenFlow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3" name="Rounded Rectangle 22"/>
          <p:cNvSpPr/>
          <p:nvPr/>
        </p:nvSpPr>
        <p:spPr>
          <a:xfrm rot="5400000">
            <a:off x="6525478" y="3715766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9600" y="1937709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25413" y="1936876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37399" y="1928851"/>
            <a:ext cx="28943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59804" y="1905000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395" y="1928851"/>
            <a:ext cx="1066800" cy="6261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Orchestrator 2</a:t>
            </a:r>
            <a:endParaRPr lang="en-US" sz="11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050277" y="2178526"/>
            <a:ext cx="1782596" cy="329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008208" y="1905000"/>
            <a:ext cx="1066800" cy="6261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Orchestrator 1</a:t>
            </a:r>
            <a:endParaRPr lang="en-US" sz="11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 rot="5400000">
            <a:off x="1475566" y="2167211"/>
            <a:ext cx="942027" cy="16051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6" name="Rounded Rectangle 35"/>
          <p:cNvSpPr/>
          <p:nvPr/>
        </p:nvSpPr>
        <p:spPr>
          <a:xfrm rot="5400000">
            <a:off x="3435036" y="2142977"/>
            <a:ext cx="978749" cy="19799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9" name="Rounded Rectangle 38"/>
          <p:cNvSpPr/>
          <p:nvPr/>
        </p:nvSpPr>
        <p:spPr>
          <a:xfrm rot="5400000">
            <a:off x="230314" y="2150545"/>
            <a:ext cx="978749" cy="18285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1" name="Rounded Rectangle 40"/>
          <p:cNvSpPr/>
          <p:nvPr/>
        </p:nvSpPr>
        <p:spPr>
          <a:xfrm rot="5400000">
            <a:off x="4751318" y="2076291"/>
            <a:ext cx="906373" cy="2589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05000" y="1763372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1: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65077" y="1776451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2: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957618" y="2231897"/>
            <a:ext cx="2004782" cy="58750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(mitigate)</a:t>
            </a:r>
          </a:p>
          <a:p>
            <a:pPr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</a:t>
            </a:r>
            <a:r>
              <a:rPr lang="en-US" sz="1100" dirty="0" err="1">
                <a:solidFill>
                  <a:srgbClr val="1F497D"/>
                </a:solidFill>
                <a:latin typeface="Tw Cen MT"/>
              </a:rPr>
              <a:t>STIX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COA 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[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XML, </a:t>
            </a:r>
            <a:r>
              <a:rPr lang="en-US" sz="1100" dirty="0" err="1">
                <a:solidFill>
                  <a:srgbClr val="1F497D"/>
                </a:solidFill>
                <a:latin typeface="Tw Cen MT"/>
              </a:rPr>
              <a:t>STIX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1.2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 (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mitigate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10179" y="2213671"/>
            <a:ext cx="724759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711648" y="2114279"/>
            <a:ext cx="203752" cy="19878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016122" y="1977653"/>
            <a:ext cx="990600" cy="50018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OpenC2 Proxy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833220" y="1905000"/>
            <a:ext cx="197996" cy="64548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55" name="Rounded Rectangle 54"/>
          <p:cNvSpPr/>
          <p:nvPr/>
        </p:nvSpPr>
        <p:spPr>
          <a:xfrm rot="5400000">
            <a:off x="6525478" y="2097280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56" name="Straight Arrow Connector 55"/>
          <p:cNvCxnSpPr>
            <a:stCxn id="28" idx="2"/>
            <a:endCxn id="20" idx="1"/>
          </p:cNvCxnSpPr>
          <p:nvPr/>
        </p:nvCxnSpPr>
        <p:spPr>
          <a:xfrm>
            <a:off x="5158802" y="2531248"/>
            <a:ext cx="1674418" cy="13117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16122" y="2718477"/>
            <a:ext cx="990600" cy="62616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Mitigation Manager 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(Firewall Manager)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01000" y="3048122"/>
            <a:ext cx="687840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1648" y="2948730"/>
            <a:ext cx="203752" cy="198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833220" y="2743203"/>
            <a:ext cx="197996" cy="6262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6" name="Rounded Rectangle 65"/>
          <p:cNvSpPr/>
          <p:nvPr/>
        </p:nvSpPr>
        <p:spPr>
          <a:xfrm rot="5400000">
            <a:off x="6525478" y="2929045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5257800" y="2438400"/>
            <a:ext cx="1575420" cy="6179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711648" y="3733800"/>
            <a:ext cx="203752" cy="1987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273537" y="2727882"/>
            <a:ext cx="1319435" cy="3640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Parallel Efforts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2043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7/15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New Design proposal</a:t>
            </a:r>
          </a:p>
          <a:p>
            <a:r>
              <a:rPr lang="en-US" dirty="0" smtClean="0"/>
              <a:t>Discuss open items and </a:t>
            </a:r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  <a:p>
            <a:r>
              <a:rPr lang="en-US" smtClean="0"/>
              <a:t>Reference implementation</a:t>
            </a:r>
            <a:endParaRPr lang="en-US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2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387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Design considerations</a:t>
            </a:r>
          </a:p>
          <a:p>
            <a:pPr lvl="1"/>
            <a:r>
              <a:rPr lang="en-US" sz="2800" dirty="0" smtClean="0"/>
              <a:t>Fairly typed flexible schema</a:t>
            </a:r>
          </a:p>
          <a:p>
            <a:pPr lvl="1"/>
            <a:r>
              <a:rPr lang="en-US" sz="2800" dirty="0" smtClean="0"/>
              <a:t>Validation logic on client side (orchestrator/actuator)</a:t>
            </a:r>
          </a:p>
          <a:p>
            <a:r>
              <a:rPr lang="en-US" sz="2800" dirty="0" smtClean="0"/>
              <a:t>Deliverable – XML schema for STIX 1.2 validated by one reference implementation at least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3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6425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chemeClr val="accent4"/>
                </a:solidFill>
                <a:cs typeface="CiscoSans Thin"/>
              </a:rPr>
              <a:t>OpenC2 ACTION SYNTAX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12648" y="1602023"/>
            <a:ext cx="8455152" cy="5029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504D"/>
              </a:buClr>
              <a:buSzPct val="60000"/>
              <a:buFont typeface="Wingdings"/>
              <a:buChar char=""/>
              <a:tabLst>
                <a:tab pos="228600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&lt;ACTION&gt; ([TARGET,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[ACTOR,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])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023938" algn="ctr"/>
                <a:tab pos="2401888" algn="ctr"/>
                <a:tab pos="4859338" algn="ctr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	verb 	object	subject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255713" algn="ctr"/>
                <a:tab pos="2519363" algn="ctr"/>
                <a:tab pos="4687888" algn="ctr"/>
              </a:tabLst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ACTION gathers and conveys information, controls devices and processes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TARGET is the object of the ACTION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device, person, process, network, data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ACTOR is performing the ACTION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identify individual ACTOR or group of ACTORs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accommodates hierarchies, inheritance, lists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provide additional contextual information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time, frequency, degree/extent, priority, location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4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233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so far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7309"/>
            <a:ext cx="8369300" cy="4635500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5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0665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Actuator Specific modifiers as extensions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2000"/>
            <a:ext cx="8839200" cy="2781300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6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9200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this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Actuator specific modifiers defined and maintained in their own schemas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Nested hierarchy </a:t>
            </a:r>
          </a:p>
          <a:p>
            <a:pPr marL="321224" lvl="1" indent="0">
              <a:buNone/>
            </a:pPr>
            <a:r>
              <a:rPr lang="en-US" dirty="0" smtClean="0"/>
              <a:t>COA -&gt; StructuredCOA(OpenC2StrucutedCOA) -&gt; Modifier -&gt; Actuator specific modifier</a:t>
            </a:r>
          </a:p>
          <a:p>
            <a:pPr lvl="1"/>
            <a:r>
              <a:rPr lang="en-US" dirty="0" smtClean="0"/>
              <a:t>Validation needs to be applied at different levels</a:t>
            </a:r>
          </a:p>
          <a:p>
            <a:pPr marL="321224" lvl="1" indent="0">
              <a:buNone/>
            </a:pPr>
            <a:r>
              <a:rPr lang="en-US" dirty="0" smtClean="0"/>
              <a:t>Validate that the action in COA matches OpenC2StructuredCOA matches Modifier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7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604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approach – OpenC2 COA as a CourseOfActionType extension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522"/>
            <a:ext cx="9144000" cy="5684889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8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7200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approach continued…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20729"/>
            <a:ext cx="7531100" cy="4813300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9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1983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50292</TotalTime>
  <Words>404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Median</vt:lpstr>
      <vt:lpstr>STIX™ COA Extension</vt:lpstr>
      <vt:lpstr>7/15 Agenda</vt:lpstr>
      <vt:lpstr>Recap</vt:lpstr>
      <vt:lpstr>OpenC2 ACTION SYNTAX</vt:lpstr>
      <vt:lpstr>Schema so far</vt:lpstr>
      <vt:lpstr>Actuator Specific modifiers as extensions</vt:lpstr>
      <vt:lpstr>Pros and Cons of this approach</vt:lpstr>
      <vt:lpstr>Alternate approach – OpenC2 COA as a CourseOfActionType extension</vt:lpstr>
      <vt:lpstr>Alternate approach continued…</vt:lpstr>
      <vt:lpstr>Pros and Cons of this approach</vt:lpstr>
      <vt:lpstr>Open Issues</vt:lpstr>
      <vt:lpstr>Near Term Reference Implementations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 concepts</dc:title>
  <dc:creator>Jyoti Verma</dc:creator>
  <cp:lastModifiedBy>Jyoti Verma</cp:lastModifiedBy>
  <cp:revision>162</cp:revision>
  <dcterms:created xsi:type="dcterms:W3CDTF">2015-05-20T05:01:40Z</dcterms:created>
  <dcterms:modified xsi:type="dcterms:W3CDTF">2016-07-14T23:30:21Z</dcterms:modified>
</cp:coreProperties>
</file>