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72"/>
  </p:notesMasterIdLst>
  <p:sldIdLst>
    <p:sldId id="386" r:id="rId2"/>
    <p:sldId id="476" r:id="rId3"/>
    <p:sldId id="477" r:id="rId4"/>
    <p:sldId id="420" r:id="rId5"/>
    <p:sldId id="421" r:id="rId6"/>
    <p:sldId id="422" r:id="rId7"/>
    <p:sldId id="423" r:id="rId8"/>
    <p:sldId id="424" r:id="rId9"/>
    <p:sldId id="425" r:id="rId10"/>
    <p:sldId id="426" r:id="rId11"/>
    <p:sldId id="427" r:id="rId12"/>
    <p:sldId id="428" r:id="rId13"/>
    <p:sldId id="429" r:id="rId14"/>
    <p:sldId id="430" r:id="rId15"/>
    <p:sldId id="392" r:id="rId16"/>
    <p:sldId id="393" r:id="rId17"/>
    <p:sldId id="416" r:id="rId18"/>
    <p:sldId id="419" r:id="rId19"/>
    <p:sldId id="390" r:id="rId20"/>
    <p:sldId id="385" r:id="rId21"/>
    <p:sldId id="487" r:id="rId22"/>
    <p:sldId id="394" r:id="rId23"/>
    <p:sldId id="432" r:id="rId24"/>
    <p:sldId id="431" r:id="rId25"/>
    <p:sldId id="444" r:id="rId26"/>
    <p:sldId id="433" r:id="rId27"/>
    <p:sldId id="434" r:id="rId28"/>
    <p:sldId id="446" r:id="rId29"/>
    <p:sldId id="447" r:id="rId30"/>
    <p:sldId id="448" r:id="rId31"/>
    <p:sldId id="449" r:id="rId32"/>
    <p:sldId id="450" r:id="rId33"/>
    <p:sldId id="451" r:id="rId34"/>
    <p:sldId id="452"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08" r:id="rId48"/>
    <p:sldId id="478" r:id="rId49"/>
    <p:sldId id="479" r:id="rId50"/>
    <p:sldId id="480" r:id="rId51"/>
    <p:sldId id="481" r:id="rId52"/>
    <p:sldId id="482" r:id="rId53"/>
    <p:sldId id="483" r:id="rId54"/>
    <p:sldId id="484" r:id="rId55"/>
    <p:sldId id="485" r:id="rId56"/>
    <p:sldId id="397" r:id="rId57"/>
    <p:sldId id="405" r:id="rId58"/>
    <p:sldId id="403" r:id="rId59"/>
    <p:sldId id="404" r:id="rId60"/>
    <p:sldId id="465" r:id="rId61"/>
    <p:sldId id="466" r:id="rId62"/>
    <p:sldId id="488" r:id="rId63"/>
    <p:sldId id="468" r:id="rId64"/>
    <p:sldId id="469" r:id="rId65"/>
    <p:sldId id="470" r:id="rId66"/>
    <p:sldId id="471" r:id="rId67"/>
    <p:sldId id="472" r:id="rId68"/>
    <p:sldId id="473" r:id="rId69"/>
    <p:sldId id="474" r:id="rId70"/>
    <p:sldId id="475"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785E4B5-F30B-423A-B05A-C1E7EFE928BD}">
          <p14:sldIdLst>
            <p14:sldId id="386"/>
            <p14:sldId id="476"/>
            <p14:sldId id="477"/>
          </p14:sldIdLst>
        </p14:section>
        <p14:section name="Keynote" id="{E4420BF0-0DA2-4721-A06D-EB0B5E607848}">
          <p14:sldIdLst>
            <p14:sldId id="420"/>
            <p14:sldId id="421"/>
            <p14:sldId id="422"/>
            <p14:sldId id="423"/>
            <p14:sldId id="424"/>
            <p14:sldId id="425"/>
            <p14:sldId id="426"/>
            <p14:sldId id="427"/>
            <p14:sldId id="428"/>
            <p14:sldId id="429"/>
            <p14:sldId id="430"/>
          </p14:sldIdLst>
        </p14:section>
        <p14:section name="Prototypes" id="{B98A63FA-972E-47EB-B3C4-BBA2E8C19577}">
          <p14:sldIdLst>
            <p14:sldId id="392"/>
            <p14:sldId id="393"/>
            <p14:sldId id="416"/>
            <p14:sldId id="419"/>
            <p14:sldId id="390"/>
            <p14:sldId id="385"/>
            <p14:sldId id="487"/>
            <p14:sldId id="394"/>
            <p14:sldId id="432"/>
            <p14:sldId id="431"/>
            <p14:sldId id="444"/>
            <p14:sldId id="433"/>
            <p14:sldId id="434"/>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Lst>
        </p14:section>
        <p14:section name="Implementation Considerations" id="{E055F936-5274-4EAC-A45B-36C9BDC53228}">
          <p14:sldIdLst>
            <p14:sldId id="408"/>
            <p14:sldId id="478"/>
            <p14:sldId id="479"/>
            <p14:sldId id="480"/>
            <p14:sldId id="481"/>
            <p14:sldId id="482"/>
            <p14:sldId id="483"/>
            <p14:sldId id="484"/>
            <p14:sldId id="485"/>
            <p14:sldId id="397"/>
            <p14:sldId id="405"/>
            <p14:sldId id="403"/>
            <p14:sldId id="404"/>
          </p14:sldIdLst>
        </p14:section>
        <p14:section name="Way Forward" id="{B74D40CA-1C4B-4795-B212-A52E5884E18C}">
          <p14:sldIdLst>
            <p14:sldId id="465"/>
            <p14:sldId id="466"/>
            <p14:sldId id="488"/>
            <p14:sldId id="468"/>
            <p14:sldId id="469"/>
            <p14:sldId id="470"/>
            <p14:sldId id="471"/>
            <p14:sldId id="472"/>
            <p14:sldId id="473"/>
            <p14:sldId id="474"/>
            <p14:sldId id="4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EFF"/>
    <a:srgbClr val="BE59FF"/>
    <a:srgbClr val="29E2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7" autoAdjust="0"/>
    <p:restoredTop sz="86443" autoAdjust="0"/>
  </p:normalViewPr>
  <p:slideViewPr>
    <p:cSldViewPr snapToGrid="0" snapToObjects="1">
      <p:cViewPr varScale="1">
        <p:scale>
          <a:sx n="113" d="100"/>
          <a:sy n="113" d="100"/>
        </p:scale>
        <p:origin x="-1488" y="-10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124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36FE79-7676-2A45-B5BC-2E2973D62D5F}" type="datetimeFigureOut">
              <a:rPr lang="en-US" smtClean="0"/>
              <a:t>10/3/2016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E43E57-B97C-C946-A561-A055C59D78E4}" type="slidenum">
              <a:rPr lang="en-US" smtClean="0"/>
              <a:t>‹#›</a:t>
            </a:fld>
            <a:endParaRPr lang="en-US"/>
          </a:p>
        </p:txBody>
      </p:sp>
    </p:spTree>
    <p:extLst>
      <p:ext uri="{BB962C8B-B14F-4D97-AF65-F5344CB8AC3E}">
        <p14:creationId xmlns:p14="http://schemas.microsoft.com/office/powerpoint/2010/main" val="18066374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12</a:t>
            </a:fld>
            <a:endParaRPr lang="en-US" dirty="0"/>
          </a:p>
        </p:txBody>
      </p:sp>
    </p:spTree>
    <p:extLst>
      <p:ext uri="{BB962C8B-B14F-4D97-AF65-F5344CB8AC3E}">
        <p14:creationId xmlns:p14="http://schemas.microsoft.com/office/powerpoint/2010/main" val="4280611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28</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34</a:t>
            </a:fld>
            <a:endParaRPr lang="en-US" dirty="0"/>
          </a:p>
        </p:txBody>
      </p:sp>
    </p:spTree>
    <p:extLst>
      <p:ext uri="{BB962C8B-B14F-4D97-AF65-F5344CB8AC3E}">
        <p14:creationId xmlns:p14="http://schemas.microsoft.com/office/powerpoint/2010/main" val="3125374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35</a:t>
            </a:fld>
            <a:endParaRPr lang="en-US" dirty="0"/>
          </a:p>
        </p:txBody>
      </p:sp>
    </p:spTree>
    <p:extLst>
      <p:ext uri="{BB962C8B-B14F-4D97-AF65-F5344CB8AC3E}">
        <p14:creationId xmlns:p14="http://schemas.microsoft.com/office/powerpoint/2010/main" val="3125374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36</a:t>
            </a:fld>
            <a:endParaRPr lang="en-US" dirty="0"/>
          </a:p>
        </p:txBody>
      </p:sp>
    </p:spTree>
    <p:extLst>
      <p:ext uri="{BB962C8B-B14F-4D97-AF65-F5344CB8AC3E}">
        <p14:creationId xmlns:p14="http://schemas.microsoft.com/office/powerpoint/2010/main" val="3125374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43</a:t>
            </a:fld>
            <a:endParaRPr lang="en-US" dirty="0"/>
          </a:p>
        </p:txBody>
      </p:sp>
    </p:spTree>
    <p:extLst>
      <p:ext uri="{BB962C8B-B14F-4D97-AF65-F5344CB8AC3E}">
        <p14:creationId xmlns:p14="http://schemas.microsoft.com/office/powerpoint/2010/main" val="710423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61</a:t>
            </a:fld>
            <a:endParaRPr lang="en-US" dirty="0"/>
          </a:p>
        </p:txBody>
      </p:sp>
    </p:spTree>
    <p:extLst>
      <p:ext uri="{BB962C8B-B14F-4D97-AF65-F5344CB8AC3E}">
        <p14:creationId xmlns:p14="http://schemas.microsoft.com/office/powerpoint/2010/main" val="3285606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65</a:t>
            </a:fld>
            <a:endParaRPr lang="en-US" dirty="0"/>
          </a:p>
        </p:txBody>
      </p:sp>
    </p:spTree>
    <p:extLst>
      <p:ext uri="{BB962C8B-B14F-4D97-AF65-F5344CB8AC3E}">
        <p14:creationId xmlns:p14="http://schemas.microsoft.com/office/powerpoint/2010/main" val="193306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4</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5</a:t>
            </a:fld>
            <a:endParaRPr lang="en-US" dirty="0"/>
          </a:p>
        </p:txBody>
      </p:sp>
    </p:spTree>
    <p:extLst>
      <p:ext uri="{BB962C8B-B14F-4D97-AF65-F5344CB8AC3E}">
        <p14:creationId xmlns:p14="http://schemas.microsoft.com/office/powerpoint/2010/main" val="3285606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that the responses need to be coordinated and that standards based solutions will facilitate integration</a:t>
            </a:r>
            <a:endParaRPr lang="en-US" dirty="0"/>
          </a:p>
        </p:txBody>
      </p:sp>
      <p:sp>
        <p:nvSpPr>
          <p:cNvPr id="4" name="Slide Number Placeholder 3"/>
          <p:cNvSpPr>
            <a:spLocks noGrp="1"/>
          </p:cNvSpPr>
          <p:nvPr>
            <p:ph type="sldNum" sz="quarter" idx="10"/>
          </p:nvPr>
        </p:nvSpPr>
        <p:spPr/>
        <p:txBody>
          <a:bodyPr/>
          <a:lstStyle/>
          <a:p>
            <a:fld id="{1B5F0D34-6883-45D4-B914-0B38918BA384}" type="slidenum">
              <a:rPr lang="en-US" smtClean="0"/>
              <a:t>6</a:t>
            </a:fld>
            <a:endParaRPr lang="en-US"/>
          </a:p>
        </p:txBody>
      </p:sp>
    </p:spTree>
    <p:extLst>
      <p:ext uri="{BB962C8B-B14F-4D97-AF65-F5344CB8AC3E}">
        <p14:creationId xmlns:p14="http://schemas.microsoft.com/office/powerpoint/2010/main" val="316335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B5F0D34-6883-45D4-B914-0B38918BA384}" type="slidenum">
              <a:rPr lang="en-US" smtClean="0"/>
              <a:t>7</a:t>
            </a:fld>
            <a:endParaRPr lang="en-US"/>
          </a:p>
        </p:txBody>
      </p:sp>
    </p:spTree>
    <p:extLst>
      <p:ext uri="{BB962C8B-B14F-4D97-AF65-F5344CB8AC3E}">
        <p14:creationId xmlns:p14="http://schemas.microsoft.com/office/powerpoint/2010/main" val="340136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B5F0D34-6883-45D4-B914-0B38918BA384}" type="slidenum">
              <a:rPr lang="en-US" smtClean="0"/>
              <a:t>8</a:t>
            </a:fld>
            <a:endParaRPr lang="en-US"/>
          </a:p>
        </p:txBody>
      </p:sp>
    </p:spTree>
    <p:extLst>
      <p:ext uri="{BB962C8B-B14F-4D97-AF65-F5344CB8AC3E}">
        <p14:creationId xmlns:p14="http://schemas.microsoft.com/office/powerpoint/2010/main" val="3665795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converged on about 30 actions</a:t>
            </a:r>
            <a:r>
              <a:rPr lang="en-US" baseline="0" dirty="0" smtClean="0"/>
              <a:t> and are using the </a:t>
            </a:r>
            <a:r>
              <a:rPr lang="en-US" baseline="0" dirty="0" err="1" smtClean="0"/>
              <a:t>cybox</a:t>
            </a:r>
            <a:r>
              <a:rPr lang="en-US" baseline="0" dirty="0" smtClean="0"/>
              <a:t> objects to provide the data model for the targets.  The data model for the actuators is still in process, for now using an OpenC2 defined model</a:t>
            </a:r>
          </a:p>
          <a:p>
            <a:r>
              <a:rPr lang="en-US" baseline="0" dirty="0" smtClean="0"/>
              <a:t>CISCO is leading the effort to work with OASIS.  Jyoti will give us an update later today</a:t>
            </a:r>
          </a:p>
          <a:p>
            <a:r>
              <a:rPr lang="en-US" baseline="0" dirty="0" smtClean="0"/>
              <a:t>SPAWAR had done some remarkable work on an SDN overlay and Randy will provide an overview later this morning</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9</a:t>
            </a:fld>
            <a:endParaRPr lang="en-US" dirty="0"/>
          </a:p>
        </p:txBody>
      </p:sp>
    </p:spTree>
    <p:extLst>
      <p:ext uri="{BB962C8B-B14F-4D97-AF65-F5344CB8AC3E}">
        <p14:creationId xmlns:p14="http://schemas.microsoft.com/office/powerpoint/2010/main" val="1174469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definition of the use cases and work on the language itself is still in progress.  The reference implementations will help us identify shortcomings and direct future efforts. </a:t>
            </a:r>
          </a:p>
          <a:p>
            <a:r>
              <a:rPr lang="en-US" baseline="0" dirty="0" smtClean="0"/>
              <a:t>The current efforts will be presented and discussed through lunch today</a:t>
            </a:r>
          </a:p>
          <a:p>
            <a:r>
              <a:rPr lang="en-US" baseline="0" dirty="0" smtClean="0"/>
              <a:t>We are currently working with NIST’s CCOE to provide use cases and requirements for OpenC2.  </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10</a:t>
            </a:fld>
            <a:endParaRPr lang="en-US" dirty="0"/>
          </a:p>
        </p:txBody>
      </p:sp>
    </p:spTree>
    <p:extLst>
      <p:ext uri="{BB962C8B-B14F-4D97-AF65-F5344CB8AC3E}">
        <p14:creationId xmlns:p14="http://schemas.microsoft.com/office/powerpoint/2010/main" val="271115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group has grown and matured enough to allow us to expand our efforts.  The work on the language and the use cases will continue, but we need to identify additional functionality needed and determine which can be treated as external dependencies and where we need to expand the protocol.  </a:t>
            </a:r>
          </a:p>
          <a:p>
            <a:r>
              <a:rPr lang="en-US" baseline="0" dirty="0" smtClean="0"/>
              <a:t>The next ‘big’ effort will be the IA overlay. </a:t>
            </a:r>
          </a:p>
        </p:txBody>
      </p:sp>
      <p:sp>
        <p:nvSpPr>
          <p:cNvPr id="4" name="Slide Number Placeholder 3"/>
          <p:cNvSpPr>
            <a:spLocks noGrp="1"/>
          </p:cNvSpPr>
          <p:nvPr>
            <p:ph type="sldNum" sz="quarter" idx="10"/>
          </p:nvPr>
        </p:nvSpPr>
        <p:spPr/>
        <p:txBody>
          <a:bodyPr/>
          <a:lstStyle/>
          <a:p>
            <a:fld id="{FFB301EF-1FA7-4226-9418-EFA7257A8E6C}" type="slidenum">
              <a:rPr lang="en-US" smtClean="0"/>
              <a:pPr/>
              <a:t>11</a:t>
            </a:fld>
            <a:endParaRPr lang="en-US" dirty="0"/>
          </a:p>
        </p:txBody>
      </p:sp>
    </p:spTree>
    <p:extLst>
      <p:ext uri="{BB962C8B-B14F-4D97-AF65-F5344CB8AC3E}">
        <p14:creationId xmlns:p14="http://schemas.microsoft.com/office/powerpoint/2010/main" val="56429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13C2CF9-E684-4115-ACAA-B8A59F438BDD}" type="datetime1">
              <a:rPr lang="en-US" smtClean="0">
                <a:latin typeface="Tw Cen MT"/>
              </a:rPr>
              <a:t>10/3/2016</a:t>
            </a:fld>
            <a:endParaRPr lang="en-US" dirty="0">
              <a:latin typeface="Tw Cen MT"/>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solidFill>
                <a:srgbClr val="1F497D"/>
              </a:solidFill>
              <a:latin typeface="Tw Cen MT"/>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lang="en-US" smtClean="0">
                <a:solidFill>
                  <a:srgbClr val="1F497D"/>
                </a:solidFill>
                <a:latin typeface="Tw Cen MT"/>
              </a:rPr>
              <a:pPr/>
              <a:t>‹#›</a:t>
            </a:fld>
            <a:endParaRPr lang="en-US" dirty="0">
              <a:solidFill>
                <a:srgbClr val="1F497D"/>
              </a:solidFill>
              <a:latin typeface="Tw Cen MT"/>
            </a:endParaRPr>
          </a:p>
        </p:txBody>
      </p:sp>
    </p:spTree>
    <p:extLst>
      <p:ext uri="{BB962C8B-B14F-4D97-AF65-F5344CB8AC3E}">
        <p14:creationId xmlns:p14="http://schemas.microsoft.com/office/powerpoint/2010/main" val="296380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E39CDB-B4AF-43E9-9575-9B948F3E8EA0}" type="datetime1">
              <a:rPr lang="en-US" smtClean="0">
                <a:solidFill>
                  <a:srgbClr val="1F497D"/>
                </a:solidFill>
                <a:latin typeface="Tw Cen MT"/>
              </a:rPr>
              <a:t>10/3/2016</a:t>
            </a:fld>
            <a:endParaRPr lang="en-US" dirty="0">
              <a:solidFill>
                <a:srgbClr val="1F497D"/>
              </a:solidFill>
              <a:latin typeface="Tw Cen MT"/>
            </a:endParaRPr>
          </a:p>
        </p:txBody>
      </p:sp>
      <p:sp>
        <p:nvSpPr>
          <p:cNvPr id="5" name="Footer Placeholder 4"/>
          <p:cNvSpPr>
            <a:spLocks noGrp="1"/>
          </p:cNvSpPr>
          <p:nvPr>
            <p:ph type="ftr" sz="quarter" idx="11"/>
          </p:nvPr>
        </p:nvSpPr>
        <p:spPr/>
        <p:txBody>
          <a:bodyPr/>
          <a:lstStyle/>
          <a:p>
            <a:endParaRPr lang="en-US" dirty="0">
              <a:solidFill>
                <a:srgbClr val="1F497D"/>
              </a:solidFill>
              <a:latin typeface="Tw Cen MT"/>
            </a:endParaRPr>
          </a:p>
        </p:txBody>
      </p:sp>
      <p:sp>
        <p:nvSpPr>
          <p:cNvPr id="6" name="Slide Number Placeholder 5"/>
          <p:cNvSpPr>
            <a:spLocks noGrp="1"/>
          </p:cNvSpPr>
          <p:nvPr>
            <p:ph type="sldNum" sz="quarter" idx="12"/>
          </p:nvPr>
        </p:nvSpPr>
        <p:spPr/>
        <p:txBody>
          <a:bodyPr/>
          <a:lstStyle/>
          <a:p>
            <a:fld id="{F0C94032-CD4C-4C25-B0C2-CEC720522D92}" type="slidenum">
              <a:rPr lang="en-US" smtClean="0">
                <a:latin typeface="Tw Cen MT"/>
              </a:rPr>
              <a:pPr/>
              <a:t>‹#›</a:t>
            </a:fld>
            <a:endParaRPr lang="en-US" dirty="0">
              <a:latin typeface="Tw Cen MT"/>
            </a:endParaRPr>
          </a:p>
        </p:txBody>
      </p:sp>
    </p:spTree>
    <p:extLst>
      <p:ext uri="{BB962C8B-B14F-4D97-AF65-F5344CB8AC3E}">
        <p14:creationId xmlns:p14="http://schemas.microsoft.com/office/powerpoint/2010/main" val="241523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5233CEE-515B-44F4-8F7F-DB59384AE3C3}" type="datetime1">
              <a:rPr lang="en-US" smtClean="0">
                <a:solidFill>
                  <a:srgbClr val="1F497D"/>
                </a:solidFill>
                <a:latin typeface="Tw Cen MT"/>
              </a:rPr>
              <a:t>10/3/2016</a:t>
            </a:fld>
            <a:endParaRPr lang="en-US" dirty="0">
              <a:solidFill>
                <a:srgbClr val="1F497D"/>
              </a:solidFill>
              <a:latin typeface="Tw Cen MT"/>
            </a:endParaRPr>
          </a:p>
        </p:txBody>
      </p:sp>
      <p:sp>
        <p:nvSpPr>
          <p:cNvPr id="5" name="Footer Placeholder 4"/>
          <p:cNvSpPr>
            <a:spLocks noGrp="1"/>
          </p:cNvSpPr>
          <p:nvPr>
            <p:ph type="ftr" sz="quarter" idx="11"/>
          </p:nvPr>
        </p:nvSpPr>
        <p:spPr>
          <a:xfrm>
            <a:off x="457201" y="6248207"/>
            <a:ext cx="5573483" cy="365125"/>
          </a:xfrm>
        </p:spPr>
        <p:txBody>
          <a:bodyPr/>
          <a:lstStyle/>
          <a:p>
            <a:endParaRPr lang="en-US" dirty="0">
              <a:solidFill>
                <a:srgbClr val="1F497D"/>
              </a:solidFill>
              <a:latin typeface="Tw Cen MT"/>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Tw Cen MT"/>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Tw Cen MT"/>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Tw Cen MT"/>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lang="en-US" smtClean="0">
                <a:latin typeface="Tw Cen MT"/>
              </a:rPr>
              <a:pPr/>
              <a:t>‹#›</a:t>
            </a:fld>
            <a:endParaRPr lang="en-US" dirty="0">
              <a:latin typeface="Tw Cen MT"/>
            </a:endParaRPr>
          </a:p>
        </p:txBody>
      </p:sp>
    </p:spTree>
    <p:extLst>
      <p:ext uri="{BB962C8B-B14F-4D97-AF65-F5344CB8AC3E}">
        <p14:creationId xmlns:p14="http://schemas.microsoft.com/office/powerpoint/2010/main" val="20198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5E6AD7C-20A2-4E65-AD41-B0DC6DFC5B3B}" type="datetime1">
              <a:rPr lang="en-US" smtClean="0">
                <a:solidFill>
                  <a:srgbClr val="1F497D"/>
                </a:solidFill>
                <a:latin typeface="Tw Cen MT"/>
              </a:rPr>
              <a:t>10/3/2016</a:t>
            </a:fld>
            <a:endParaRPr lang="en-US" dirty="0">
              <a:solidFill>
                <a:srgbClr val="1F497D"/>
              </a:solidFill>
              <a:latin typeface="Tw Cen MT"/>
            </a:endParaRPr>
          </a:p>
        </p:txBody>
      </p:sp>
      <p:sp>
        <p:nvSpPr>
          <p:cNvPr id="5" name="Footer Placeholder 4"/>
          <p:cNvSpPr>
            <a:spLocks noGrp="1"/>
          </p:cNvSpPr>
          <p:nvPr>
            <p:ph type="ftr" sz="quarter" idx="11"/>
          </p:nvPr>
        </p:nvSpPr>
        <p:spPr/>
        <p:txBody>
          <a:bodyPr/>
          <a:lstStyle/>
          <a:p>
            <a:endParaRPr lang="en-US" dirty="0">
              <a:solidFill>
                <a:srgbClr val="1F497D"/>
              </a:solidFill>
              <a:latin typeface="Tw Cen MT"/>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3FF47F-E574-4450-810A-2029F5FBFFA6}" type="slidenum">
              <a:rPr lang="en-US" smtClean="0">
                <a:latin typeface="Tw Cen MT"/>
              </a:rPr>
              <a:pPr/>
              <a:t>‹#›</a:t>
            </a:fld>
            <a:endParaRPr lang="en-US" dirty="0">
              <a:latin typeface="Tw Cen MT"/>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5690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6713382-A846-4DE5-823A-5367CD61EB03}" type="datetime1">
              <a:rPr lang="en-US" smtClean="0">
                <a:solidFill>
                  <a:srgbClr val="1F497D"/>
                </a:solidFill>
                <a:latin typeface="Tw Cen MT"/>
              </a:rPr>
              <a:t>10/3/2016</a:t>
            </a:fld>
            <a:endParaRPr lang="en-US" dirty="0">
              <a:solidFill>
                <a:srgbClr val="1F497D"/>
              </a:solidFill>
              <a:latin typeface="Tw Cen MT"/>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0C94032-CD4C-4C25-B0C2-CEC720522D92}" type="slidenum">
              <a:rPr lang="en-US" smtClean="0">
                <a:latin typeface="Tw Cen MT"/>
              </a:rPr>
              <a:pPr/>
              <a:t>‹#›</a:t>
            </a:fld>
            <a:endParaRPr lang="en-US" dirty="0">
              <a:latin typeface="Tw Cen MT"/>
            </a:endParaRPr>
          </a:p>
        </p:txBody>
      </p:sp>
      <p:sp>
        <p:nvSpPr>
          <p:cNvPr id="14" name="Footer Placeholder 13"/>
          <p:cNvSpPr>
            <a:spLocks noGrp="1"/>
          </p:cNvSpPr>
          <p:nvPr>
            <p:ph type="ftr" sz="quarter" idx="12"/>
          </p:nvPr>
        </p:nvSpPr>
        <p:spPr/>
        <p:txBody>
          <a:bodyPr/>
          <a:lstStyle/>
          <a:p>
            <a:endParaRPr lang="en-US" dirty="0">
              <a:solidFill>
                <a:srgbClr val="1F497D"/>
              </a:solidFill>
              <a:latin typeface="Tw Cen MT"/>
            </a:endParaRPr>
          </a:p>
        </p:txBody>
      </p:sp>
    </p:spTree>
    <p:extLst>
      <p:ext uri="{BB962C8B-B14F-4D97-AF65-F5344CB8AC3E}">
        <p14:creationId xmlns:p14="http://schemas.microsoft.com/office/powerpoint/2010/main" val="109831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691D3CF-BEF5-4300-A74C-5D307DCA1ACC}" type="datetime1">
              <a:rPr lang="en-US" smtClean="0">
                <a:solidFill>
                  <a:srgbClr val="1F497D"/>
                </a:solidFill>
                <a:latin typeface="Tw Cen MT"/>
              </a:rPr>
              <a:t>10/3/2016</a:t>
            </a:fld>
            <a:endParaRPr lang="en-US" dirty="0">
              <a:solidFill>
                <a:srgbClr val="1F497D"/>
              </a:solidFill>
              <a:latin typeface="Tw Cen MT"/>
            </a:endParaRPr>
          </a:p>
        </p:txBody>
      </p:sp>
      <p:sp>
        <p:nvSpPr>
          <p:cNvPr id="10" name="Slide Number Placeholder 9"/>
          <p:cNvSpPr>
            <a:spLocks noGrp="1"/>
          </p:cNvSpPr>
          <p:nvPr>
            <p:ph type="sldNum" sz="quarter" idx="16"/>
          </p:nvPr>
        </p:nvSpPr>
        <p:spPr/>
        <p:txBody>
          <a:bodyPr rtlCol="0"/>
          <a:lstStyle/>
          <a:p>
            <a:fld id="{F0C94032-CD4C-4C25-B0C2-CEC720522D92}" type="slidenum">
              <a:rPr lang="en-US" smtClean="0">
                <a:latin typeface="Tw Cen MT"/>
              </a:rPr>
              <a:pPr/>
              <a:t>‹#›</a:t>
            </a:fld>
            <a:endParaRPr lang="en-US" dirty="0">
              <a:latin typeface="Tw Cen MT"/>
            </a:endParaRPr>
          </a:p>
        </p:txBody>
      </p:sp>
      <p:sp>
        <p:nvSpPr>
          <p:cNvPr id="12" name="Footer Placeholder 11"/>
          <p:cNvSpPr>
            <a:spLocks noGrp="1"/>
          </p:cNvSpPr>
          <p:nvPr>
            <p:ph type="ftr" sz="quarter" idx="17"/>
          </p:nvPr>
        </p:nvSpPr>
        <p:spPr/>
        <p:txBody>
          <a:bodyPr rtlCol="0"/>
          <a:lstStyle/>
          <a:p>
            <a:endParaRPr lang="en-US" dirty="0">
              <a:solidFill>
                <a:srgbClr val="1F497D"/>
              </a:solidFill>
              <a:latin typeface="Tw Cen MT"/>
            </a:endParaRPr>
          </a:p>
        </p:txBody>
      </p:sp>
    </p:spTree>
    <p:extLst>
      <p:ext uri="{BB962C8B-B14F-4D97-AF65-F5344CB8AC3E}">
        <p14:creationId xmlns:p14="http://schemas.microsoft.com/office/powerpoint/2010/main" val="190034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B018CF8-72AC-4EDA-ACF0-CD5C62E10B54}" type="datetime1">
              <a:rPr lang="en-US" smtClean="0">
                <a:solidFill>
                  <a:srgbClr val="1F497D"/>
                </a:solidFill>
                <a:latin typeface="Tw Cen MT"/>
              </a:rPr>
              <a:t>10/3/2016</a:t>
            </a:fld>
            <a:endParaRPr lang="en-US" dirty="0">
              <a:solidFill>
                <a:srgbClr val="1F497D"/>
              </a:solidFill>
              <a:latin typeface="Tw Cen MT"/>
            </a:endParaRPr>
          </a:p>
        </p:txBody>
      </p:sp>
      <p:sp>
        <p:nvSpPr>
          <p:cNvPr id="12" name="Slide Number Placeholder 11"/>
          <p:cNvSpPr>
            <a:spLocks noGrp="1"/>
          </p:cNvSpPr>
          <p:nvPr>
            <p:ph type="sldNum" sz="quarter" idx="16"/>
          </p:nvPr>
        </p:nvSpPr>
        <p:spPr/>
        <p:txBody>
          <a:bodyPr rtlCol="0"/>
          <a:lstStyle/>
          <a:p>
            <a:fld id="{F0C94032-CD4C-4C25-B0C2-CEC720522D92}" type="slidenum">
              <a:rPr lang="en-US" smtClean="0">
                <a:latin typeface="Tw Cen MT"/>
              </a:rPr>
              <a:pPr/>
              <a:t>‹#›</a:t>
            </a:fld>
            <a:endParaRPr lang="en-US" dirty="0">
              <a:latin typeface="Tw Cen MT"/>
            </a:endParaRPr>
          </a:p>
        </p:txBody>
      </p:sp>
      <p:sp>
        <p:nvSpPr>
          <p:cNvPr id="14" name="Footer Placeholder 13"/>
          <p:cNvSpPr>
            <a:spLocks noGrp="1"/>
          </p:cNvSpPr>
          <p:nvPr>
            <p:ph type="ftr" sz="quarter" idx="17"/>
          </p:nvPr>
        </p:nvSpPr>
        <p:spPr/>
        <p:txBody>
          <a:bodyPr rtlCol="0"/>
          <a:lstStyle/>
          <a:p>
            <a:endParaRPr lang="en-US" dirty="0">
              <a:solidFill>
                <a:srgbClr val="1F497D"/>
              </a:solidFill>
              <a:latin typeface="Tw Cen MT"/>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300652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CE901F-DD63-4747-89CC-2BED64B95CCE}" type="datetime1">
              <a:rPr lang="en-US" smtClean="0">
                <a:solidFill>
                  <a:srgbClr val="1F497D"/>
                </a:solidFill>
                <a:latin typeface="Tw Cen MT"/>
              </a:rPr>
              <a:t>10/3/2016</a:t>
            </a:fld>
            <a:endParaRPr lang="en-US" dirty="0">
              <a:solidFill>
                <a:srgbClr val="1F497D"/>
              </a:solidFill>
              <a:latin typeface="Tw Cen MT"/>
            </a:endParaRPr>
          </a:p>
        </p:txBody>
      </p:sp>
      <p:sp>
        <p:nvSpPr>
          <p:cNvPr id="4" name="Footer Placeholder 3"/>
          <p:cNvSpPr>
            <a:spLocks noGrp="1"/>
          </p:cNvSpPr>
          <p:nvPr>
            <p:ph type="ftr" sz="quarter" idx="11"/>
          </p:nvPr>
        </p:nvSpPr>
        <p:spPr/>
        <p:txBody>
          <a:bodyPr/>
          <a:lstStyle/>
          <a:p>
            <a:endParaRPr lang="en-US" dirty="0">
              <a:solidFill>
                <a:srgbClr val="1F497D"/>
              </a:solidFill>
              <a:latin typeface="Tw Cen MT"/>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latin typeface="Tw Cen MT"/>
              </a:rPr>
              <a:pPr/>
              <a:t>‹#›</a:t>
            </a:fld>
            <a:endParaRPr lang="en-US" dirty="0">
              <a:latin typeface="Tw Cen MT"/>
            </a:endParaRPr>
          </a:p>
        </p:txBody>
      </p:sp>
    </p:spTree>
    <p:extLst>
      <p:ext uri="{BB962C8B-B14F-4D97-AF65-F5344CB8AC3E}">
        <p14:creationId xmlns:p14="http://schemas.microsoft.com/office/powerpoint/2010/main" val="273087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D619D-AE7D-40CB-BAF3-F5E3C66F51ED}" type="datetime1">
              <a:rPr lang="en-US" smtClean="0">
                <a:solidFill>
                  <a:srgbClr val="1F497D"/>
                </a:solidFill>
                <a:latin typeface="Tw Cen MT"/>
              </a:rPr>
              <a:t>10/3/2016</a:t>
            </a:fld>
            <a:endParaRPr lang="en-US" dirty="0">
              <a:solidFill>
                <a:srgbClr val="1F497D"/>
              </a:solidFill>
              <a:latin typeface="Tw Cen MT"/>
            </a:endParaRPr>
          </a:p>
        </p:txBody>
      </p:sp>
      <p:sp>
        <p:nvSpPr>
          <p:cNvPr id="3" name="Footer Placeholder 2"/>
          <p:cNvSpPr>
            <a:spLocks noGrp="1"/>
          </p:cNvSpPr>
          <p:nvPr>
            <p:ph type="ftr" sz="quarter" idx="11"/>
          </p:nvPr>
        </p:nvSpPr>
        <p:spPr/>
        <p:txBody>
          <a:bodyPr/>
          <a:lstStyle/>
          <a:p>
            <a:endParaRPr lang="en-US" dirty="0">
              <a:solidFill>
                <a:srgbClr val="1F497D"/>
              </a:solidFill>
              <a:latin typeface="Tw Cen MT"/>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lang="en-US" smtClean="0">
                <a:solidFill>
                  <a:srgbClr val="1F497D"/>
                </a:solidFill>
                <a:latin typeface="Tw Cen MT"/>
              </a:rPr>
              <a:pPr/>
              <a:t>‹#›</a:t>
            </a:fld>
            <a:endParaRPr lang="en-US" dirty="0">
              <a:solidFill>
                <a:srgbClr val="1F497D"/>
              </a:solidFill>
              <a:latin typeface="Tw Cen MT"/>
            </a:endParaRPr>
          </a:p>
        </p:txBody>
      </p:sp>
    </p:spTree>
    <p:extLst>
      <p:ext uri="{BB962C8B-B14F-4D97-AF65-F5344CB8AC3E}">
        <p14:creationId xmlns:p14="http://schemas.microsoft.com/office/powerpoint/2010/main" val="274644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420508-7CF8-4161-A2A6-4BAFCC565154}" type="datetime1">
              <a:rPr lang="en-US" smtClean="0">
                <a:solidFill>
                  <a:srgbClr val="1F497D"/>
                </a:solidFill>
                <a:latin typeface="Tw Cen MT"/>
              </a:rPr>
              <a:t>10/3/2016</a:t>
            </a:fld>
            <a:endParaRPr lang="en-US" dirty="0">
              <a:solidFill>
                <a:srgbClr val="1F497D"/>
              </a:solidFill>
              <a:latin typeface="Tw Cen MT"/>
            </a:endParaRPr>
          </a:p>
        </p:txBody>
      </p:sp>
      <p:sp>
        <p:nvSpPr>
          <p:cNvPr id="6" name="Footer Placeholder 5"/>
          <p:cNvSpPr>
            <a:spLocks noGrp="1"/>
          </p:cNvSpPr>
          <p:nvPr>
            <p:ph type="ftr" sz="quarter" idx="11"/>
          </p:nvPr>
        </p:nvSpPr>
        <p:spPr/>
        <p:txBody>
          <a:bodyPr/>
          <a:lstStyle/>
          <a:p>
            <a:endParaRPr lang="en-US" dirty="0">
              <a:solidFill>
                <a:srgbClr val="1F497D"/>
              </a:solidFill>
              <a:latin typeface="Tw Cen MT"/>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latin typeface="Tw Cen MT"/>
              </a:rPr>
              <a:pPr/>
              <a:t>‹#›</a:t>
            </a:fld>
            <a:endParaRPr lang="en-US" dirty="0">
              <a:latin typeface="Tw Cen MT"/>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97663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12" name="Date Placeholder 11"/>
          <p:cNvSpPr>
            <a:spLocks noGrp="1"/>
          </p:cNvSpPr>
          <p:nvPr>
            <p:ph type="dt" sz="half" idx="10"/>
          </p:nvPr>
        </p:nvSpPr>
        <p:spPr>
          <a:xfrm>
            <a:off x="6248400" y="6248400"/>
            <a:ext cx="2667000" cy="365125"/>
          </a:xfrm>
        </p:spPr>
        <p:txBody>
          <a:bodyPr rtlCol="0"/>
          <a:lstStyle/>
          <a:p>
            <a:fld id="{3AE7DD05-29E4-4CBD-80D7-5F4A3D9E0C61}" type="datetime1">
              <a:rPr lang="en-US" smtClean="0">
                <a:solidFill>
                  <a:srgbClr val="1F497D"/>
                </a:solidFill>
                <a:latin typeface="Tw Cen MT"/>
              </a:rPr>
              <a:t>10/3/2016</a:t>
            </a:fld>
            <a:endParaRPr lang="en-US" dirty="0">
              <a:solidFill>
                <a:srgbClr val="1F497D"/>
              </a:solidFill>
              <a:latin typeface="Tw Cen MT"/>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0C94032-CD4C-4C25-B0C2-CEC720522D92}" type="slidenum">
              <a:rPr lang="en-US" smtClean="0">
                <a:latin typeface="Tw Cen MT"/>
              </a:rPr>
              <a:pPr/>
              <a:t>‹#›</a:t>
            </a:fld>
            <a:endParaRPr lang="en-US" dirty="0">
              <a:latin typeface="Tw Cen MT"/>
            </a:endParaRPr>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solidFill>
                <a:srgbClr val="1F497D"/>
              </a:solidFill>
              <a:latin typeface="Tw Cen MT"/>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extLst>
      <p:ext uri="{BB962C8B-B14F-4D97-AF65-F5344CB8AC3E}">
        <p14:creationId xmlns:p14="http://schemas.microsoft.com/office/powerpoint/2010/main" val="16296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defTabSz="914400"/>
            <a:fld id="{CF51B37E-5596-4371-BDBB-5B5B7FE2293D}" type="datetime1">
              <a:rPr lang="en-US" smtClean="0">
                <a:solidFill>
                  <a:srgbClr val="1F497D"/>
                </a:solidFill>
                <a:latin typeface="Tw Cen MT"/>
              </a:rPr>
              <a:t>10/3/2016</a:t>
            </a:fld>
            <a:endParaRPr lang="en-US" dirty="0">
              <a:solidFill>
                <a:srgbClr val="1F497D"/>
              </a:solidFill>
              <a:latin typeface="Tw Cen MT"/>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defTabSz="914400"/>
            <a:endParaRPr lang="en-US" dirty="0">
              <a:solidFill>
                <a:srgbClr val="1F497D"/>
              </a:solidFill>
              <a:latin typeface="Tw Cen MT"/>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dirty="0">
              <a:solidFill>
                <a:prstClr val="white"/>
              </a:solidFill>
              <a:latin typeface="Tw Cen MT"/>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defTabSz="914400"/>
            <a:fld id="{F0C94032-CD4C-4C25-B0C2-CEC720522D92}" type="slidenum">
              <a:rPr lang="en-US" smtClean="0">
                <a:latin typeface="Tw Cen MT"/>
              </a:rPr>
              <a:pPr defTabSz="914400"/>
              <a:t>‹#›</a:t>
            </a:fld>
            <a:endParaRPr lang="en-US" dirty="0">
              <a:latin typeface="Tw Cen MT"/>
            </a:endParaRPr>
          </a:p>
        </p:txBody>
      </p:sp>
    </p:spTree>
    <p:extLst>
      <p:ext uri="{BB962C8B-B14F-4D97-AF65-F5344CB8AC3E}">
        <p14:creationId xmlns:p14="http://schemas.microsoft.com/office/powerpoint/2010/main" val="39126801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j4m8mOp-bLAhUIRyYKHeFWBggQjRwIBw&amp;url=http://icons.mysitemyway.com/legacy-icon/116966-matte-blue-and-white-square-icon-business-gears-sc37/&amp;bvm=bv.117868183,d.eWE&amp;psig=AFQjCNFct-90EJzj1OGlPQRVxkZ8hj_oDQ&amp;ust=1459354927779408"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threatgrid/ctim/blob/master/src/ctim/schemas/coa.cljc" TargetMode="External"/><Relationship Id="rId2" Type="http://schemas.openxmlformats.org/officeDocument/2006/relationships/hyperlink" Target="https://github.com/threatgrid/ctia"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ieee802.org/802_tutorials/2010-1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docs.google.com/document/d/15qD9KBQcVcY4FlG9n_VGhqacaeiLlNcQ7zVEjc8I3b4/edit#heading=h.uilqxp59env4"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j4m8mOp-bLAhUIRyYKHeFWBggQjRwIBw&amp;url=http://icons.mysitemyway.com/legacy-icon/116966-matte-blue-and-white-square-icon-business-gears-sc37/&amp;bvm=bv.117868183,d.eWE&amp;psig=AFQjCNFct-90EJzj1OGlPQRVxkZ8hj_oDQ&amp;ust=1459354927779408"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057400"/>
            <a:ext cx="6400800" cy="1295400"/>
          </a:xfrm>
        </p:spPr>
        <p:txBody>
          <a:bodyPr>
            <a:normAutofit/>
          </a:bodyPr>
          <a:lstStyle/>
          <a:p>
            <a:pPr algn="r"/>
            <a:r>
              <a:rPr lang="en-US" sz="3600" dirty="0" smtClean="0"/>
              <a:t>Face to face workshop</a:t>
            </a:r>
            <a:endParaRPr lang="en-US" sz="3600" dirty="0"/>
          </a:p>
        </p:txBody>
      </p:sp>
      <p:sp>
        <p:nvSpPr>
          <p:cNvPr id="3" name="Subtitle 2"/>
          <p:cNvSpPr>
            <a:spLocks noGrp="1"/>
          </p:cNvSpPr>
          <p:nvPr>
            <p:ph type="subTitle" idx="1"/>
          </p:nvPr>
        </p:nvSpPr>
        <p:spPr>
          <a:xfrm>
            <a:off x="1" y="6086474"/>
            <a:ext cx="2247899" cy="619125"/>
          </a:xfrm>
        </p:spPr>
        <p:txBody>
          <a:bodyPr>
            <a:normAutofit/>
          </a:bodyPr>
          <a:lstStyle/>
          <a:p>
            <a:r>
              <a:rPr lang="en-US" dirty="0" smtClean="0">
                <a:solidFill>
                  <a:schemeClr val="tx1"/>
                </a:solidFill>
              </a:rPr>
              <a:t>29 Sept 2016</a:t>
            </a:r>
            <a:endParaRPr lang="en-US" dirty="0">
              <a:solidFill>
                <a:schemeClr val="tx1"/>
              </a:solidFill>
            </a:endParaRPr>
          </a:p>
        </p:txBody>
      </p:sp>
      <p:sp>
        <p:nvSpPr>
          <p:cNvPr id="4" name="Subtitle 2"/>
          <p:cNvSpPr txBox="1">
            <a:spLocks/>
          </p:cNvSpPr>
          <p:nvPr/>
        </p:nvSpPr>
        <p:spPr>
          <a:xfrm>
            <a:off x="5257800" y="4876800"/>
            <a:ext cx="3276600" cy="9525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endParaRPr lang="en-US" dirty="0" smtClean="0">
              <a:solidFill>
                <a:schemeClr val="tx1"/>
              </a:solidFill>
            </a:endParaRPr>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609600"/>
            <a:ext cx="492253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859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Works In Progress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10</a:t>
            </a:fld>
            <a:endParaRPr kumimoji="0" lang="en-US" dirty="0">
              <a:solidFill>
                <a:srgbClr val="FFFFFF"/>
              </a:solidFill>
            </a:endParaRPr>
          </a:p>
        </p:txBody>
      </p:sp>
      <p:sp>
        <p:nvSpPr>
          <p:cNvPr id="4" name="Content Placeholder 3"/>
          <p:cNvSpPr>
            <a:spLocks noGrp="1"/>
          </p:cNvSpPr>
          <p:nvPr>
            <p:ph sz="quarter" idx="1"/>
          </p:nvPr>
        </p:nvSpPr>
        <p:spPr>
          <a:xfrm>
            <a:off x="381000" y="1524000"/>
            <a:ext cx="8305800" cy="4800600"/>
          </a:xfrm>
        </p:spPr>
        <p:txBody>
          <a:bodyPr>
            <a:normAutofit fontScale="92500" lnSpcReduction="20000"/>
          </a:bodyPr>
          <a:lstStyle/>
          <a:p>
            <a:r>
              <a:rPr lang="en-US" dirty="0" smtClean="0"/>
              <a:t>Prototype Implementations</a:t>
            </a:r>
          </a:p>
          <a:p>
            <a:pPr lvl="1"/>
            <a:r>
              <a:rPr lang="en-US" dirty="0" smtClean="0"/>
              <a:t>Multiple Efforts from government, industry, and academia</a:t>
            </a:r>
          </a:p>
          <a:p>
            <a:pPr lvl="1"/>
            <a:r>
              <a:rPr lang="en-US" dirty="0" smtClean="0"/>
              <a:t>Capturing Lessons Learned </a:t>
            </a:r>
          </a:p>
          <a:p>
            <a:pPr lvl="2"/>
            <a:r>
              <a:rPr lang="en-US" dirty="0" smtClean="0"/>
              <a:t>Modify Language Description Document </a:t>
            </a:r>
          </a:p>
          <a:p>
            <a:pPr lvl="2"/>
            <a:r>
              <a:rPr lang="en-US" dirty="0" smtClean="0"/>
              <a:t>Identify/ Prioritize Next Steps</a:t>
            </a:r>
          </a:p>
          <a:p>
            <a:r>
              <a:rPr lang="en-US" dirty="0" smtClean="0"/>
              <a:t>Expand Documentation </a:t>
            </a:r>
          </a:p>
          <a:p>
            <a:pPr lvl="1"/>
            <a:r>
              <a:rPr lang="en-US" dirty="0" smtClean="0"/>
              <a:t>Implementation Considerations</a:t>
            </a:r>
          </a:p>
          <a:p>
            <a:pPr lvl="1"/>
            <a:r>
              <a:rPr lang="en-US" dirty="0" smtClean="0"/>
              <a:t>Annexes to Language Description Document </a:t>
            </a:r>
          </a:p>
          <a:p>
            <a:r>
              <a:rPr lang="en-US" dirty="0" smtClean="0"/>
              <a:t> More Conspicuous Public Presence</a:t>
            </a:r>
          </a:p>
          <a:p>
            <a:pPr lvl="1"/>
            <a:r>
              <a:rPr lang="en-US" dirty="0" smtClean="0"/>
              <a:t>Presented at multiple forums</a:t>
            </a:r>
          </a:p>
          <a:p>
            <a:pPr lvl="1"/>
            <a:r>
              <a:rPr lang="en-US" dirty="0" smtClean="0"/>
              <a:t>Expanded Public facing website</a:t>
            </a:r>
          </a:p>
          <a:p>
            <a:pPr lvl="1"/>
            <a:r>
              <a:rPr lang="en-US" dirty="0" smtClean="0"/>
              <a:t>Guests present at Face to Face</a:t>
            </a:r>
          </a:p>
          <a:p>
            <a:endParaRPr lang="en-US" dirty="0" smtClean="0"/>
          </a:p>
          <a:p>
            <a:pPr lvl="1"/>
            <a:endParaRPr lang="en-US" dirty="0"/>
          </a:p>
        </p:txBody>
      </p:sp>
    </p:spTree>
    <p:extLst>
      <p:ext uri="{BB962C8B-B14F-4D97-AF65-F5344CB8AC3E}">
        <p14:creationId xmlns:p14="http://schemas.microsoft.com/office/powerpoint/2010/main" val="2871492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609600" y="1676400"/>
            <a:ext cx="8229600" cy="4800600"/>
          </a:xfrm>
        </p:spPr>
        <p:txBody>
          <a:bodyPr>
            <a:normAutofit fontScale="77500" lnSpcReduction="20000"/>
          </a:bodyPr>
          <a:lstStyle/>
          <a:p>
            <a:r>
              <a:rPr lang="en-US" dirty="0" smtClean="0"/>
              <a:t>Refine </a:t>
            </a:r>
            <a:r>
              <a:rPr lang="en-US" dirty="0"/>
              <a:t>D</a:t>
            </a:r>
            <a:r>
              <a:rPr lang="en-US" dirty="0" smtClean="0"/>
              <a:t>ocumentation</a:t>
            </a:r>
          </a:p>
          <a:p>
            <a:r>
              <a:rPr lang="en-US" dirty="0" smtClean="0"/>
              <a:t>Transition from Prototype to Reference Implementation</a:t>
            </a:r>
          </a:p>
          <a:p>
            <a:pPr lvl="1"/>
            <a:r>
              <a:rPr lang="en-US" dirty="0" smtClean="0"/>
              <a:t>Approach NIST Cyber-security Center of Excellence</a:t>
            </a:r>
          </a:p>
          <a:p>
            <a:pPr lvl="1"/>
            <a:r>
              <a:rPr lang="en-US" dirty="0" smtClean="0"/>
              <a:t>Academia </a:t>
            </a:r>
          </a:p>
          <a:p>
            <a:r>
              <a:rPr lang="en-US" dirty="0" smtClean="0"/>
              <a:t>Gather Use Cases From Stakeholders</a:t>
            </a:r>
          </a:p>
          <a:p>
            <a:r>
              <a:rPr lang="en-US" dirty="0" smtClean="0"/>
              <a:t>Actuator Profiles </a:t>
            </a:r>
          </a:p>
          <a:p>
            <a:r>
              <a:rPr lang="en-US" dirty="0" smtClean="0"/>
              <a:t>Next ‘Hard’ Problem? </a:t>
            </a:r>
          </a:p>
          <a:p>
            <a:r>
              <a:rPr lang="en-US" dirty="0" smtClean="0"/>
              <a:t>Path To Standardization</a:t>
            </a:r>
          </a:p>
          <a:p>
            <a:pPr lvl="1"/>
            <a:r>
              <a:rPr lang="en-US" dirty="0" smtClean="0"/>
              <a:t>OASIS</a:t>
            </a:r>
          </a:p>
          <a:p>
            <a:pPr lvl="1"/>
            <a:r>
              <a:rPr lang="en-US" dirty="0" smtClean="0"/>
              <a:t>IETF</a:t>
            </a:r>
          </a:p>
          <a:p>
            <a:pPr lvl="1"/>
            <a:r>
              <a:rPr lang="en-US" dirty="0" smtClean="0"/>
              <a:t>ISO</a:t>
            </a:r>
          </a:p>
          <a:p>
            <a:pPr lvl="1"/>
            <a:r>
              <a:rPr lang="en-US" dirty="0" smtClean="0"/>
              <a:t>Other?</a:t>
            </a:r>
          </a:p>
          <a:p>
            <a:r>
              <a:rPr lang="en-US" dirty="0" smtClean="0"/>
              <a:t>Future Direction of The OpenC2 Forum</a:t>
            </a:r>
          </a:p>
          <a:p>
            <a:endParaRPr lang="en-US" dirty="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11</a:t>
            </a:fld>
            <a:endParaRPr kumimoji="0" lang="en-US" dirty="0">
              <a:solidFill>
                <a:srgbClr val="FFFFFF"/>
              </a:solidFill>
            </a:endParaRPr>
          </a:p>
        </p:txBody>
      </p:sp>
    </p:spTree>
    <p:extLst>
      <p:ext uri="{BB962C8B-B14F-4D97-AF65-F5344CB8AC3E}">
        <p14:creationId xmlns:p14="http://schemas.microsoft.com/office/powerpoint/2010/main" val="4054983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p:cNvSpPr>
          <p:nvPr/>
        </p:nvSpPr>
        <p:spPr>
          <a:xfrm>
            <a:off x="540640" y="28744"/>
            <a:ext cx="7841360" cy="580856"/>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000" dirty="0" smtClean="0"/>
              <a:t>OpenC2 Standardization Timeline</a:t>
            </a:r>
            <a:endParaRPr lang="en-US" sz="4000" dirty="0"/>
          </a:p>
        </p:txBody>
      </p:sp>
      <p:grpSp>
        <p:nvGrpSpPr>
          <p:cNvPr id="2" name="Group 1"/>
          <p:cNvGrpSpPr/>
          <p:nvPr/>
        </p:nvGrpSpPr>
        <p:grpSpPr>
          <a:xfrm>
            <a:off x="76200" y="762000"/>
            <a:ext cx="9144000" cy="5867400"/>
            <a:chOff x="76200" y="762000"/>
            <a:chExt cx="9144000" cy="5867400"/>
          </a:xfrm>
        </p:grpSpPr>
        <p:cxnSp>
          <p:nvCxnSpPr>
            <p:cNvPr id="76" name="Straight Connector 75"/>
            <p:cNvCxnSpPr/>
            <p:nvPr/>
          </p:nvCxnSpPr>
          <p:spPr>
            <a:xfrm>
              <a:off x="7924800" y="863125"/>
              <a:ext cx="0" cy="5343785"/>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524000" y="1027709"/>
              <a:ext cx="5869270" cy="1066800"/>
            </a:xfrm>
            <a:prstGeom prst="rect">
              <a:avLst/>
            </a:prstGeom>
            <a:gradFill flip="none" rotWithShape="1">
              <a:gsLst>
                <a:gs pos="0">
                  <a:srgbClr val="4447C4">
                    <a:tint val="66000"/>
                    <a:satMod val="160000"/>
                  </a:srgbClr>
                </a:gs>
                <a:gs pos="50000">
                  <a:srgbClr val="4447C4">
                    <a:tint val="44500"/>
                    <a:satMod val="160000"/>
                  </a:srgbClr>
                </a:gs>
                <a:gs pos="100000">
                  <a:srgbClr val="4447C4">
                    <a:tint val="23500"/>
                    <a:satMod val="16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76200" y="1014262"/>
              <a:ext cx="1600200" cy="1066800"/>
            </a:xfrm>
            <a:prstGeom prst="roundRect">
              <a:avLst/>
            </a:prstGeom>
            <a:solidFill>
              <a:srgbClr val="4447C4"/>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OpenC2 Definition</a:t>
              </a:r>
              <a:endParaRPr lang="en-US" dirty="0"/>
            </a:p>
          </p:txBody>
        </p:sp>
        <p:sp>
          <p:nvSpPr>
            <p:cNvPr id="49" name="Freeform 48"/>
            <p:cNvSpPr/>
            <p:nvPr/>
          </p:nvSpPr>
          <p:spPr>
            <a:xfrm>
              <a:off x="1226981" y="2118233"/>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011086" y="3657600"/>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778769" y="1711420"/>
              <a:ext cx="1286107" cy="254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2"/>
                  </a:solidFill>
                </a:rPr>
                <a:t>Use Cases </a:t>
              </a:r>
              <a:endParaRPr lang="en-US" sz="1200" dirty="0">
                <a:solidFill>
                  <a:schemeClr val="tx2"/>
                </a:solidFill>
              </a:endParaRPr>
            </a:p>
          </p:txBody>
        </p:sp>
        <p:sp>
          <p:nvSpPr>
            <p:cNvPr id="52" name="Rectangle 51"/>
            <p:cNvSpPr/>
            <p:nvPr/>
          </p:nvSpPr>
          <p:spPr>
            <a:xfrm>
              <a:off x="1447800" y="762000"/>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Q1 16 </a:t>
              </a:r>
              <a:endParaRPr lang="en-US" sz="1400" dirty="0">
                <a:solidFill>
                  <a:schemeClr val="tx2"/>
                </a:solidFill>
              </a:endParaRPr>
            </a:p>
          </p:txBody>
        </p:sp>
        <p:cxnSp>
          <p:nvCxnSpPr>
            <p:cNvPr id="53" name="Straight Connector 52"/>
            <p:cNvCxnSpPr/>
            <p:nvPr/>
          </p:nvCxnSpPr>
          <p:spPr>
            <a:xfrm>
              <a:off x="3415061" y="835873"/>
              <a:ext cx="0" cy="5346326"/>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125984" y="762000"/>
              <a:ext cx="474216"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FY</a:t>
              </a:r>
              <a:endParaRPr lang="en-US" sz="1400" dirty="0">
                <a:solidFill>
                  <a:schemeClr val="tx2"/>
                </a:solidFill>
              </a:endParaRPr>
            </a:p>
          </p:txBody>
        </p:sp>
        <p:cxnSp>
          <p:nvCxnSpPr>
            <p:cNvPr id="56" name="Straight Connector 55"/>
            <p:cNvCxnSpPr/>
            <p:nvPr/>
          </p:nvCxnSpPr>
          <p:spPr>
            <a:xfrm>
              <a:off x="2258122" y="835873"/>
              <a:ext cx="0" cy="5321113"/>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778769" y="1253480"/>
              <a:ext cx="2971801" cy="40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2"/>
                  </a:solidFill>
                </a:rPr>
                <a:t>Language Description Document</a:t>
              </a:r>
            </a:p>
            <a:p>
              <a:pPr marL="628650" lvl="1" indent="-171450">
                <a:buFont typeface="Wingdings" panose="05000000000000000000" pitchFamily="2" charset="2"/>
                <a:buChar char="§"/>
              </a:pPr>
              <a:r>
                <a:rPr lang="en-US" sz="1200" dirty="0" smtClean="0">
                  <a:solidFill>
                    <a:schemeClr val="tx2"/>
                  </a:solidFill>
                </a:rPr>
                <a:t>Actions, Syntax</a:t>
              </a:r>
              <a:endParaRPr lang="en-US" sz="1200" dirty="0">
                <a:solidFill>
                  <a:schemeClr val="tx2"/>
                </a:solidFill>
              </a:endParaRPr>
            </a:p>
          </p:txBody>
        </p:sp>
        <p:sp>
          <p:nvSpPr>
            <p:cNvPr id="61" name="Rectangle 60"/>
            <p:cNvSpPr/>
            <p:nvPr/>
          </p:nvSpPr>
          <p:spPr>
            <a:xfrm>
              <a:off x="2481884" y="762000"/>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Q2 16 </a:t>
              </a:r>
              <a:endParaRPr lang="en-US" sz="1400" dirty="0">
                <a:solidFill>
                  <a:schemeClr val="tx2"/>
                </a:solidFill>
              </a:endParaRPr>
            </a:p>
          </p:txBody>
        </p:sp>
        <p:sp>
          <p:nvSpPr>
            <p:cNvPr id="62" name="Rectangle 61"/>
            <p:cNvSpPr/>
            <p:nvPr/>
          </p:nvSpPr>
          <p:spPr>
            <a:xfrm>
              <a:off x="4800600" y="775663"/>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Q4 16 </a:t>
              </a:r>
              <a:endParaRPr lang="en-US" sz="1400" dirty="0">
                <a:solidFill>
                  <a:schemeClr val="tx2"/>
                </a:solidFill>
              </a:endParaRPr>
            </a:p>
          </p:txBody>
        </p:sp>
        <p:cxnSp>
          <p:nvCxnSpPr>
            <p:cNvPr id="63" name="Straight Connector 62"/>
            <p:cNvCxnSpPr/>
            <p:nvPr/>
          </p:nvCxnSpPr>
          <p:spPr>
            <a:xfrm>
              <a:off x="5728317" y="824537"/>
              <a:ext cx="0" cy="5332449"/>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884634" y="813201"/>
              <a:ext cx="0" cy="5343785"/>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657600" y="773896"/>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Q3 16 </a:t>
              </a:r>
              <a:endParaRPr lang="en-US" sz="1400" dirty="0">
                <a:solidFill>
                  <a:schemeClr val="tx2"/>
                </a:solidFill>
              </a:endParaRPr>
            </a:p>
          </p:txBody>
        </p:sp>
        <p:sp>
          <p:nvSpPr>
            <p:cNvPr id="66" name="Rectangle 65"/>
            <p:cNvSpPr/>
            <p:nvPr/>
          </p:nvSpPr>
          <p:spPr>
            <a:xfrm>
              <a:off x="5943600" y="775663"/>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2"/>
                  </a:solidFill>
                </a:rPr>
                <a:t>Q1 17 </a:t>
              </a:r>
              <a:endParaRPr lang="en-US" sz="1400" dirty="0">
                <a:solidFill>
                  <a:schemeClr val="accent2"/>
                </a:solidFill>
              </a:endParaRPr>
            </a:p>
          </p:txBody>
        </p:sp>
        <p:sp>
          <p:nvSpPr>
            <p:cNvPr id="67" name="Freeform 66"/>
            <p:cNvSpPr/>
            <p:nvPr/>
          </p:nvSpPr>
          <p:spPr>
            <a:xfrm>
              <a:off x="4191103" y="2112332"/>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a:off x="4452798" y="1438113"/>
              <a:ext cx="535269" cy="304800"/>
            </a:xfrm>
            <a:prstGeom prst="rightArrow">
              <a:avLst/>
            </a:prstGeom>
            <a:solidFill>
              <a:srgbClr val="7C7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029200" y="1027709"/>
              <a:ext cx="2364070" cy="101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1200" b="1" dirty="0" smtClean="0">
                  <a:solidFill>
                    <a:schemeClr val="tx2"/>
                  </a:solidFill>
                </a:rPr>
                <a:t>WG Definition Containers</a:t>
              </a:r>
            </a:p>
            <a:p>
              <a:pPr marL="406400" lvl="1" indent="-285750">
                <a:buFont typeface="Wingdings" panose="05000000000000000000" pitchFamily="2" charset="2"/>
                <a:buChar char="§"/>
              </a:pPr>
              <a:r>
                <a:rPr lang="en-US" sz="1100" dirty="0" err="1" smtClean="0">
                  <a:solidFill>
                    <a:schemeClr val="tx2"/>
                  </a:solidFill>
                </a:rPr>
                <a:t>STIX</a:t>
              </a:r>
              <a:r>
                <a:rPr lang="en-US" sz="1100" dirty="0" smtClean="0">
                  <a:solidFill>
                    <a:schemeClr val="tx2"/>
                  </a:solidFill>
                </a:rPr>
                <a:t> COA</a:t>
              </a:r>
            </a:p>
            <a:p>
              <a:pPr marL="406400" lvl="1" indent="-285750">
                <a:buFont typeface="Wingdings" panose="05000000000000000000" pitchFamily="2" charset="2"/>
                <a:buChar char="§"/>
              </a:pPr>
              <a:r>
                <a:rPr lang="en-US" sz="1100" i="1" dirty="0" smtClean="0">
                  <a:solidFill>
                    <a:schemeClr val="tx2"/>
                  </a:solidFill>
                </a:rPr>
                <a:t>Workflows</a:t>
              </a:r>
            </a:p>
            <a:p>
              <a:pPr marL="406400" lvl="1" indent="-285750">
                <a:buFont typeface="Wingdings" panose="05000000000000000000" pitchFamily="2" charset="2"/>
                <a:buChar char="§"/>
              </a:pPr>
              <a:r>
                <a:rPr lang="en-US" sz="1100" dirty="0" smtClean="0">
                  <a:solidFill>
                    <a:schemeClr val="tx2"/>
                  </a:solidFill>
                </a:rPr>
                <a:t>Message Fabric</a:t>
              </a:r>
            </a:p>
            <a:p>
              <a:pPr marL="168275" indent="-168275">
                <a:buFont typeface="Arial" panose="020B0604020202020204" pitchFamily="34" charset="0"/>
                <a:buChar char="•"/>
              </a:pPr>
              <a:r>
                <a:rPr lang="en-US" sz="1200" dirty="0" smtClean="0">
                  <a:solidFill>
                    <a:schemeClr val="tx2"/>
                  </a:solidFill>
                </a:rPr>
                <a:t>External Dependencies</a:t>
              </a:r>
            </a:p>
          </p:txBody>
        </p:sp>
        <p:sp>
          <p:nvSpPr>
            <p:cNvPr id="70" name="Rectangle 69"/>
            <p:cNvSpPr/>
            <p:nvPr/>
          </p:nvSpPr>
          <p:spPr>
            <a:xfrm>
              <a:off x="4956968" y="2131572"/>
              <a:ext cx="2747638" cy="281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rPr>
                <a:t>Gaps in language and data models</a:t>
              </a:r>
              <a:endParaRPr lang="en-US" sz="1100" b="1" dirty="0">
                <a:solidFill>
                  <a:schemeClr val="tx2"/>
                </a:solidFill>
              </a:endParaRPr>
            </a:p>
          </p:txBody>
        </p:sp>
        <p:sp>
          <p:nvSpPr>
            <p:cNvPr id="75" name="Rounded Rectangle 74"/>
            <p:cNvSpPr/>
            <p:nvPr/>
          </p:nvSpPr>
          <p:spPr>
            <a:xfrm>
              <a:off x="304800" y="5410200"/>
              <a:ext cx="1752600" cy="10668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Standards Bodies</a:t>
              </a:r>
              <a:endParaRPr lang="en-US" dirty="0"/>
            </a:p>
          </p:txBody>
        </p:sp>
        <p:sp>
          <p:nvSpPr>
            <p:cNvPr id="77" name="Rectangle 76"/>
            <p:cNvSpPr/>
            <p:nvPr/>
          </p:nvSpPr>
          <p:spPr>
            <a:xfrm>
              <a:off x="7086600" y="773336"/>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2"/>
                  </a:solidFill>
                </a:rPr>
                <a:t>Q2 17 </a:t>
              </a:r>
              <a:endParaRPr lang="en-US" sz="1400" dirty="0">
                <a:solidFill>
                  <a:schemeClr val="accent2"/>
                </a:solidFill>
              </a:endParaRPr>
            </a:p>
          </p:txBody>
        </p:sp>
        <p:sp>
          <p:nvSpPr>
            <p:cNvPr id="78" name="Isosceles Triangle 77"/>
            <p:cNvSpPr/>
            <p:nvPr/>
          </p:nvSpPr>
          <p:spPr>
            <a:xfrm flipV="1">
              <a:off x="2209800" y="1090462"/>
              <a:ext cx="106011"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p:cNvSpPr/>
            <p:nvPr/>
          </p:nvSpPr>
          <p:spPr>
            <a:xfrm flipV="1">
              <a:off x="3352800" y="1090462"/>
              <a:ext cx="106011"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flipV="1">
              <a:off x="4495800" y="1090462"/>
              <a:ext cx="106011"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84008" y="2093495"/>
              <a:ext cx="570455" cy="3224463"/>
            </a:xfrm>
            <a:custGeom>
              <a:avLst/>
              <a:gdLst>
                <a:gd name="connsiteX0" fmla="*/ 341855 w 570455"/>
                <a:gd name="connsiteY0" fmla="*/ 0 h 3224463"/>
                <a:gd name="connsiteX1" fmla="*/ 4971 w 570455"/>
                <a:gd name="connsiteY1" fmla="*/ 1058779 h 3224463"/>
                <a:gd name="connsiteX2" fmla="*/ 570455 w 570455"/>
                <a:gd name="connsiteY2" fmla="*/ 3224463 h 3224463"/>
              </a:gdLst>
              <a:ahLst/>
              <a:cxnLst>
                <a:cxn ang="0">
                  <a:pos x="connsiteX0" y="connsiteY0"/>
                </a:cxn>
                <a:cxn ang="0">
                  <a:pos x="connsiteX1" y="connsiteY1"/>
                </a:cxn>
                <a:cxn ang="0">
                  <a:pos x="connsiteX2" y="connsiteY2"/>
                </a:cxn>
              </a:cxnLst>
              <a:rect l="l" t="t" r="r" b="b"/>
              <a:pathLst>
                <a:path w="570455" h="3224463">
                  <a:moveTo>
                    <a:pt x="341855" y="0"/>
                  </a:moveTo>
                  <a:cubicBezTo>
                    <a:pt x="154363" y="260684"/>
                    <a:pt x="-33129" y="521369"/>
                    <a:pt x="4971" y="1058779"/>
                  </a:cubicBezTo>
                  <a:cubicBezTo>
                    <a:pt x="43071" y="1596189"/>
                    <a:pt x="306763" y="2410326"/>
                    <a:pt x="570455" y="322446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6050576" y="3661317"/>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02364" y="3603750"/>
              <a:ext cx="2174308" cy="29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2"/>
                  </a:solidFill>
                </a:rPr>
                <a:t>OpenC2 Connectors</a:t>
              </a:r>
              <a:endParaRPr lang="en-US" sz="1100" b="1" dirty="0">
                <a:solidFill>
                  <a:schemeClr val="tx2"/>
                </a:solidFill>
              </a:endParaRPr>
            </a:p>
          </p:txBody>
        </p:sp>
        <p:sp>
          <p:nvSpPr>
            <p:cNvPr id="100" name="Oval 99"/>
            <p:cNvSpPr/>
            <p:nvPr/>
          </p:nvSpPr>
          <p:spPr>
            <a:xfrm>
              <a:off x="7543800" y="947586"/>
              <a:ext cx="1524000" cy="1186014"/>
            </a:xfrm>
            <a:prstGeom prst="ellipse">
              <a:avLst/>
            </a:prstGeom>
            <a:gradFill flip="none" rotWithShape="1">
              <a:gsLst>
                <a:gs pos="0">
                  <a:srgbClr val="4447C4">
                    <a:tint val="66000"/>
                    <a:satMod val="160000"/>
                  </a:srgbClr>
                </a:gs>
                <a:gs pos="50000">
                  <a:srgbClr val="4447C4">
                    <a:tint val="44500"/>
                    <a:satMod val="160000"/>
                  </a:srgbClr>
                </a:gs>
                <a:gs pos="100000">
                  <a:srgbClr val="4447C4">
                    <a:tint val="23500"/>
                    <a:satMod val="16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719184" y="1073298"/>
              <a:ext cx="1501016" cy="907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smtClean="0">
                  <a:solidFill>
                    <a:schemeClr val="tx2"/>
                  </a:solidFill>
                </a:rPr>
                <a:t>Data Models</a:t>
              </a:r>
            </a:p>
            <a:p>
              <a:pPr marL="115888" indent="-115888">
                <a:buFont typeface="Arial" panose="020B0604020202020204" pitchFamily="34" charset="0"/>
                <a:buChar char="•"/>
              </a:pPr>
              <a:r>
                <a:rPr lang="en-US" sz="1100" i="1" dirty="0" smtClean="0">
                  <a:solidFill>
                    <a:schemeClr val="tx2"/>
                  </a:solidFill>
                </a:rPr>
                <a:t>Actuator</a:t>
              </a:r>
              <a:r>
                <a:rPr lang="en-US" sz="1100" dirty="0" smtClean="0">
                  <a:solidFill>
                    <a:schemeClr val="tx2"/>
                  </a:solidFill>
                </a:rPr>
                <a:t> (e.g., OpenC2, SACM)</a:t>
              </a:r>
            </a:p>
            <a:p>
              <a:pPr marL="115888" indent="-115888">
                <a:buFont typeface="Arial" panose="020B0604020202020204" pitchFamily="34" charset="0"/>
                <a:buChar char="•"/>
              </a:pPr>
              <a:r>
                <a:rPr lang="en-US" sz="1100" dirty="0" smtClean="0">
                  <a:solidFill>
                    <a:schemeClr val="tx2"/>
                  </a:solidFill>
                </a:rPr>
                <a:t>Target (</a:t>
              </a:r>
              <a:r>
                <a:rPr lang="en-US" sz="1100" dirty="0" err="1" smtClean="0">
                  <a:solidFill>
                    <a:schemeClr val="tx2"/>
                  </a:solidFill>
                </a:rPr>
                <a:t>CyBox</a:t>
              </a:r>
              <a:r>
                <a:rPr lang="en-US" sz="1100" dirty="0" smtClean="0">
                  <a:solidFill>
                    <a:schemeClr val="tx2"/>
                  </a:solidFill>
                </a:rPr>
                <a:t>)</a:t>
              </a:r>
            </a:p>
          </p:txBody>
        </p:sp>
        <p:sp>
          <p:nvSpPr>
            <p:cNvPr id="101" name="Pentagon 100"/>
            <p:cNvSpPr/>
            <p:nvPr/>
          </p:nvSpPr>
          <p:spPr>
            <a:xfrm>
              <a:off x="1966128" y="5410200"/>
              <a:ext cx="7098281" cy="1066800"/>
            </a:xfrm>
            <a:prstGeom prst="homePlat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path path="circle">
                <a:fillToRect r="100000" b="100000"/>
              </a:path>
              <a:tileRect l="-100000" t="-100000"/>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2"/>
                </a:solidFill>
              </a:endParaRPr>
            </a:p>
          </p:txBody>
        </p:sp>
        <p:sp>
          <p:nvSpPr>
            <p:cNvPr id="86" name="Freeform 85"/>
            <p:cNvSpPr/>
            <p:nvPr/>
          </p:nvSpPr>
          <p:spPr>
            <a:xfrm>
              <a:off x="8029906" y="5072309"/>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488269" y="5473806"/>
              <a:ext cx="3146785" cy="4697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1200" dirty="0" err="1" smtClean="0">
                  <a:solidFill>
                    <a:schemeClr val="tx2"/>
                  </a:solidFill>
                </a:rPr>
                <a:t>NIST</a:t>
              </a:r>
              <a:r>
                <a:rPr lang="en-US" sz="1200" dirty="0" smtClean="0">
                  <a:solidFill>
                    <a:schemeClr val="tx2"/>
                  </a:solidFill>
                </a:rPr>
                <a:t> National </a:t>
              </a:r>
              <a:r>
                <a:rPr lang="en-US" sz="1200" dirty="0" err="1" smtClean="0">
                  <a:solidFill>
                    <a:schemeClr val="tx2"/>
                  </a:solidFill>
                </a:rPr>
                <a:t>CyberSecurity</a:t>
              </a:r>
              <a:r>
                <a:rPr lang="en-US" sz="1200" dirty="0" smtClean="0">
                  <a:solidFill>
                    <a:schemeClr val="tx2"/>
                  </a:solidFill>
                </a:rPr>
                <a:t> COE (OpenC2 Reference Design)</a:t>
              </a:r>
            </a:p>
          </p:txBody>
        </p:sp>
        <p:sp>
          <p:nvSpPr>
            <p:cNvPr id="98" name="Rectangle 97"/>
            <p:cNvSpPr/>
            <p:nvPr/>
          </p:nvSpPr>
          <p:spPr>
            <a:xfrm>
              <a:off x="5029200" y="5867400"/>
              <a:ext cx="3968955"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lvl="1" indent="-168275">
                <a:buFont typeface="Arial" panose="020B0604020202020204" pitchFamily="34" charset="0"/>
                <a:buChar char="•"/>
              </a:pPr>
              <a:r>
                <a:rPr lang="en-US" sz="1200" dirty="0" smtClean="0">
                  <a:solidFill>
                    <a:schemeClr val="tx2"/>
                  </a:solidFill>
                </a:rPr>
                <a:t>Submit </a:t>
              </a:r>
              <a:r>
                <a:rPr lang="en-US" sz="1200" dirty="0">
                  <a:solidFill>
                    <a:schemeClr val="tx2"/>
                  </a:solidFill>
                </a:rPr>
                <a:t>Draft Language Description Document to OASIS or other recognized Standards </a:t>
              </a:r>
              <a:r>
                <a:rPr lang="en-US" sz="1200" dirty="0" smtClean="0">
                  <a:solidFill>
                    <a:schemeClr val="tx2"/>
                  </a:solidFill>
                </a:rPr>
                <a:t>Body</a:t>
              </a:r>
              <a:endParaRPr lang="en-US" sz="1200" dirty="0">
                <a:solidFill>
                  <a:schemeClr val="tx2"/>
                </a:solidFill>
              </a:endParaRPr>
            </a:p>
          </p:txBody>
        </p:sp>
        <p:sp>
          <p:nvSpPr>
            <p:cNvPr id="99" name="Rectangle 98"/>
            <p:cNvSpPr/>
            <p:nvPr/>
          </p:nvSpPr>
          <p:spPr>
            <a:xfrm>
              <a:off x="6676828" y="5055160"/>
              <a:ext cx="1548540" cy="335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2"/>
                  </a:solidFill>
                </a:rPr>
                <a:t>Standard (Revs)</a:t>
              </a:r>
              <a:endParaRPr lang="en-US" sz="1100" b="1" dirty="0">
                <a:solidFill>
                  <a:schemeClr val="tx2"/>
                </a:solidFill>
              </a:endParaRPr>
            </a:p>
          </p:txBody>
        </p:sp>
        <p:cxnSp>
          <p:nvCxnSpPr>
            <p:cNvPr id="55" name="Straight Connector 54"/>
            <p:cNvCxnSpPr/>
            <p:nvPr/>
          </p:nvCxnSpPr>
          <p:spPr>
            <a:xfrm>
              <a:off x="4572000" y="835873"/>
              <a:ext cx="0" cy="5793527"/>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084207" y="5632503"/>
              <a:ext cx="1990299" cy="4697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Socialization and Onboarding</a:t>
              </a:r>
            </a:p>
          </p:txBody>
        </p:sp>
        <p:sp>
          <p:nvSpPr>
            <p:cNvPr id="91" name="Pentagon 90"/>
            <p:cNvSpPr/>
            <p:nvPr/>
          </p:nvSpPr>
          <p:spPr>
            <a:xfrm>
              <a:off x="3581400" y="3958682"/>
              <a:ext cx="5510925" cy="1070517"/>
            </a:xfrm>
            <a:prstGeom prst="homePlate">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r="100000" b="100000"/>
              </a:path>
              <a:tileRect l="-100000" t="-100000"/>
            </a:gra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2" name="Rectangle 71"/>
            <p:cNvSpPr/>
            <p:nvPr/>
          </p:nvSpPr>
          <p:spPr>
            <a:xfrm>
              <a:off x="3733800" y="4114800"/>
              <a:ext cx="1484966" cy="575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 indent="-120650">
                <a:buFont typeface="Arial" panose="020B0604020202020204" pitchFamily="34" charset="0"/>
                <a:buChar char="•"/>
              </a:pPr>
              <a:r>
                <a:rPr lang="en-US" sz="1200" dirty="0" smtClean="0">
                  <a:solidFill>
                    <a:schemeClr val="tx2"/>
                  </a:solidFill>
                </a:rPr>
                <a:t>Vendor </a:t>
              </a:r>
            </a:p>
            <a:p>
              <a:pPr marL="228600" lvl="1" indent="-107950">
                <a:buFont typeface="Wingdings" panose="05000000000000000000" pitchFamily="2" charset="2"/>
                <a:buChar char="§"/>
              </a:pPr>
              <a:r>
                <a:rPr lang="en-US" sz="1100" dirty="0" smtClean="0">
                  <a:solidFill>
                    <a:schemeClr val="tx2"/>
                  </a:solidFill>
                </a:rPr>
                <a:t>Orchestrators</a:t>
              </a:r>
            </a:p>
            <a:p>
              <a:pPr marL="228600" lvl="1" indent="-107950">
                <a:buFont typeface="Wingdings" panose="05000000000000000000" pitchFamily="2" charset="2"/>
                <a:buChar char="§"/>
              </a:pPr>
              <a:r>
                <a:rPr lang="en-US" sz="1100" dirty="0" smtClean="0">
                  <a:solidFill>
                    <a:schemeClr val="tx2"/>
                  </a:solidFill>
                </a:rPr>
                <a:t>Actuators</a:t>
              </a:r>
            </a:p>
          </p:txBody>
        </p:sp>
        <p:sp>
          <p:nvSpPr>
            <p:cNvPr id="95" name="Rectangle 94"/>
            <p:cNvSpPr/>
            <p:nvPr/>
          </p:nvSpPr>
          <p:spPr>
            <a:xfrm>
              <a:off x="5017168" y="4557373"/>
              <a:ext cx="2482379" cy="456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1200" dirty="0" smtClean="0">
                  <a:solidFill>
                    <a:schemeClr val="tx2"/>
                  </a:solidFill>
                </a:rPr>
                <a:t>Early Adopters</a:t>
              </a:r>
            </a:p>
            <a:p>
              <a:pPr lvl="1"/>
              <a:r>
                <a:rPr lang="en-US" sz="1050" dirty="0" smtClean="0">
                  <a:solidFill>
                    <a:schemeClr val="tx2"/>
                  </a:solidFill>
                </a:rPr>
                <a:t>Cisco Threat INTEL API (CTIA), TCS</a:t>
              </a:r>
              <a:endParaRPr lang="en-US" sz="1100" dirty="0">
                <a:solidFill>
                  <a:schemeClr val="tx2"/>
                </a:solidFill>
              </a:endParaRPr>
            </a:p>
          </p:txBody>
        </p:sp>
        <p:sp>
          <p:nvSpPr>
            <p:cNvPr id="96" name="Right Arrow 95"/>
            <p:cNvSpPr/>
            <p:nvPr/>
          </p:nvSpPr>
          <p:spPr>
            <a:xfrm>
              <a:off x="5029200" y="4051369"/>
              <a:ext cx="3085166" cy="520631"/>
            </a:xfrm>
            <a:prstGeom prst="rightArrow">
              <a:avLst/>
            </a:prstGeom>
            <a:solidFill>
              <a:schemeClr val="accent4">
                <a:alpha val="39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3" name="Rectangle 92"/>
            <p:cNvSpPr/>
            <p:nvPr/>
          </p:nvSpPr>
          <p:spPr>
            <a:xfrm>
              <a:off x="5334000" y="4164561"/>
              <a:ext cx="2294077" cy="29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2"/>
                  </a:solidFill>
                </a:rPr>
                <a:t>OpenC2 Connectors</a:t>
              </a:r>
              <a:endParaRPr lang="en-US" sz="1200" dirty="0">
                <a:solidFill>
                  <a:schemeClr val="tx2"/>
                </a:solidFill>
              </a:endParaRPr>
            </a:p>
          </p:txBody>
        </p:sp>
        <p:sp>
          <p:nvSpPr>
            <p:cNvPr id="94" name="Rectangle 93"/>
            <p:cNvSpPr/>
            <p:nvPr/>
          </p:nvSpPr>
          <p:spPr>
            <a:xfrm>
              <a:off x="8139695" y="4198500"/>
              <a:ext cx="883999" cy="309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2"/>
                  </a:solidFill>
                </a:rPr>
                <a:t>Native Support</a:t>
              </a:r>
              <a:endParaRPr lang="en-US" sz="1200" dirty="0">
                <a:solidFill>
                  <a:schemeClr val="tx2"/>
                </a:solidFill>
              </a:endParaRPr>
            </a:p>
          </p:txBody>
        </p:sp>
        <p:sp>
          <p:nvSpPr>
            <p:cNvPr id="58" name="Rounded Rectangle 57"/>
            <p:cNvSpPr/>
            <p:nvPr/>
          </p:nvSpPr>
          <p:spPr>
            <a:xfrm>
              <a:off x="1981200" y="3962400"/>
              <a:ext cx="1752600" cy="106680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Adoption</a:t>
              </a:r>
            </a:p>
            <a:p>
              <a:pPr algn="ctr"/>
              <a:r>
                <a:rPr lang="en-US" sz="1400" dirty="0" smtClean="0"/>
                <a:t>(vendor and mission buy-in)</a:t>
              </a:r>
              <a:endParaRPr lang="en-US" sz="1400" dirty="0"/>
            </a:p>
          </p:txBody>
        </p:sp>
        <p:sp>
          <p:nvSpPr>
            <p:cNvPr id="74" name="Pentagon 73"/>
            <p:cNvSpPr/>
            <p:nvPr/>
          </p:nvSpPr>
          <p:spPr>
            <a:xfrm>
              <a:off x="2562874" y="2465949"/>
              <a:ext cx="6018821" cy="1125449"/>
            </a:xfrm>
            <a:prstGeom prst="homePlate">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r="100000" b="100000"/>
              </a:path>
              <a:tileRect l="-100000" t="-100000"/>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0" name="Rectangle 59"/>
            <p:cNvSpPr/>
            <p:nvPr/>
          </p:nvSpPr>
          <p:spPr>
            <a:xfrm>
              <a:off x="2743199" y="2514600"/>
              <a:ext cx="2520761" cy="98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Usage Scenarios</a:t>
              </a:r>
            </a:p>
            <a:p>
              <a:pPr marL="168275" indent="-168275">
                <a:buFont typeface="Arial" panose="020B0604020202020204" pitchFamily="34" charset="0"/>
                <a:buChar char="•"/>
              </a:pPr>
              <a:r>
                <a:rPr lang="en-US" sz="1100" dirty="0" smtClean="0">
                  <a:solidFill>
                    <a:schemeClr val="tx2"/>
                  </a:solidFill>
                </a:rPr>
                <a:t>Pub/Sub, Perimeter Defense</a:t>
              </a:r>
            </a:p>
            <a:p>
              <a:pPr marL="168275" indent="-168275">
                <a:buFont typeface="Arial" panose="020B0604020202020204" pitchFamily="34" charset="0"/>
                <a:buChar char="•"/>
              </a:pPr>
              <a:r>
                <a:rPr lang="en-US" sz="1100" dirty="0" smtClean="0">
                  <a:solidFill>
                    <a:schemeClr val="tx2"/>
                  </a:solidFill>
                </a:rPr>
                <a:t>Software Defined Network</a:t>
              </a:r>
            </a:p>
            <a:p>
              <a:pPr marL="168275" indent="-168275">
                <a:buFont typeface="Arial" panose="020B0604020202020204" pitchFamily="34" charset="0"/>
                <a:buChar char="•"/>
              </a:pPr>
              <a:r>
                <a:rPr lang="en-US" sz="1100" dirty="0" smtClean="0">
                  <a:solidFill>
                    <a:schemeClr val="tx2"/>
                  </a:solidFill>
                </a:rPr>
                <a:t>COTS-based SHORTSTOP</a:t>
              </a:r>
            </a:p>
            <a:p>
              <a:pPr marL="1082675" lvl="2" indent="-168275">
                <a:buFont typeface="Arial" panose="020B0604020202020204" pitchFamily="34" charset="0"/>
                <a:buChar char="•"/>
              </a:pPr>
              <a:r>
                <a:rPr lang="en-US" sz="1100" dirty="0" smtClean="0">
                  <a:solidFill>
                    <a:schemeClr val="tx2"/>
                  </a:solidFill>
                </a:rPr>
                <a:t>Full Mesh, Sensors</a:t>
              </a:r>
            </a:p>
            <a:p>
              <a:pPr marL="1082675" lvl="2" indent="-168275">
                <a:buFont typeface="Arial" panose="020B0604020202020204" pitchFamily="34" charset="0"/>
                <a:buChar char="•"/>
              </a:pPr>
              <a:r>
                <a:rPr lang="en-US" sz="1100" dirty="0" smtClean="0">
                  <a:solidFill>
                    <a:schemeClr val="tx2"/>
                  </a:solidFill>
                </a:rPr>
                <a:t>Internet of Things</a:t>
              </a:r>
              <a:endParaRPr lang="en-US" sz="1400" dirty="0">
                <a:solidFill>
                  <a:schemeClr val="tx2"/>
                </a:solidFill>
              </a:endParaRPr>
            </a:p>
          </p:txBody>
        </p:sp>
        <p:sp>
          <p:nvSpPr>
            <p:cNvPr id="71" name="Rectangle 70"/>
            <p:cNvSpPr/>
            <p:nvPr/>
          </p:nvSpPr>
          <p:spPr>
            <a:xfrm>
              <a:off x="6222197" y="2510161"/>
              <a:ext cx="2003171" cy="995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rPr>
                <a:t>GitHub Repository</a:t>
              </a:r>
            </a:p>
            <a:p>
              <a:pPr marL="168275" indent="-168275">
                <a:buFont typeface="Arial" panose="020B0604020202020204" pitchFamily="34" charset="0"/>
                <a:buChar char="•"/>
              </a:pPr>
              <a:r>
                <a:rPr lang="en-US" sz="1100" dirty="0" smtClean="0">
                  <a:solidFill>
                    <a:schemeClr val="tx2"/>
                  </a:solidFill>
                </a:rPr>
                <a:t>Reference Code</a:t>
              </a:r>
            </a:p>
            <a:p>
              <a:pPr marL="168275" indent="-168275">
                <a:buFont typeface="Arial" panose="020B0604020202020204" pitchFamily="34" charset="0"/>
                <a:buChar char="•"/>
              </a:pPr>
              <a:r>
                <a:rPr lang="en-US" sz="1100" dirty="0" smtClean="0">
                  <a:solidFill>
                    <a:schemeClr val="tx2"/>
                  </a:solidFill>
                </a:rPr>
                <a:t>OpenC2 Connectors</a:t>
              </a:r>
            </a:p>
            <a:p>
              <a:pPr marL="168275" indent="-168275">
                <a:buFont typeface="Arial" panose="020B0604020202020204" pitchFamily="34" charset="0"/>
                <a:buChar char="•"/>
              </a:pPr>
              <a:r>
                <a:rPr lang="en-US" sz="1100" dirty="0" smtClean="0">
                  <a:solidFill>
                    <a:schemeClr val="tx2"/>
                  </a:solidFill>
                </a:rPr>
                <a:t>Data Model Encoding and Translation Tools</a:t>
              </a:r>
              <a:endParaRPr lang="en-US" sz="1100" dirty="0">
                <a:solidFill>
                  <a:schemeClr val="tx2"/>
                </a:solidFill>
              </a:endParaRPr>
            </a:p>
          </p:txBody>
        </p:sp>
        <p:sp>
          <p:nvSpPr>
            <p:cNvPr id="82" name="Right Arrow 81"/>
            <p:cNvSpPr/>
            <p:nvPr/>
          </p:nvSpPr>
          <p:spPr>
            <a:xfrm>
              <a:off x="4953000" y="2887626"/>
              <a:ext cx="535269" cy="304800"/>
            </a:xfrm>
            <a:prstGeom prst="right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3" name="Flowchart: Magnetic Disk 82"/>
            <p:cNvSpPr/>
            <p:nvPr/>
          </p:nvSpPr>
          <p:spPr>
            <a:xfrm>
              <a:off x="5610503" y="2738766"/>
              <a:ext cx="611693" cy="52783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1026" name="Picture 2" descr="http://cdn.mysitemyway.com/etc-mysitemyway/icons/legacy-previews/icons/matte-blue-and-white-square-icons-business/116966-matte-blue-and-white-square-icon-business-gears-sc37.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6356" y="2514600"/>
              <a:ext cx="528044" cy="528044"/>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p:cNvSpPr/>
            <p:nvPr/>
          </p:nvSpPr>
          <p:spPr>
            <a:xfrm>
              <a:off x="990600" y="2448399"/>
              <a:ext cx="1752600" cy="1143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Reference Implementations (exercise/stretch  the language)</a:t>
              </a:r>
              <a:endParaRPr lang="en-US" sz="1400" dirty="0"/>
            </a:p>
          </p:txBody>
        </p:sp>
      </p:grpSp>
      <p:sp>
        <p:nvSpPr>
          <p:cNvPr id="3" name="Slide Number Placeholder 2"/>
          <p:cNvSpPr>
            <a:spLocks noGrp="1"/>
          </p:cNvSpPr>
          <p:nvPr>
            <p:ph type="sldNum" sz="quarter" idx="12"/>
          </p:nvPr>
        </p:nvSpPr>
        <p:spPr/>
        <p:txBody>
          <a:bodyPr/>
          <a:lstStyle/>
          <a:p>
            <a:fld id="{F0C94032-CD4C-4C25-B0C2-CEC720522D92}" type="slidenum">
              <a:rPr kumimoji="0" lang="en-US" smtClean="0"/>
              <a:pPr/>
              <a:t>12</a:t>
            </a:fld>
            <a:endParaRPr kumimoji="0" lang="en-US" dirty="0">
              <a:solidFill>
                <a:schemeClr val="tx2"/>
              </a:solidFill>
            </a:endParaRPr>
          </a:p>
        </p:txBody>
      </p:sp>
      <p:sp>
        <p:nvSpPr>
          <p:cNvPr id="73" name="Text Placeholder 7"/>
          <p:cNvSpPr txBox="1">
            <a:spLocks/>
          </p:cNvSpPr>
          <p:nvPr/>
        </p:nvSpPr>
        <p:spPr>
          <a:xfrm>
            <a:off x="0" y="-1349"/>
            <a:ext cx="9144000" cy="229949"/>
          </a:xfrm>
          <a:prstGeom prst="rect">
            <a:avLst/>
          </a:prstGeom>
        </p:spPr>
        <p:txBody>
          <a:bodyPr vert="horz" anchor="ctr" anchorCtr="0">
            <a:normAutofit fontScale="775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UNCLASSIFIED</a:t>
            </a:r>
            <a:endParaRPr lang="en-US" dirty="0">
              <a:solidFill>
                <a:schemeClr val="tx1"/>
              </a:solidFill>
              <a:latin typeface="Arial" panose="020B0604020202020204" pitchFamily="34" charset="0"/>
              <a:cs typeface="Arial" panose="020B0604020202020204" pitchFamily="34" charset="0"/>
            </a:endParaRPr>
          </a:p>
        </p:txBody>
      </p:sp>
      <p:sp>
        <p:nvSpPr>
          <p:cNvPr id="84" name="Text Placeholder 7"/>
          <p:cNvSpPr txBox="1">
            <a:spLocks/>
          </p:cNvSpPr>
          <p:nvPr/>
        </p:nvSpPr>
        <p:spPr>
          <a:xfrm>
            <a:off x="770" y="6637832"/>
            <a:ext cx="9144000" cy="229949"/>
          </a:xfrm>
          <a:prstGeom prst="rect">
            <a:avLst/>
          </a:prstGeom>
        </p:spPr>
        <p:txBody>
          <a:bodyPr vert="horz" anchor="ctr" anchorCtr="0">
            <a:normAutofit fontScale="775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UNCLASSIFIED</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890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13</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Prototype Efforts</a:t>
            </a:r>
          </a:p>
          <a:p>
            <a:pPr lvl="1"/>
            <a:r>
              <a:rPr lang="en-US" dirty="0" smtClean="0"/>
              <a:t>Capture Lessons Learned</a:t>
            </a:r>
          </a:p>
          <a:p>
            <a:pPr lvl="1"/>
            <a:r>
              <a:rPr lang="en-US" dirty="0" smtClean="0"/>
              <a:t>Identify and Address Issues </a:t>
            </a:r>
          </a:p>
          <a:p>
            <a:pPr lvl="1"/>
            <a:r>
              <a:rPr lang="en-US" dirty="0" smtClean="0"/>
              <a:t>Create Reference Implementation </a:t>
            </a:r>
          </a:p>
          <a:p>
            <a:r>
              <a:rPr lang="en-US" dirty="0" smtClean="0"/>
              <a:t>Implementation Documentation </a:t>
            </a:r>
          </a:p>
          <a:p>
            <a:pPr lvl="1"/>
            <a:r>
              <a:rPr lang="en-US" dirty="0" smtClean="0"/>
              <a:t>Identify External Dependencies </a:t>
            </a:r>
          </a:p>
          <a:p>
            <a:pPr lvl="1"/>
            <a:r>
              <a:rPr lang="en-US" dirty="0" smtClean="0"/>
              <a:t>Message Fabric Considerations </a:t>
            </a:r>
          </a:p>
          <a:p>
            <a:r>
              <a:rPr lang="en-US" dirty="0" smtClean="0"/>
              <a:t>Define Way Forward for Standardization</a:t>
            </a:r>
          </a:p>
          <a:p>
            <a:r>
              <a:rPr lang="en-US" dirty="0" smtClean="0"/>
              <a:t>Define Future Role of OpenC2 Forum </a:t>
            </a:r>
          </a:p>
          <a:p>
            <a:pPr lvl="1"/>
            <a:endParaRPr lang="en-US" dirty="0" smtClean="0"/>
          </a:p>
          <a:p>
            <a:endParaRPr lang="en-US" dirty="0"/>
          </a:p>
        </p:txBody>
      </p:sp>
    </p:spTree>
    <p:extLst>
      <p:ext uri="{BB962C8B-B14F-4D97-AF65-F5344CB8AC3E}">
        <p14:creationId xmlns:p14="http://schemas.microsoft.com/office/powerpoint/2010/main" val="3044527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276600"/>
            <a:ext cx="3581400" cy="1143000"/>
          </a:xfrm>
        </p:spPr>
        <p:txBody>
          <a:bodyPr/>
          <a:lstStyle/>
          <a:p>
            <a:r>
              <a:rPr lang="en-US" dirty="0" smtClean="0"/>
              <a:t>Questions?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14</a:t>
            </a:fld>
            <a:endParaRPr kumimoji="0" lang="en-US" dirty="0">
              <a:solidFill>
                <a:srgbClr val="FFFFFF"/>
              </a:solidFill>
            </a:endParaRPr>
          </a:p>
        </p:txBody>
      </p:sp>
    </p:spTree>
    <p:extLst>
      <p:ext uri="{BB962C8B-B14F-4D97-AF65-F5344CB8AC3E}">
        <p14:creationId xmlns:p14="http://schemas.microsoft.com/office/powerpoint/2010/main" val="928680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Prototype Implementations</a:t>
            </a:r>
            <a:endParaRPr lang="en-US"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15</a:t>
            </a:fld>
            <a:endParaRPr lang="en-US" dirty="0">
              <a:latin typeface="Tw Cen MT"/>
            </a:endParaRPr>
          </a:p>
        </p:txBody>
      </p:sp>
    </p:spTree>
    <p:extLst>
      <p:ext uri="{BB962C8B-B14F-4D97-AF65-F5344CB8AC3E}">
        <p14:creationId xmlns:p14="http://schemas.microsoft.com/office/powerpoint/2010/main" val="1863270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Joyce Fai</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16</a:t>
            </a:fld>
            <a:endParaRPr lang="en-US" dirty="0">
              <a:latin typeface="Tw Cen MT"/>
            </a:endParaRPr>
          </a:p>
        </p:txBody>
      </p:sp>
    </p:spTree>
    <p:extLst>
      <p:ext uri="{BB962C8B-B14F-4D97-AF65-F5344CB8AC3E}">
        <p14:creationId xmlns:p14="http://schemas.microsoft.com/office/powerpoint/2010/main" val="4252281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OpenC2 Deployment Environments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lang="en-US" smtClean="0">
                <a:latin typeface="Tw Cen MT"/>
              </a:rPr>
              <a:pPr/>
              <a:t>17</a:t>
            </a:fld>
            <a:endParaRPr lang="en-US" dirty="0">
              <a:latin typeface="Tw Cen MT"/>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23746" y="1516698"/>
            <a:ext cx="8296558" cy="4648200"/>
          </a:xfrm>
          <a:prstGeom prst="rect">
            <a:avLst/>
          </a:prstGeom>
          <a:noFill/>
          <a:ln>
            <a:noFill/>
          </a:ln>
        </p:spPr>
      </p:pic>
    </p:spTree>
    <p:extLst>
      <p:ext uri="{BB962C8B-B14F-4D97-AF65-F5344CB8AC3E}">
        <p14:creationId xmlns:p14="http://schemas.microsoft.com/office/powerpoint/2010/main" val="1566452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OpenC2 Abstract Syntax</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lang="en-US" smtClean="0">
                <a:latin typeface="Tw Cen MT"/>
              </a:rPr>
              <a:pPr/>
              <a:t>18</a:t>
            </a:fld>
            <a:endParaRPr lang="en-US" dirty="0">
              <a:latin typeface="Tw Cen MT"/>
            </a:endParaRPr>
          </a:p>
        </p:txBody>
      </p:sp>
      <p:sp>
        <p:nvSpPr>
          <p:cNvPr id="4" name="TextBox 3"/>
          <p:cNvSpPr txBox="1"/>
          <p:nvPr/>
        </p:nvSpPr>
        <p:spPr>
          <a:xfrm>
            <a:off x="714375" y="1752600"/>
            <a:ext cx="7458075" cy="397031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action = &lt;ACTION_TYPE&gt;,</a:t>
            </a:r>
          </a:p>
          <a:p>
            <a:r>
              <a:rPr lang="en-US" dirty="0">
                <a:latin typeface="Consolas" panose="020B0609020204030204" pitchFamily="49" charset="0"/>
                <a:cs typeface="Consolas" panose="020B0609020204030204" pitchFamily="49" charset="0"/>
              </a:rPr>
              <a:t>	target (</a:t>
            </a:r>
          </a:p>
          <a:p>
            <a:r>
              <a:rPr lang="en-US" dirty="0">
                <a:latin typeface="Consolas" panose="020B0609020204030204" pitchFamily="49" charset="0"/>
                <a:cs typeface="Consolas" panose="020B0609020204030204" pitchFamily="49" charset="0"/>
              </a:rPr>
              <a:t>		type = &lt;TARGET_TYPE&gt;,</a:t>
            </a:r>
          </a:p>
          <a:p>
            <a:r>
              <a:rPr lang="en-US" dirty="0">
                <a:latin typeface="Consolas" panose="020B0609020204030204" pitchFamily="49" charset="0"/>
                <a:cs typeface="Consolas" panose="020B0609020204030204" pitchFamily="49" charset="0"/>
              </a:rPr>
              <a:t>		&lt;target-specifier&gt;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actuator (</a:t>
            </a:r>
          </a:p>
          <a:p>
            <a:r>
              <a:rPr lang="en-US" dirty="0">
                <a:latin typeface="Consolas" panose="020B0609020204030204" pitchFamily="49" charset="0"/>
                <a:cs typeface="Consolas" panose="020B0609020204030204" pitchFamily="49" charset="0"/>
              </a:rPr>
              <a:t>		type = &lt;ACTUATOR_TYPE&gt;,</a:t>
            </a:r>
          </a:p>
          <a:p>
            <a:r>
              <a:rPr lang="en-US" dirty="0">
                <a:latin typeface="Consolas" panose="020B0609020204030204" pitchFamily="49" charset="0"/>
                <a:cs typeface="Consolas" panose="020B0609020204030204" pitchFamily="49" charset="0"/>
              </a:rPr>
              <a:t>		&lt;actuator-specifier&gt;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modifiers (</a:t>
            </a:r>
          </a:p>
          <a:p>
            <a:r>
              <a:rPr lang="en-US" dirty="0">
                <a:latin typeface="Consolas" panose="020B0609020204030204" pitchFamily="49" charset="0"/>
                <a:cs typeface="Consolas" panose="020B0609020204030204" pitchFamily="49" charset="0"/>
              </a:rPr>
              <a:t>		&lt;list-of-modifiers&gt;</a:t>
            </a:r>
          </a:p>
          <a:p>
            <a:r>
              <a:rPr lang="en-US" dirty="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26174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43151" y="3881437"/>
            <a:ext cx="3314700" cy="3714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3150" y="5414962"/>
            <a:ext cx="4010025" cy="3714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43150" y="2000250"/>
            <a:ext cx="5343525" cy="3714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Documentation in Process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19</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92500" lnSpcReduction="20000"/>
          </a:bodyPr>
          <a:lstStyle/>
          <a:p>
            <a:r>
              <a:rPr lang="en-US" dirty="0" smtClean="0"/>
              <a:t>OpenC2 Language Description Document Ver. 1.0</a:t>
            </a:r>
          </a:p>
          <a:p>
            <a:pPr lvl="1"/>
            <a:r>
              <a:rPr lang="en-US" u="sng" dirty="0" smtClean="0"/>
              <a:t>GitHub</a:t>
            </a:r>
            <a:r>
              <a:rPr lang="en-US" dirty="0" smtClean="0"/>
              <a:t>: </a:t>
            </a:r>
            <a:r>
              <a:rPr lang="en-US" dirty="0" smtClean="0">
                <a:latin typeface="Consolas" panose="020B0609020204030204" pitchFamily="49" charset="0"/>
                <a:cs typeface="Consolas" panose="020B0609020204030204" pitchFamily="49" charset="0"/>
              </a:rPr>
              <a:t>openc2-org/language-description</a:t>
            </a:r>
          </a:p>
          <a:p>
            <a:pPr lvl="1"/>
            <a:r>
              <a:rPr lang="en-US" u="sng" dirty="0" smtClean="0"/>
              <a:t>openc2.org</a:t>
            </a:r>
            <a:r>
              <a:rPr lang="en-US" dirty="0" smtClean="0"/>
              <a:t>: public link</a:t>
            </a:r>
          </a:p>
          <a:p>
            <a:pPr lvl="1"/>
            <a:r>
              <a:rPr lang="en-US" dirty="0" smtClean="0"/>
              <a:t>Solicit </a:t>
            </a:r>
            <a:r>
              <a:rPr lang="en-US" dirty="0"/>
              <a:t>comments from nonmembers?</a:t>
            </a:r>
          </a:p>
          <a:p>
            <a:pPr lvl="1"/>
            <a:r>
              <a:rPr lang="en-US" dirty="0" smtClean="0"/>
              <a:t>Comment Resolution circa January 2017?</a:t>
            </a:r>
          </a:p>
          <a:p>
            <a:r>
              <a:rPr lang="en-US" dirty="0" smtClean="0"/>
              <a:t>IA Considerations Document Ver. 1.0</a:t>
            </a:r>
          </a:p>
          <a:p>
            <a:pPr lvl="1"/>
            <a:r>
              <a:rPr lang="en-US" u="sng" dirty="0" smtClean="0"/>
              <a:t>GitHub</a:t>
            </a:r>
            <a:r>
              <a:rPr lang="en-US" dirty="0" smtClean="0"/>
              <a:t>: </a:t>
            </a:r>
            <a:r>
              <a:rPr lang="en-US" dirty="0" smtClean="0">
                <a:latin typeface="Consolas" panose="020B0609020204030204" pitchFamily="49" charset="0"/>
                <a:cs typeface="Consolas" panose="020B0609020204030204" pitchFamily="49" charset="0"/>
              </a:rPr>
              <a:t>openc2-org/security</a:t>
            </a:r>
          </a:p>
          <a:p>
            <a:pPr lvl="1"/>
            <a:r>
              <a:rPr lang="en-US" u="sng" dirty="0" smtClean="0"/>
              <a:t>openc2.org</a:t>
            </a:r>
            <a:r>
              <a:rPr lang="en-US" dirty="0" smtClean="0"/>
              <a:t>: public link</a:t>
            </a:r>
          </a:p>
          <a:p>
            <a:pPr lvl="1"/>
            <a:r>
              <a:rPr lang="en-US" dirty="0" smtClean="0"/>
              <a:t>Comments/ resolution from nonmembers?</a:t>
            </a:r>
          </a:p>
          <a:p>
            <a:r>
              <a:rPr lang="en-US" dirty="0" smtClean="0"/>
              <a:t>JSON Schema</a:t>
            </a:r>
          </a:p>
          <a:p>
            <a:pPr lvl="1"/>
            <a:r>
              <a:rPr lang="en-US" u="sng" dirty="0" smtClean="0"/>
              <a:t>GitHub</a:t>
            </a:r>
            <a:r>
              <a:rPr lang="en-US" dirty="0" smtClean="0"/>
              <a:t>: </a:t>
            </a:r>
            <a:r>
              <a:rPr lang="en-US" dirty="0" smtClean="0">
                <a:latin typeface="Consolas" panose="020B0609020204030204" pitchFamily="49" charset="0"/>
                <a:cs typeface="Consolas" panose="020B0609020204030204" pitchFamily="49" charset="0"/>
              </a:rPr>
              <a:t>openc2-org/schemas/</a:t>
            </a:r>
            <a:r>
              <a:rPr lang="en-US" dirty="0" err="1" smtClean="0">
                <a:latin typeface="Consolas" panose="020B0609020204030204" pitchFamily="49" charset="0"/>
                <a:cs typeface="Consolas" panose="020B0609020204030204" pitchFamily="49" charset="0"/>
              </a:rPr>
              <a:t>json</a:t>
            </a:r>
            <a:r>
              <a:rPr lang="en-US" dirty="0" smtClean="0"/>
              <a:t> </a:t>
            </a:r>
          </a:p>
          <a:p>
            <a:pPr lvl="1"/>
            <a:endParaRPr lang="en-US" dirty="0"/>
          </a:p>
        </p:txBody>
      </p:sp>
    </p:spTree>
    <p:extLst>
      <p:ext uri="{BB962C8B-B14F-4D97-AF65-F5344CB8AC3E}">
        <p14:creationId xmlns:p14="http://schemas.microsoft.com/office/powerpoint/2010/main" val="2041773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9/29/2016 F2F Workshop Agenda</a:t>
            </a:r>
            <a:endParaRPr lang="en-US" sz="4000"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2</a:t>
            </a:fld>
            <a:endParaRPr kumimoji="0" lang="en-US" dirty="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394383751"/>
              </p:ext>
            </p:extLst>
          </p:nvPr>
        </p:nvGraphicFramePr>
        <p:xfrm>
          <a:off x="20596" y="1752600"/>
          <a:ext cx="9143999" cy="4886960"/>
        </p:xfrm>
        <a:graphic>
          <a:graphicData uri="http://schemas.openxmlformats.org/drawingml/2006/table">
            <a:tbl>
              <a:tblPr firstRow="1" bandRow="1">
                <a:tableStyleId>{5C22544A-7EE6-4342-B048-85BDC9FD1C3A}</a:tableStyleId>
              </a:tblPr>
              <a:tblGrid>
                <a:gridCol w="1503404"/>
                <a:gridCol w="4191000"/>
                <a:gridCol w="3449595"/>
              </a:tblGrid>
              <a:tr h="370840">
                <a:tc>
                  <a:txBody>
                    <a:bodyPr/>
                    <a:lstStyle/>
                    <a:p>
                      <a:pPr algn="ctr"/>
                      <a:r>
                        <a:rPr lang="en-US" sz="1600" dirty="0" smtClean="0"/>
                        <a:t>Time</a:t>
                      </a:r>
                      <a:endParaRPr lang="en-US" sz="1600" dirty="0"/>
                    </a:p>
                  </a:txBody>
                  <a:tcPr/>
                </a:tc>
                <a:tc>
                  <a:txBody>
                    <a:bodyPr/>
                    <a:lstStyle/>
                    <a:p>
                      <a:pPr algn="ctr"/>
                      <a:r>
                        <a:rPr lang="en-US" sz="1600" dirty="0" smtClean="0"/>
                        <a:t>Topic</a:t>
                      </a:r>
                      <a:endParaRPr lang="en-US" sz="1600" dirty="0"/>
                    </a:p>
                  </a:txBody>
                  <a:tcPr/>
                </a:tc>
                <a:tc>
                  <a:txBody>
                    <a:bodyPr/>
                    <a:lstStyle/>
                    <a:p>
                      <a:pPr algn="ctr"/>
                      <a:r>
                        <a:rPr lang="en-US" sz="1600" dirty="0" smtClean="0"/>
                        <a:t>Presenter/Facilitator</a:t>
                      </a:r>
                      <a:endParaRPr lang="en-US" sz="1600" dirty="0"/>
                    </a:p>
                  </a:txBody>
                  <a:tcPr/>
                </a:tc>
              </a:tr>
              <a:tr h="370840">
                <a:tc>
                  <a:txBody>
                    <a:bodyPr/>
                    <a:lstStyle/>
                    <a:p>
                      <a:r>
                        <a:rPr lang="en-US" sz="1600" dirty="0" smtClean="0"/>
                        <a:t>08:30 – 09:00</a:t>
                      </a:r>
                      <a:endParaRPr lang="en-US" sz="1600" dirty="0"/>
                    </a:p>
                  </a:txBody>
                  <a:tcPr/>
                </a:tc>
                <a:tc>
                  <a:txBody>
                    <a:bodyPr/>
                    <a:lstStyle/>
                    <a:p>
                      <a:r>
                        <a:rPr lang="en-US" sz="1600" b="1" dirty="0" smtClean="0"/>
                        <a:t>Introduction</a:t>
                      </a:r>
                      <a:r>
                        <a:rPr lang="en-US" sz="1600" b="1" baseline="0" dirty="0" smtClean="0"/>
                        <a:t> and Key Note</a:t>
                      </a:r>
                      <a:endParaRPr lang="en-US" sz="1600" b="1" dirty="0"/>
                    </a:p>
                  </a:txBody>
                  <a:tcPr/>
                </a:tc>
                <a:tc>
                  <a:txBody>
                    <a:bodyPr/>
                    <a:lstStyle/>
                    <a:p>
                      <a:r>
                        <a:rPr lang="en-US" sz="1600" dirty="0" smtClean="0"/>
                        <a:t>Neal</a:t>
                      </a:r>
                      <a:r>
                        <a:rPr lang="en-US" sz="1600" baseline="0" dirty="0" smtClean="0"/>
                        <a:t> Ziring, </a:t>
                      </a:r>
                      <a:r>
                        <a:rPr lang="en-US" sz="1600" baseline="0" dirty="0" err="1" smtClean="0"/>
                        <a:t>MPO</a:t>
                      </a:r>
                      <a:endParaRPr lang="en-US" sz="1600" dirty="0"/>
                    </a:p>
                  </a:txBody>
                  <a:tcPr/>
                </a:tc>
              </a:tr>
              <a:tr h="370840">
                <a:tc>
                  <a:txBody>
                    <a:bodyPr/>
                    <a:lstStyle/>
                    <a:p>
                      <a:endParaRPr lang="en-US" sz="1600" dirty="0"/>
                    </a:p>
                  </a:txBody>
                  <a:tcPr/>
                </a:tc>
                <a:tc>
                  <a:txBody>
                    <a:bodyPr/>
                    <a:lstStyle/>
                    <a:p>
                      <a:r>
                        <a:rPr lang="en-US" sz="1600" b="1" dirty="0" smtClean="0"/>
                        <a:t>Prototype Implementations</a:t>
                      </a:r>
                      <a:endParaRPr lang="en-US" sz="1600" b="1" dirty="0"/>
                    </a:p>
                  </a:txBody>
                  <a:tcPr/>
                </a:tc>
                <a:tc>
                  <a:txBody>
                    <a:bodyPr/>
                    <a:lstStyle/>
                    <a:p>
                      <a:endParaRPr lang="en-US" sz="1600"/>
                    </a:p>
                  </a:txBody>
                  <a:tcPr/>
                </a:tc>
              </a:tr>
              <a:tr h="370840">
                <a:tc>
                  <a:txBody>
                    <a:bodyPr/>
                    <a:lstStyle/>
                    <a:p>
                      <a:r>
                        <a:rPr lang="en-US" sz="1600" dirty="0" smtClean="0"/>
                        <a:t>09:00</a:t>
                      </a:r>
                      <a:r>
                        <a:rPr lang="en-US" sz="1600" baseline="0" dirty="0" smtClean="0"/>
                        <a:t> -</a:t>
                      </a:r>
                      <a:r>
                        <a:rPr lang="en-US" sz="1600" dirty="0" smtClean="0"/>
                        <a:t> 9:05</a:t>
                      </a:r>
                      <a:endParaRPr lang="en-US" sz="1600" dirty="0"/>
                    </a:p>
                  </a:txBody>
                  <a:tcPr/>
                </a:tc>
                <a:tc>
                  <a:txBody>
                    <a:bodyPr/>
                    <a:lstStyle/>
                    <a:p>
                      <a:pPr marL="742950" lvl="1" indent="-285750">
                        <a:buFont typeface="Wingdings" panose="05000000000000000000" pitchFamily="2" charset="2"/>
                        <a:buChar char="q"/>
                      </a:pPr>
                      <a:r>
                        <a:rPr lang="en-US" sz="1600" dirty="0" smtClean="0"/>
                        <a:t>Overview</a:t>
                      </a:r>
                      <a:endParaRPr lang="en-US" sz="1600" dirty="0"/>
                    </a:p>
                  </a:txBody>
                  <a:tcPr/>
                </a:tc>
                <a:tc>
                  <a:txBody>
                    <a:bodyPr/>
                    <a:lstStyle/>
                    <a:p>
                      <a:r>
                        <a:rPr lang="en-US" sz="1600" dirty="0" smtClean="0"/>
                        <a:t>Joyce Fai, General Dynamics</a:t>
                      </a:r>
                      <a:endParaRPr lang="en-US" sz="1600" dirty="0"/>
                    </a:p>
                  </a:txBody>
                  <a:tcPr/>
                </a:tc>
              </a:tr>
              <a:tr h="370840">
                <a:tc>
                  <a:txBody>
                    <a:bodyPr/>
                    <a:lstStyle/>
                    <a:p>
                      <a:r>
                        <a:rPr lang="en-US" sz="1600" dirty="0" smtClean="0"/>
                        <a:t>9:05 - 09:35</a:t>
                      </a:r>
                      <a:r>
                        <a:rPr lang="en-US" sz="1600" baseline="0" dirty="0" smtClean="0"/>
                        <a:t> </a:t>
                      </a:r>
                      <a:endParaRPr lang="en-US" sz="1600" dirty="0"/>
                    </a:p>
                  </a:txBody>
                  <a:tcPr/>
                </a:tc>
                <a:tc>
                  <a:txBody>
                    <a:bodyPr/>
                    <a:lstStyle/>
                    <a:p>
                      <a:pPr marL="742950" lvl="1" indent="-285750">
                        <a:buFont typeface="Wingdings" panose="05000000000000000000" pitchFamily="2" charset="2"/>
                        <a:buChar char="q"/>
                      </a:pPr>
                      <a:r>
                        <a:rPr lang="en-US" sz="1600" dirty="0" smtClean="0"/>
                        <a:t>OpenC2 Actions as Multi-methods</a:t>
                      </a:r>
                      <a:endParaRPr lang="en-US" sz="1600" dirty="0"/>
                    </a:p>
                  </a:txBody>
                  <a:tcPr/>
                </a:tc>
                <a:tc>
                  <a:txBody>
                    <a:bodyPr/>
                    <a:lstStyle/>
                    <a:p>
                      <a:r>
                        <a:rPr lang="en-US" sz="1600" dirty="0" smtClean="0"/>
                        <a:t>Joshua</a:t>
                      </a:r>
                      <a:r>
                        <a:rPr lang="en-US" sz="1600" baseline="0" dirty="0" smtClean="0"/>
                        <a:t> Brule, University of MD</a:t>
                      </a:r>
                      <a:endParaRPr lang="en-US" sz="1600" dirty="0"/>
                    </a:p>
                  </a:txBody>
                  <a:tcPr/>
                </a:tc>
              </a:tr>
              <a:tr h="431800">
                <a:tc>
                  <a:txBody>
                    <a:bodyPr/>
                    <a:lstStyle/>
                    <a:p>
                      <a:r>
                        <a:rPr lang="en-US" sz="1600" dirty="0" smtClean="0"/>
                        <a:t>09:35 – 09:50</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smtClean="0"/>
                        <a:t>Deny at Perimeter</a:t>
                      </a:r>
                    </a:p>
                  </a:txBody>
                  <a:tcPr/>
                </a:tc>
                <a:tc>
                  <a:txBody>
                    <a:bodyPr/>
                    <a:lstStyle/>
                    <a:p>
                      <a:r>
                        <a:rPr lang="en-US" sz="1600" dirty="0" smtClean="0"/>
                        <a:t>Larry Salazar, General</a:t>
                      </a:r>
                      <a:r>
                        <a:rPr lang="en-US" sz="1600" baseline="0" dirty="0" smtClean="0"/>
                        <a:t> Dynamics</a:t>
                      </a:r>
                      <a:endParaRPr lang="en-US" sz="1600" dirty="0"/>
                    </a:p>
                  </a:txBody>
                  <a:tcPr/>
                </a:tc>
              </a:tr>
              <a:tr h="370840">
                <a:tc>
                  <a:txBody>
                    <a:bodyPr/>
                    <a:lstStyle/>
                    <a:p>
                      <a:r>
                        <a:rPr lang="en-US" sz="1600" dirty="0" smtClean="0"/>
                        <a:t>09:50</a:t>
                      </a:r>
                      <a:r>
                        <a:rPr lang="en-US" sz="1600" baseline="0" dirty="0" smtClean="0"/>
                        <a:t> – 10:05 </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dirty="0" smtClean="0">
                          <a:ln>
                            <a:noFill/>
                          </a:ln>
                          <a:solidFill>
                            <a:prstClr val="black"/>
                          </a:solidFill>
                          <a:effectLst/>
                          <a:uLnTx/>
                          <a:uFillTx/>
                          <a:latin typeface="+mn-lt"/>
                          <a:ea typeface="+mn-ea"/>
                          <a:cs typeface="+mn-cs"/>
                        </a:rPr>
                        <a:t>OpenC2 as a Supported Data Model in Cisco Threat INTEL API</a:t>
                      </a:r>
                    </a:p>
                  </a:txBody>
                  <a:tcPr/>
                </a:tc>
                <a:tc>
                  <a:txBody>
                    <a:bodyPr/>
                    <a:lstStyle/>
                    <a:p>
                      <a:r>
                        <a:rPr lang="en-US" sz="1600" dirty="0" smtClean="0"/>
                        <a:t>Jyoti Verma, Cisco</a:t>
                      </a:r>
                      <a:endParaRPr lang="en-US" sz="1600" dirty="0"/>
                    </a:p>
                  </a:txBody>
                  <a:tcPr/>
                </a:tc>
              </a:tr>
              <a:tr h="279400">
                <a:tc>
                  <a:txBody>
                    <a:bodyPr/>
                    <a:lstStyle/>
                    <a:p>
                      <a:r>
                        <a:rPr lang="en-US" sz="1600" dirty="0" smtClean="0"/>
                        <a:t>10:05 – 10:30</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smtClean="0"/>
                        <a:t>NSA/</a:t>
                      </a:r>
                      <a:r>
                        <a:rPr lang="en-US" sz="1600" baseline="0" dirty="0" smtClean="0"/>
                        <a:t> APL Host based Implementation</a:t>
                      </a:r>
                      <a:endParaRPr lang="en-US" sz="1600" dirty="0" smtClean="0"/>
                    </a:p>
                  </a:txBody>
                  <a:tcPr/>
                </a:tc>
                <a:tc>
                  <a:txBody>
                    <a:bodyPr/>
                    <a:lstStyle/>
                    <a:p>
                      <a:r>
                        <a:rPr lang="en-US" sz="1600" dirty="0" smtClean="0"/>
                        <a:t>Kevin Miller, </a:t>
                      </a:r>
                      <a:r>
                        <a:rPr lang="en-US" sz="1600" dirty="0" err="1" smtClean="0"/>
                        <a:t>MPO</a:t>
                      </a:r>
                      <a:endParaRPr lang="en-US" sz="1600" dirty="0"/>
                    </a:p>
                  </a:txBody>
                  <a:tcPr/>
                </a:tc>
              </a:tr>
              <a:tr h="436880">
                <a:tc>
                  <a:txBody>
                    <a:bodyPr/>
                    <a:lstStyle/>
                    <a:p>
                      <a:r>
                        <a:rPr lang="en-US" sz="1600" dirty="0" smtClean="0"/>
                        <a:t>10:30 – 10:45</a:t>
                      </a:r>
                      <a:endParaRPr lang="en-US" sz="1600" dirty="0"/>
                    </a:p>
                  </a:txBody>
                  <a:tcPr/>
                </a:tc>
                <a:tc>
                  <a: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dirty="0" smtClean="0"/>
                        <a:t>Break</a:t>
                      </a:r>
                    </a:p>
                  </a:txBody>
                  <a:tcPr/>
                </a:tc>
                <a:tc>
                  <a:txBody>
                    <a:bodyPr/>
                    <a:lstStyle/>
                    <a:p>
                      <a:endParaRPr lang="en-US" sz="1600" dirty="0"/>
                    </a:p>
                  </a:txBody>
                  <a:tcPr/>
                </a:tc>
              </a:tr>
              <a:tr h="279400">
                <a:tc>
                  <a:txBody>
                    <a:bodyPr/>
                    <a:lstStyle/>
                    <a:p>
                      <a:r>
                        <a:rPr lang="en-US" sz="1600" dirty="0" smtClean="0"/>
                        <a:t>10:45 – 11:30</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smtClean="0"/>
                        <a:t>OpenC2 and Distributed Network Security Policy Convergence</a:t>
                      </a:r>
                    </a:p>
                  </a:txBody>
                  <a:tcPr/>
                </a:tc>
                <a:tc>
                  <a:txBody>
                    <a:bodyPr/>
                    <a:lstStyle/>
                    <a:p>
                      <a:r>
                        <a:rPr lang="en-US" sz="1600" dirty="0" smtClean="0"/>
                        <a:t>Eric Voit,</a:t>
                      </a:r>
                      <a:r>
                        <a:rPr lang="en-US" sz="1600" baseline="0" dirty="0" smtClean="0"/>
                        <a:t> Cisco</a:t>
                      </a:r>
                      <a:endParaRPr lang="en-US" sz="1600" dirty="0"/>
                    </a:p>
                  </a:txBody>
                  <a:tcPr/>
                </a:tc>
              </a:tr>
              <a:tr h="279400">
                <a:tc>
                  <a:txBody>
                    <a:bodyPr/>
                    <a:lstStyle/>
                    <a:p>
                      <a:r>
                        <a:rPr lang="en-US" sz="1600" dirty="0" smtClean="0"/>
                        <a:t>11:30 – 12:00</a:t>
                      </a:r>
                      <a:endParaRPr lang="en-US" sz="1600" dirty="0"/>
                    </a:p>
                  </a:txBody>
                  <a:tcPr/>
                </a:tc>
                <a:tc>
                  <a:txBody>
                    <a:bodyPr/>
                    <a:lstStyle/>
                    <a:p>
                      <a:pPr marL="742950" lvl="1" indent="-285750">
                        <a:buFont typeface="Wingdings" panose="05000000000000000000" pitchFamily="2" charset="2"/>
                        <a:buChar char="q"/>
                      </a:pPr>
                      <a:r>
                        <a:rPr lang="en-US" sz="1600" dirty="0" smtClean="0"/>
                        <a:t>Schema Design</a:t>
                      </a:r>
                      <a:endParaRPr lang="en-US" sz="1600" dirty="0"/>
                    </a:p>
                  </a:txBody>
                  <a:tcPr/>
                </a:tc>
                <a:tc>
                  <a:txBody>
                    <a:bodyPr/>
                    <a:lstStyle/>
                    <a:p>
                      <a:r>
                        <a:rPr lang="en-US" sz="1600" dirty="0" smtClean="0"/>
                        <a:t>Dave Kemp, MPO</a:t>
                      </a:r>
                      <a:endParaRPr lang="en-US" sz="1600" dirty="0"/>
                    </a:p>
                  </a:txBody>
                  <a:tcPr/>
                </a:tc>
              </a:tr>
              <a:tr h="279400">
                <a:tc>
                  <a:txBody>
                    <a:bodyPr/>
                    <a:lstStyle/>
                    <a:p>
                      <a:r>
                        <a:rPr lang="en-US" sz="1600" dirty="0" smtClean="0"/>
                        <a:t>12:00</a:t>
                      </a:r>
                      <a:r>
                        <a:rPr lang="en-US" sz="1600" baseline="0" dirty="0" smtClean="0"/>
                        <a:t> – 12:30</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1" dirty="0" smtClean="0"/>
                        <a:t>Working</a:t>
                      </a:r>
                      <a:r>
                        <a:rPr lang="en-US" sz="1600" b="1" baseline="0" dirty="0" smtClean="0"/>
                        <a:t> Lunch</a:t>
                      </a:r>
                      <a:endParaRPr lang="en-US" sz="1600" b="1" dirty="0" smtClean="0"/>
                    </a:p>
                  </a:txBody>
                  <a:tcPr/>
                </a:tc>
                <a:tc>
                  <a:txBody>
                    <a:bodyPr/>
                    <a:lstStyle/>
                    <a:p>
                      <a:endParaRPr lang="en-US" sz="1600" dirty="0"/>
                    </a:p>
                  </a:txBody>
                  <a:tcPr/>
                </a:tc>
              </a:tr>
            </a:tbl>
          </a:graphicData>
        </a:graphic>
      </p:graphicFrame>
      <p:sp>
        <p:nvSpPr>
          <p:cNvPr id="6" name="Slide Number Placeholder 2"/>
          <p:cNvSpPr txBox="1">
            <a:spLocks/>
          </p:cNvSpPr>
          <p:nvPr/>
        </p:nvSpPr>
        <p:spPr>
          <a:xfrm>
            <a:off x="612648" y="1275949"/>
            <a:ext cx="7883652" cy="244476"/>
          </a:xfrm>
          <a:prstGeom prst="rect">
            <a:avLst/>
          </a:prstGeom>
        </p:spPr>
        <p:txBody>
          <a:bodyPr vert="horz" anchor="ctr" anchorCtr="0">
            <a:normAutofit fontScale="85000" lnSpcReduction="20000"/>
          </a:bodyPr>
          <a:lstStyle>
            <a:defPPr>
              <a:defRPr lang="en-US"/>
            </a:defPPr>
            <a:lvl1pPr marL="0" algn="ctr" defTabSz="457200" rtl="0" eaLnBrk="1" latinLnBrk="0" hangingPunct="1">
              <a:defRPr kumimoji="0" sz="14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(Page 1 of 2)</a:t>
            </a:r>
            <a:endParaRPr lang="en-US" dirty="0"/>
          </a:p>
        </p:txBody>
      </p:sp>
    </p:spTree>
    <p:extLst>
      <p:ext uri="{BB962C8B-B14F-4D97-AF65-F5344CB8AC3E}">
        <p14:creationId xmlns:p14="http://schemas.microsoft.com/office/powerpoint/2010/main" val="2592630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Implementations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20</a:t>
            </a:fld>
            <a:endParaRPr kumimoji="0" lang="en-US" dirty="0">
              <a:solidFill>
                <a:srgbClr val="FFFFFF"/>
              </a:solidFill>
            </a:endParaRPr>
          </a:p>
        </p:txBody>
      </p:sp>
      <p:sp>
        <p:nvSpPr>
          <p:cNvPr id="4" name="Content Placeholder 3"/>
          <p:cNvSpPr>
            <a:spLocks noGrp="1"/>
          </p:cNvSpPr>
          <p:nvPr>
            <p:ph sz="quarter" idx="1"/>
          </p:nvPr>
        </p:nvSpPr>
        <p:spPr>
          <a:xfrm>
            <a:off x="612648" y="1600200"/>
            <a:ext cx="8378952" cy="4436533"/>
          </a:xfrm>
        </p:spPr>
        <p:txBody>
          <a:bodyPr>
            <a:normAutofit fontScale="92500" lnSpcReduction="10000"/>
          </a:bodyPr>
          <a:lstStyle/>
          <a:p>
            <a:pPr marL="320040" lvl="1" indent="-320040">
              <a:spcBef>
                <a:spcPts val="700"/>
              </a:spcBef>
              <a:buClr>
                <a:schemeClr val="accent2"/>
              </a:buClr>
              <a:buSzPct val="60000"/>
              <a:buFont typeface="Wingdings"/>
              <a:buChar char=""/>
            </a:pPr>
            <a:r>
              <a:rPr lang="en-US" sz="2900" dirty="0" smtClean="0"/>
              <a:t>Current/ Pending Efforts</a:t>
            </a:r>
          </a:p>
          <a:p>
            <a:pPr lvl="1"/>
            <a:r>
              <a:rPr lang="en-US" dirty="0" smtClean="0"/>
              <a:t>SDN Controller </a:t>
            </a:r>
            <a:r>
              <a:rPr lang="en-US" sz="2800" dirty="0" smtClean="0"/>
              <a:t>(Joint SPAWAR, University of Maryland)</a:t>
            </a:r>
          </a:p>
          <a:p>
            <a:pPr lvl="2"/>
            <a:r>
              <a:rPr lang="en-US" dirty="0" smtClean="0"/>
              <a:t>Subnet Deny, Mitigate, Set, Query</a:t>
            </a:r>
          </a:p>
          <a:p>
            <a:pPr lvl="1"/>
            <a:r>
              <a:rPr lang="en-US" dirty="0" smtClean="0"/>
              <a:t>Perimeter </a:t>
            </a:r>
            <a:r>
              <a:rPr lang="en-US" dirty="0"/>
              <a:t>Firewall </a:t>
            </a:r>
            <a:r>
              <a:rPr lang="en-US" sz="2800" dirty="0"/>
              <a:t>(Joint NSA, Phantom </a:t>
            </a:r>
            <a:r>
              <a:rPr lang="en-US" sz="2800" dirty="0" smtClean="0"/>
              <a:t>Cyber, </a:t>
            </a:r>
            <a:r>
              <a:rPr lang="en-US" sz="2800" dirty="0"/>
              <a:t>Cisco</a:t>
            </a:r>
            <a:r>
              <a:rPr lang="en-US" sz="2800" dirty="0" smtClean="0"/>
              <a:t>)</a:t>
            </a:r>
          </a:p>
          <a:p>
            <a:pPr lvl="2"/>
            <a:r>
              <a:rPr lang="en-US" dirty="0"/>
              <a:t>Intra-domain Deny, Mitigate</a:t>
            </a:r>
          </a:p>
          <a:p>
            <a:pPr lvl="1"/>
            <a:r>
              <a:rPr lang="en-US" dirty="0" smtClean="0"/>
              <a:t>Cisco Threat Intelligence API</a:t>
            </a:r>
          </a:p>
          <a:p>
            <a:pPr lvl="2"/>
            <a:r>
              <a:rPr lang="en-US" dirty="0" smtClean="0"/>
              <a:t>Cisco ASA interfacing with CTIA</a:t>
            </a:r>
          </a:p>
          <a:p>
            <a:pPr lvl="1"/>
            <a:r>
              <a:rPr lang="en-US" dirty="0" smtClean="0"/>
              <a:t>NSA/APL Host based Implementation</a:t>
            </a:r>
          </a:p>
          <a:p>
            <a:pPr lvl="2"/>
            <a:r>
              <a:rPr lang="en-US" dirty="0" smtClean="0"/>
              <a:t>Intra-domain OpenC2 commands</a:t>
            </a:r>
          </a:p>
          <a:p>
            <a:pPr lvl="1"/>
            <a:r>
              <a:rPr lang="en-US" dirty="0" smtClean="0"/>
              <a:t>OpenC2 and Distributed Network Security Policy Convergence</a:t>
            </a:r>
          </a:p>
          <a:p>
            <a:pPr lvl="1"/>
            <a:endParaRPr lang="en-US" dirty="0" smtClean="0"/>
          </a:p>
        </p:txBody>
      </p:sp>
      <p:sp>
        <p:nvSpPr>
          <p:cNvPr id="5" name="TextBox 4"/>
          <p:cNvSpPr txBox="1"/>
          <p:nvPr/>
        </p:nvSpPr>
        <p:spPr>
          <a:xfrm>
            <a:off x="457200" y="6172200"/>
            <a:ext cx="7845552" cy="461665"/>
          </a:xfrm>
          <a:prstGeom prst="rect">
            <a:avLst/>
          </a:prstGeom>
          <a:solidFill>
            <a:schemeClr val="accent1"/>
          </a:solidFill>
        </p:spPr>
        <p:txBody>
          <a:bodyPr wrap="square" rtlCol="0">
            <a:spAutoFit/>
          </a:bodyPr>
          <a:lstStyle/>
          <a:p>
            <a:pPr algn="ctr"/>
            <a:r>
              <a:rPr lang="en-US" sz="2400" dirty="0" smtClean="0">
                <a:solidFill>
                  <a:schemeClr val="bg1"/>
                </a:solidFill>
              </a:rPr>
              <a:t>Update documents based on findings</a:t>
            </a:r>
            <a:endParaRPr lang="en-US" sz="2400" dirty="0">
              <a:solidFill>
                <a:schemeClr val="bg1"/>
              </a:solidFill>
            </a:endParaRPr>
          </a:p>
        </p:txBody>
      </p:sp>
    </p:spTree>
    <p:extLst>
      <p:ext uri="{BB962C8B-B14F-4D97-AF65-F5344CB8AC3E}">
        <p14:creationId xmlns:p14="http://schemas.microsoft.com/office/powerpoint/2010/main" val="3850488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
            <a:ext cx="8482067" cy="990600"/>
          </a:xfrm>
        </p:spPr>
        <p:txBody>
          <a:bodyPr>
            <a:normAutofit fontScale="90000"/>
          </a:bodyPr>
          <a:lstStyle/>
          <a:p>
            <a:r>
              <a:rPr lang="en-US" dirty="0" smtClean="0"/>
              <a:t>29 September OpenC2 Face to Face Prototype Implementations - Composite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lang="en-US" smtClean="0">
                <a:latin typeface="Tw Cen MT"/>
              </a:rPr>
              <a:pPr/>
              <a:t>21</a:t>
            </a:fld>
            <a:endParaRPr lang="en-US" dirty="0">
              <a:latin typeface="Tw Cen MT"/>
            </a:endParaRPr>
          </a:p>
        </p:txBody>
      </p:sp>
      <p:sp>
        <p:nvSpPr>
          <p:cNvPr id="4" name="Rounded Rectangle 3"/>
          <p:cNvSpPr/>
          <p:nvPr/>
        </p:nvSpPr>
        <p:spPr>
          <a:xfrm>
            <a:off x="5241734" y="3505198"/>
            <a:ext cx="990600" cy="626165"/>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defTabSz="914400"/>
            <a:r>
              <a:rPr lang="en-US" sz="1100" dirty="0" smtClean="0">
                <a:solidFill>
                  <a:prstClr val="white"/>
                </a:solidFill>
                <a:latin typeface="Tw Cen MT"/>
              </a:rPr>
              <a:t>Mitigation Manager </a:t>
            </a:r>
            <a:r>
              <a:rPr lang="en-US" sz="900" dirty="0" smtClean="0">
                <a:solidFill>
                  <a:prstClr val="white"/>
                </a:solidFill>
                <a:latin typeface="Tw Cen MT"/>
              </a:rPr>
              <a:t>(</a:t>
            </a:r>
            <a:r>
              <a:rPr lang="en-US" sz="900" dirty="0" err="1" smtClean="0">
                <a:solidFill>
                  <a:prstClr val="white"/>
                </a:solidFill>
                <a:latin typeface="Tw Cen MT"/>
              </a:rPr>
              <a:t>SDN</a:t>
            </a:r>
            <a:r>
              <a:rPr lang="en-US" sz="900" dirty="0" smtClean="0">
                <a:solidFill>
                  <a:prstClr val="white"/>
                </a:solidFill>
                <a:latin typeface="Tw Cen MT"/>
              </a:rPr>
              <a:t> Controller)</a:t>
            </a:r>
            <a:endParaRPr lang="en-US" sz="900" dirty="0">
              <a:solidFill>
                <a:prstClr val="white"/>
              </a:solidFill>
              <a:latin typeface="Tw Cen MT"/>
            </a:endParaRPr>
          </a:p>
        </p:txBody>
      </p:sp>
      <p:cxnSp>
        <p:nvCxnSpPr>
          <p:cNvPr id="5" name="Straight Arrow Connector 4"/>
          <p:cNvCxnSpPr/>
          <p:nvPr/>
        </p:nvCxnSpPr>
        <p:spPr>
          <a:xfrm>
            <a:off x="4035766" y="2218124"/>
            <a:ext cx="102306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215208" y="3834843"/>
            <a:ext cx="724759" cy="8826"/>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7" name="Rounded Rectangle 6"/>
          <p:cNvSpPr/>
          <p:nvPr/>
        </p:nvSpPr>
        <p:spPr>
          <a:xfrm>
            <a:off x="3928031" y="2059811"/>
            <a:ext cx="1159006" cy="27969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OpenC2 [</a:t>
            </a:r>
            <a:r>
              <a:rPr lang="en-US" sz="1100" dirty="0" err="1" smtClean="0">
                <a:solidFill>
                  <a:srgbClr val="1F497D"/>
                </a:solidFill>
                <a:latin typeface="Tw Cen MT"/>
              </a:rPr>
              <a:t>JSON</a:t>
            </a:r>
            <a:r>
              <a:rPr lang="en-US" sz="1100" dirty="0" smtClean="0">
                <a:solidFill>
                  <a:srgbClr val="1F497D"/>
                </a:solidFill>
                <a:latin typeface="Tw Cen MT"/>
              </a:rPr>
              <a:t>] (deny)</a:t>
            </a:r>
            <a:endParaRPr lang="en-US" sz="1100" dirty="0">
              <a:solidFill>
                <a:srgbClr val="1F497D"/>
              </a:solidFill>
              <a:latin typeface="Tw Cen MT"/>
            </a:endParaRPr>
          </a:p>
        </p:txBody>
      </p:sp>
      <p:sp>
        <p:nvSpPr>
          <p:cNvPr id="8" name="Rounded Rectangle 7"/>
          <p:cNvSpPr/>
          <p:nvPr/>
        </p:nvSpPr>
        <p:spPr>
          <a:xfrm>
            <a:off x="5058832" y="3529924"/>
            <a:ext cx="197996" cy="62620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Tw Cen MT"/>
            </a:endParaRPr>
          </a:p>
        </p:txBody>
      </p:sp>
      <p:sp>
        <p:nvSpPr>
          <p:cNvPr id="9" name="Rounded Rectangle 8"/>
          <p:cNvSpPr/>
          <p:nvPr/>
        </p:nvSpPr>
        <p:spPr>
          <a:xfrm>
            <a:off x="6153119" y="3545453"/>
            <a:ext cx="951116"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err="1" smtClean="0">
                <a:solidFill>
                  <a:srgbClr val="1F497D"/>
                </a:solidFill>
                <a:latin typeface="Tw Cen MT"/>
              </a:rPr>
              <a:t>OpenFlow</a:t>
            </a:r>
            <a:endParaRPr lang="en-US" sz="1100" dirty="0">
              <a:solidFill>
                <a:srgbClr val="1F497D"/>
              </a:solidFill>
              <a:latin typeface="Tw Cen MT"/>
            </a:endParaRPr>
          </a:p>
        </p:txBody>
      </p:sp>
      <p:sp>
        <p:nvSpPr>
          <p:cNvPr id="10" name="Rounded Rectangle 9"/>
          <p:cNvSpPr/>
          <p:nvPr/>
        </p:nvSpPr>
        <p:spPr>
          <a:xfrm rot="5400000">
            <a:off x="4751090" y="3715766"/>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Consumer</a:t>
            </a:r>
            <a:endParaRPr lang="en-US" sz="1100" dirty="0">
              <a:solidFill>
                <a:srgbClr val="1F497D"/>
              </a:solidFill>
              <a:latin typeface="Tw Cen MT"/>
            </a:endParaRPr>
          </a:p>
        </p:txBody>
      </p:sp>
      <p:sp>
        <p:nvSpPr>
          <p:cNvPr id="11" name="Rounded Rectangle 10"/>
          <p:cNvSpPr/>
          <p:nvPr/>
        </p:nvSpPr>
        <p:spPr>
          <a:xfrm>
            <a:off x="57367" y="1937709"/>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Tw Cen MT"/>
            </a:endParaRPr>
          </a:p>
        </p:txBody>
      </p:sp>
      <p:sp>
        <p:nvSpPr>
          <p:cNvPr id="12" name="Rounded Rectangle 11"/>
          <p:cNvSpPr/>
          <p:nvPr/>
        </p:nvSpPr>
        <p:spPr>
          <a:xfrm>
            <a:off x="2548940" y="1936876"/>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Tw Cen MT"/>
            </a:endParaRPr>
          </a:p>
        </p:txBody>
      </p:sp>
      <p:sp>
        <p:nvSpPr>
          <p:cNvPr id="13" name="Rounded Rectangle 12"/>
          <p:cNvSpPr/>
          <p:nvPr/>
        </p:nvSpPr>
        <p:spPr>
          <a:xfrm>
            <a:off x="1185166" y="1928851"/>
            <a:ext cx="28943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Tw Cen MT"/>
            </a:endParaRPr>
          </a:p>
        </p:txBody>
      </p:sp>
      <p:sp>
        <p:nvSpPr>
          <p:cNvPr id="14" name="Rounded Rectangle 13"/>
          <p:cNvSpPr/>
          <p:nvPr/>
        </p:nvSpPr>
        <p:spPr>
          <a:xfrm>
            <a:off x="3783331" y="1905000"/>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Tw Cen MT"/>
            </a:endParaRPr>
          </a:p>
        </p:txBody>
      </p:sp>
      <p:sp>
        <p:nvSpPr>
          <p:cNvPr id="15" name="Rounded Rectangle 14"/>
          <p:cNvSpPr/>
          <p:nvPr/>
        </p:nvSpPr>
        <p:spPr>
          <a:xfrm>
            <a:off x="240161" y="1928851"/>
            <a:ext cx="1073929"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defTabSz="914400"/>
            <a:r>
              <a:rPr lang="en-US" sz="1100" dirty="0" smtClean="0">
                <a:solidFill>
                  <a:prstClr val="white"/>
                </a:solidFill>
                <a:latin typeface="Tw Cen MT"/>
              </a:rPr>
              <a:t>Orchestrator 2</a:t>
            </a:r>
            <a:endParaRPr lang="en-US" sz="1100" dirty="0">
              <a:solidFill>
                <a:prstClr val="white"/>
              </a:solidFill>
              <a:latin typeface="Tw Cen MT"/>
            </a:endParaRPr>
          </a:p>
        </p:txBody>
      </p:sp>
      <p:cxnSp>
        <p:nvCxnSpPr>
          <p:cNvPr id="16" name="Straight Arrow Connector 15"/>
          <p:cNvCxnSpPr/>
          <p:nvPr/>
        </p:nvCxnSpPr>
        <p:spPr>
          <a:xfrm flipH="1">
            <a:off x="1498045" y="2205786"/>
            <a:ext cx="102787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731735" y="1905000"/>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defTabSz="914400"/>
            <a:r>
              <a:rPr lang="en-US" sz="1100" dirty="0" smtClean="0">
                <a:solidFill>
                  <a:prstClr val="white"/>
                </a:solidFill>
                <a:latin typeface="Tw Cen MT"/>
              </a:rPr>
              <a:t>Orchestrator 1</a:t>
            </a:r>
            <a:endParaRPr lang="en-US" sz="1100" dirty="0">
              <a:solidFill>
                <a:prstClr val="white"/>
              </a:solidFill>
              <a:latin typeface="Tw Cen MT"/>
            </a:endParaRPr>
          </a:p>
        </p:txBody>
      </p:sp>
      <p:sp>
        <p:nvSpPr>
          <p:cNvPr id="18" name="Rounded Rectangle 17"/>
          <p:cNvSpPr/>
          <p:nvPr/>
        </p:nvSpPr>
        <p:spPr>
          <a:xfrm rot="5400000">
            <a:off x="923333" y="2167211"/>
            <a:ext cx="942027" cy="160510"/>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Generator</a:t>
            </a:r>
            <a:endParaRPr lang="en-US" sz="1100" dirty="0">
              <a:solidFill>
                <a:srgbClr val="1F497D"/>
              </a:solidFill>
              <a:latin typeface="Tw Cen MT"/>
            </a:endParaRPr>
          </a:p>
        </p:txBody>
      </p:sp>
      <p:sp>
        <p:nvSpPr>
          <p:cNvPr id="19" name="Rounded Rectangle 18"/>
          <p:cNvSpPr/>
          <p:nvPr/>
        </p:nvSpPr>
        <p:spPr>
          <a:xfrm rot="5400000">
            <a:off x="2158563" y="2142977"/>
            <a:ext cx="978749" cy="197996"/>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Consumer</a:t>
            </a:r>
            <a:endParaRPr lang="en-US" sz="1100" dirty="0">
              <a:solidFill>
                <a:srgbClr val="1F497D"/>
              </a:solidFill>
              <a:latin typeface="Tw Cen MT"/>
            </a:endParaRPr>
          </a:p>
        </p:txBody>
      </p:sp>
      <p:sp>
        <p:nvSpPr>
          <p:cNvPr id="20" name="Rounded Rectangle 19"/>
          <p:cNvSpPr/>
          <p:nvPr/>
        </p:nvSpPr>
        <p:spPr>
          <a:xfrm rot="5400000">
            <a:off x="-321919" y="2150545"/>
            <a:ext cx="978749" cy="18285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Consumer</a:t>
            </a:r>
            <a:endParaRPr lang="en-US" sz="1100" dirty="0">
              <a:solidFill>
                <a:srgbClr val="1F497D"/>
              </a:solidFill>
              <a:latin typeface="Tw Cen MT"/>
            </a:endParaRPr>
          </a:p>
        </p:txBody>
      </p:sp>
      <p:sp>
        <p:nvSpPr>
          <p:cNvPr id="21" name="Rounded Rectangle 20"/>
          <p:cNvSpPr/>
          <p:nvPr/>
        </p:nvSpPr>
        <p:spPr>
          <a:xfrm rot="5400000">
            <a:off x="3459605" y="2076291"/>
            <a:ext cx="906373" cy="25899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Generator</a:t>
            </a:r>
            <a:endParaRPr lang="en-US" sz="1100" dirty="0">
              <a:solidFill>
                <a:srgbClr val="1F497D"/>
              </a:solidFill>
              <a:latin typeface="Tw Cen MT"/>
            </a:endParaRPr>
          </a:p>
        </p:txBody>
      </p:sp>
      <p:sp>
        <p:nvSpPr>
          <p:cNvPr id="22" name="Rounded Rectangle 21"/>
          <p:cNvSpPr/>
          <p:nvPr/>
        </p:nvSpPr>
        <p:spPr>
          <a:xfrm>
            <a:off x="1627419" y="1848311"/>
            <a:ext cx="769123" cy="141628"/>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8064A2"/>
                </a:solidFill>
                <a:latin typeface="Tw Cen MT"/>
              </a:rPr>
              <a:t>Phase 1:</a:t>
            </a:r>
            <a:endParaRPr lang="en-US" sz="1100" dirty="0">
              <a:solidFill>
                <a:srgbClr val="8064A2"/>
              </a:solidFill>
              <a:latin typeface="Tw Cen MT"/>
            </a:endParaRPr>
          </a:p>
        </p:txBody>
      </p:sp>
      <p:sp>
        <p:nvSpPr>
          <p:cNvPr id="23" name="Rounded Rectangle 22"/>
          <p:cNvSpPr/>
          <p:nvPr/>
        </p:nvSpPr>
        <p:spPr>
          <a:xfrm>
            <a:off x="4110826" y="1883543"/>
            <a:ext cx="769123" cy="141628"/>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8064A2"/>
                </a:solidFill>
                <a:latin typeface="Tw Cen MT"/>
              </a:rPr>
              <a:t>Phase 2:</a:t>
            </a:r>
            <a:endParaRPr lang="en-US" sz="1100" dirty="0">
              <a:solidFill>
                <a:srgbClr val="8064A2"/>
              </a:solidFill>
              <a:latin typeface="Tw Cen MT"/>
            </a:endParaRPr>
          </a:p>
        </p:txBody>
      </p:sp>
      <p:sp>
        <p:nvSpPr>
          <p:cNvPr id="24" name="Rounded Rectangle 23"/>
          <p:cNvSpPr/>
          <p:nvPr/>
        </p:nvSpPr>
        <p:spPr>
          <a:xfrm>
            <a:off x="1474602" y="2034948"/>
            <a:ext cx="1148884" cy="29375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OpenC2 [</a:t>
            </a:r>
            <a:r>
              <a:rPr lang="en-US" sz="1100" dirty="0" err="1" smtClean="0">
                <a:solidFill>
                  <a:srgbClr val="1F497D"/>
                </a:solidFill>
                <a:latin typeface="Tw Cen MT"/>
              </a:rPr>
              <a:t>JSON</a:t>
            </a:r>
            <a:r>
              <a:rPr lang="en-US" sz="1100" dirty="0" smtClean="0">
                <a:solidFill>
                  <a:srgbClr val="1F497D"/>
                </a:solidFill>
                <a:latin typeface="Tw Cen MT"/>
              </a:rPr>
              <a:t>]</a:t>
            </a:r>
            <a:r>
              <a:rPr lang="en-US" sz="1100" dirty="0">
                <a:solidFill>
                  <a:srgbClr val="1F497D"/>
                </a:solidFill>
                <a:latin typeface="Tw Cen MT"/>
              </a:rPr>
              <a:t> </a:t>
            </a:r>
            <a:r>
              <a:rPr lang="en-US" sz="1100" dirty="0" smtClean="0">
                <a:solidFill>
                  <a:srgbClr val="1F497D"/>
                </a:solidFill>
                <a:latin typeface="Tw Cen MT"/>
              </a:rPr>
              <a:t>(mitigate)</a:t>
            </a:r>
          </a:p>
        </p:txBody>
      </p:sp>
      <p:cxnSp>
        <p:nvCxnSpPr>
          <p:cNvPr id="25" name="Straight Arrow Connector 24"/>
          <p:cNvCxnSpPr/>
          <p:nvPr/>
        </p:nvCxnSpPr>
        <p:spPr>
          <a:xfrm flipV="1">
            <a:off x="6232334" y="2252772"/>
            <a:ext cx="604363" cy="2"/>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6" name="Oval 25"/>
          <p:cNvSpPr/>
          <p:nvPr/>
        </p:nvSpPr>
        <p:spPr>
          <a:xfrm>
            <a:off x="6836697" y="2028943"/>
            <a:ext cx="723022" cy="462044"/>
          </a:xfrm>
          <a:prstGeom prst="ellipse">
            <a:avLst/>
          </a:prstGeom>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900" dirty="0" smtClean="0">
                <a:solidFill>
                  <a:prstClr val="white"/>
                </a:solidFill>
                <a:latin typeface="Tw Cen MT"/>
              </a:rPr>
              <a:t>Palo Alto</a:t>
            </a:r>
            <a:endParaRPr lang="en-US" sz="900" dirty="0">
              <a:solidFill>
                <a:prstClr val="white"/>
              </a:solidFill>
              <a:latin typeface="Tw Cen MT"/>
            </a:endParaRPr>
          </a:p>
        </p:txBody>
      </p:sp>
      <p:sp>
        <p:nvSpPr>
          <p:cNvPr id="27" name="Rounded Rectangle 26"/>
          <p:cNvSpPr/>
          <p:nvPr/>
        </p:nvSpPr>
        <p:spPr>
          <a:xfrm>
            <a:off x="5250787" y="1977653"/>
            <a:ext cx="990600" cy="500180"/>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defTabSz="914400"/>
            <a:r>
              <a:rPr lang="en-US" sz="1100" dirty="0" smtClean="0">
                <a:solidFill>
                  <a:prstClr val="white"/>
                </a:solidFill>
                <a:latin typeface="Tw Cen MT"/>
              </a:rPr>
              <a:t>OpenC2 Proxy</a:t>
            </a:r>
            <a:endParaRPr lang="en-US" sz="900" dirty="0">
              <a:solidFill>
                <a:prstClr val="white"/>
              </a:solidFill>
              <a:latin typeface="Tw Cen MT"/>
            </a:endParaRPr>
          </a:p>
        </p:txBody>
      </p:sp>
      <p:sp>
        <p:nvSpPr>
          <p:cNvPr id="28" name="Rounded Rectangle 27"/>
          <p:cNvSpPr/>
          <p:nvPr/>
        </p:nvSpPr>
        <p:spPr>
          <a:xfrm>
            <a:off x="5049779" y="1905000"/>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Tw Cen MT"/>
            </a:endParaRPr>
          </a:p>
        </p:txBody>
      </p:sp>
      <p:sp>
        <p:nvSpPr>
          <p:cNvPr id="29" name="Rounded Rectangle 28"/>
          <p:cNvSpPr/>
          <p:nvPr/>
        </p:nvSpPr>
        <p:spPr>
          <a:xfrm rot="5400000">
            <a:off x="4742037" y="2097280"/>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Consumer</a:t>
            </a:r>
            <a:endParaRPr lang="en-US" sz="1100" dirty="0">
              <a:solidFill>
                <a:srgbClr val="1F497D"/>
              </a:solidFill>
              <a:latin typeface="Tw Cen MT"/>
            </a:endParaRPr>
          </a:p>
        </p:txBody>
      </p:sp>
      <p:cxnSp>
        <p:nvCxnSpPr>
          <p:cNvPr id="30" name="Straight Arrow Connector 29"/>
          <p:cNvCxnSpPr>
            <a:endCxn id="8" idx="1"/>
          </p:cNvCxnSpPr>
          <p:nvPr/>
        </p:nvCxnSpPr>
        <p:spPr>
          <a:xfrm>
            <a:off x="3981327" y="2563124"/>
            <a:ext cx="1077505" cy="1279904"/>
          </a:xfrm>
          <a:prstGeom prst="straightConnector1">
            <a:avLst/>
          </a:prstGeom>
          <a:ln>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937260" y="3733800"/>
            <a:ext cx="203752" cy="198783"/>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914400"/>
            <a:r>
              <a:rPr lang="en-US" sz="1200" dirty="0">
                <a:solidFill>
                  <a:prstClr val="white"/>
                </a:solidFill>
                <a:latin typeface="Tw Cen MT"/>
              </a:rPr>
              <a:t>A</a:t>
            </a:r>
          </a:p>
        </p:txBody>
      </p:sp>
      <p:sp>
        <p:nvSpPr>
          <p:cNvPr id="44" name="Content Placeholder 3"/>
          <p:cNvSpPr txBox="1">
            <a:spLocks/>
          </p:cNvSpPr>
          <p:nvPr/>
        </p:nvSpPr>
        <p:spPr>
          <a:xfrm>
            <a:off x="258885" y="3738156"/>
            <a:ext cx="3006250" cy="1584941"/>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defTabSz="914400">
              <a:buNone/>
            </a:pPr>
            <a:r>
              <a:rPr lang="en-US" sz="1800" dirty="0" smtClean="0"/>
              <a:t>Demonstration:</a:t>
            </a:r>
          </a:p>
          <a:p>
            <a:pPr marL="342900" indent="-342900" defTabSz="914400">
              <a:buFont typeface="+mj-lt"/>
              <a:buAutoNum type="arabicPeriod"/>
            </a:pPr>
            <a:r>
              <a:rPr lang="en-US" sz="1700" dirty="0" smtClean="0"/>
              <a:t>Deny at the Perimeter</a:t>
            </a:r>
          </a:p>
          <a:p>
            <a:pPr marL="342900" indent="-342900" defTabSz="914400">
              <a:buFont typeface="+mj-lt"/>
              <a:buAutoNum type="arabicPeriod"/>
            </a:pPr>
            <a:r>
              <a:rPr lang="en-US" sz="1700" dirty="0"/>
              <a:t>Software Defined </a:t>
            </a:r>
            <a:r>
              <a:rPr lang="en-US" sz="1700" dirty="0" smtClean="0"/>
              <a:t>Networks</a:t>
            </a:r>
            <a:endParaRPr lang="en-US" sz="1600" dirty="0" smtClean="0"/>
          </a:p>
          <a:p>
            <a:pPr marL="342900" indent="-342900" defTabSz="914400">
              <a:buFont typeface="+mj-lt"/>
              <a:buAutoNum type="arabicPeriod"/>
            </a:pPr>
            <a:r>
              <a:rPr lang="en-US" sz="1700" dirty="0" smtClean="0"/>
              <a:t>Cisco Threat Intel</a:t>
            </a:r>
          </a:p>
          <a:p>
            <a:pPr defTabSz="914400">
              <a:buFont typeface="+mj-lt"/>
              <a:buAutoNum type="arabicPeriod"/>
            </a:pPr>
            <a:endParaRPr lang="en-US" sz="1200" dirty="0"/>
          </a:p>
        </p:txBody>
      </p:sp>
      <p:sp>
        <p:nvSpPr>
          <p:cNvPr id="47" name="Rectangle 46"/>
          <p:cNvSpPr/>
          <p:nvPr/>
        </p:nvSpPr>
        <p:spPr>
          <a:xfrm>
            <a:off x="6094281" y="2731161"/>
            <a:ext cx="880468" cy="299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Video Destination 1</a:t>
            </a:r>
            <a:endParaRPr lang="en-US" sz="800" dirty="0"/>
          </a:p>
        </p:txBody>
      </p:sp>
      <p:sp>
        <p:nvSpPr>
          <p:cNvPr id="48" name="Rounded Rectangle 47"/>
          <p:cNvSpPr/>
          <p:nvPr/>
        </p:nvSpPr>
        <p:spPr>
          <a:xfrm>
            <a:off x="6215208" y="1993021"/>
            <a:ext cx="674550" cy="201354"/>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Block</a:t>
            </a:r>
            <a:endParaRPr lang="en-US" sz="1100" dirty="0">
              <a:solidFill>
                <a:srgbClr val="1F497D"/>
              </a:solidFill>
              <a:latin typeface="Tw Cen MT"/>
            </a:endParaRPr>
          </a:p>
        </p:txBody>
      </p:sp>
      <p:cxnSp>
        <p:nvCxnSpPr>
          <p:cNvPr id="49" name="Straight Arrow Connector 48"/>
          <p:cNvCxnSpPr/>
          <p:nvPr/>
        </p:nvCxnSpPr>
        <p:spPr>
          <a:xfrm flipV="1">
            <a:off x="7559719" y="2259965"/>
            <a:ext cx="1009856" cy="83"/>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0" name="Rectangle 49"/>
          <p:cNvSpPr/>
          <p:nvPr/>
        </p:nvSpPr>
        <p:spPr>
          <a:xfrm>
            <a:off x="8355297" y="2731161"/>
            <a:ext cx="736370" cy="299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Video Destination 2</a:t>
            </a:r>
            <a:endParaRPr lang="en-US" sz="800" dirty="0"/>
          </a:p>
        </p:txBody>
      </p:sp>
      <p:sp>
        <p:nvSpPr>
          <p:cNvPr id="51" name="Can 50"/>
          <p:cNvSpPr/>
          <p:nvPr/>
        </p:nvSpPr>
        <p:spPr>
          <a:xfrm>
            <a:off x="8569575" y="2031960"/>
            <a:ext cx="522092" cy="379466"/>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t>Video Source</a:t>
            </a:r>
            <a:endParaRPr lang="en-US" sz="900" dirty="0"/>
          </a:p>
        </p:txBody>
      </p:sp>
      <p:sp>
        <p:nvSpPr>
          <p:cNvPr id="52" name="Cloud 51"/>
          <p:cNvSpPr/>
          <p:nvPr/>
        </p:nvSpPr>
        <p:spPr>
          <a:xfrm>
            <a:off x="7788516" y="2032082"/>
            <a:ext cx="552261" cy="445751"/>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57" name="Straight Arrow Connector 56"/>
          <p:cNvCxnSpPr>
            <a:stCxn id="47" idx="0"/>
            <a:endCxn id="26" idx="3"/>
          </p:cNvCxnSpPr>
          <p:nvPr/>
        </p:nvCxnSpPr>
        <p:spPr>
          <a:xfrm flipV="1">
            <a:off x="6534515" y="2423322"/>
            <a:ext cx="408066" cy="307839"/>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60" name="Straight Arrow Connector 59"/>
          <p:cNvCxnSpPr/>
          <p:nvPr/>
        </p:nvCxnSpPr>
        <p:spPr>
          <a:xfrm>
            <a:off x="8133873" y="2448872"/>
            <a:ext cx="435702" cy="283511"/>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64" name="Rounded Rectangle 63"/>
          <p:cNvSpPr/>
          <p:nvPr/>
        </p:nvSpPr>
        <p:spPr>
          <a:xfrm rot="2896156">
            <a:off x="3840323" y="2955249"/>
            <a:ext cx="1524000" cy="15288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chemeClr val="bg1">
                    <a:lumMod val="50000"/>
                  </a:schemeClr>
                </a:solidFill>
                <a:latin typeface="Tw Cen MT"/>
              </a:rPr>
              <a:t>OpenC2 [</a:t>
            </a:r>
            <a:r>
              <a:rPr lang="en-US" sz="1100" dirty="0" err="1" smtClean="0">
                <a:solidFill>
                  <a:schemeClr val="bg1">
                    <a:lumMod val="50000"/>
                  </a:schemeClr>
                </a:solidFill>
                <a:latin typeface="Tw Cen MT"/>
              </a:rPr>
              <a:t>JSON</a:t>
            </a:r>
            <a:r>
              <a:rPr lang="en-US" sz="1100" dirty="0" smtClean="0">
                <a:solidFill>
                  <a:schemeClr val="bg1">
                    <a:lumMod val="50000"/>
                  </a:schemeClr>
                </a:solidFill>
                <a:latin typeface="Tw Cen MT"/>
              </a:rPr>
              <a:t>] (deny)</a:t>
            </a:r>
            <a:endParaRPr lang="en-US" sz="1100" dirty="0">
              <a:solidFill>
                <a:schemeClr val="bg1">
                  <a:lumMod val="50000"/>
                </a:schemeClr>
              </a:solidFill>
              <a:latin typeface="Tw Cen MT"/>
            </a:endParaRPr>
          </a:p>
        </p:txBody>
      </p:sp>
      <p:cxnSp>
        <p:nvCxnSpPr>
          <p:cNvPr id="42" name="Straight Arrow Connector 41"/>
          <p:cNvCxnSpPr/>
          <p:nvPr/>
        </p:nvCxnSpPr>
        <p:spPr>
          <a:xfrm flipV="1">
            <a:off x="6269111" y="5098036"/>
            <a:ext cx="604363" cy="2"/>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43" name="Oval 42"/>
          <p:cNvSpPr/>
          <p:nvPr/>
        </p:nvSpPr>
        <p:spPr>
          <a:xfrm>
            <a:off x="6873474" y="4874207"/>
            <a:ext cx="723022" cy="462044"/>
          </a:xfrm>
          <a:prstGeom prst="ellipse">
            <a:avLst/>
          </a:prstGeom>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900" dirty="0" smtClean="0">
                <a:solidFill>
                  <a:prstClr val="white"/>
                </a:solidFill>
                <a:latin typeface="Tw Cen MT"/>
              </a:rPr>
              <a:t>Cisco </a:t>
            </a:r>
            <a:r>
              <a:rPr lang="en-US" sz="900" dirty="0" err="1" smtClean="0">
                <a:solidFill>
                  <a:prstClr val="white"/>
                </a:solidFill>
                <a:latin typeface="Tw Cen MT"/>
              </a:rPr>
              <a:t>ASA</a:t>
            </a:r>
            <a:endParaRPr lang="en-US" sz="900" dirty="0">
              <a:solidFill>
                <a:prstClr val="white"/>
              </a:solidFill>
              <a:latin typeface="Tw Cen MT"/>
            </a:endParaRPr>
          </a:p>
        </p:txBody>
      </p:sp>
      <p:sp>
        <p:nvSpPr>
          <p:cNvPr id="45" name="Rounded Rectangle 44"/>
          <p:cNvSpPr/>
          <p:nvPr/>
        </p:nvSpPr>
        <p:spPr>
          <a:xfrm>
            <a:off x="5287564" y="4822917"/>
            <a:ext cx="990600" cy="500180"/>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defTabSz="914400"/>
            <a:r>
              <a:rPr lang="en-US" sz="1100" dirty="0" smtClean="0">
                <a:solidFill>
                  <a:prstClr val="white"/>
                </a:solidFill>
                <a:latin typeface="Tw Cen MT"/>
              </a:rPr>
              <a:t>OpenC2 Proxy</a:t>
            </a:r>
            <a:endParaRPr lang="en-US" sz="900" dirty="0">
              <a:solidFill>
                <a:prstClr val="white"/>
              </a:solidFill>
              <a:latin typeface="Tw Cen MT"/>
            </a:endParaRPr>
          </a:p>
        </p:txBody>
      </p:sp>
      <p:sp>
        <p:nvSpPr>
          <p:cNvPr id="46" name="Rounded Rectangle 45"/>
          <p:cNvSpPr/>
          <p:nvPr/>
        </p:nvSpPr>
        <p:spPr>
          <a:xfrm>
            <a:off x="6158012" y="4755002"/>
            <a:ext cx="983000" cy="289917"/>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deny</a:t>
            </a:r>
            <a:endParaRPr lang="en-US" sz="1100" dirty="0">
              <a:solidFill>
                <a:srgbClr val="1F497D"/>
              </a:solidFill>
              <a:latin typeface="Tw Cen MT"/>
            </a:endParaRPr>
          </a:p>
        </p:txBody>
      </p:sp>
      <p:cxnSp>
        <p:nvCxnSpPr>
          <p:cNvPr id="53" name="Straight Arrow Connector 52"/>
          <p:cNvCxnSpPr/>
          <p:nvPr/>
        </p:nvCxnSpPr>
        <p:spPr>
          <a:xfrm flipV="1">
            <a:off x="7596496" y="5105229"/>
            <a:ext cx="1009856" cy="83"/>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4" name="Cloud 53"/>
          <p:cNvSpPr/>
          <p:nvPr/>
        </p:nvSpPr>
        <p:spPr>
          <a:xfrm>
            <a:off x="7825293" y="4877346"/>
            <a:ext cx="552261" cy="445751"/>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6" name="Rounded Rectangle 55"/>
          <p:cNvSpPr/>
          <p:nvPr/>
        </p:nvSpPr>
        <p:spPr>
          <a:xfrm rot="3971175">
            <a:off x="3647080" y="4016180"/>
            <a:ext cx="1524000" cy="15288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chemeClr val="bg1">
                    <a:lumMod val="50000"/>
                  </a:schemeClr>
                </a:solidFill>
                <a:latin typeface="Tw Cen MT"/>
              </a:rPr>
              <a:t>OpenC2 [</a:t>
            </a:r>
            <a:r>
              <a:rPr lang="en-US" sz="1100" dirty="0" err="1" smtClean="0">
                <a:solidFill>
                  <a:schemeClr val="bg1">
                    <a:lumMod val="50000"/>
                  </a:schemeClr>
                </a:solidFill>
                <a:latin typeface="Tw Cen MT"/>
              </a:rPr>
              <a:t>JSON</a:t>
            </a:r>
            <a:r>
              <a:rPr lang="en-US" sz="1100" dirty="0" smtClean="0">
                <a:solidFill>
                  <a:schemeClr val="bg1">
                    <a:lumMod val="50000"/>
                  </a:schemeClr>
                </a:solidFill>
                <a:latin typeface="Tw Cen MT"/>
              </a:rPr>
              <a:t>] (deny)</a:t>
            </a:r>
            <a:endParaRPr lang="en-US" sz="1100" dirty="0">
              <a:solidFill>
                <a:schemeClr val="bg1">
                  <a:lumMod val="50000"/>
                </a:schemeClr>
              </a:solidFill>
              <a:latin typeface="Tw Cen MT"/>
            </a:endParaRPr>
          </a:p>
        </p:txBody>
      </p:sp>
      <p:cxnSp>
        <p:nvCxnSpPr>
          <p:cNvPr id="58" name="Straight Arrow Connector 57"/>
          <p:cNvCxnSpPr>
            <a:stCxn id="14" idx="2"/>
            <a:endCxn id="59" idx="1"/>
          </p:cNvCxnSpPr>
          <p:nvPr/>
        </p:nvCxnSpPr>
        <p:spPr>
          <a:xfrm>
            <a:off x="3882329" y="2531248"/>
            <a:ext cx="1207239" cy="2566788"/>
          </a:xfrm>
          <a:prstGeom prst="straightConnector1">
            <a:avLst/>
          </a:prstGeom>
          <a:ln>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5089568" y="4784932"/>
            <a:ext cx="197996" cy="62620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Tw Cen MT"/>
            </a:endParaRPr>
          </a:p>
        </p:txBody>
      </p:sp>
      <p:sp>
        <p:nvSpPr>
          <p:cNvPr id="61" name="Rounded Rectangle 60"/>
          <p:cNvSpPr/>
          <p:nvPr/>
        </p:nvSpPr>
        <p:spPr>
          <a:xfrm rot="5400000">
            <a:off x="4789190" y="4978279"/>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Consumer</a:t>
            </a:r>
            <a:endParaRPr lang="en-US" sz="1100" dirty="0">
              <a:solidFill>
                <a:srgbClr val="1F497D"/>
              </a:solidFill>
              <a:latin typeface="Tw Cen MT"/>
            </a:endParaRPr>
          </a:p>
        </p:txBody>
      </p:sp>
    </p:spTree>
    <p:extLst>
      <p:ext uri="{BB962C8B-B14F-4D97-AF65-F5344CB8AC3E}">
        <p14:creationId xmlns:p14="http://schemas.microsoft.com/office/powerpoint/2010/main" val="1198988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Joshua Brule</a:t>
            </a:r>
            <a:endParaRPr lang="en-US" dirty="0"/>
          </a:p>
        </p:txBody>
      </p:sp>
      <p:sp>
        <p:nvSpPr>
          <p:cNvPr id="3" name="Title 2"/>
          <p:cNvSpPr>
            <a:spLocks noGrp="1"/>
          </p:cNvSpPr>
          <p:nvPr>
            <p:ph type="title"/>
          </p:nvPr>
        </p:nvSpPr>
        <p:spPr/>
        <p:txBody>
          <a:bodyPr>
            <a:noAutofit/>
          </a:bodyPr>
          <a:lstStyle/>
          <a:p>
            <a:r>
              <a:rPr lang="en-US" sz="3200" dirty="0" smtClean="0"/>
              <a:t>OpenC2 Actions as Multi-methods</a:t>
            </a:r>
            <a:endParaRPr lang="en-US" sz="3200"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22</a:t>
            </a:fld>
            <a:endParaRPr lang="en-US" dirty="0">
              <a:latin typeface="Tw Cen MT"/>
            </a:endParaRPr>
          </a:p>
        </p:txBody>
      </p:sp>
    </p:spTree>
    <p:extLst>
      <p:ext uri="{BB962C8B-B14F-4D97-AF65-F5344CB8AC3E}">
        <p14:creationId xmlns:p14="http://schemas.microsoft.com/office/powerpoint/2010/main" val="966136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Larry Salazar</a:t>
            </a:r>
            <a:endParaRPr lang="en-US" dirty="0"/>
          </a:p>
        </p:txBody>
      </p:sp>
      <p:sp>
        <p:nvSpPr>
          <p:cNvPr id="3" name="Title 2"/>
          <p:cNvSpPr>
            <a:spLocks noGrp="1"/>
          </p:cNvSpPr>
          <p:nvPr>
            <p:ph type="title"/>
          </p:nvPr>
        </p:nvSpPr>
        <p:spPr/>
        <p:txBody>
          <a:bodyPr>
            <a:noAutofit/>
          </a:bodyPr>
          <a:lstStyle/>
          <a:p>
            <a:r>
              <a:rPr lang="en-US" sz="3200" dirty="0" smtClean="0"/>
              <a:t>Deny at Perimeter</a:t>
            </a:r>
            <a:endParaRPr lang="en-US" sz="3200"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23</a:t>
            </a:fld>
            <a:endParaRPr lang="en-US" dirty="0">
              <a:latin typeface="Tw Cen MT"/>
            </a:endParaRPr>
          </a:p>
        </p:txBody>
      </p:sp>
    </p:spTree>
    <p:extLst>
      <p:ext uri="{BB962C8B-B14F-4D97-AF65-F5344CB8AC3E}">
        <p14:creationId xmlns:p14="http://schemas.microsoft.com/office/powerpoint/2010/main" val="3201512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Jyoti Verma</a:t>
            </a:r>
            <a:endParaRPr lang="en-US" dirty="0"/>
          </a:p>
        </p:txBody>
      </p:sp>
      <p:sp>
        <p:nvSpPr>
          <p:cNvPr id="3" name="Title 2"/>
          <p:cNvSpPr>
            <a:spLocks noGrp="1"/>
          </p:cNvSpPr>
          <p:nvPr>
            <p:ph type="title"/>
          </p:nvPr>
        </p:nvSpPr>
        <p:spPr/>
        <p:txBody>
          <a:bodyPr>
            <a:noAutofit/>
          </a:bodyPr>
          <a:lstStyle/>
          <a:p>
            <a:r>
              <a:rPr lang="en-US" sz="3200" dirty="0" smtClean="0"/>
              <a:t>Cisco Threat Intelligence API and OpenC2</a:t>
            </a:r>
            <a:endParaRPr lang="en-US" sz="3200"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24</a:t>
            </a:fld>
            <a:endParaRPr lang="en-US" dirty="0">
              <a:latin typeface="Tw Cen MT"/>
            </a:endParaRPr>
          </a:p>
        </p:txBody>
      </p:sp>
    </p:spTree>
    <p:extLst>
      <p:ext uri="{BB962C8B-B14F-4D97-AF65-F5344CB8AC3E}">
        <p14:creationId xmlns:p14="http://schemas.microsoft.com/office/powerpoint/2010/main" val="3023157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Cisco Threat Intelligence API and OpenC2</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lang="en-US" smtClean="0">
                <a:latin typeface="Tw Cen MT"/>
              </a:rPr>
              <a:pPr/>
              <a:t>25</a:t>
            </a:fld>
            <a:endParaRPr lang="en-US" dirty="0">
              <a:latin typeface="Tw Cen MT"/>
            </a:endParaRPr>
          </a:p>
        </p:txBody>
      </p:sp>
      <p:cxnSp>
        <p:nvCxnSpPr>
          <p:cNvPr id="5" name="Straight Arrow Connector 4"/>
          <p:cNvCxnSpPr/>
          <p:nvPr/>
        </p:nvCxnSpPr>
        <p:spPr>
          <a:xfrm>
            <a:off x="4035766" y="2218124"/>
            <a:ext cx="1023066" cy="0"/>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981327" y="1978143"/>
            <a:ext cx="1159006" cy="27969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CTIA COA(deny)</a:t>
            </a:r>
            <a:endParaRPr lang="en-US" sz="1100" dirty="0">
              <a:solidFill>
                <a:srgbClr val="1F497D"/>
              </a:solidFill>
              <a:latin typeface="Tw Cen MT"/>
            </a:endParaRPr>
          </a:p>
        </p:txBody>
      </p:sp>
      <p:sp>
        <p:nvSpPr>
          <p:cNvPr id="14" name="Rounded Rectangle 13"/>
          <p:cNvSpPr/>
          <p:nvPr/>
        </p:nvSpPr>
        <p:spPr>
          <a:xfrm>
            <a:off x="3783331" y="1905000"/>
            <a:ext cx="197996" cy="626248"/>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Tw Cen MT"/>
            </a:endParaRPr>
          </a:p>
        </p:txBody>
      </p:sp>
      <p:sp>
        <p:nvSpPr>
          <p:cNvPr id="17" name="Rounded Rectangle 16"/>
          <p:cNvSpPr/>
          <p:nvPr/>
        </p:nvSpPr>
        <p:spPr>
          <a:xfrm>
            <a:off x="2731735" y="1905000"/>
            <a:ext cx="1066800" cy="62616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p>
            <a:pPr algn="ctr" defTabSz="914400"/>
            <a:r>
              <a:rPr lang="en-US" sz="1100" dirty="0" smtClean="0">
                <a:solidFill>
                  <a:prstClr val="white"/>
                </a:solidFill>
                <a:latin typeface="Tw Cen MT"/>
              </a:rPr>
              <a:t>Orchestrator 1</a:t>
            </a:r>
            <a:endParaRPr lang="en-US" sz="1100" dirty="0">
              <a:solidFill>
                <a:prstClr val="white"/>
              </a:solidFill>
              <a:latin typeface="Tw Cen MT"/>
            </a:endParaRPr>
          </a:p>
        </p:txBody>
      </p:sp>
      <p:sp>
        <p:nvSpPr>
          <p:cNvPr id="21" name="Rounded Rectangle 20"/>
          <p:cNvSpPr/>
          <p:nvPr/>
        </p:nvSpPr>
        <p:spPr>
          <a:xfrm rot="5400000">
            <a:off x="3474845" y="2076291"/>
            <a:ext cx="906373" cy="25899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Producer</a:t>
            </a:r>
            <a:endParaRPr lang="en-US" sz="1100" dirty="0">
              <a:solidFill>
                <a:srgbClr val="1F497D"/>
              </a:solidFill>
              <a:latin typeface="Tw Cen MT"/>
            </a:endParaRPr>
          </a:p>
        </p:txBody>
      </p:sp>
      <p:cxnSp>
        <p:nvCxnSpPr>
          <p:cNvPr id="25" name="Straight Arrow Connector 24"/>
          <p:cNvCxnSpPr/>
          <p:nvPr/>
        </p:nvCxnSpPr>
        <p:spPr>
          <a:xfrm flipV="1">
            <a:off x="6232334" y="2252772"/>
            <a:ext cx="604363" cy="2"/>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6" name="Oval 25"/>
          <p:cNvSpPr/>
          <p:nvPr/>
        </p:nvSpPr>
        <p:spPr>
          <a:xfrm>
            <a:off x="6836697" y="2028943"/>
            <a:ext cx="723022" cy="462044"/>
          </a:xfrm>
          <a:prstGeom prst="ellipse">
            <a:avLst/>
          </a:prstGeom>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900" dirty="0" smtClean="0">
                <a:solidFill>
                  <a:prstClr val="white"/>
                </a:solidFill>
                <a:latin typeface="Tw Cen MT"/>
              </a:rPr>
              <a:t>Cisco </a:t>
            </a:r>
            <a:r>
              <a:rPr lang="en-US" sz="900" dirty="0" err="1" smtClean="0">
                <a:solidFill>
                  <a:prstClr val="white"/>
                </a:solidFill>
                <a:latin typeface="Tw Cen MT"/>
              </a:rPr>
              <a:t>ASA</a:t>
            </a:r>
            <a:endParaRPr lang="en-US" sz="900" dirty="0">
              <a:solidFill>
                <a:prstClr val="white"/>
              </a:solidFill>
              <a:latin typeface="Tw Cen MT"/>
            </a:endParaRPr>
          </a:p>
        </p:txBody>
      </p:sp>
      <p:sp>
        <p:nvSpPr>
          <p:cNvPr id="27" name="Rounded Rectangle 26"/>
          <p:cNvSpPr/>
          <p:nvPr/>
        </p:nvSpPr>
        <p:spPr>
          <a:xfrm>
            <a:off x="5250787" y="1977653"/>
            <a:ext cx="990600" cy="500180"/>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p>
            <a:pPr algn="ctr" defTabSz="914400"/>
            <a:r>
              <a:rPr lang="en-US" sz="1100" dirty="0" smtClean="0">
                <a:solidFill>
                  <a:prstClr val="white"/>
                </a:solidFill>
                <a:latin typeface="Tw Cen MT"/>
              </a:rPr>
              <a:t>OpenC2 Proxy</a:t>
            </a:r>
            <a:endParaRPr lang="en-US" sz="900" dirty="0">
              <a:solidFill>
                <a:prstClr val="white"/>
              </a:solidFill>
              <a:latin typeface="Tw Cen MT"/>
            </a:endParaRPr>
          </a:p>
        </p:txBody>
      </p:sp>
      <p:sp>
        <p:nvSpPr>
          <p:cNvPr id="28" name="Rounded Rectangle 27"/>
          <p:cNvSpPr/>
          <p:nvPr/>
        </p:nvSpPr>
        <p:spPr>
          <a:xfrm>
            <a:off x="5049779" y="1905000"/>
            <a:ext cx="197996" cy="64548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Tw Cen MT"/>
            </a:endParaRPr>
          </a:p>
        </p:txBody>
      </p:sp>
      <p:sp>
        <p:nvSpPr>
          <p:cNvPr id="29" name="Rounded Rectangle 28"/>
          <p:cNvSpPr/>
          <p:nvPr/>
        </p:nvSpPr>
        <p:spPr>
          <a:xfrm rot="5400000">
            <a:off x="4742037" y="2097280"/>
            <a:ext cx="813478" cy="289389"/>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Consumer</a:t>
            </a:r>
            <a:endParaRPr lang="en-US" sz="1100" dirty="0">
              <a:solidFill>
                <a:srgbClr val="1F497D"/>
              </a:solidFill>
              <a:latin typeface="Tw Cen MT"/>
            </a:endParaRPr>
          </a:p>
        </p:txBody>
      </p:sp>
      <p:sp>
        <p:nvSpPr>
          <p:cNvPr id="44" name="Content Placeholder 3"/>
          <p:cNvSpPr txBox="1">
            <a:spLocks/>
          </p:cNvSpPr>
          <p:nvPr/>
        </p:nvSpPr>
        <p:spPr>
          <a:xfrm>
            <a:off x="777125" y="3315155"/>
            <a:ext cx="6149455" cy="2072185"/>
          </a:xfrm>
          <a:prstGeom prst="rect">
            <a:avLst/>
          </a:prstGeom>
        </p:spPr>
        <p:txBody>
          <a:bodyPr>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defTabSz="914400">
              <a:buNone/>
            </a:pPr>
            <a:r>
              <a:rPr lang="en-US" sz="1800" dirty="0" smtClean="0"/>
              <a:t>Demonstration:</a:t>
            </a:r>
          </a:p>
          <a:p>
            <a:pPr defTabSz="914400"/>
            <a:r>
              <a:rPr lang="en-US" sz="1600" dirty="0" smtClean="0"/>
              <a:t>Use Cisco Threat Intelligence Service to share actionable threat intel</a:t>
            </a:r>
          </a:p>
          <a:p>
            <a:pPr defTabSz="914400"/>
            <a:r>
              <a:rPr lang="en-US" sz="1600" dirty="0" smtClean="0"/>
              <a:t>Based on threat intel, determine that action Send </a:t>
            </a:r>
            <a:r>
              <a:rPr lang="en-US" sz="1600" dirty="0"/>
              <a:t>an OpenC2 </a:t>
            </a:r>
            <a:r>
              <a:rPr lang="en-US" sz="1600" dirty="0" smtClean="0"/>
              <a:t>Deny </a:t>
            </a:r>
            <a:r>
              <a:rPr lang="en-US" sz="1600" dirty="0"/>
              <a:t>from Orchestrator 1 </a:t>
            </a:r>
            <a:r>
              <a:rPr lang="en-US" sz="1600" dirty="0" smtClean="0"/>
              <a:t>Producer to OpenC2 proxy (</a:t>
            </a:r>
            <a:r>
              <a:rPr lang="en-US" sz="1600" dirty="0" err="1" smtClean="0"/>
              <a:t>RESTful</a:t>
            </a:r>
            <a:r>
              <a:rPr lang="en-US" sz="1600" dirty="0" smtClean="0"/>
              <a:t> API)</a:t>
            </a:r>
            <a:endParaRPr lang="en-US" sz="1600" dirty="0"/>
          </a:p>
          <a:p>
            <a:pPr defTabSz="914400"/>
            <a:r>
              <a:rPr lang="en-US" sz="1600" dirty="0" smtClean="0"/>
              <a:t>OpenC2 proxy consumes Deny and sends CISCO </a:t>
            </a:r>
            <a:r>
              <a:rPr lang="en-US" sz="1600" dirty="0" err="1" smtClean="0"/>
              <a:t>ASA</a:t>
            </a:r>
            <a:r>
              <a:rPr lang="en-US" sz="1600" dirty="0" smtClean="0"/>
              <a:t> command</a:t>
            </a:r>
          </a:p>
          <a:p>
            <a:pPr defTabSz="914400"/>
            <a:r>
              <a:rPr lang="en-US" sz="1600" dirty="0" smtClean="0"/>
              <a:t>OpenC2 Modifier: duration</a:t>
            </a:r>
          </a:p>
          <a:p>
            <a:pPr defTabSz="914400"/>
            <a:r>
              <a:rPr lang="en-US" sz="1600" dirty="0" smtClean="0"/>
              <a:t>Deny ACL is programmed on the Cisco ASA for the duration of the command</a:t>
            </a:r>
          </a:p>
          <a:p>
            <a:pPr defTabSz="914400"/>
            <a:endParaRPr lang="en-US" sz="1200" dirty="0"/>
          </a:p>
        </p:txBody>
      </p:sp>
      <p:sp>
        <p:nvSpPr>
          <p:cNvPr id="48" name="Rounded Rectangle 47"/>
          <p:cNvSpPr/>
          <p:nvPr/>
        </p:nvSpPr>
        <p:spPr>
          <a:xfrm>
            <a:off x="6121235" y="1909738"/>
            <a:ext cx="983000" cy="289917"/>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IP Blacklist</a:t>
            </a:r>
            <a:endParaRPr lang="en-US" sz="1100" dirty="0">
              <a:solidFill>
                <a:srgbClr val="1F497D"/>
              </a:solidFill>
              <a:latin typeface="Tw Cen MT"/>
            </a:endParaRPr>
          </a:p>
        </p:txBody>
      </p:sp>
      <p:cxnSp>
        <p:nvCxnSpPr>
          <p:cNvPr id="49" name="Straight Arrow Connector 48"/>
          <p:cNvCxnSpPr/>
          <p:nvPr/>
        </p:nvCxnSpPr>
        <p:spPr>
          <a:xfrm flipV="1">
            <a:off x="7559719" y="2259965"/>
            <a:ext cx="1009856" cy="83"/>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2" name="Cloud 51"/>
          <p:cNvSpPr/>
          <p:nvPr/>
        </p:nvSpPr>
        <p:spPr>
          <a:xfrm>
            <a:off x="7788516" y="2032082"/>
            <a:ext cx="552261" cy="445751"/>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6" name="Rounded Rectangle 45"/>
          <p:cNvSpPr/>
          <p:nvPr/>
        </p:nvSpPr>
        <p:spPr>
          <a:xfrm>
            <a:off x="6121235" y="2369056"/>
            <a:ext cx="983000" cy="289917"/>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p>
            <a:pPr algn="ctr" defTabSz="914400"/>
            <a:r>
              <a:rPr lang="en-US" sz="1100" dirty="0" smtClean="0">
                <a:solidFill>
                  <a:srgbClr val="1F497D"/>
                </a:solidFill>
                <a:latin typeface="Tw Cen MT"/>
              </a:rPr>
              <a:t>IP Whitelist</a:t>
            </a:r>
            <a:endParaRPr lang="en-US" sz="1100" dirty="0">
              <a:solidFill>
                <a:srgbClr val="1F497D"/>
              </a:solidFill>
              <a:latin typeface="Tw Cen MT"/>
            </a:endParaRPr>
          </a:p>
        </p:txBody>
      </p:sp>
      <p:sp>
        <p:nvSpPr>
          <p:cNvPr id="20" name="Rectangle 19"/>
          <p:cNvSpPr/>
          <p:nvPr/>
        </p:nvSpPr>
        <p:spPr>
          <a:xfrm>
            <a:off x="6094281" y="2731161"/>
            <a:ext cx="880468" cy="299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Client</a:t>
            </a:r>
            <a:endParaRPr lang="en-US" sz="800" dirty="0"/>
          </a:p>
        </p:txBody>
      </p:sp>
      <p:cxnSp>
        <p:nvCxnSpPr>
          <p:cNvPr id="22" name="Straight Arrow Connector 21"/>
          <p:cNvCxnSpPr>
            <a:stCxn id="20" idx="0"/>
          </p:cNvCxnSpPr>
          <p:nvPr/>
        </p:nvCxnSpPr>
        <p:spPr>
          <a:xfrm flipV="1">
            <a:off x="6534515" y="2423322"/>
            <a:ext cx="408066" cy="307839"/>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0" name="Rectangle 29"/>
          <p:cNvSpPr/>
          <p:nvPr/>
        </p:nvSpPr>
        <p:spPr>
          <a:xfrm>
            <a:off x="8355297" y="2731161"/>
            <a:ext cx="736370" cy="299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a:t>
            </a:r>
            <a:r>
              <a:rPr lang="en-US" sz="800" dirty="0" smtClean="0"/>
              <a:t>erver</a:t>
            </a:r>
            <a:endParaRPr lang="en-US" sz="800" dirty="0"/>
          </a:p>
        </p:txBody>
      </p:sp>
      <p:cxnSp>
        <p:nvCxnSpPr>
          <p:cNvPr id="31" name="Straight Arrow Connector 30"/>
          <p:cNvCxnSpPr/>
          <p:nvPr/>
        </p:nvCxnSpPr>
        <p:spPr>
          <a:xfrm>
            <a:off x="8133873" y="2448872"/>
            <a:ext cx="435702" cy="283511"/>
          </a:xfrm>
          <a:prstGeom prst="straightConnector1">
            <a:avLst/>
          </a:prstGeom>
          <a:ln>
            <a:prstDash val="sysDot"/>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2" name="Rectangle 31"/>
          <p:cNvSpPr/>
          <p:nvPr/>
        </p:nvSpPr>
        <p:spPr>
          <a:xfrm>
            <a:off x="4072813" y="2931686"/>
            <a:ext cx="880468" cy="299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COA store</a:t>
            </a:r>
            <a:endParaRPr lang="en-US" sz="800" dirty="0"/>
          </a:p>
        </p:txBody>
      </p:sp>
      <p:cxnSp>
        <p:nvCxnSpPr>
          <p:cNvPr id="33" name="Straight Arrow Connector 32"/>
          <p:cNvCxnSpPr>
            <a:stCxn id="32" idx="0"/>
            <a:endCxn id="21" idx="0"/>
          </p:cNvCxnSpPr>
          <p:nvPr/>
        </p:nvCxnSpPr>
        <p:spPr>
          <a:xfrm flipH="1" flipV="1">
            <a:off x="4057527" y="2205787"/>
            <a:ext cx="455520" cy="725899"/>
          </a:xfrm>
          <a:prstGeom prst="straightConnector1">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2"/>
            <a:endCxn id="32" idx="0"/>
          </p:cNvCxnSpPr>
          <p:nvPr/>
        </p:nvCxnSpPr>
        <p:spPr>
          <a:xfrm flipH="1">
            <a:off x="4513047" y="2241975"/>
            <a:ext cx="491035" cy="689711"/>
          </a:xfrm>
          <a:prstGeom prst="straightConnector1">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41400" y="5854700"/>
            <a:ext cx="7121135" cy="1200329"/>
          </a:xfrm>
          <a:prstGeom prst="rect">
            <a:avLst/>
          </a:prstGeom>
          <a:noFill/>
        </p:spPr>
        <p:txBody>
          <a:bodyPr wrap="none" rtlCol="0">
            <a:spAutoFit/>
          </a:bodyPr>
          <a:lstStyle/>
          <a:p>
            <a:r>
              <a:rPr lang="en-US" dirty="0">
                <a:hlinkClick r:id="rId2"/>
              </a:rPr>
              <a:t>https://github.com/threatgrid/</a:t>
            </a:r>
            <a:r>
              <a:rPr lang="en-US" dirty="0" smtClean="0">
                <a:hlinkClick r:id="rId2"/>
              </a:rPr>
              <a:t>ctia</a:t>
            </a:r>
            <a:endParaRPr lang="en-US" dirty="0" smtClean="0"/>
          </a:p>
          <a:p>
            <a:r>
              <a:rPr lang="en-US" dirty="0">
                <a:hlinkClick r:id="rId3"/>
              </a:rPr>
              <a:t>https://github.com/threatgrid/ctim/blob/master/src/ctim/schemas/</a:t>
            </a:r>
            <a:r>
              <a:rPr lang="en-US" dirty="0" smtClean="0">
                <a:hlinkClick r:id="rId3"/>
              </a:rPr>
              <a:t>coa.cljc</a:t>
            </a:r>
            <a:endParaRPr lang="en-US" dirty="0" smtClean="0"/>
          </a:p>
          <a:p>
            <a:endParaRPr lang="en-US" dirty="0" smtClean="0"/>
          </a:p>
          <a:p>
            <a:endParaRPr lang="en-US" dirty="0"/>
          </a:p>
        </p:txBody>
      </p:sp>
    </p:spTree>
    <p:extLst>
      <p:ext uri="{BB962C8B-B14F-4D97-AF65-F5344CB8AC3E}">
        <p14:creationId xmlns:p14="http://schemas.microsoft.com/office/powerpoint/2010/main" val="32826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Kevin Miller</a:t>
            </a:r>
            <a:endParaRPr lang="en-US" dirty="0"/>
          </a:p>
        </p:txBody>
      </p:sp>
      <p:sp>
        <p:nvSpPr>
          <p:cNvPr id="3" name="Title 2"/>
          <p:cNvSpPr>
            <a:spLocks noGrp="1"/>
          </p:cNvSpPr>
          <p:nvPr>
            <p:ph type="title"/>
          </p:nvPr>
        </p:nvSpPr>
        <p:spPr/>
        <p:txBody>
          <a:bodyPr>
            <a:noAutofit/>
          </a:bodyPr>
          <a:lstStyle/>
          <a:p>
            <a:r>
              <a:rPr lang="en-US" sz="3200" dirty="0" smtClean="0"/>
              <a:t>NSA/APL Host based Implementation</a:t>
            </a:r>
            <a:endParaRPr lang="en-US" sz="3200"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26</a:t>
            </a:fld>
            <a:endParaRPr lang="en-US" dirty="0">
              <a:latin typeface="Tw Cen MT"/>
            </a:endParaRPr>
          </a:p>
        </p:txBody>
      </p:sp>
    </p:spTree>
    <p:extLst>
      <p:ext uri="{BB962C8B-B14F-4D97-AF65-F5344CB8AC3E}">
        <p14:creationId xmlns:p14="http://schemas.microsoft.com/office/powerpoint/2010/main" val="3256786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Eric Voit</a:t>
            </a:r>
            <a:endParaRPr lang="en-US" dirty="0"/>
          </a:p>
        </p:txBody>
      </p:sp>
      <p:sp>
        <p:nvSpPr>
          <p:cNvPr id="3" name="Title 2"/>
          <p:cNvSpPr>
            <a:spLocks noGrp="1"/>
          </p:cNvSpPr>
          <p:nvPr>
            <p:ph type="title"/>
          </p:nvPr>
        </p:nvSpPr>
        <p:spPr/>
        <p:txBody>
          <a:bodyPr>
            <a:noAutofit/>
          </a:bodyPr>
          <a:lstStyle/>
          <a:p>
            <a:r>
              <a:rPr lang="en-US" sz="3200" dirty="0" smtClean="0"/>
              <a:t>OpenC2 and Distributed Network Security Policy Convergence</a:t>
            </a:r>
            <a:endParaRPr lang="en-US" sz="3200"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27</a:t>
            </a:fld>
            <a:endParaRPr lang="en-US" dirty="0">
              <a:latin typeface="Tw Cen MT"/>
            </a:endParaRPr>
          </a:p>
        </p:txBody>
      </p:sp>
    </p:spTree>
    <p:extLst>
      <p:ext uri="{BB962C8B-B14F-4D97-AF65-F5344CB8AC3E}">
        <p14:creationId xmlns:p14="http://schemas.microsoft.com/office/powerpoint/2010/main" val="206652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505200"/>
            <a:ext cx="7086600" cy="1524000"/>
          </a:xfrm>
        </p:spPr>
        <p:txBody>
          <a:bodyPr anchor="t">
            <a:normAutofit/>
          </a:bodyPr>
          <a:lstStyle/>
          <a:p>
            <a:r>
              <a:rPr lang="en-US" sz="3600" dirty="0" smtClean="0"/>
              <a:t>Schema Design</a:t>
            </a:r>
            <a:endParaRPr lang="en-US" sz="3600" dirty="0"/>
          </a:p>
        </p:txBody>
      </p:sp>
      <p:sp>
        <p:nvSpPr>
          <p:cNvPr id="3" name="Subtitle 2"/>
          <p:cNvSpPr>
            <a:spLocks noGrp="1"/>
          </p:cNvSpPr>
          <p:nvPr>
            <p:ph type="subTitle" idx="1"/>
          </p:nvPr>
        </p:nvSpPr>
        <p:spPr>
          <a:xfrm>
            <a:off x="304800" y="6217227"/>
            <a:ext cx="1606067" cy="369332"/>
          </a:xfrm>
        </p:spPr>
        <p:txBody>
          <a:bodyPr>
            <a:normAutofit/>
          </a:bodyPr>
          <a:lstStyle/>
          <a:p>
            <a:r>
              <a:rPr lang="en-US" sz="1800" dirty="0" smtClean="0">
                <a:latin typeface="Comic Sans MS" panose="030F0702030302020204" pitchFamily="66" charset="0"/>
                <a:cs typeface="Calibri" panose="020F0502020204030204" pitchFamily="34" charset="0"/>
              </a:rPr>
              <a:t>Sept 2016</a:t>
            </a:r>
            <a:endParaRPr lang="en-US" sz="1800" dirty="0">
              <a:latin typeface="Comic Sans MS" panose="030F0702030302020204" pitchFamily="66" charset="0"/>
              <a:cs typeface="Calibri" panose="020F0502020204030204" pitchFamily="34" charset="0"/>
            </a:endParaRPr>
          </a:p>
        </p:txBody>
      </p:sp>
      <p:sp>
        <p:nvSpPr>
          <p:cNvPr id="4" name="Subtitle 2"/>
          <p:cNvSpPr txBox="1">
            <a:spLocks/>
          </p:cNvSpPr>
          <p:nvPr/>
        </p:nvSpPr>
        <p:spPr>
          <a:xfrm>
            <a:off x="2438400" y="6019800"/>
            <a:ext cx="65532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63982" y="6217227"/>
            <a:ext cx="5319085" cy="369332"/>
          </a:xfrm>
          <a:prstGeom prst="rect">
            <a:avLst/>
          </a:prstGeom>
          <a:noFill/>
        </p:spPr>
        <p:txBody>
          <a:bodyPr wrap="none" rtlCol="0">
            <a:spAutoFit/>
          </a:bodyPr>
          <a:lstStyle/>
          <a:p>
            <a:r>
              <a:rPr lang="en-US" dirty="0" smtClean="0">
                <a:solidFill>
                  <a:schemeClr val="bg1"/>
                </a:solidFill>
                <a:latin typeface="Comic Sans MS" panose="030F0702030302020204" pitchFamily="66" charset="0"/>
              </a:rPr>
              <a:t>Dave Kemp     </a:t>
            </a:r>
            <a:r>
              <a:rPr lang="en-US" sz="1200" dirty="0" smtClean="0">
                <a:solidFill>
                  <a:schemeClr val="bg1"/>
                </a:solidFill>
                <a:latin typeface="Comic Sans MS" panose="030F0702030302020204" pitchFamily="66" charset="0"/>
              </a:rPr>
              <a:t>-- NSA, IA Architectures &amp; Mission Applications </a:t>
            </a:r>
            <a:endParaRPr lang="en-US" sz="12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854359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Schema</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800" dirty="0" smtClean="0">
                <a:latin typeface="Calibri" panose="020F0502020204030204" pitchFamily="34" charset="0"/>
              </a:rPr>
              <a:t>A schema</a:t>
            </a:r>
            <a:r>
              <a:rPr lang="en-US" sz="2800" b="1" dirty="0" smtClean="0">
                <a:latin typeface="Calibri" panose="020F0502020204030204" pitchFamily="34" charset="0"/>
              </a:rPr>
              <a:t> </a:t>
            </a:r>
            <a:r>
              <a:rPr lang="en-US" dirty="0" smtClean="0"/>
              <a:t>is:</a:t>
            </a:r>
          </a:p>
          <a:p>
            <a:pPr lvl="1"/>
            <a:r>
              <a:rPr lang="en-US" i="1" dirty="0" smtClean="0">
                <a:solidFill>
                  <a:schemeClr val="tx2"/>
                </a:solidFill>
                <a:latin typeface="Calibri" panose="020F0502020204030204" pitchFamily="34" charset="0"/>
              </a:rPr>
              <a:t>Generic:</a:t>
            </a:r>
            <a:r>
              <a:rPr lang="en-US" dirty="0" smtClean="0">
                <a:solidFill>
                  <a:schemeClr val="tx2"/>
                </a:solidFill>
                <a:latin typeface="Calibri" panose="020F0502020204030204" pitchFamily="34" charset="0"/>
              </a:rPr>
              <a:t> </a:t>
            </a:r>
            <a:r>
              <a:rPr lang="en-US" dirty="0" smtClean="0">
                <a:latin typeface="Calibri" panose="020F0502020204030204" pitchFamily="34" charset="0"/>
              </a:rPr>
              <a:t>a structured framework or plan</a:t>
            </a:r>
          </a:p>
          <a:p>
            <a:pPr lvl="1"/>
            <a:r>
              <a:rPr lang="en-US" i="1" dirty="0">
                <a:solidFill>
                  <a:schemeClr val="tx2"/>
                </a:solidFill>
                <a:latin typeface="Calibri" panose="020F0502020204030204" pitchFamily="34" charset="0"/>
              </a:rPr>
              <a:t>Database</a:t>
            </a:r>
            <a:r>
              <a:rPr lang="en-US" i="1" dirty="0">
                <a:latin typeface="Calibri" panose="020F0502020204030204" pitchFamily="34" charset="0"/>
              </a:rPr>
              <a:t>:</a:t>
            </a:r>
            <a:r>
              <a:rPr lang="en-US" dirty="0">
                <a:latin typeface="Calibri" panose="020F0502020204030204" pitchFamily="34" charset="0"/>
              </a:rPr>
              <a:t> the structure of a database system, described in a formal language </a:t>
            </a:r>
            <a:r>
              <a:rPr lang="en-US" dirty="0" smtClean="0">
                <a:latin typeface="Calibri" panose="020F0502020204030204" pitchFamily="34" charset="0"/>
              </a:rPr>
              <a:t>that </a:t>
            </a:r>
            <a:r>
              <a:rPr lang="en-US" dirty="0">
                <a:latin typeface="Calibri" panose="020F0502020204030204" pitchFamily="34" charset="0"/>
              </a:rPr>
              <a:t>defines the tables, the fields in each table, and the relationships between fields and </a:t>
            </a:r>
            <a:r>
              <a:rPr lang="en-US" dirty="0" smtClean="0">
                <a:latin typeface="Calibri" panose="020F0502020204030204" pitchFamily="34" charset="0"/>
              </a:rPr>
              <a:t>tables</a:t>
            </a:r>
          </a:p>
          <a:p>
            <a:pPr lvl="1"/>
            <a:r>
              <a:rPr lang="en-US" i="1" dirty="0" smtClean="0">
                <a:solidFill>
                  <a:schemeClr val="tx2"/>
                </a:solidFill>
                <a:latin typeface="Calibri" panose="020F0502020204030204" pitchFamily="34" charset="0"/>
              </a:rPr>
              <a:t>XML/JSON:</a:t>
            </a:r>
            <a:r>
              <a:rPr lang="en-US" dirty="0" smtClean="0">
                <a:solidFill>
                  <a:schemeClr val="tx2"/>
                </a:solidFill>
                <a:latin typeface="Calibri" panose="020F0502020204030204" pitchFamily="34" charset="0"/>
              </a:rPr>
              <a:t> </a:t>
            </a:r>
            <a:r>
              <a:rPr lang="en-US" dirty="0" smtClean="0">
                <a:latin typeface="Calibri" panose="020F0502020204030204" pitchFamily="34" charset="0"/>
              </a:rPr>
              <a:t>a description of </a:t>
            </a:r>
            <a:r>
              <a:rPr lang="en-US" dirty="0">
                <a:latin typeface="Calibri" panose="020F0502020204030204" pitchFamily="34" charset="0"/>
              </a:rPr>
              <a:t>the elements in </a:t>
            </a:r>
            <a:r>
              <a:rPr lang="en-US" dirty="0" smtClean="0">
                <a:latin typeface="Calibri" panose="020F0502020204030204" pitchFamily="34" charset="0"/>
              </a:rPr>
              <a:t>a document that can </a:t>
            </a:r>
            <a:r>
              <a:rPr lang="en-US" dirty="0">
                <a:latin typeface="Calibri" panose="020F0502020204030204" pitchFamily="34" charset="0"/>
              </a:rPr>
              <a:t>be used </a:t>
            </a:r>
            <a:r>
              <a:rPr lang="en-US" dirty="0" smtClean="0">
                <a:latin typeface="Calibri" panose="020F0502020204030204" pitchFamily="34" charset="0"/>
              </a:rPr>
              <a:t>to validate </a:t>
            </a:r>
            <a:r>
              <a:rPr lang="en-US" dirty="0">
                <a:latin typeface="Calibri" panose="020F0502020204030204" pitchFamily="34" charset="0"/>
              </a:rPr>
              <a:t>each piece of </a:t>
            </a:r>
            <a:r>
              <a:rPr lang="en-US" dirty="0" smtClean="0">
                <a:latin typeface="Calibri" panose="020F0502020204030204" pitchFamily="34" charset="0"/>
              </a:rPr>
              <a:t>content </a:t>
            </a:r>
            <a:endParaRPr lang="en-US" dirty="0">
              <a:latin typeface="Calibri" panose="020F0502020204030204" pitchFamily="34" charset="0"/>
            </a:endParaRPr>
          </a:p>
          <a:p>
            <a:pPr marL="0" indent="0">
              <a:buNone/>
            </a:pPr>
            <a:r>
              <a:rPr lang="en-US" dirty="0" smtClean="0"/>
              <a:t>A schema can be:</a:t>
            </a:r>
          </a:p>
          <a:p>
            <a:pPr lvl="1"/>
            <a:r>
              <a:rPr lang="en-US" dirty="0">
                <a:latin typeface="Calibri" panose="020F0502020204030204" pitchFamily="34" charset="0"/>
              </a:rPr>
              <a:t>abstract or concrete</a:t>
            </a:r>
          </a:p>
          <a:p>
            <a:pPr lvl="1"/>
            <a:r>
              <a:rPr lang="en-US" dirty="0">
                <a:latin typeface="Calibri" panose="020F0502020204030204" pitchFamily="34" charset="0"/>
              </a:rPr>
              <a:t>formal (written in a </a:t>
            </a:r>
            <a:r>
              <a:rPr lang="en-US" dirty="0" smtClean="0">
                <a:latin typeface="Calibri" panose="020F0502020204030204" pitchFamily="34" charset="0"/>
              </a:rPr>
              <a:t>syntax definition language</a:t>
            </a:r>
            <a:r>
              <a:rPr lang="en-US" dirty="0">
                <a:latin typeface="Calibri" panose="020F0502020204030204" pitchFamily="34" charset="0"/>
              </a:rPr>
              <a:t>) or informal</a:t>
            </a:r>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29</a:t>
            </a:fld>
            <a:endParaRPr kumimoji="0" lang="en-US" dirty="0">
              <a:solidFill>
                <a:srgbClr val="FFFFFF"/>
              </a:solidFill>
            </a:endParaRPr>
          </a:p>
        </p:txBody>
      </p:sp>
    </p:spTree>
    <p:extLst>
      <p:ext uri="{BB962C8B-B14F-4D97-AF65-F5344CB8AC3E}">
        <p14:creationId xmlns:p14="http://schemas.microsoft.com/office/powerpoint/2010/main" val="4133066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9/29/2016 F2F Workshop Agenda</a:t>
            </a:r>
            <a:endParaRPr lang="en-US" sz="4000"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a:t>
            </a:fld>
            <a:endParaRPr kumimoji="0" lang="en-US" dirty="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25616827"/>
              </p:ext>
            </p:extLst>
          </p:nvPr>
        </p:nvGraphicFramePr>
        <p:xfrm>
          <a:off x="20596" y="1752600"/>
          <a:ext cx="9143999" cy="4719320"/>
        </p:xfrm>
        <a:graphic>
          <a:graphicData uri="http://schemas.openxmlformats.org/drawingml/2006/table">
            <a:tbl>
              <a:tblPr firstRow="1" bandRow="1">
                <a:tableStyleId>{5C22544A-7EE6-4342-B048-85BDC9FD1C3A}</a:tableStyleId>
              </a:tblPr>
              <a:tblGrid>
                <a:gridCol w="1503404"/>
                <a:gridCol w="4191000"/>
                <a:gridCol w="3449595"/>
              </a:tblGrid>
              <a:tr h="370840">
                <a:tc>
                  <a:txBody>
                    <a:bodyPr/>
                    <a:lstStyle/>
                    <a:p>
                      <a:pPr algn="ctr"/>
                      <a:r>
                        <a:rPr lang="en-US" sz="1600" dirty="0" smtClean="0"/>
                        <a:t>Time</a:t>
                      </a:r>
                      <a:endParaRPr lang="en-US" sz="1600" dirty="0"/>
                    </a:p>
                  </a:txBody>
                  <a:tcPr/>
                </a:tc>
                <a:tc>
                  <a:txBody>
                    <a:bodyPr/>
                    <a:lstStyle/>
                    <a:p>
                      <a:pPr algn="ctr"/>
                      <a:r>
                        <a:rPr lang="en-US" sz="1600" dirty="0" smtClean="0"/>
                        <a:t>Topic</a:t>
                      </a:r>
                      <a:endParaRPr lang="en-US" sz="1600" dirty="0"/>
                    </a:p>
                  </a:txBody>
                  <a:tcPr/>
                </a:tc>
                <a:tc>
                  <a:txBody>
                    <a:bodyPr/>
                    <a:lstStyle/>
                    <a:p>
                      <a:pPr algn="ctr"/>
                      <a:r>
                        <a:rPr lang="en-US" sz="1600" dirty="0" smtClean="0"/>
                        <a:t>Presenter/Facilitator</a:t>
                      </a:r>
                      <a:endParaRPr lang="en-US" sz="1600" dirty="0"/>
                    </a:p>
                  </a:txBody>
                  <a:tcPr/>
                </a:tc>
              </a:tr>
              <a:tr h="370840">
                <a:tc>
                  <a:txBody>
                    <a:bodyPr/>
                    <a:lstStyle/>
                    <a:p>
                      <a:endParaRPr lang="en-US" sz="1600" dirty="0"/>
                    </a:p>
                  </a:txBody>
                  <a:tcPr/>
                </a:tc>
                <a:tc>
                  <a:txBody>
                    <a:bodyPr/>
                    <a:lstStyle/>
                    <a:p>
                      <a:r>
                        <a:rPr lang="en-US" sz="1600" b="1" dirty="0" smtClean="0"/>
                        <a:t>Implementation</a:t>
                      </a:r>
                      <a:r>
                        <a:rPr lang="en-US" sz="1600" b="1" baseline="0" dirty="0" smtClean="0"/>
                        <a:t> Considerations </a:t>
                      </a:r>
                      <a:endParaRPr lang="en-US" sz="1600" b="1" dirty="0"/>
                    </a:p>
                  </a:txBody>
                  <a:tcPr/>
                </a:tc>
                <a:tc>
                  <a:txBody>
                    <a:bodyPr/>
                    <a:lstStyle/>
                    <a:p>
                      <a:endParaRPr lang="en-US" sz="1600" dirty="0"/>
                    </a:p>
                  </a:txBody>
                  <a:tcPr/>
                </a:tc>
              </a:tr>
              <a:tr h="370840">
                <a:tc>
                  <a:txBody>
                    <a:bodyPr/>
                    <a:lstStyle/>
                    <a:p>
                      <a:r>
                        <a:rPr lang="en-US" sz="1600" dirty="0" smtClean="0"/>
                        <a:t>12:30 – 13:30</a:t>
                      </a:r>
                      <a:endParaRPr lang="en-US" sz="1600" dirty="0"/>
                    </a:p>
                  </a:txBody>
                  <a:tcPr/>
                </a:tc>
                <a:tc>
                  <a:txBody>
                    <a:bodyPr/>
                    <a:lstStyle/>
                    <a:p>
                      <a:pPr marL="742950" lvl="1" indent="-285750">
                        <a:buFont typeface="Wingdings" panose="05000000000000000000" pitchFamily="2" charset="2"/>
                        <a:buChar char="q"/>
                      </a:pPr>
                      <a:r>
                        <a:rPr lang="en-US" sz="1600" dirty="0" smtClean="0"/>
                        <a:t>Lessons and Implementation Considerations</a:t>
                      </a:r>
                      <a:endParaRPr lang="en-US" sz="1600" dirty="0"/>
                    </a:p>
                  </a:txBody>
                  <a:tcPr/>
                </a:tc>
                <a:tc>
                  <a:txBody>
                    <a:bodyPr/>
                    <a:lstStyle/>
                    <a:p>
                      <a:r>
                        <a:rPr lang="en-US" sz="1600" dirty="0" smtClean="0"/>
                        <a:t>Group Discussion;</a:t>
                      </a:r>
                      <a:r>
                        <a:rPr lang="en-US" sz="1600" baseline="0" dirty="0" smtClean="0"/>
                        <a:t> Facilitated by Joe Brule (</a:t>
                      </a:r>
                      <a:r>
                        <a:rPr lang="en-US" sz="1600" baseline="0" dirty="0" err="1" smtClean="0"/>
                        <a:t>MPO</a:t>
                      </a:r>
                      <a:r>
                        <a:rPr lang="en-US" sz="1600" baseline="0" dirty="0" smtClean="0"/>
                        <a:t>) and Jason Romano (GD)</a:t>
                      </a:r>
                      <a:endParaRPr lang="en-US" sz="1600" dirty="0"/>
                    </a:p>
                  </a:txBody>
                  <a:tcPr/>
                </a:tc>
              </a:tr>
              <a:tr h="370840">
                <a:tc>
                  <a:txBody>
                    <a:bodyPr/>
                    <a:lstStyle/>
                    <a:p>
                      <a:r>
                        <a:rPr lang="en-US" sz="1600" dirty="0" smtClean="0"/>
                        <a:t>13:30 – 1400</a:t>
                      </a:r>
                      <a:endParaRPr lang="en-US" sz="1600" dirty="0"/>
                    </a:p>
                  </a:txBody>
                  <a:tcPr/>
                </a:tc>
                <a:tc>
                  <a:txBody>
                    <a:bodyPr/>
                    <a:lstStyle/>
                    <a:p>
                      <a:pPr marL="742950" lvl="1" indent="-285750">
                        <a:buFont typeface="Wingdings" panose="05000000000000000000" pitchFamily="2" charset="2"/>
                        <a:buChar char="q"/>
                      </a:pPr>
                      <a:r>
                        <a:rPr lang="en-US" sz="1600" dirty="0" smtClean="0"/>
                        <a:t>Implementing Structured</a:t>
                      </a:r>
                      <a:r>
                        <a:rPr lang="en-US" sz="1600" baseline="0" dirty="0" smtClean="0"/>
                        <a:t> COA for STIX Version 2.X</a:t>
                      </a:r>
                      <a:endParaRPr lang="en-US" sz="1600" dirty="0"/>
                    </a:p>
                  </a:txBody>
                  <a:tcPr/>
                </a:tc>
                <a:tc>
                  <a:txBody>
                    <a:bodyPr/>
                    <a:lstStyle/>
                    <a:p>
                      <a:r>
                        <a:rPr lang="en-US" sz="1600" dirty="0" smtClean="0"/>
                        <a:t>Jyoti Verma,</a:t>
                      </a:r>
                      <a:r>
                        <a:rPr lang="en-US" sz="1600" baseline="0" dirty="0" smtClean="0"/>
                        <a:t> Cisco </a:t>
                      </a:r>
                    </a:p>
                    <a:p>
                      <a:r>
                        <a:rPr lang="en-US" sz="1600" baseline="0" dirty="0" smtClean="0"/>
                        <a:t>Bret Jordan, Bluecoat</a:t>
                      </a:r>
                      <a:endParaRPr lang="en-US" sz="1600" dirty="0"/>
                    </a:p>
                  </a:txBody>
                  <a:tcPr/>
                </a:tc>
              </a:tr>
              <a:tr h="370840">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600" b="1" i="0" u="none" strike="noStrike" kern="1200" cap="none" spc="0" normalizeH="0" baseline="0" noProof="0" dirty="0" smtClean="0">
                          <a:ln>
                            <a:noFill/>
                          </a:ln>
                          <a:solidFill>
                            <a:prstClr val="black"/>
                          </a:solidFill>
                          <a:effectLst/>
                          <a:uLnTx/>
                          <a:uFillTx/>
                          <a:latin typeface="+mn-lt"/>
                          <a:ea typeface="+mn-ea"/>
                          <a:cs typeface="+mn-cs"/>
                        </a:rPr>
                        <a:t>Way Forward</a:t>
                      </a:r>
                    </a:p>
                  </a:txBody>
                  <a:tcPr/>
                </a:tc>
                <a:tc>
                  <a:txBody>
                    <a:bodyPr/>
                    <a:lstStyle/>
                    <a:p>
                      <a:endParaRPr lang="en-US" sz="1600" dirty="0"/>
                    </a:p>
                  </a:txBody>
                  <a:tcPr/>
                </a:tc>
              </a:tr>
              <a:tr h="279400">
                <a:tc>
                  <a:txBody>
                    <a:bodyPr/>
                    <a:lstStyle/>
                    <a:p>
                      <a:r>
                        <a:rPr lang="en-US" sz="1600" dirty="0" smtClean="0"/>
                        <a:t>14:00 – 15:00</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smtClean="0"/>
                        <a:t>What is the next REALLY Hard</a:t>
                      </a:r>
                      <a:r>
                        <a:rPr lang="en-US" sz="1600" baseline="0" dirty="0" smtClean="0"/>
                        <a:t> Problem</a:t>
                      </a:r>
                      <a:endParaRPr lang="en-US" sz="1600" dirty="0" smtClean="0"/>
                    </a:p>
                  </a:txBody>
                  <a:tcPr/>
                </a:tc>
                <a:tc>
                  <a:txBody>
                    <a:bodyPr/>
                    <a:lstStyle/>
                    <a:p>
                      <a:r>
                        <a:rPr lang="en-US" sz="1600" dirty="0" smtClean="0"/>
                        <a:t>Group</a:t>
                      </a:r>
                      <a:r>
                        <a:rPr lang="en-US" sz="1600" baseline="0" dirty="0" smtClean="0"/>
                        <a:t> Discussion </a:t>
                      </a:r>
                      <a:endParaRPr lang="en-US" sz="1600" dirty="0"/>
                    </a:p>
                  </a:txBody>
                  <a:tcPr/>
                </a:tc>
              </a:tr>
              <a:tr h="436880">
                <a:tc>
                  <a:txBody>
                    <a:bodyPr/>
                    <a:lstStyle/>
                    <a:p>
                      <a:r>
                        <a:rPr lang="en-US" sz="1600" dirty="0" smtClean="0"/>
                        <a:t>15:00 – 15:15</a:t>
                      </a:r>
                      <a:endParaRPr lang="en-US" sz="1600" dirty="0"/>
                    </a:p>
                  </a:txBody>
                  <a:tcPr/>
                </a:tc>
                <a:tc>
                  <a: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dirty="0" smtClean="0"/>
                        <a:t>Break</a:t>
                      </a:r>
                    </a:p>
                  </a:txBody>
                  <a:tcPr/>
                </a:tc>
                <a:tc>
                  <a:txBody>
                    <a:bodyPr/>
                    <a:lstStyle/>
                    <a:p>
                      <a:endParaRPr lang="en-US" sz="1600" dirty="0"/>
                    </a:p>
                  </a:txBody>
                  <a:tcPr/>
                </a:tc>
              </a:tr>
              <a:tr h="279400">
                <a:tc>
                  <a:txBody>
                    <a:bodyPr/>
                    <a:lstStyle/>
                    <a:p>
                      <a:r>
                        <a:rPr lang="en-US" sz="1600" dirty="0" smtClean="0"/>
                        <a:t>15:15 – 15:25</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smtClean="0"/>
                        <a:t>OASIS</a:t>
                      </a:r>
                      <a:r>
                        <a:rPr lang="en-US" sz="1600" baseline="0" dirty="0" smtClean="0"/>
                        <a:t> Overview</a:t>
                      </a:r>
                      <a:endParaRPr lang="en-US" sz="1600" dirty="0" smtClean="0"/>
                    </a:p>
                  </a:txBody>
                  <a:tcPr/>
                </a:tc>
                <a:tc>
                  <a:txBody>
                    <a:bodyPr/>
                    <a:lstStyle/>
                    <a:p>
                      <a:r>
                        <a:rPr lang="en-US" sz="1600" baseline="0" dirty="0" smtClean="0"/>
                        <a:t>Bret Jordan, Bluecoat</a:t>
                      </a:r>
                      <a:endParaRPr lang="en-US" sz="1600" dirty="0"/>
                    </a:p>
                  </a:txBody>
                  <a:tcPr/>
                </a:tc>
              </a:tr>
              <a:tr h="279400">
                <a:tc>
                  <a:txBody>
                    <a:bodyPr/>
                    <a:lstStyle/>
                    <a:p>
                      <a:r>
                        <a:rPr lang="en-US" sz="1600" dirty="0" smtClean="0"/>
                        <a:t>15:25 – 16:00</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smtClean="0"/>
                        <a:t>Path to Standardization</a:t>
                      </a:r>
                    </a:p>
                  </a:txBody>
                  <a:tcPr/>
                </a:tc>
                <a:tc>
                  <a:txBody>
                    <a:bodyPr/>
                    <a:lstStyle/>
                    <a:p>
                      <a:r>
                        <a:rPr lang="en-US" sz="1600" dirty="0" smtClean="0"/>
                        <a:t>Group Discussion</a:t>
                      </a:r>
                      <a:r>
                        <a:rPr lang="en-US" sz="1600" baseline="0" dirty="0" smtClean="0"/>
                        <a:t> </a:t>
                      </a:r>
                      <a:endParaRPr lang="en-US" sz="1600" dirty="0"/>
                    </a:p>
                  </a:txBody>
                  <a:tcPr/>
                </a:tc>
              </a:tr>
              <a:tr h="279400">
                <a:tc>
                  <a:txBody>
                    <a:bodyPr/>
                    <a:lstStyle/>
                    <a:p>
                      <a:r>
                        <a:rPr lang="en-US" sz="1600" dirty="0" smtClean="0"/>
                        <a:t>16:00</a:t>
                      </a:r>
                      <a:r>
                        <a:rPr lang="en-US" sz="1600" baseline="0" dirty="0" smtClean="0"/>
                        <a:t> – 16:45</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smtClean="0"/>
                        <a:t>Way Forward for OpenC2</a:t>
                      </a:r>
                    </a:p>
                  </a:txBody>
                  <a:tcPr/>
                </a:tc>
                <a:tc>
                  <a:txBody>
                    <a:bodyPr/>
                    <a:lstStyle/>
                    <a:p>
                      <a:r>
                        <a:rPr lang="en-US" sz="1600" dirty="0" smtClean="0"/>
                        <a:t>Group</a:t>
                      </a:r>
                      <a:r>
                        <a:rPr lang="en-US" sz="1600" baseline="0" dirty="0" smtClean="0"/>
                        <a:t> Discussion</a:t>
                      </a:r>
                      <a:endParaRPr lang="en-US" sz="1600" dirty="0"/>
                    </a:p>
                  </a:txBody>
                  <a:tcPr/>
                </a:tc>
              </a:tr>
              <a:tr h="279400">
                <a:tc>
                  <a:txBody>
                    <a:bodyPr/>
                    <a:lstStyle/>
                    <a:p>
                      <a:r>
                        <a:rPr lang="en-US" sz="1600" dirty="0" smtClean="0"/>
                        <a:t>16:45 – 17:00</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1" dirty="0" smtClean="0"/>
                        <a:t>Wrap Up</a:t>
                      </a:r>
                    </a:p>
                  </a:txBody>
                  <a:tcPr/>
                </a:tc>
                <a:tc>
                  <a:txBody>
                    <a:bodyPr/>
                    <a:lstStyle/>
                    <a:p>
                      <a:r>
                        <a:rPr lang="en-US" sz="1600" dirty="0" smtClean="0"/>
                        <a:t>Joe Brule, MPO</a:t>
                      </a:r>
                      <a:endParaRPr lang="en-US" sz="1600" dirty="0"/>
                    </a:p>
                  </a:txBody>
                  <a:tcPr/>
                </a:tc>
              </a:tr>
              <a:tr h="279400">
                <a:tc>
                  <a:txBody>
                    <a:bodyPr/>
                    <a:lstStyle/>
                    <a:p>
                      <a:r>
                        <a:rPr lang="en-US" sz="1600" dirty="0" smtClean="0"/>
                        <a:t>17:00</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1" dirty="0" smtClean="0"/>
                        <a:t>Adjourn</a:t>
                      </a:r>
                    </a:p>
                  </a:txBody>
                  <a:tcPr/>
                </a:tc>
                <a:tc>
                  <a:txBody>
                    <a:bodyPr/>
                    <a:lstStyle/>
                    <a:p>
                      <a:endParaRPr lang="en-US" sz="1600" dirty="0"/>
                    </a:p>
                  </a:txBody>
                  <a:tcPr/>
                </a:tc>
              </a:tr>
            </a:tbl>
          </a:graphicData>
        </a:graphic>
      </p:graphicFrame>
      <p:sp>
        <p:nvSpPr>
          <p:cNvPr id="6" name="Slide Number Placeholder 2"/>
          <p:cNvSpPr txBox="1">
            <a:spLocks/>
          </p:cNvSpPr>
          <p:nvPr/>
        </p:nvSpPr>
        <p:spPr>
          <a:xfrm>
            <a:off x="612648" y="1275949"/>
            <a:ext cx="7883652" cy="244476"/>
          </a:xfrm>
          <a:prstGeom prst="rect">
            <a:avLst/>
          </a:prstGeom>
        </p:spPr>
        <p:txBody>
          <a:bodyPr vert="horz" anchor="ctr" anchorCtr="0">
            <a:normAutofit fontScale="85000" lnSpcReduction="20000"/>
          </a:bodyPr>
          <a:lstStyle>
            <a:defPPr>
              <a:defRPr lang="en-US"/>
            </a:defPPr>
            <a:lvl1pPr marL="0" algn="ctr" defTabSz="457200" rtl="0" eaLnBrk="1" latinLnBrk="0" hangingPunct="1">
              <a:defRPr kumimoji="0" sz="14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(Page 2 of 2)</a:t>
            </a:r>
            <a:endParaRPr lang="en-US" dirty="0"/>
          </a:p>
        </p:txBody>
      </p:sp>
    </p:spTree>
    <p:extLst>
      <p:ext uri="{BB962C8B-B14F-4D97-AF65-F5344CB8AC3E}">
        <p14:creationId xmlns:p14="http://schemas.microsoft.com/office/powerpoint/2010/main" val="3468241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 Syntax*</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lang="en-US" smtClean="0"/>
              <a:pPr/>
              <a:t>30</a:t>
            </a:fld>
            <a:endParaRPr lang="en-US" dirty="0"/>
          </a:p>
        </p:txBody>
      </p:sp>
      <p:sp>
        <p:nvSpPr>
          <p:cNvPr id="3" name="Content Placeholder 2"/>
          <p:cNvSpPr>
            <a:spLocks noGrp="1"/>
          </p:cNvSpPr>
          <p:nvPr>
            <p:ph idx="1"/>
          </p:nvPr>
        </p:nvSpPr>
        <p:spPr/>
        <p:txBody>
          <a:bodyPr/>
          <a:lstStyle/>
          <a:p>
            <a:pPr marL="0" indent="0">
              <a:buNone/>
            </a:pPr>
            <a:r>
              <a:rPr lang="en-US" dirty="0" smtClean="0"/>
              <a:t>An Abstract Syntax Language is:</a:t>
            </a:r>
          </a:p>
          <a:p>
            <a:pPr lvl="1"/>
            <a:r>
              <a:rPr lang="en-US" dirty="0" smtClean="0">
                <a:latin typeface="Calibri" panose="020F0502020204030204" pitchFamily="34" charset="0"/>
              </a:rPr>
              <a:t>A formal language for specifying the logical structure of data that is to be exchanged between two endpoints</a:t>
            </a:r>
          </a:p>
          <a:p>
            <a:pPr lvl="2"/>
            <a:r>
              <a:rPr lang="en-US" dirty="0" smtClean="0">
                <a:latin typeface="Calibri" panose="020F0502020204030204" pitchFamily="34" charset="0"/>
              </a:rPr>
              <a:t>independent of hardware platform, operating system, programming language, local representation, etc.</a:t>
            </a:r>
          </a:p>
          <a:p>
            <a:pPr lvl="1"/>
            <a:r>
              <a:rPr lang="en-US" dirty="0" smtClean="0">
                <a:latin typeface="Calibri" panose="020F0502020204030204" pitchFamily="34" charset="0"/>
              </a:rPr>
              <a:t>Standard sets of rules for encoding instances of logical data structures that are specified in abstract notation</a:t>
            </a:r>
          </a:p>
          <a:p>
            <a:pPr lvl="2"/>
            <a:r>
              <a:rPr lang="en-US" dirty="0" smtClean="0">
                <a:latin typeface="Calibri" panose="020F0502020204030204" pitchFamily="34" charset="0"/>
              </a:rPr>
              <a:t>for the purpose of transmission</a:t>
            </a:r>
            <a:endParaRPr lang="en-US" dirty="0">
              <a:latin typeface="Calibri" panose="020F0502020204030204" pitchFamily="34" charset="0"/>
            </a:endParaRPr>
          </a:p>
        </p:txBody>
      </p:sp>
      <p:sp>
        <p:nvSpPr>
          <p:cNvPr id="5" name="Rounded Rectangle 4"/>
          <p:cNvSpPr/>
          <p:nvPr/>
        </p:nvSpPr>
        <p:spPr>
          <a:xfrm>
            <a:off x="2590800" y="5029200"/>
            <a:ext cx="6019800" cy="1066800"/>
          </a:xfrm>
          <a:prstGeom prst="roundRect">
            <a:avLst>
              <a:gd name="adj" fmla="val 3133"/>
            </a:avLst>
          </a:prstGeom>
          <a:gradFill>
            <a:gsLst>
              <a:gs pos="0">
                <a:schemeClr val="accent2">
                  <a:lumMod val="10000"/>
                  <a:lumOff val="90000"/>
                </a:schemeClr>
              </a:gs>
              <a:gs pos="100000">
                <a:schemeClr val="accent2">
                  <a:lumMod val="20000"/>
                  <a:lumOff val="80000"/>
                </a:schemeClr>
              </a:gs>
            </a:gsLst>
            <a:lin ang="5400000" scaled="0"/>
          </a:gra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alibri" panose="020F0502020204030204" pitchFamily="34" charset="0"/>
              </a:rPr>
              <a:t>* Description and Principles by </a:t>
            </a:r>
            <a:r>
              <a:rPr lang="en-US" dirty="0" err="1" smtClean="0">
                <a:solidFill>
                  <a:schemeClr val="tx1"/>
                </a:solidFill>
                <a:latin typeface="Calibri" panose="020F0502020204030204" pitchFamily="34" charset="0"/>
              </a:rPr>
              <a:t>Allesandro</a:t>
            </a:r>
            <a:r>
              <a:rPr lang="en-US" dirty="0" smtClean="0">
                <a:solidFill>
                  <a:schemeClr val="tx1"/>
                </a:solidFill>
                <a:latin typeface="Calibri" panose="020F0502020204030204" pitchFamily="34" charset="0"/>
              </a:rPr>
              <a:t> </a:t>
            </a:r>
            <a:r>
              <a:rPr lang="en-US" dirty="0" err="1" smtClean="0">
                <a:solidFill>
                  <a:schemeClr val="tx1"/>
                </a:solidFill>
                <a:latin typeface="Calibri" panose="020F0502020204030204" pitchFamily="34" charset="0"/>
              </a:rPr>
              <a:t>Trigila</a:t>
            </a:r>
            <a:endParaRPr lang="en-US" dirty="0" smtClean="0">
              <a:solidFill>
                <a:schemeClr val="tx1"/>
              </a:solidFill>
              <a:latin typeface="Calibri" panose="020F0502020204030204" pitchFamily="34" charset="0"/>
            </a:endParaRPr>
          </a:p>
          <a:p>
            <a:pPr marL="274320"/>
            <a:r>
              <a:rPr lang="en-US" sz="1600" dirty="0" smtClean="0">
                <a:solidFill>
                  <a:schemeClr val="tx1"/>
                </a:solidFill>
                <a:latin typeface="Calibri" panose="020F0502020204030204" pitchFamily="34" charset="0"/>
                <a:hlinkClick r:id="rId2"/>
              </a:rPr>
              <a:t>http</a:t>
            </a:r>
            <a:r>
              <a:rPr lang="en-US" sz="1600" dirty="0">
                <a:solidFill>
                  <a:schemeClr val="tx1"/>
                </a:solidFill>
                <a:latin typeface="Calibri" panose="020F0502020204030204" pitchFamily="34" charset="0"/>
                <a:hlinkClick r:id="rId2"/>
              </a:rPr>
              <a:t>://www.ieee802.org/802_tutorials/2010-11</a:t>
            </a:r>
            <a:r>
              <a:rPr lang="en-US" sz="1600" dirty="0" smtClean="0">
                <a:solidFill>
                  <a:schemeClr val="tx1"/>
                </a:solidFill>
                <a:latin typeface="Calibri" panose="020F0502020204030204" pitchFamily="34" charset="0"/>
                <a:hlinkClick r:id="rId2"/>
              </a:rPr>
              <a:t>/</a:t>
            </a:r>
            <a:endParaRPr lang="en-US" sz="1600" dirty="0" smtClean="0">
              <a:solidFill>
                <a:schemeClr val="tx1"/>
              </a:solidFill>
              <a:latin typeface="Calibri" panose="020F0502020204030204" pitchFamily="34" charset="0"/>
            </a:endParaRPr>
          </a:p>
          <a:p>
            <a:pPr marL="274320"/>
            <a:r>
              <a:rPr lang="en-US" sz="1600" dirty="0" smtClean="0">
                <a:solidFill>
                  <a:schemeClr val="tx1"/>
                </a:solidFill>
                <a:latin typeface="Calibri" panose="020F0502020204030204" pitchFamily="34" charset="0"/>
              </a:rPr>
              <a:t>Describes ASN.1, but applies to any abstract syntax language</a:t>
            </a:r>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954765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anose="020F0502020204030204" pitchFamily="34" charset="0"/>
              </a:rPr>
              <a:t>Principles and Benefits* </a:t>
            </a:r>
            <a:r>
              <a:rPr lang="en-US" sz="3100" dirty="0" smtClean="0">
                <a:latin typeface="Calibri" panose="020F0502020204030204" pitchFamily="34" charset="0"/>
              </a:rPr>
              <a:t>of abstract syntax</a:t>
            </a:r>
            <a:endParaRPr lang="en-US" sz="3100" dirty="0">
              <a:latin typeface="Calibri" panose="020F0502020204030204"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31</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92500" lnSpcReduction="10000"/>
          </a:bodyPr>
          <a:lstStyle/>
          <a:p>
            <a:r>
              <a:rPr lang="en-US" sz="2400" dirty="0"/>
              <a:t>Separation of concerns</a:t>
            </a:r>
          </a:p>
          <a:p>
            <a:pPr lvl="1"/>
            <a:r>
              <a:rPr lang="en-US" sz="2000" dirty="0">
                <a:latin typeface="Calibri" panose="020F0502020204030204" pitchFamily="34" charset="0"/>
              </a:rPr>
              <a:t>The description of the logical structure of a message is kept completely separate from the details of the encoding</a:t>
            </a:r>
            <a:endParaRPr lang="en-US" sz="2000" i="1" dirty="0">
              <a:latin typeface="Calibri" panose="020F0502020204030204" pitchFamily="34" charset="0"/>
            </a:endParaRPr>
          </a:p>
          <a:p>
            <a:r>
              <a:rPr lang="en-US" sz="2400" dirty="0"/>
              <a:t>Message descriptions are machine-</a:t>
            </a:r>
            <a:r>
              <a:rPr lang="en-US" sz="2400" dirty="0" err="1"/>
              <a:t>processable</a:t>
            </a:r>
            <a:endParaRPr lang="en-US" sz="2400" dirty="0"/>
          </a:p>
          <a:p>
            <a:pPr lvl="1"/>
            <a:r>
              <a:rPr lang="en-US" sz="2000" dirty="0">
                <a:latin typeface="Calibri" panose="020F0502020204030204" pitchFamily="34" charset="0"/>
              </a:rPr>
              <a:t>This enables the creation and use of software development tools and testing tools that can read and understand the formal definitions</a:t>
            </a:r>
          </a:p>
          <a:p>
            <a:r>
              <a:rPr lang="en-US" sz="2400" dirty="0"/>
              <a:t>Encodings are standardized</a:t>
            </a:r>
          </a:p>
          <a:p>
            <a:pPr lvl="1"/>
            <a:r>
              <a:rPr lang="en-US" sz="2000" dirty="0">
                <a:latin typeface="Calibri" panose="020F0502020204030204" pitchFamily="34" charset="0"/>
              </a:rPr>
              <a:t>The problem of specifying detailed encodings and the problem of encoding/decoding messages and their fields do not need to be addressed again and again</a:t>
            </a:r>
          </a:p>
          <a:p>
            <a:r>
              <a:rPr lang="en-US" sz="2400" dirty="0"/>
              <a:t>Extensibility</a:t>
            </a:r>
          </a:p>
          <a:p>
            <a:pPr lvl="1"/>
            <a:r>
              <a:rPr lang="en-US" sz="2000" dirty="0">
                <a:latin typeface="Calibri" panose="020F0502020204030204" pitchFamily="34" charset="0"/>
              </a:rPr>
              <a:t>It is possible to extend a message description in controlled ways while ensuring backward- and forward-compatibility between different version implementations</a:t>
            </a:r>
          </a:p>
          <a:p>
            <a:endParaRPr lang="en-US" dirty="0"/>
          </a:p>
        </p:txBody>
      </p:sp>
    </p:spTree>
    <p:extLst>
      <p:ext uri="{BB962C8B-B14F-4D97-AF65-F5344CB8AC3E}">
        <p14:creationId xmlns:p14="http://schemas.microsoft.com/office/powerpoint/2010/main" val="26109231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OASIS CTI Data Definitions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32</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3400" cy="4953000"/>
          </a:xfrm>
        </p:spPr>
        <p:txBody>
          <a:bodyPr>
            <a:normAutofit/>
          </a:bodyPr>
          <a:lstStyle/>
          <a:p>
            <a:r>
              <a:rPr lang="en-US" dirty="0" smtClean="0"/>
              <a:t>STIX, TAXII, CybOX are specified in Property Tables</a:t>
            </a:r>
          </a:p>
          <a:p>
            <a:pPr lvl="1"/>
            <a:r>
              <a:rPr lang="en-US" b="1" dirty="0" smtClean="0">
                <a:solidFill>
                  <a:srgbClr val="C00000"/>
                </a:solidFill>
                <a:latin typeface="Calibri" panose="020F0502020204030204" pitchFamily="34" charset="0"/>
              </a:rPr>
              <a:t>Abstract description</a:t>
            </a:r>
          </a:p>
          <a:p>
            <a:pPr lvl="2"/>
            <a:r>
              <a:rPr lang="en-US" dirty="0" smtClean="0">
                <a:latin typeface="Calibri" panose="020F0502020204030204" pitchFamily="34" charset="0"/>
              </a:rPr>
              <a:t>Independent of serialization (XML, JSON, binary)</a:t>
            </a:r>
          </a:p>
          <a:p>
            <a:pPr lvl="1"/>
            <a:r>
              <a:rPr lang="en-US" dirty="0"/>
              <a:t>Informal </a:t>
            </a:r>
            <a:r>
              <a:rPr lang="en-US" dirty="0" smtClean="0"/>
              <a:t>definition of </a:t>
            </a:r>
            <a:r>
              <a:rPr lang="en-US" dirty="0"/>
              <a:t>data objects</a:t>
            </a:r>
          </a:p>
          <a:p>
            <a:pPr lvl="2"/>
            <a:r>
              <a:rPr lang="en-US" dirty="0" smtClean="0"/>
              <a:t>Cannot </a:t>
            </a:r>
            <a:r>
              <a:rPr lang="en-US" dirty="0"/>
              <a:t>be machine parsed, validated, or </a:t>
            </a:r>
            <a:r>
              <a:rPr lang="en-US" dirty="0" smtClean="0"/>
              <a:t>translated</a:t>
            </a:r>
            <a:endParaRPr lang="en-US" dirty="0" smtClean="0">
              <a:latin typeface="Calibri" panose="020F0502020204030204" pitchFamily="34" charset="0"/>
            </a:endParaRPr>
          </a:p>
          <a:p>
            <a:pPr lvl="1"/>
            <a:r>
              <a:rPr lang="en-US" dirty="0" smtClean="0">
                <a:latin typeface="Calibri" panose="020F0502020204030204" pitchFamily="34" charset="0"/>
              </a:rPr>
              <a:t>Interim step toward formal abstract specifications</a:t>
            </a:r>
          </a:p>
          <a:p>
            <a:pPr lvl="2"/>
            <a:r>
              <a:rPr lang="en-US" dirty="0" smtClean="0">
                <a:latin typeface="Calibri" panose="020F0502020204030204" pitchFamily="34" charset="0"/>
              </a:rPr>
              <a:t>Would enable automated translation to concrete schemas:</a:t>
            </a:r>
          </a:p>
          <a:p>
            <a:pPr lvl="3"/>
            <a:r>
              <a:rPr lang="en-US" dirty="0" smtClean="0">
                <a:latin typeface="Calibri" panose="020F0502020204030204" pitchFamily="34" charset="0"/>
              </a:rPr>
              <a:t>XSD</a:t>
            </a:r>
          </a:p>
          <a:p>
            <a:pPr lvl="3"/>
            <a:r>
              <a:rPr lang="en-US" dirty="0" smtClean="0">
                <a:latin typeface="Calibri" panose="020F0502020204030204" pitchFamily="34" charset="0"/>
              </a:rPr>
              <a:t>JSON Schema</a:t>
            </a:r>
          </a:p>
          <a:p>
            <a:pPr lvl="3"/>
            <a:r>
              <a:rPr lang="en-US" dirty="0" smtClean="0">
                <a:latin typeface="Calibri" panose="020F0502020204030204" pitchFamily="34" charset="0"/>
              </a:rPr>
              <a:t>Proto3</a:t>
            </a:r>
          </a:p>
          <a:p>
            <a:pPr lvl="3"/>
            <a:r>
              <a:rPr lang="en-US" dirty="0" smtClean="0">
                <a:latin typeface="Calibri" panose="020F0502020204030204" pitchFamily="34" charset="0"/>
              </a:rPr>
              <a:t>…</a:t>
            </a:r>
          </a:p>
        </p:txBody>
      </p:sp>
      <p:grpSp>
        <p:nvGrpSpPr>
          <p:cNvPr id="10" name="Group 9"/>
          <p:cNvGrpSpPr/>
          <p:nvPr/>
        </p:nvGrpSpPr>
        <p:grpSpPr>
          <a:xfrm>
            <a:off x="3886200" y="4724400"/>
            <a:ext cx="4339062" cy="1676400"/>
            <a:chOff x="4114800" y="4876800"/>
            <a:chExt cx="4339062" cy="167640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55" b="36680"/>
            <a:stretch/>
          </p:blipFill>
          <p:spPr>
            <a:xfrm>
              <a:off x="4114800" y="4876800"/>
              <a:ext cx="4339062" cy="1554480"/>
            </a:xfrm>
            <a:prstGeom prst="rect">
              <a:avLst/>
            </a:prstGeom>
          </p:spPr>
        </p:pic>
        <p:sp>
          <p:nvSpPr>
            <p:cNvPr id="6" name="Rectangle 5"/>
            <p:cNvSpPr/>
            <p:nvPr/>
          </p:nvSpPr>
          <p:spPr>
            <a:xfrm>
              <a:off x="4114800" y="5943600"/>
              <a:ext cx="4339062" cy="609600"/>
            </a:xfrm>
            <a:prstGeom prst="rect">
              <a:avLst/>
            </a:prstGeom>
            <a:gradFill>
              <a:gsLst>
                <a:gs pos="0">
                  <a:schemeClr val="bg1">
                    <a:alpha val="0"/>
                  </a:schemeClr>
                </a:gs>
                <a:gs pos="75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C:\Users\dkemp\AppData\Local\Microsoft\Windows\Temporary Internet Files\Content.IE5\YEL755DK\1328101861_Thumbs_Up[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057400"/>
            <a:ext cx="5334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354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OpenC2 Data Definitions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33</a:t>
            </a:fld>
            <a:endParaRPr kumimoji="0" lang="en-US" dirty="0">
              <a:solidFill>
                <a:srgbClr val="FFFFFF"/>
              </a:solidFill>
            </a:endParaRPr>
          </a:p>
        </p:txBody>
      </p:sp>
      <p:sp>
        <p:nvSpPr>
          <p:cNvPr id="4" name="Content Placeholder 3"/>
          <p:cNvSpPr>
            <a:spLocks noGrp="1"/>
          </p:cNvSpPr>
          <p:nvPr>
            <p:ph sz="quarter" idx="1"/>
          </p:nvPr>
        </p:nvSpPr>
        <p:spPr>
          <a:xfrm>
            <a:off x="612648" y="1676400"/>
            <a:ext cx="8153400" cy="4495800"/>
          </a:xfrm>
          <a:ln>
            <a:solidFill>
              <a:schemeClr val="accent5"/>
            </a:solidFill>
          </a:ln>
        </p:spPr>
        <p:txBody>
          <a:bodyPr>
            <a:normAutofit fontScale="92500" lnSpcReduction="20000"/>
          </a:bodyPr>
          <a:lstStyle/>
          <a:p>
            <a:r>
              <a:rPr lang="en-US" dirty="0" smtClean="0"/>
              <a:t>Current implementation: Python abstract data structures</a:t>
            </a:r>
            <a:endParaRPr lang="en-US" dirty="0" smtClean="0">
              <a:latin typeface="Calibri" panose="020F0502020204030204" pitchFamily="34" charset="0"/>
            </a:endParaRPr>
          </a:p>
          <a:p>
            <a:pPr lvl="1"/>
            <a:r>
              <a:rPr lang="en-US" dirty="0" smtClean="0">
                <a:latin typeface="Calibri" panose="020F0502020204030204" pitchFamily="34" charset="0"/>
              </a:rPr>
              <a:t>Executable: enables encoding-</a:t>
            </a:r>
            <a:br>
              <a:rPr lang="en-US" dirty="0" smtClean="0">
                <a:latin typeface="Calibri" panose="020F0502020204030204" pitchFamily="34" charset="0"/>
              </a:rPr>
            </a:br>
            <a:r>
              <a:rPr lang="en-US" dirty="0" smtClean="0">
                <a:latin typeface="Calibri" panose="020F0502020204030204" pitchFamily="34" charset="0"/>
              </a:rPr>
              <a:t>independent</a:t>
            </a:r>
            <a:r>
              <a:rPr lang="en-US" dirty="0">
                <a:latin typeface="Calibri" panose="020F0502020204030204" pitchFamily="34" charset="0"/>
              </a:rPr>
              <a:t> </a:t>
            </a:r>
            <a:r>
              <a:rPr lang="en-US" dirty="0" smtClean="0">
                <a:latin typeface="Calibri" panose="020F0502020204030204" pitchFamily="34" charset="0"/>
              </a:rPr>
              <a:t>message validation</a:t>
            </a:r>
          </a:p>
          <a:p>
            <a:pPr lvl="2"/>
            <a:r>
              <a:rPr lang="en-US" dirty="0" smtClean="0">
                <a:latin typeface="Calibri" panose="020F0502020204030204" pitchFamily="34" charset="0"/>
              </a:rPr>
              <a:t>Defines OpenC2 abstract syntax</a:t>
            </a:r>
          </a:p>
          <a:p>
            <a:pPr lvl="3"/>
            <a:r>
              <a:rPr lang="en-US" dirty="0" smtClean="0">
                <a:latin typeface="Calibri" panose="020F0502020204030204" pitchFamily="34" charset="0"/>
              </a:rPr>
              <a:t>Unambiguous type checking</a:t>
            </a:r>
          </a:p>
          <a:p>
            <a:pPr lvl="2"/>
            <a:r>
              <a:rPr lang="en-US" dirty="0" smtClean="0">
                <a:latin typeface="Calibri" panose="020F0502020204030204" pitchFamily="34" charset="0"/>
              </a:rPr>
              <a:t>Validates example messages</a:t>
            </a:r>
          </a:p>
          <a:p>
            <a:pPr lvl="2"/>
            <a:r>
              <a:rPr lang="en-US" dirty="0" smtClean="0">
                <a:latin typeface="Calibri" panose="020F0502020204030204" pitchFamily="34" charset="0"/>
              </a:rPr>
              <a:t>Supports multiple message formats</a:t>
            </a:r>
          </a:p>
          <a:p>
            <a:pPr lvl="3"/>
            <a:r>
              <a:rPr lang="en-US" dirty="0" smtClean="0">
                <a:latin typeface="Calibri" panose="020F0502020204030204" pitchFamily="34" charset="0"/>
              </a:rPr>
              <a:t>JSON (multiple dialects)</a:t>
            </a:r>
          </a:p>
          <a:p>
            <a:pPr lvl="3"/>
            <a:r>
              <a:rPr lang="en-US" dirty="0" smtClean="0"/>
              <a:t>XML</a:t>
            </a:r>
            <a:endParaRPr lang="en-US" dirty="0" smtClean="0">
              <a:latin typeface="Calibri" panose="020F0502020204030204" pitchFamily="34" charset="0"/>
            </a:endParaRPr>
          </a:p>
          <a:p>
            <a:pPr lvl="3"/>
            <a:r>
              <a:rPr lang="en-US" dirty="0" smtClean="0">
                <a:latin typeface="Calibri" panose="020F0502020204030204" pitchFamily="34" charset="0"/>
              </a:rPr>
              <a:t>Binary</a:t>
            </a:r>
          </a:p>
          <a:p>
            <a:pPr lvl="1"/>
            <a:r>
              <a:rPr lang="en-US" dirty="0">
                <a:latin typeface="Calibri" panose="020F0502020204030204" pitchFamily="34" charset="0"/>
              </a:rPr>
              <a:t>C</a:t>
            </a:r>
            <a:r>
              <a:rPr lang="en-US" dirty="0" smtClean="0">
                <a:latin typeface="Calibri" panose="020F0502020204030204" pitchFamily="34" charset="0"/>
              </a:rPr>
              <a:t>orresponds directly to informal</a:t>
            </a:r>
            <a:br>
              <a:rPr lang="en-US" dirty="0" smtClean="0">
                <a:latin typeface="Calibri" panose="020F0502020204030204" pitchFamily="34" charset="0"/>
              </a:rPr>
            </a:br>
            <a:r>
              <a:rPr lang="en-US" dirty="0" smtClean="0">
                <a:latin typeface="Calibri" panose="020F0502020204030204" pitchFamily="34" charset="0"/>
              </a:rPr>
              <a:t>property tables and formal</a:t>
            </a:r>
            <a:br>
              <a:rPr lang="en-US" dirty="0" smtClean="0">
                <a:latin typeface="Calibri" panose="020F0502020204030204" pitchFamily="34" charset="0"/>
              </a:rPr>
            </a:br>
            <a:r>
              <a:rPr lang="en-US" dirty="0" smtClean="0">
                <a:latin typeface="Calibri" panose="020F0502020204030204" pitchFamily="34" charset="0"/>
              </a:rPr>
              <a:t>abstract</a:t>
            </a:r>
            <a:r>
              <a:rPr lang="en-US" dirty="0">
                <a:latin typeface="Calibri" panose="020F0502020204030204" pitchFamily="34" charset="0"/>
              </a:rPr>
              <a:t> </a:t>
            </a:r>
            <a:r>
              <a:rPr lang="en-US" dirty="0" smtClean="0">
                <a:latin typeface="Calibri" panose="020F0502020204030204" pitchFamily="34" charset="0"/>
              </a:rPr>
              <a:t>syntax</a:t>
            </a:r>
          </a:p>
        </p:txBody>
      </p:sp>
      <p:sp>
        <p:nvSpPr>
          <p:cNvPr id="5" name="TextBox 4"/>
          <p:cNvSpPr txBox="1"/>
          <p:nvPr/>
        </p:nvSpPr>
        <p:spPr>
          <a:xfrm>
            <a:off x="5486400" y="2362200"/>
            <a:ext cx="3124200" cy="3429000"/>
          </a:xfrm>
          <a:prstGeom prst="rect">
            <a:avLst/>
          </a:prstGeom>
          <a:solidFill>
            <a:schemeClr val="accent5">
              <a:lumMod val="20000"/>
              <a:lumOff val="80000"/>
            </a:schemeClr>
          </a:solidFill>
          <a:ln>
            <a:solidFill>
              <a:schemeClr val="accent5"/>
            </a:solidFill>
          </a:ln>
        </p:spPr>
        <p:txBody>
          <a:bodyPr wrap="none" rtlCol="0">
            <a:noAutofit/>
          </a:bodyPr>
          <a:lstStyle/>
          <a:p>
            <a:endParaRPr lang="en-US" sz="1000" dirty="0">
              <a:latin typeface="Consolas" panose="020B0609020204030204" pitchFamily="49" charset="0"/>
              <a:cs typeface="Consolas" panose="020B0609020204030204" pitchFamily="49" charset="0"/>
            </a:endParaRPr>
          </a:p>
          <a:p>
            <a:r>
              <a:rPr lang="en-US" sz="1000" dirty="0" smtClean="0">
                <a:latin typeface="Consolas" panose="020B0609020204030204" pitchFamily="49" charset="0"/>
                <a:cs typeface="Consolas" panose="020B0609020204030204" pitchFamily="49" charset="0"/>
              </a:rPr>
              <a:t>class</a:t>
            </a:r>
            <a:r>
              <a:rPr lang="en-US" sz="1000" b="1" dirty="0" smtClean="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OpenC2Command</a:t>
            </a:r>
            <a:r>
              <a:rPr lang="en-US" sz="1000" dirty="0">
                <a:latin typeface="Consolas" panose="020B0609020204030204" pitchFamily="49" charset="0"/>
                <a:cs typeface="Consolas" panose="020B0609020204030204" pitchFamily="49" charset="0"/>
              </a:rPr>
              <a:t>(Record</a:t>
            </a:r>
            <a:r>
              <a:rPr lang="en-US" sz="1000" dirty="0" smtClean="0">
                <a:latin typeface="Consolas" panose="020B0609020204030204" pitchFamily="49" charset="0"/>
                <a:cs typeface="Consolas" panose="020B0609020204030204" pitchFamily="49" charset="0"/>
              </a:rPr>
              <a:t>):</a:t>
            </a:r>
            <a:r>
              <a:rPr lang="en-US" sz="1000" b="1" dirty="0">
                <a:latin typeface="Consolas" panose="020B0609020204030204" pitchFamily="49" charset="0"/>
                <a:cs typeface="Consolas" panose="020B0609020204030204" pitchFamily="49" charset="0"/>
              </a:rPr>
              <a:t/>
            </a:r>
            <a:br>
              <a:rPr lang="en-US" sz="1000" b="1" dirty="0">
                <a:latin typeface="Consolas" panose="020B0609020204030204" pitchFamily="49" charset="0"/>
                <a:cs typeface="Consolas" panose="020B0609020204030204" pitchFamily="49" charset="0"/>
              </a:rPr>
            </a:br>
            <a:r>
              <a:rPr lang="en-US" sz="1000" b="1"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vals</a:t>
            </a:r>
            <a:r>
              <a:rPr lang="en-US" sz="1000" dirty="0">
                <a:latin typeface="Consolas" panose="020B0609020204030204" pitchFamily="49" charset="0"/>
                <a:cs typeface="Consolas" panose="020B0609020204030204" pitchFamily="49" charset="0"/>
              </a:rPr>
              <a:t> = [</a:t>
            </a:r>
            <a:br>
              <a:rPr lang="en-US" sz="1000" dirty="0">
                <a:latin typeface="Consolas" panose="020B0609020204030204" pitchFamily="49" charset="0"/>
                <a:cs typeface="Consolas" panose="020B0609020204030204" pitchFamily="49" charset="0"/>
              </a:rPr>
            </a:br>
            <a:r>
              <a:rPr lang="en-US" sz="10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'action'</a:t>
            </a:r>
            <a:r>
              <a:rPr lang="en-US" sz="1000" dirty="0">
                <a:latin typeface="Consolas" panose="020B0609020204030204" pitchFamily="49" charset="0"/>
                <a:cs typeface="Consolas" panose="020B0609020204030204" pitchFamily="49" charset="0"/>
              </a:rPr>
              <a:t>, Action, </a:t>
            </a:r>
            <a:r>
              <a:rPr lang="en-US" sz="1000" b="1" dirty="0">
                <a:latin typeface="Consolas" panose="020B0609020204030204" pitchFamily="49" charset="0"/>
                <a:cs typeface="Consolas" panose="020B0609020204030204" pitchFamily="49" charset="0"/>
              </a:rPr>
              <a:t>''</a:t>
            </a:r>
            <a:r>
              <a:rPr lang="en-US" sz="1000" dirty="0">
                <a:latin typeface="Consolas" panose="020B0609020204030204" pitchFamily="49" charset="0"/>
                <a:cs typeface="Consolas" panose="020B0609020204030204" pitchFamily="49" charset="0"/>
              </a:rPr>
              <a:t>),</a:t>
            </a:r>
            <a:br>
              <a:rPr lang="en-US" sz="1000" dirty="0">
                <a:latin typeface="Consolas" panose="020B0609020204030204" pitchFamily="49" charset="0"/>
                <a:cs typeface="Consolas" panose="020B0609020204030204" pitchFamily="49" charset="0"/>
              </a:rPr>
            </a:br>
            <a:r>
              <a:rPr lang="en-US" sz="10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'target'</a:t>
            </a:r>
            <a:r>
              <a:rPr lang="en-US" sz="1000" dirty="0">
                <a:latin typeface="Consolas" panose="020B0609020204030204" pitchFamily="49" charset="0"/>
                <a:cs typeface="Consolas" panose="020B0609020204030204" pitchFamily="49" charset="0"/>
              </a:rPr>
              <a:t>, Target, </a:t>
            </a:r>
            <a:r>
              <a:rPr lang="en-US" sz="1000" b="1" dirty="0">
                <a:latin typeface="Consolas" panose="020B0609020204030204" pitchFamily="49" charset="0"/>
                <a:cs typeface="Consolas" panose="020B0609020204030204" pitchFamily="49" charset="0"/>
              </a:rPr>
              <a:t>''</a:t>
            </a:r>
            <a:r>
              <a:rPr lang="en-US" sz="1000" dirty="0">
                <a:latin typeface="Consolas" panose="020B0609020204030204" pitchFamily="49" charset="0"/>
                <a:cs typeface="Consolas" panose="020B0609020204030204" pitchFamily="49" charset="0"/>
              </a:rPr>
              <a:t>),</a:t>
            </a:r>
            <a:br>
              <a:rPr lang="en-US" sz="1000" dirty="0">
                <a:latin typeface="Consolas" panose="020B0609020204030204" pitchFamily="49" charset="0"/>
                <a:cs typeface="Consolas" panose="020B0609020204030204" pitchFamily="49" charset="0"/>
              </a:rPr>
            </a:br>
            <a:r>
              <a:rPr lang="en-US" sz="10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'actuator'</a:t>
            </a:r>
            <a:r>
              <a:rPr lang="en-US" sz="1000" dirty="0">
                <a:latin typeface="Consolas" panose="020B0609020204030204" pitchFamily="49" charset="0"/>
                <a:cs typeface="Consolas" panose="020B0609020204030204" pitchFamily="49" charset="0"/>
              </a:rPr>
              <a:t>, Actuator, </a:t>
            </a:r>
            <a:r>
              <a:rPr lang="en-US" sz="1000" b="1" dirty="0">
                <a:latin typeface="Consolas" panose="020B0609020204030204" pitchFamily="49" charset="0"/>
                <a:cs typeface="Consolas" panose="020B0609020204030204" pitchFamily="49" charset="0"/>
              </a:rPr>
              <a:t>'?'</a:t>
            </a:r>
            <a:r>
              <a:rPr lang="en-US" sz="1000" dirty="0">
                <a:latin typeface="Consolas" panose="020B0609020204030204" pitchFamily="49" charset="0"/>
                <a:cs typeface="Consolas" panose="020B0609020204030204" pitchFamily="49" charset="0"/>
              </a:rPr>
              <a:t>),</a:t>
            </a:r>
            <a:br>
              <a:rPr lang="en-US" sz="1000" dirty="0">
                <a:latin typeface="Consolas" panose="020B0609020204030204" pitchFamily="49" charset="0"/>
                <a:cs typeface="Consolas" panose="020B0609020204030204" pitchFamily="49" charset="0"/>
              </a:rPr>
            </a:br>
            <a:r>
              <a:rPr lang="en-US" sz="10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'modifiers'</a:t>
            </a:r>
            <a:r>
              <a:rPr lang="en-US" sz="1000" dirty="0">
                <a:latin typeface="Consolas" panose="020B0609020204030204" pitchFamily="49" charset="0"/>
                <a:cs typeface="Consolas" panose="020B0609020204030204" pitchFamily="49" charset="0"/>
              </a:rPr>
              <a:t>, Modifiers, </a:t>
            </a:r>
            <a:r>
              <a:rPr lang="en-US" sz="1000" b="1" dirty="0">
                <a:latin typeface="Consolas" panose="020B0609020204030204" pitchFamily="49" charset="0"/>
                <a:cs typeface="Consolas" panose="020B0609020204030204" pitchFamily="49" charset="0"/>
              </a:rPr>
              <a:t>'?'</a:t>
            </a:r>
            <a:r>
              <a:rPr lang="en-US" sz="1000" dirty="0">
                <a:latin typeface="Consolas" panose="020B0609020204030204" pitchFamily="49" charset="0"/>
                <a:cs typeface="Consolas" panose="020B0609020204030204" pitchFamily="49" charset="0"/>
              </a:rPr>
              <a:t>)]</a:t>
            </a:r>
            <a:br>
              <a:rPr lang="en-US" sz="1000" dirty="0">
                <a:latin typeface="Consolas" panose="020B0609020204030204" pitchFamily="49" charset="0"/>
                <a:cs typeface="Consolas" panose="020B0609020204030204" pitchFamily="49" charset="0"/>
              </a:rPr>
            </a:br>
            <a:endParaRPr lang="en-US" sz="1000" dirty="0" smtClean="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class </a:t>
            </a:r>
            <a:r>
              <a:rPr lang="en-US" sz="1000" b="1" dirty="0">
                <a:latin typeface="Consolas" panose="020B0609020204030204" pitchFamily="49" charset="0"/>
                <a:cs typeface="Consolas" panose="020B0609020204030204" pitchFamily="49" charset="0"/>
              </a:rPr>
              <a:t>Action</a:t>
            </a:r>
            <a:r>
              <a:rPr lang="en-US" sz="1000" dirty="0">
                <a:latin typeface="Consolas" panose="020B0609020204030204" pitchFamily="49" charset="0"/>
                <a:cs typeface="Consolas" panose="020B0609020204030204" pitchFamily="49" charset="0"/>
              </a:rPr>
              <a:t>(Enumerated):</a:t>
            </a:r>
          </a:p>
          <a:p>
            <a:r>
              <a:rPr lang="en-US" sz="1000" dirty="0" smtClean="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vals</a:t>
            </a:r>
            <a:r>
              <a:rPr lang="en-US" sz="1000" dirty="0" smtClean="0">
                <a:latin typeface="Consolas" panose="020B0609020204030204" pitchFamily="49" charset="0"/>
                <a:cs typeface="Consolas" panose="020B0609020204030204" pitchFamily="49" charset="0"/>
              </a:rPr>
              <a:t> </a:t>
            </a:r>
            <a:r>
              <a:rPr lang="en-US" sz="1000" dirty="0">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       'scan</a:t>
            </a:r>
            <a:r>
              <a:rPr lang="en-US" sz="1000" dirty="0">
                <a:latin typeface="Consolas" panose="020B0609020204030204" pitchFamily="49" charset="0"/>
                <a:cs typeface="Consolas" panose="020B0609020204030204" pitchFamily="49" charset="0"/>
              </a:rPr>
              <a:t>',        #  1</a:t>
            </a:r>
          </a:p>
          <a:p>
            <a:r>
              <a:rPr lang="en-US" sz="1000" dirty="0">
                <a:latin typeface="Consolas" panose="020B0609020204030204" pitchFamily="49" charset="0"/>
                <a:cs typeface="Consolas" panose="020B0609020204030204" pitchFamily="49" charset="0"/>
              </a:rPr>
              <a:t>        'locate',      #  2</a:t>
            </a:r>
          </a:p>
          <a:p>
            <a:r>
              <a:rPr lang="en-US" sz="1000" dirty="0">
                <a:latin typeface="Consolas" panose="020B0609020204030204" pitchFamily="49" charset="0"/>
                <a:cs typeface="Consolas" panose="020B0609020204030204" pitchFamily="49" charset="0"/>
              </a:rPr>
              <a:t>        'query',       #  3</a:t>
            </a:r>
          </a:p>
          <a:p>
            <a:r>
              <a:rPr lang="en-US" sz="1000" dirty="0" smtClean="0">
                <a:latin typeface="Consolas" panose="020B0609020204030204" pitchFamily="49" charset="0"/>
                <a:cs typeface="Consolas" panose="020B0609020204030204" pitchFamily="49" charset="0"/>
              </a:rPr>
              <a:t>         ...</a:t>
            </a:r>
          </a:p>
          <a:p>
            <a:r>
              <a:rPr lang="en-US" sz="1000" dirty="0" smtClean="0">
                <a:latin typeface="Consolas" panose="020B0609020204030204" pitchFamily="49" charset="0"/>
                <a:cs typeface="Consolas" panose="020B0609020204030204" pitchFamily="49" charset="0"/>
              </a:rPr>
              <a:t>        'remediate</a:t>
            </a:r>
            <a:r>
              <a:rPr lang="en-US" sz="1000" dirty="0">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 35</a:t>
            </a:r>
          </a:p>
          <a:p>
            <a:endParaRPr lang="en-US" sz="1000" dirty="0" smtClean="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class </a:t>
            </a:r>
            <a:r>
              <a:rPr lang="en-US" sz="1000" b="1" dirty="0">
                <a:latin typeface="Consolas" panose="020B0609020204030204" pitchFamily="49" charset="0"/>
                <a:cs typeface="Consolas" panose="020B0609020204030204" pitchFamily="49" charset="0"/>
              </a:rPr>
              <a:t>Target</a:t>
            </a:r>
            <a:r>
              <a:rPr lang="en-US" sz="1000" dirty="0">
                <a:latin typeface="Consolas" panose="020B0609020204030204" pitchFamily="49" charset="0"/>
                <a:cs typeface="Consolas" panose="020B0609020204030204" pitchFamily="49" charset="0"/>
              </a:rPr>
              <a:t>(Record):</a:t>
            </a:r>
          </a:p>
          <a:p>
            <a:r>
              <a:rPr lang="en-US" sz="1000" dirty="0">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vals</a:t>
            </a:r>
            <a:r>
              <a:rPr lang="en-US" sz="1000" dirty="0" smtClean="0">
                <a:latin typeface="Consolas" panose="020B0609020204030204" pitchFamily="49" charset="0"/>
                <a:cs typeface="Consolas" panose="020B0609020204030204" pitchFamily="49" charset="0"/>
              </a:rPr>
              <a:t> </a:t>
            </a:r>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type</a:t>
            </a:r>
            <a:r>
              <a:rPr lang="en-US" sz="1000" dirty="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TargetTypeValue</a:t>
            </a:r>
            <a:r>
              <a:rPr lang="en-US" sz="1000" dirty="0">
                <a:latin typeface="Consolas" panose="020B0609020204030204" pitchFamily="49" charset="0"/>
                <a:cs typeface="Consolas" panose="020B0609020204030204" pitchFamily="49" charset="0"/>
              </a:rPr>
              <a:t> , </a:t>
            </a:r>
            <a:r>
              <a:rPr lang="en-US" sz="1000" b="1" dirty="0" smtClean="0">
                <a:latin typeface="Consolas" panose="020B0609020204030204" pitchFamily="49" charset="0"/>
                <a:cs typeface="Consolas" panose="020B0609020204030204" pitchFamily="49" charset="0"/>
              </a:rPr>
              <a:t>''</a:t>
            </a:r>
            <a:r>
              <a:rPr lang="en-US" sz="1000" dirty="0" smtClean="0">
                <a:latin typeface="Consolas" panose="020B0609020204030204" pitchFamily="49" charset="0"/>
                <a:cs typeface="Consolas" panose="020B0609020204030204" pitchFamily="49" charset="0"/>
              </a:rPr>
              <a:t>),</a:t>
            </a:r>
          </a:p>
          <a:p>
            <a:r>
              <a:rPr lang="en-US" sz="1000" dirty="0" smtClean="0">
                <a:latin typeface="Consolas" panose="020B0609020204030204" pitchFamily="49" charset="0"/>
                <a:cs typeface="Consolas" panose="020B0609020204030204" pitchFamily="49" charset="0"/>
              </a:rPr>
              <a:t>        </a:t>
            </a:r>
            <a:r>
              <a:rPr lang="en-US" sz="1000" dirty="0">
                <a:latin typeface="Consolas" panose="020B0609020204030204" pitchFamily="49" charset="0"/>
                <a:cs typeface="Consolas" panose="020B0609020204030204" pitchFamily="49" charset="0"/>
              </a:rPr>
              <a:t>('</a:t>
            </a:r>
            <a:r>
              <a:rPr lang="en-US" sz="1000" b="1" dirty="0">
                <a:latin typeface="Consolas" panose="020B0609020204030204" pitchFamily="49" charset="0"/>
                <a:cs typeface="Consolas" panose="020B0609020204030204" pitchFamily="49" charset="0"/>
              </a:rPr>
              <a:t>specifiers</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cybox.CyboxObject</a:t>
            </a:r>
            <a:r>
              <a:rPr lang="en-US" sz="1000" dirty="0" smtClean="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                             </a:t>
            </a:r>
            <a:r>
              <a:rPr lang="en-US" sz="1000" dirty="0">
                <a:latin typeface="Consolas" panose="020B0609020204030204" pitchFamily="49" charset="0"/>
                <a:cs typeface="Consolas" panose="020B0609020204030204" pitchFamily="49" charset="0"/>
              </a:rPr>
              <a:t>'?,{type}')]</a:t>
            </a:r>
          </a:p>
        </p:txBody>
      </p:sp>
    </p:spTree>
    <p:extLst>
      <p:ext uri="{BB962C8B-B14F-4D97-AF65-F5344CB8AC3E}">
        <p14:creationId xmlns:p14="http://schemas.microsoft.com/office/powerpoint/2010/main" val="26874007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Syntax - Structures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34</a:t>
            </a:fld>
            <a:endParaRPr kumimoji="0" lang="en-US" dirty="0">
              <a:solidFill>
                <a:srgbClr val="FFFFFF"/>
              </a:solidFill>
            </a:endParaRPr>
          </a:p>
        </p:txBody>
      </p:sp>
      <p:sp>
        <p:nvSpPr>
          <p:cNvPr id="4" name="Content Placeholder 3"/>
          <p:cNvSpPr>
            <a:spLocks noGrp="1"/>
          </p:cNvSpPr>
          <p:nvPr>
            <p:ph sz="quarter" idx="1"/>
          </p:nvPr>
        </p:nvSpPr>
        <p:spPr>
          <a:xfrm>
            <a:off x="612648" y="1676400"/>
            <a:ext cx="8153400" cy="4495800"/>
          </a:xfrm>
        </p:spPr>
        <p:txBody>
          <a:bodyPr>
            <a:normAutofit fontScale="85000" lnSpcReduction="20000"/>
          </a:bodyPr>
          <a:lstStyle/>
          <a:p>
            <a:r>
              <a:rPr lang="en-US" dirty="0" smtClean="0"/>
              <a:t>JSON Data Model</a:t>
            </a:r>
          </a:p>
          <a:p>
            <a:pPr lvl="1"/>
            <a:r>
              <a:rPr lang="en-US" dirty="0" smtClean="0"/>
              <a:t>Array – ordered list of items</a:t>
            </a:r>
          </a:p>
          <a:p>
            <a:pPr lvl="2"/>
            <a:r>
              <a:rPr lang="en-US" dirty="0" smtClean="0"/>
              <a:t>Item has position, no name</a:t>
            </a:r>
          </a:p>
          <a:p>
            <a:pPr lvl="1"/>
            <a:r>
              <a:rPr lang="en-US" dirty="0" smtClean="0"/>
              <a:t>Object – unordered set of properties</a:t>
            </a:r>
          </a:p>
          <a:p>
            <a:pPr lvl="2"/>
            <a:r>
              <a:rPr lang="en-US" dirty="0" smtClean="0"/>
              <a:t>Property has name, no position</a:t>
            </a:r>
          </a:p>
          <a:p>
            <a:r>
              <a:rPr lang="en-US" dirty="0" smtClean="0"/>
              <a:t>Abstract Data Model</a:t>
            </a:r>
          </a:p>
          <a:p>
            <a:pPr lvl="1"/>
            <a:r>
              <a:rPr lang="en-US" dirty="0" smtClean="0"/>
              <a:t>Record – ordered list of fields</a:t>
            </a:r>
          </a:p>
          <a:p>
            <a:pPr lvl="2"/>
            <a:r>
              <a:rPr lang="en-US" dirty="0" smtClean="0"/>
              <a:t>Field has both name and position</a:t>
            </a:r>
          </a:p>
          <a:p>
            <a:pPr lvl="2"/>
            <a:r>
              <a:rPr lang="en-US" dirty="0"/>
              <a:t>E</a:t>
            </a:r>
            <a:r>
              <a:rPr lang="en-US" dirty="0" smtClean="0"/>
              <a:t>ncoded in JSON as either Array or Object</a:t>
            </a:r>
          </a:p>
          <a:p>
            <a:pPr lvl="2"/>
            <a:r>
              <a:rPr lang="en-US" dirty="0"/>
              <a:t>Decoder restores names to Array fields, </a:t>
            </a:r>
            <a:r>
              <a:rPr lang="en-US" dirty="0" smtClean="0"/>
              <a:t>positions </a:t>
            </a:r>
            <a:r>
              <a:rPr lang="en-US" dirty="0"/>
              <a:t>to Object </a:t>
            </a:r>
            <a:r>
              <a:rPr lang="en-US" dirty="0" smtClean="0"/>
              <a:t>fields</a:t>
            </a:r>
          </a:p>
          <a:p>
            <a:pPr lvl="1"/>
            <a:r>
              <a:rPr lang="en-US" dirty="0" smtClean="0"/>
              <a:t>Map – unordered set of fields</a:t>
            </a:r>
          </a:p>
          <a:p>
            <a:pPr lvl="2"/>
            <a:r>
              <a:rPr lang="en-US" dirty="0" smtClean="0"/>
              <a:t>Field has name, no position</a:t>
            </a:r>
          </a:p>
          <a:p>
            <a:pPr lvl="2"/>
            <a:r>
              <a:rPr lang="en-US" dirty="0"/>
              <a:t>E</a:t>
            </a:r>
            <a:r>
              <a:rPr lang="en-US" dirty="0" smtClean="0"/>
              <a:t>ncoded in JSON as Object</a:t>
            </a:r>
          </a:p>
        </p:txBody>
      </p:sp>
      <p:sp>
        <p:nvSpPr>
          <p:cNvPr id="6" name="TextBox 5"/>
          <p:cNvSpPr txBox="1"/>
          <p:nvPr/>
        </p:nvSpPr>
        <p:spPr>
          <a:xfrm>
            <a:off x="5791200" y="3352800"/>
            <a:ext cx="2819400" cy="990600"/>
          </a:xfrm>
          <a:prstGeom prst="rect">
            <a:avLst/>
          </a:prstGeom>
          <a:solidFill>
            <a:schemeClr val="accent5">
              <a:lumMod val="20000"/>
              <a:lumOff val="80000"/>
            </a:schemeClr>
          </a:solidFill>
          <a:ln>
            <a:solidFill>
              <a:schemeClr val="accent5"/>
            </a:solidFill>
          </a:ln>
        </p:spPr>
        <p:txBody>
          <a:bodyPr wrap="none" rtlCol="0">
            <a:noAutofit/>
          </a:bodyPr>
          <a:lstStyle/>
          <a:p>
            <a:r>
              <a:rPr lang="en-US" sz="1000" dirty="0" smtClean="0">
                <a:latin typeface="Consolas" panose="020B0609020204030204" pitchFamily="49" charset="0"/>
                <a:cs typeface="Consolas" panose="020B0609020204030204" pitchFamily="49" charset="0"/>
              </a:rPr>
              <a:t>class</a:t>
            </a:r>
            <a:r>
              <a:rPr lang="en-US" sz="1000" b="1" dirty="0" smtClean="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OpenC2Command</a:t>
            </a:r>
            <a:r>
              <a:rPr lang="en-US" sz="1000" dirty="0">
                <a:latin typeface="Consolas" panose="020B0609020204030204" pitchFamily="49" charset="0"/>
                <a:cs typeface="Consolas" panose="020B0609020204030204" pitchFamily="49" charset="0"/>
              </a:rPr>
              <a:t>(</a:t>
            </a:r>
            <a:r>
              <a:rPr lang="en-US" sz="1000" dirty="0">
                <a:solidFill>
                  <a:srgbClr val="FF0000"/>
                </a:solidFill>
                <a:latin typeface="Consolas" panose="020B0609020204030204" pitchFamily="49" charset="0"/>
                <a:cs typeface="Consolas" panose="020B0609020204030204" pitchFamily="49" charset="0"/>
              </a:rPr>
              <a:t>Record</a:t>
            </a:r>
            <a:r>
              <a:rPr lang="en-US" sz="1000" dirty="0" smtClean="0">
                <a:latin typeface="Consolas" panose="020B0609020204030204" pitchFamily="49" charset="0"/>
                <a:cs typeface="Consolas" panose="020B0609020204030204" pitchFamily="49" charset="0"/>
              </a:rPr>
              <a:t>):</a:t>
            </a:r>
            <a:r>
              <a:rPr lang="en-US" sz="1000" b="1" dirty="0">
                <a:latin typeface="Consolas" panose="020B0609020204030204" pitchFamily="49" charset="0"/>
                <a:cs typeface="Consolas" panose="020B0609020204030204" pitchFamily="49" charset="0"/>
              </a:rPr>
              <a:t/>
            </a:r>
            <a:br>
              <a:rPr lang="en-US" sz="1000" b="1" dirty="0">
                <a:latin typeface="Consolas" panose="020B0609020204030204" pitchFamily="49" charset="0"/>
                <a:cs typeface="Consolas" panose="020B0609020204030204" pitchFamily="49" charset="0"/>
              </a:rPr>
            </a:br>
            <a:r>
              <a:rPr lang="en-US" sz="1000" b="1"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vals</a:t>
            </a:r>
            <a:r>
              <a:rPr lang="en-US" sz="1000" dirty="0">
                <a:latin typeface="Consolas" panose="020B0609020204030204" pitchFamily="49" charset="0"/>
                <a:cs typeface="Consolas" panose="020B0609020204030204" pitchFamily="49" charset="0"/>
              </a:rPr>
              <a:t> = [</a:t>
            </a:r>
            <a:br>
              <a:rPr lang="en-US" sz="1000" dirty="0">
                <a:latin typeface="Consolas" panose="020B0609020204030204" pitchFamily="49" charset="0"/>
                <a:cs typeface="Consolas" panose="020B0609020204030204" pitchFamily="49" charset="0"/>
              </a:rPr>
            </a:br>
            <a:r>
              <a:rPr lang="en-US" sz="10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'action'</a:t>
            </a:r>
            <a:r>
              <a:rPr lang="en-US" sz="1000" dirty="0">
                <a:latin typeface="Consolas" panose="020B0609020204030204" pitchFamily="49" charset="0"/>
                <a:cs typeface="Consolas" panose="020B0609020204030204" pitchFamily="49" charset="0"/>
              </a:rPr>
              <a:t>, Action, </a:t>
            </a:r>
            <a:r>
              <a:rPr lang="en-US" sz="1000" b="1" dirty="0">
                <a:latin typeface="Consolas" panose="020B0609020204030204" pitchFamily="49" charset="0"/>
                <a:cs typeface="Consolas" panose="020B0609020204030204" pitchFamily="49" charset="0"/>
              </a:rPr>
              <a:t>''</a:t>
            </a:r>
            <a:r>
              <a:rPr lang="en-US" sz="1000" dirty="0">
                <a:latin typeface="Consolas" panose="020B0609020204030204" pitchFamily="49" charset="0"/>
                <a:cs typeface="Consolas" panose="020B0609020204030204" pitchFamily="49" charset="0"/>
              </a:rPr>
              <a:t>),</a:t>
            </a:r>
            <a:br>
              <a:rPr lang="en-US" sz="1000" dirty="0">
                <a:latin typeface="Consolas" panose="020B0609020204030204" pitchFamily="49" charset="0"/>
                <a:cs typeface="Consolas" panose="020B0609020204030204" pitchFamily="49" charset="0"/>
              </a:rPr>
            </a:br>
            <a:r>
              <a:rPr lang="en-US" sz="10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'target'</a:t>
            </a:r>
            <a:r>
              <a:rPr lang="en-US" sz="1000" dirty="0">
                <a:latin typeface="Consolas" panose="020B0609020204030204" pitchFamily="49" charset="0"/>
                <a:cs typeface="Consolas" panose="020B0609020204030204" pitchFamily="49" charset="0"/>
              </a:rPr>
              <a:t>, Target, </a:t>
            </a:r>
            <a:r>
              <a:rPr lang="en-US" sz="1000" b="1" dirty="0">
                <a:latin typeface="Consolas" panose="020B0609020204030204" pitchFamily="49" charset="0"/>
                <a:cs typeface="Consolas" panose="020B0609020204030204" pitchFamily="49" charset="0"/>
              </a:rPr>
              <a:t>''</a:t>
            </a:r>
            <a:r>
              <a:rPr lang="en-US" sz="1000" dirty="0">
                <a:latin typeface="Consolas" panose="020B0609020204030204" pitchFamily="49" charset="0"/>
                <a:cs typeface="Consolas" panose="020B0609020204030204" pitchFamily="49" charset="0"/>
              </a:rPr>
              <a:t>),</a:t>
            </a:r>
            <a:br>
              <a:rPr lang="en-US" sz="1000" dirty="0">
                <a:latin typeface="Consolas" panose="020B0609020204030204" pitchFamily="49" charset="0"/>
                <a:cs typeface="Consolas" panose="020B0609020204030204" pitchFamily="49" charset="0"/>
              </a:rPr>
            </a:br>
            <a:r>
              <a:rPr lang="en-US" sz="10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'actuator'</a:t>
            </a:r>
            <a:r>
              <a:rPr lang="en-US" sz="1000" dirty="0">
                <a:latin typeface="Consolas" panose="020B0609020204030204" pitchFamily="49" charset="0"/>
                <a:cs typeface="Consolas" panose="020B0609020204030204" pitchFamily="49" charset="0"/>
              </a:rPr>
              <a:t>, Actuator, </a:t>
            </a:r>
            <a:r>
              <a:rPr lang="en-US" sz="1000" b="1" dirty="0">
                <a:latin typeface="Consolas" panose="020B0609020204030204" pitchFamily="49" charset="0"/>
                <a:cs typeface="Consolas" panose="020B0609020204030204" pitchFamily="49" charset="0"/>
              </a:rPr>
              <a:t>'?'</a:t>
            </a:r>
            <a:r>
              <a:rPr lang="en-US" sz="1000" dirty="0">
                <a:latin typeface="Consolas" panose="020B0609020204030204" pitchFamily="49" charset="0"/>
                <a:cs typeface="Consolas" panose="020B0609020204030204" pitchFamily="49" charset="0"/>
              </a:rPr>
              <a:t>),</a:t>
            </a:r>
            <a:br>
              <a:rPr lang="en-US" sz="1000" dirty="0">
                <a:latin typeface="Consolas" panose="020B0609020204030204" pitchFamily="49" charset="0"/>
                <a:cs typeface="Consolas" panose="020B0609020204030204" pitchFamily="49" charset="0"/>
              </a:rPr>
            </a:br>
            <a:r>
              <a:rPr lang="en-US" sz="10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'modifiers'</a:t>
            </a:r>
            <a:r>
              <a:rPr lang="en-US" sz="1000" dirty="0">
                <a:latin typeface="Consolas" panose="020B0609020204030204" pitchFamily="49" charset="0"/>
                <a:cs typeface="Consolas" panose="020B0609020204030204" pitchFamily="49" charset="0"/>
              </a:rPr>
              <a:t>, Modifiers, </a:t>
            </a:r>
            <a:r>
              <a:rPr lang="en-US" sz="1000" b="1" dirty="0">
                <a:latin typeface="Consolas" panose="020B0609020204030204" pitchFamily="49" charset="0"/>
                <a:cs typeface="Consolas" panose="020B0609020204030204" pitchFamily="49" charset="0"/>
              </a:rPr>
              <a:t>'?'</a:t>
            </a:r>
            <a:r>
              <a:rPr lang="en-US" sz="1000" dirty="0">
                <a:latin typeface="Consolas" panose="020B0609020204030204" pitchFamily="49" charset="0"/>
                <a:cs typeface="Consolas" panose="020B0609020204030204" pitchFamily="49" charset="0"/>
              </a:rPr>
              <a:t>)]</a:t>
            </a:r>
            <a:br>
              <a:rPr lang="en-US" sz="1000" dirty="0">
                <a:latin typeface="Consolas" panose="020B0609020204030204" pitchFamily="49" charset="0"/>
                <a:cs typeface="Consolas" panose="020B0609020204030204" pitchFamily="49" charset="0"/>
              </a:rPr>
            </a:br>
            <a:endParaRPr lang="en-US" sz="10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33124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Syntax – Names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35</a:t>
            </a:fld>
            <a:endParaRPr kumimoji="0" lang="en-US" dirty="0">
              <a:solidFill>
                <a:srgbClr val="FFFFFF"/>
              </a:solidFill>
            </a:endParaRPr>
          </a:p>
        </p:txBody>
      </p:sp>
      <p:sp>
        <p:nvSpPr>
          <p:cNvPr id="4" name="Content Placeholder 3"/>
          <p:cNvSpPr>
            <a:spLocks noGrp="1"/>
          </p:cNvSpPr>
          <p:nvPr>
            <p:ph sz="quarter" idx="1"/>
          </p:nvPr>
        </p:nvSpPr>
        <p:spPr/>
        <p:txBody>
          <a:bodyPr>
            <a:normAutofit/>
          </a:bodyPr>
          <a:lstStyle/>
          <a:p>
            <a:r>
              <a:rPr lang="en-US" dirty="0" smtClean="0"/>
              <a:t>JSON Data Model</a:t>
            </a:r>
          </a:p>
          <a:p>
            <a:pPr lvl="1"/>
            <a:r>
              <a:rPr lang="en-US" dirty="0" smtClean="0"/>
              <a:t>Names transmitted as strings</a:t>
            </a:r>
          </a:p>
          <a:p>
            <a:pPr lvl="2"/>
            <a:r>
              <a:rPr lang="en-US" dirty="0" smtClean="0"/>
              <a:t>Field names / property keys (e.g., “type”, “value”, “Action”)</a:t>
            </a:r>
          </a:p>
          <a:p>
            <a:pPr lvl="2"/>
            <a:r>
              <a:rPr lang="en-US" dirty="0" smtClean="0"/>
              <a:t>Literals in a vocabulary (e.g., “ipv4-address-object”, “TCP”, “scan”)</a:t>
            </a:r>
          </a:p>
          <a:p>
            <a:r>
              <a:rPr lang="en-US" dirty="0" smtClean="0"/>
              <a:t>Abstract Data Model</a:t>
            </a:r>
          </a:p>
          <a:p>
            <a:pPr lvl="1"/>
            <a:r>
              <a:rPr lang="en-US" dirty="0" smtClean="0"/>
              <a:t>Names transmitted as either strings or tags</a:t>
            </a:r>
          </a:p>
          <a:p>
            <a:pPr lvl="2"/>
            <a:r>
              <a:rPr lang="en-US" dirty="0" smtClean="0"/>
              <a:t>Tags (</a:t>
            </a:r>
            <a:r>
              <a:rPr lang="en-US" dirty="0" err="1" smtClean="0"/>
              <a:t>ElementIDs</a:t>
            </a:r>
            <a:r>
              <a:rPr lang="en-US" dirty="0" smtClean="0"/>
              <a:t>) assigned to Names in a registry</a:t>
            </a:r>
          </a:p>
          <a:p>
            <a:pPr lvl="2"/>
            <a:r>
              <a:rPr lang="en-US" dirty="0" smtClean="0"/>
              <a:t>Example - port numbers:</a:t>
            </a:r>
          </a:p>
        </p:txBody>
      </p:sp>
      <p:pic>
        <p:nvPicPr>
          <p:cNvPr id="5" name="Picture 4"/>
          <p:cNvPicPr>
            <a:picLocks noChangeAspect="1"/>
          </p:cNvPicPr>
          <p:nvPr/>
        </p:nvPicPr>
        <p:blipFill rotWithShape="1">
          <a:blip r:embed="rId3">
            <a:duotone>
              <a:prstClr val="black"/>
              <a:schemeClr val="accent3">
                <a:tint val="45000"/>
                <a:satMod val="400000"/>
              </a:schemeClr>
            </a:duotone>
            <a:extLst>
              <a:ext uri="{28A0092B-C50C-407E-A947-70E740481C1C}">
                <a14:useLocalDpi xmlns:a14="http://schemas.microsoft.com/office/drawing/2010/main" val="0"/>
              </a:ext>
            </a:extLst>
          </a:blip>
          <a:srcRect t="19715" b="17083"/>
          <a:stretch/>
        </p:blipFill>
        <p:spPr>
          <a:xfrm>
            <a:off x="4438142" y="4724400"/>
            <a:ext cx="3639058" cy="1463040"/>
          </a:xfrm>
          <a:prstGeom prst="rect">
            <a:avLst/>
          </a:prstGeom>
        </p:spPr>
      </p:pic>
      <p:sp>
        <p:nvSpPr>
          <p:cNvPr id="6" name="Oval 5"/>
          <p:cNvSpPr/>
          <p:nvPr/>
        </p:nvSpPr>
        <p:spPr>
          <a:xfrm>
            <a:off x="4191001" y="5005136"/>
            <a:ext cx="2133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5257800"/>
            <a:ext cx="2286000" cy="1219200"/>
          </a:xfrm>
          <a:prstGeom prst="rect">
            <a:avLst/>
          </a:prstGeom>
          <a:solidFill>
            <a:schemeClr val="accent5">
              <a:lumMod val="20000"/>
              <a:lumOff val="80000"/>
            </a:schemeClr>
          </a:solidFill>
          <a:ln>
            <a:solidFill>
              <a:schemeClr val="accent5"/>
            </a:solidFill>
          </a:ln>
        </p:spPr>
        <p:txBody>
          <a:bodyPr wrap="none" rtlCol="0">
            <a:noAutofit/>
          </a:bodyPr>
          <a:lstStyle/>
          <a:p>
            <a:r>
              <a:rPr lang="en-US" sz="1000" dirty="0" smtClean="0">
                <a:latin typeface="Consolas" panose="020B0609020204030204" pitchFamily="49" charset="0"/>
                <a:cs typeface="Consolas" panose="020B0609020204030204" pitchFamily="49" charset="0"/>
              </a:rPr>
              <a:t>class </a:t>
            </a:r>
            <a:r>
              <a:rPr lang="en-US" sz="1000" b="1" dirty="0">
                <a:latin typeface="Consolas" panose="020B0609020204030204" pitchFamily="49" charset="0"/>
                <a:cs typeface="Consolas" panose="020B0609020204030204" pitchFamily="49" charset="0"/>
              </a:rPr>
              <a:t>Action</a:t>
            </a:r>
            <a:r>
              <a:rPr lang="en-US" sz="1000" dirty="0">
                <a:latin typeface="Consolas" panose="020B0609020204030204" pitchFamily="49" charset="0"/>
                <a:cs typeface="Consolas" panose="020B0609020204030204" pitchFamily="49" charset="0"/>
              </a:rPr>
              <a:t>(Enumerated):</a:t>
            </a:r>
          </a:p>
          <a:p>
            <a:r>
              <a:rPr lang="en-US" sz="1000" dirty="0" smtClean="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vals</a:t>
            </a:r>
            <a:r>
              <a:rPr lang="en-US" sz="1000" dirty="0" smtClean="0">
                <a:latin typeface="Consolas" panose="020B0609020204030204" pitchFamily="49" charset="0"/>
                <a:cs typeface="Consolas" panose="020B0609020204030204" pitchFamily="49" charset="0"/>
              </a:rPr>
              <a:t> </a:t>
            </a:r>
            <a:r>
              <a:rPr lang="en-US" sz="1000" dirty="0">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       'scan</a:t>
            </a:r>
            <a:r>
              <a:rPr lang="en-US" sz="1000" dirty="0">
                <a:latin typeface="Consolas" panose="020B0609020204030204" pitchFamily="49" charset="0"/>
                <a:cs typeface="Consolas" panose="020B0609020204030204" pitchFamily="49" charset="0"/>
              </a:rPr>
              <a:t>',        #  1</a:t>
            </a:r>
          </a:p>
          <a:p>
            <a:r>
              <a:rPr lang="en-US" sz="1000" dirty="0">
                <a:latin typeface="Consolas" panose="020B0609020204030204" pitchFamily="49" charset="0"/>
                <a:cs typeface="Consolas" panose="020B0609020204030204" pitchFamily="49" charset="0"/>
              </a:rPr>
              <a:t>        'locate',      #  2</a:t>
            </a:r>
          </a:p>
          <a:p>
            <a:r>
              <a:rPr lang="en-US" sz="1000" dirty="0">
                <a:latin typeface="Consolas" panose="020B0609020204030204" pitchFamily="49" charset="0"/>
                <a:cs typeface="Consolas" panose="020B0609020204030204" pitchFamily="49" charset="0"/>
              </a:rPr>
              <a:t>        'query',       #  3</a:t>
            </a:r>
          </a:p>
          <a:p>
            <a:r>
              <a:rPr lang="en-US" sz="1000" dirty="0" smtClean="0">
                <a:latin typeface="Consolas" panose="020B0609020204030204" pitchFamily="49" charset="0"/>
                <a:cs typeface="Consolas" panose="020B0609020204030204" pitchFamily="49" charset="0"/>
              </a:rPr>
              <a:t>         ...</a:t>
            </a:r>
          </a:p>
          <a:p>
            <a:r>
              <a:rPr lang="en-US" sz="1000" dirty="0" smtClean="0">
                <a:latin typeface="Consolas" panose="020B0609020204030204" pitchFamily="49" charset="0"/>
                <a:cs typeface="Consolas" panose="020B0609020204030204" pitchFamily="49" charset="0"/>
              </a:rPr>
              <a:t>        'remediate</a:t>
            </a:r>
            <a:r>
              <a:rPr lang="en-US" sz="1000" dirty="0">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 35</a:t>
            </a:r>
          </a:p>
        </p:txBody>
      </p:sp>
    </p:spTree>
    <p:extLst>
      <p:ext uri="{BB962C8B-B14F-4D97-AF65-F5344CB8AC3E}">
        <p14:creationId xmlns:p14="http://schemas.microsoft.com/office/powerpoint/2010/main" val="2796243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Syntax – Names </a:t>
            </a:r>
            <a:r>
              <a:rPr lang="en-US" sz="2800" dirty="0" smtClean="0"/>
              <a:t>(cont.)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36</a:t>
            </a:fld>
            <a:endParaRPr kumimoji="0" lang="en-US" dirty="0">
              <a:solidFill>
                <a:srgbClr val="FFFFFF"/>
              </a:solidFill>
            </a:endParaRPr>
          </a:p>
        </p:txBody>
      </p:sp>
      <p:sp>
        <p:nvSpPr>
          <p:cNvPr id="4" name="Content Placeholder 3"/>
          <p:cNvSpPr>
            <a:spLocks noGrp="1"/>
          </p:cNvSpPr>
          <p:nvPr>
            <p:ph sz="quarter" idx="1"/>
          </p:nvPr>
        </p:nvSpPr>
        <p:spPr/>
        <p:txBody>
          <a:bodyPr>
            <a:normAutofit/>
          </a:bodyPr>
          <a:lstStyle/>
          <a:p>
            <a:r>
              <a:rPr lang="en-US" dirty="0" smtClean="0"/>
              <a:t>IP Flow Information Export (IPFIX) element registry</a:t>
            </a:r>
          </a:p>
          <a:p>
            <a:pPr lvl="1"/>
            <a:r>
              <a:rPr lang="en-US" sz="1600" dirty="0" smtClean="0"/>
              <a:t>Abstract syntax assigns IDs (1) to names (“</a:t>
            </a:r>
            <a:r>
              <a:rPr lang="en-US" sz="1600" dirty="0" err="1" smtClean="0"/>
              <a:t>octetDeltaCount</a:t>
            </a:r>
            <a:r>
              <a:rPr lang="en-US" sz="1600" dirty="0" smtClean="0"/>
              <a:t>”)</a:t>
            </a:r>
          </a:p>
          <a:p>
            <a:pPr lvl="1"/>
            <a:r>
              <a:rPr lang="en-US" sz="1600" dirty="0" smtClean="0"/>
              <a:t>Concrete encoding uses one or the other</a:t>
            </a:r>
          </a:p>
          <a:p>
            <a:pPr lvl="1"/>
            <a:r>
              <a:rPr lang="en-US" sz="1600" dirty="0" smtClean="0"/>
              <a:t>Decoder supplies name corresponding to received ID</a:t>
            </a:r>
          </a:p>
          <a:p>
            <a:pPr lvl="1"/>
            <a:r>
              <a:rPr lang="en-US" sz="1600" dirty="0" smtClean="0"/>
              <a:t>Namespace used to identify registry</a:t>
            </a:r>
          </a:p>
        </p:txBody>
      </p:sp>
      <p:pic>
        <p:nvPicPr>
          <p:cNvPr id="11" name="Picture 10"/>
          <p:cNvPicPr>
            <a:picLocks noChangeAspect="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t="-1" b="15625"/>
          <a:stretch/>
        </p:blipFill>
        <p:spPr>
          <a:xfrm>
            <a:off x="473242" y="3566160"/>
            <a:ext cx="8137358" cy="2834640"/>
          </a:xfrm>
          <a:prstGeom prst="rect">
            <a:avLst/>
          </a:prstGeom>
        </p:spPr>
      </p:pic>
      <p:sp>
        <p:nvSpPr>
          <p:cNvPr id="12" name="Rectangle 11"/>
          <p:cNvSpPr/>
          <p:nvPr/>
        </p:nvSpPr>
        <p:spPr>
          <a:xfrm>
            <a:off x="685800" y="4114800"/>
            <a:ext cx="1371600" cy="304800"/>
          </a:xfrm>
          <a:prstGeom prst="rect">
            <a:avLst/>
          </a:prstGeom>
          <a:solidFill>
            <a:srgbClr val="FFFF00">
              <a:alpha val="2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017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JSON Abstract Syntax Notation (JASN)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37</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JSON document that defines an abstract schema</a:t>
            </a:r>
          </a:p>
          <a:p>
            <a:pPr lvl="2"/>
            <a:r>
              <a:rPr lang="en-US" dirty="0" smtClean="0"/>
              <a:t>Import directly by applications, or</a:t>
            </a:r>
          </a:p>
          <a:p>
            <a:pPr lvl="2"/>
            <a:r>
              <a:rPr lang="en-US" dirty="0"/>
              <a:t>Translate to concrete schemas used by </a:t>
            </a:r>
            <a:r>
              <a:rPr lang="en-US" dirty="0" smtClean="0"/>
              <a:t>applications</a:t>
            </a:r>
            <a:endParaRPr lang="en-US" dirty="0"/>
          </a:p>
        </p:txBody>
      </p:sp>
      <p:sp>
        <p:nvSpPr>
          <p:cNvPr id="6" name="TextBox 5"/>
          <p:cNvSpPr txBox="1"/>
          <p:nvPr/>
        </p:nvSpPr>
        <p:spPr>
          <a:xfrm>
            <a:off x="4267200" y="3124200"/>
            <a:ext cx="3733800" cy="2590800"/>
          </a:xfrm>
          <a:prstGeom prst="rect">
            <a:avLst/>
          </a:prstGeom>
          <a:solidFill>
            <a:schemeClr val="accent6">
              <a:lumMod val="20000"/>
              <a:lumOff val="80000"/>
            </a:schemeClr>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800">
                <a:latin typeface="Consolas" panose="020B0609020204030204" pitchFamily="49" charset="0"/>
                <a:cs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200" dirty="0">
                <a:solidFill>
                  <a:schemeClr val="tx1"/>
                </a:solidFill>
              </a:rPr>
              <a:t>{</a:t>
            </a:r>
          </a:p>
          <a:p>
            <a:r>
              <a:rPr lang="en-US" sz="1200" dirty="0">
                <a:solidFill>
                  <a:schemeClr val="tx1"/>
                </a:solidFill>
              </a:rPr>
              <a:t>  "meta": {</a:t>
            </a:r>
          </a:p>
          <a:p>
            <a:r>
              <a:rPr lang="en-US" sz="1200" dirty="0">
                <a:solidFill>
                  <a:schemeClr val="tx1"/>
                </a:solidFill>
              </a:rPr>
              <a:t>    "module": "openc2"</a:t>
            </a:r>
          </a:p>
          <a:p>
            <a:r>
              <a:rPr lang="en-US" sz="1200" dirty="0">
                <a:solidFill>
                  <a:schemeClr val="tx1"/>
                </a:solidFill>
              </a:rPr>
              <a:t>  },</a:t>
            </a:r>
          </a:p>
          <a:p>
            <a:r>
              <a:rPr lang="en-US" sz="1200" dirty="0">
                <a:solidFill>
                  <a:schemeClr val="tx1"/>
                </a:solidFill>
              </a:rPr>
              <a:t>  "types": [</a:t>
            </a:r>
          </a:p>
          <a:p>
            <a:r>
              <a:rPr lang="en-US" sz="1200" dirty="0">
                <a:solidFill>
                  <a:schemeClr val="tx1"/>
                </a:solidFill>
              </a:rPr>
              <a:t>    ["OpenC2Command", "Record", "", [</a:t>
            </a:r>
          </a:p>
          <a:p>
            <a:r>
              <a:rPr lang="en-US" sz="1200" dirty="0">
                <a:solidFill>
                  <a:schemeClr val="tx1"/>
                </a:solidFill>
              </a:rPr>
              <a:t>      [1, "action", "Action", ""],</a:t>
            </a:r>
          </a:p>
          <a:p>
            <a:r>
              <a:rPr lang="en-US" sz="1200" dirty="0">
                <a:solidFill>
                  <a:schemeClr val="tx1"/>
                </a:solidFill>
              </a:rPr>
              <a:t>      [2, "target", "Target", ""],</a:t>
            </a:r>
          </a:p>
          <a:p>
            <a:r>
              <a:rPr lang="en-US" sz="1200" dirty="0">
                <a:solidFill>
                  <a:schemeClr val="tx1"/>
                </a:solidFill>
              </a:rPr>
              <a:t>      [3, "actuator", "Actuator", "?"],</a:t>
            </a:r>
          </a:p>
          <a:p>
            <a:r>
              <a:rPr lang="en-US" sz="1200" dirty="0">
                <a:solidFill>
                  <a:schemeClr val="tx1"/>
                </a:solidFill>
              </a:rPr>
              <a:t>      [4, "modifiers", "Modifiers", "?"]</a:t>
            </a:r>
          </a:p>
          <a:p>
            <a:r>
              <a:rPr lang="en-US" sz="1200" dirty="0">
                <a:solidFill>
                  <a:schemeClr val="tx1"/>
                </a:solidFill>
              </a:rPr>
              <a:t>    ]]</a:t>
            </a:r>
          </a:p>
          <a:p>
            <a:r>
              <a:rPr lang="en-US" sz="1200" dirty="0">
                <a:solidFill>
                  <a:schemeClr val="tx1"/>
                </a:solidFill>
              </a:rPr>
              <a:t>  ]</a:t>
            </a:r>
          </a:p>
          <a:p>
            <a:r>
              <a:rPr lang="en-US" sz="1200" dirty="0">
                <a:solidFill>
                  <a:schemeClr val="tx1"/>
                </a:solidFill>
              </a:rPr>
              <a:t>}</a:t>
            </a:r>
          </a:p>
        </p:txBody>
      </p:sp>
      <p:sp>
        <p:nvSpPr>
          <p:cNvPr id="7" name="TextBox 6"/>
          <p:cNvSpPr txBox="1"/>
          <p:nvPr/>
        </p:nvSpPr>
        <p:spPr>
          <a:xfrm>
            <a:off x="647700" y="3113544"/>
            <a:ext cx="2628900" cy="2677656"/>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Two sections:</a:t>
            </a:r>
          </a:p>
          <a:p>
            <a:r>
              <a:rPr lang="en-US" sz="1400" dirty="0" smtClean="0">
                <a:latin typeface="Calibri" panose="020F0502020204030204" pitchFamily="34" charset="0"/>
                <a:cs typeface="Calibri" panose="020F0502020204030204" pitchFamily="34" charset="0"/>
              </a:rPr>
              <a:t> - </a:t>
            </a:r>
            <a:r>
              <a:rPr lang="en-US" sz="1400" dirty="0" err="1" smtClean="0">
                <a:latin typeface="Calibri" panose="020F0502020204030204" pitchFamily="34" charset="0"/>
                <a:cs typeface="Calibri" panose="020F0502020204030204" pitchFamily="34" charset="0"/>
              </a:rPr>
              <a:t>config</a:t>
            </a:r>
            <a:r>
              <a:rPr lang="en-US" sz="1400" dirty="0" smtClean="0">
                <a:latin typeface="Calibri" panose="020F0502020204030204" pitchFamily="34" charset="0"/>
                <a:cs typeface="Calibri" panose="020F0502020204030204" pitchFamily="34" charset="0"/>
              </a:rPr>
              <a:t> information</a:t>
            </a:r>
          </a:p>
          <a:p>
            <a:r>
              <a:rPr lang="en-US" sz="1400" dirty="0" smtClean="0">
                <a:latin typeface="Calibri" panose="020F0502020204030204" pitchFamily="34" charset="0"/>
                <a:cs typeface="Calibri" panose="020F0502020204030204" pitchFamily="34" charset="0"/>
              </a:rPr>
              <a:t> - </a:t>
            </a:r>
            <a:r>
              <a:rPr lang="en-US" sz="1400" dirty="0" err="1" smtClean="0">
                <a:latin typeface="Calibri" panose="020F0502020204030204" pitchFamily="34" charset="0"/>
                <a:cs typeface="Calibri" panose="020F0502020204030204" pitchFamily="34" charset="0"/>
              </a:rPr>
              <a:t>datatype</a:t>
            </a:r>
            <a:r>
              <a:rPr lang="en-US" sz="1400" dirty="0" smtClean="0">
                <a:latin typeface="Calibri" panose="020F0502020204030204" pitchFamily="34" charset="0"/>
                <a:cs typeface="Calibri" panose="020F0502020204030204" pitchFamily="34" charset="0"/>
              </a:rPr>
              <a:t> definitions</a:t>
            </a:r>
          </a:p>
          <a:p>
            <a:endParaRPr lang="en-US" sz="1400" dirty="0">
              <a:latin typeface="Calibri" panose="020F0502020204030204" pitchFamily="34" charset="0"/>
              <a:cs typeface="Calibri" panose="020F0502020204030204" pitchFamily="34" charset="0"/>
            </a:endParaRPr>
          </a:p>
          <a:p>
            <a:r>
              <a:rPr lang="en-US" sz="1400" dirty="0" smtClean="0">
                <a:latin typeface="Calibri" panose="020F0502020204030204" pitchFamily="34" charset="0"/>
                <a:cs typeface="Calibri" panose="020F0502020204030204" pitchFamily="34" charset="0"/>
              </a:rPr>
              <a:t>Definitions:</a:t>
            </a:r>
          </a:p>
          <a:p>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a:t>
            </a:r>
            <a:r>
              <a:rPr lang="en-US" sz="1400" dirty="0" err="1" smtClean="0">
                <a:latin typeface="Calibri" panose="020F0502020204030204" pitchFamily="34" charset="0"/>
                <a:cs typeface="Calibri" panose="020F0502020204030204" pitchFamily="34" charset="0"/>
              </a:rPr>
              <a:t>atatype</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b</a:t>
            </a:r>
            <a:r>
              <a:rPr lang="en-US" sz="1400" dirty="0" smtClean="0">
                <a:latin typeface="Calibri" panose="020F0502020204030204" pitchFamily="34" charset="0"/>
                <a:cs typeface="Calibri" panose="020F0502020204030204" pitchFamily="34" charset="0"/>
              </a:rPr>
              <a:t>ase </a:t>
            </a:r>
            <a:r>
              <a:rPr lang="en-US" sz="1400" dirty="0">
                <a:latin typeface="Calibri" panose="020F0502020204030204" pitchFamily="34" charset="0"/>
                <a:cs typeface="Calibri" panose="020F0502020204030204" pitchFamily="34" charset="0"/>
              </a:rPr>
              <a:t>t</a:t>
            </a:r>
            <a:r>
              <a:rPr lang="en-US" sz="1400" dirty="0" smtClean="0">
                <a:latin typeface="Calibri" panose="020F0502020204030204" pitchFamily="34" charset="0"/>
                <a:cs typeface="Calibri" panose="020F0502020204030204" pitchFamily="34" charset="0"/>
              </a:rPr>
              <a:t>ype, options</a:t>
            </a:r>
          </a:p>
          <a:p>
            <a:endParaRPr lang="en-US" sz="1400" dirty="0">
              <a:latin typeface="Calibri" panose="020F0502020204030204" pitchFamily="34" charset="0"/>
              <a:cs typeface="Calibri" panose="020F0502020204030204" pitchFamily="34" charset="0"/>
            </a:endParaRPr>
          </a:p>
          <a:p>
            <a:r>
              <a:rPr lang="en-US" sz="1400" dirty="0" smtClean="0">
                <a:latin typeface="Calibri" panose="020F0502020204030204" pitchFamily="34" charset="0"/>
                <a:cs typeface="Calibri" panose="020F0502020204030204" pitchFamily="34" charset="0"/>
              </a:rPr>
              <a:t>Fields:</a:t>
            </a:r>
          </a:p>
          <a:p>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position (ordinal) or tag</a:t>
            </a:r>
          </a:p>
          <a:p>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field name</a:t>
            </a:r>
          </a:p>
          <a:p>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a:t>
            </a:r>
            <a:r>
              <a:rPr lang="en-US" sz="1400" dirty="0" err="1" smtClean="0">
                <a:latin typeface="Calibri" panose="020F0502020204030204" pitchFamily="34" charset="0"/>
                <a:cs typeface="Calibri" panose="020F0502020204030204" pitchFamily="34" charset="0"/>
              </a:rPr>
              <a:t>datatype</a:t>
            </a:r>
            <a:endParaRPr lang="en-US" sz="1400" dirty="0" smtClean="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options</a:t>
            </a:r>
            <a:endParaRPr lang="en-US" sz="1400" dirty="0">
              <a:latin typeface="Calibri" panose="020F0502020204030204" pitchFamily="34" charset="0"/>
              <a:cs typeface="Calibri" panose="020F0502020204030204" pitchFamily="34" charset="0"/>
            </a:endParaRPr>
          </a:p>
        </p:txBody>
      </p:sp>
      <p:cxnSp>
        <p:nvCxnSpPr>
          <p:cNvPr id="11" name="Straight Arrow Connector 10"/>
          <p:cNvCxnSpPr/>
          <p:nvPr/>
        </p:nvCxnSpPr>
        <p:spPr>
          <a:xfrm>
            <a:off x="2667000" y="3505200"/>
            <a:ext cx="1752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67000" y="3733800"/>
            <a:ext cx="1752600" cy="3047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48000" y="4267199"/>
            <a:ext cx="1447800" cy="7620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5" idx="1"/>
          </p:cNvCxnSpPr>
          <p:nvPr/>
        </p:nvCxnSpPr>
        <p:spPr>
          <a:xfrm flipV="1">
            <a:off x="1371600" y="4686300"/>
            <a:ext cx="3048000" cy="3809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a:off x="4419600" y="4343400"/>
            <a:ext cx="187452" cy="685800"/>
          </a:xfrm>
          <a:prstGeom prst="leftBrace">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701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Schema Representations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38</a:t>
            </a:fld>
            <a:endParaRPr kumimoji="0" lang="en-US" dirty="0">
              <a:solidFill>
                <a:srgbClr val="FFFFFF"/>
              </a:solidFill>
            </a:endParaRPr>
          </a:p>
        </p:txBody>
      </p:sp>
      <p:sp>
        <p:nvSpPr>
          <p:cNvPr id="10" name="Rounded Rectangle 9"/>
          <p:cNvSpPr/>
          <p:nvPr/>
        </p:nvSpPr>
        <p:spPr>
          <a:xfrm>
            <a:off x="3903857" y="2438400"/>
            <a:ext cx="1334101" cy="685800"/>
          </a:xfrm>
          <a:prstGeom prst="roundRect">
            <a:avLst>
              <a:gd name="adj" fmla="val 22712"/>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Abstract Syntax</a:t>
            </a:r>
          </a:p>
        </p:txBody>
      </p:sp>
      <p:graphicFrame>
        <p:nvGraphicFramePr>
          <p:cNvPr id="19" name="Content Placeholder 18"/>
          <p:cNvGraphicFramePr>
            <a:graphicFrameLocks noGrp="1"/>
          </p:cNvGraphicFramePr>
          <p:nvPr>
            <p:ph sz="quarter" idx="1"/>
            <p:extLst>
              <p:ext uri="{D42A27DB-BD31-4B8C-83A1-F6EECF244321}">
                <p14:modId xmlns:p14="http://schemas.microsoft.com/office/powerpoint/2010/main" val="2708330524"/>
              </p:ext>
            </p:extLst>
          </p:nvPr>
        </p:nvGraphicFramePr>
        <p:xfrm>
          <a:off x="1504159" y="4572000"/>
          <a:ext cx="1295400" cy="1066800"/>
        </p:xfrm>
        <a:graphic>
          <a:graphicData uri="http://schemas.openxmlformats.org/drawingml/2006/table">
            <a:tbl>
              <a:tblPr firstRow="1" bandRow="1">
                <a:tableStyleId>{5C22544A-7EE6-4342-B048-85BDC9FD1C3A}</a:tableStyleId>
              </a:tblPr>
              <a:tblGrid>
                <a:gridCol w="218111"/>
                <a:gridCol w="430916"/>
                <a:gridCol w="646373"/>
              </a:tblGrid>
              <a:tr h="116917">
                <a:tc>
                  <a:txBody>
                    <a:bodyPr/>
                    <a:lstStyle/>
                    <a:p>
                      <a:pPr algn="ctr"/>
                      <a:r>
                        <a:rPr lang="en-US" sz="800" b="0" dirty="0" smtClean="0"/>
                        <a:t>Tag</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0" dirty="0" smtClean="0"/>
                        <a:t>Prop</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0" dirty="0" smtClean="0"/>
                        <a:t>Type</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540">
                <a:tc>
                  <a:txBody>
                    <a:bodyPr/>
                    <a:lstStyle/>
                    <a:p>
                      <a:pPr algn="ctr"/>
                      <a:r>
                        <a:rPr lang="en-US" sz="800" dirty="0" smtClean="0"/>
                        <a:t>1</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action</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String</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2</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target</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TargetType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3</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actuator</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ActuatorType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4</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modifiers</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ModifiersType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Left-Right Arrow 8"/>
          <p:cNvSpPr/>
          <p:nvPr/>
        </p:nvSpPr>
        <p:spPr>
          <a:xfrm>
            <a:off x="2760857" y="2667000"/>
            <a:ext cx="1133062" cy="228600"/>
          </a:xfrm>
          <a:prstGeom prst="lef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74555" y="2458819"/>
            <a:ext cx="923651" cy="646331"/>
          </a:xfrm>
          <a:prstGeom prst="rect">
            <a:avLst/>
          </a:prstGeom>
          <a:noFill/>
        </p:spPr>
        <p:txBody>
          <a:bodyPr wrap="none" rtlCol="0">
            <a:spAutoFit/>
          </a:bodyPr>
          <a:lstStyle/>
          <a:p>
            <a:r>
              <a:rPr lang="en-US" sz="1200" i="1" dirty="0" smtClean="0"/>
              <a:t>JSON Load</a:t>
            </a:r>
          </a:p>
          <a:p>
            <a:endParaRPr lang="en-US" sz="1200" i="1" dirty="0" smtClean="0"/>
          </a:p>
          <a:p>
            <a:r>
              <a:rPr lang="en-US" sz="1200" i="1" dirty="0" smtClean="0"/>
              <a:t>JSON Dump</a:t>
            </a:r>
            <a:endParaRPr lang="en-US" sz="1200" i="1" dirty="0"/>
          </a:p>
        </p:txBody>
      </p:sp>
      <p:sp>
        <p:nvSpPr>
          <p:cNvPr id="30" name="TextBox 29"/>
          <p:cNvSpPr txBox="1"/>
          <p:nvPr/>
        </p:nvSpPr>
        <p:spPr>
          <a:xfrm>
            <a:off x="1427958" y="5589421"/>
            <a:ext cx="1476302" cy="338554"/>
          </a:xfrm>
          <a:prstGeom prst="rect">
            <a:avLst/>
          </a:prstGeom>
          <a:noFill/>
        </p:spPr>
        <p:txBody>
          <a:bodyPr wrap="none" rtlCol="0">
            <a:spAutoFit/>
          </a:bodyPr>
          <a:lstStyle/>
          <a:p>
            <a:r>
              <a:rPr lang="en-US" sz="1600" dirty="0" smtClean="0"/>
              <a:t>Property Tables</a:t>
            </a:r>
            <a:endParaRPr lang="en-US" sz="1600" dirty="0"/>
          </a:p>
        </p:txBody>
      </p:sp>
      <p:sp>
        <p:nvSpPr>
          <p:cNvPr id="42" name="TextBox 41"/>
          <p:cNvSpPr txBox="1"/>
          <p:nvPr/>
        </p:nvSpPr>
        <p:spPr>
          <a:xfrm>
            <a:off x="3387836" y="5757446"/>
            <a:ext cx="1375698" cy="338554"/>
          </a:xfrm>
          <a:prstGeom prst="rect">
            <a:avLst/>
          </a:prstGeom>
          <a:noFill/>
        </p:spPr>
        <p:txBody>
          <a:bodyPr wrap="none" rtlCol="0">
            <a:spAutoFit/>
          </a:bodyPr>
          <a:lstStyle/>
          <a:p>
            <a:r>
              <a:rPr lang="en-US" sz="1600" dirty="0" smtClean="0"/>
              <a:t>Python Classes</a:t>
            </a:r>
            <a:endParaRPr lang="en-US" sz="1600" dirty="0"/>
          </a:p>
        </p:txBody>
      </p:sp>
      <p:sp>
        <p:nvSpPr>
          <p:cNvPr id="47" name="TextBox 46"/>
          <p:cNvSpPr txBox="1"/>
          <p:nvPr/>
        </p:nvSpPr>
        <p:spPr>
          <a:xfrm>
            <a:off x="5847558" y="5452646"/>
            <a:ext cx="1127232" cy="338554"/>
          </a:xfrm>
          <a:prstGeom prst="rect">
            <a:avLst/>
          </a:prstGeom>
          <a:noFill/>
        </p:spPr>
        <p:txBody>
          <a:bodyPr wrap="none" rtlCol="0">
            <a:spAutoFit/>
          </a:bodyPr>
          <a:lstStyle/>
          <a:p>
            <a:r>
              <a:rPr lang="en-US" sz="1600" dirty="0" err="1" smtClean="0"/>
              <a:t>PseudoASN</a:t>
            </a:r>
            <a:endParaRPr lang="en-US" sz="1600" dirty="0"/>
          </a:p>
        </p:txBody>
      </p:sp>
      <p:sp>
        <p:nvSpPr>
          <p:cNvPr id="48" name="TextBox 47"/>
          <p:cNvSpPr txBox="1"/>
          <p:nvPr/>
        </p:nvSpPr>
        <p:spPr>
          <a:xfrm>
            <a:off x="7600158" y="4724400"/>
            <a:ext cx="705642" cy="338554"/>
          </a:xfrm>
          <a:prstGeom prst="rect">
            <a:avLst/>
          </a:prstGeom>
          <a:noFill/>
        </p:spPr>
        <p:txBody>
          <a:bodyPr wrap="none" rtlCol="0">
            <a:spAutoFit/>
          </a:bodyPr>
          <a:lstStyle/>
          <a:p>
            <a:r>
              <a:rPr lang="en-US" sz="1600" dirty="0" smtClean="0"/>
              <a:t>ASN.1</a:t>
            </a:r>
            <a:endParaRPr lang="en-US" sz="1600" dirty="0"/>
          </a:p>
        </p:txBody>
      </p:sp>
      <p:sp>
        <p:nvSpPr>
          <p:cNvPr id="56" name="Folded Corner 55"/>
          <p:cNvSpPr/>
          <p:nvPr/>
        </p:nvSpPr>
        <p:spPr>
          <a:xfrm rot="10800000">
            <a:off x="932056" y="1828800"/>
            <a:ext cx="1791302" cy="1371600"/>
          </a:xfrm>
          <a:prstGeom prst="foldedCorner">
            <a:avLst>
              <a:gd name="adj" fmla="val 9888"/>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dirty="0">
              <a:solidFill>
                <a:schemeClr val="tx1"/>
              </a:solidFill>
              <a:latin typeface="Consolas" panose="020B0609020204030204" pitchFamily="49" charset="0"/>
              <a:cs typeface="Consolas" panose="020B0609020204030204" pitchFamily="49" charset="0"/>
            </a:endParaRPr>
          </a:p>
        </p:txBody>
      </p:sp>
      <p:sp>
        <p:nvSpPr>
          <p:cNvPr id="33" name="TextBox 32"/>
          <p:cNvSpPr txBox="1"/>
          <p:nvPr/>
        </p:nvSpPr>
        <p:spPr>
          <a:xfrm>
            <a:off x="884842" y="1943100"/>
            <a:ext cx="1838516" cy="12573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800">
                <a:latin typeface="Consolas" panose="020B0609020204030204" pitchFamily="49" charset="0"/>
                <a:cs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 dirty="0">
                <a:solidFill>
                  <a:schemeClr val="tx1"/>
                </a:solidFill>
              </a:rPr>
              <a:t>{</a:t>
            </a:r>
          </a:p>
          <a:p>
            <a:r>
              <a:rPr lang="en-US" sz="600" dirty="0">
                <a:solidFill>
                  <a:schemeClr val="tx1"/>
                </a:solidFill>
              </a:rPr>
              <a:t>  "meta": {</a:t>
            </a:r>
          </a:p>
          <a:p>
            <a:r>
              <a:rPr lang="en-US" sz="600" dirty="0">
                <a:solidFill>
                  <a:schemeClr val="tx1"/>
                </a:solidFill>
              </a:rPr>
              <a:t>    "module": "openc2"</a:t>
            </a:r>
          </a:p>
          <a:p>
            <a:r>
              <a:rPr lang="en-US" sz="600" dirty="0">
                <a:solidFill>
                  <a:schemeClr val="tx1"/>
                </a:solidFill>
              </a:rPr>
              <a:t>  },</a:t>
            </a:r>
          </a:p>
          <a:p>
            <a:r>
              <a:rPr lang="en-US" sz="600" dirty="0">
                <a:solidFill>
                  <a:schemeClr val="tx1"/>
                </a:solidFill>
              </a:rPr>
              <a:t>  "types": [</a:t>
            </a:r>
          </a:p>
          <a:p>
            <a:r>
              <a:rPr lang="en-US" sz="600" dirty="0">
                <a:solidFill>
                  <a:schemeClr val="tx1"/>
                </a:solidFill>
              </a:rPr>
              <a:t>    ["OpenC2Command", "Record", "", [</a:t>
            </a:r>
          </a:p>
          <a:p>
            <a:r>
              <a:rPr lang="en-US" sz="600" dirty="0">
                <a:solidFill>
                  <a:schemeClr val="tx1"/>
                </a:solidFill>
              </a:rPr>
              <a:t>      [1, "action", "Action", ""],</a:t>
            </a:r>
          </a:p>
          <a:p>
            <a:r>
              <a:rPr lang="en-US" sz="600" dirty="0">
                <a:solidFill>
                  <a:schemeClr val="tx1"/>
                </a:solidFill>
              </a:rPr>
              <a:t>      [2, "target", "Target", ""],</a:t>
            </a:r>
          </a:p>
          <a:p>
            <a:r>
              <a:rPr lang="en-US" sz="600" dirty="0">
                <a:solidFill>
                  <a:schemeClr val="tx1"/>
                </a:solidFill>
              </a:rPr>
              <a:t>      [3, "actuator", "Actuator", "?"],</a:t>
            </a:r>
          </a:p>
          <a:p>
            <a:r>
              <a:rPr lang="en-US" sz="600" dirty="0">
                <a:solidFill>
                  <a:schemeClr val="tx1"/>
                </a:solidFill>
              </a:rPr>
              <a:t>      [4, "modifiers", "Modifiers", "?"]</a:t>
            </a:r>
          </a:p>
          <a:p>
            <a:r>
              <a:rPr lang="en-US" sz="600" dirty="0">
                <a:solidFill>
                  <a:schemeClr val="tx1"/>
                </a:solidFill>
              </a:rPr>
              <a:t>    ]]</a:t>
            </a:r>
          </a:p>
          <a:p>
            <a:r>
              <a:rPr lang="en-US" sz="600" dirty="0">
                <a:solidFill>
                  <a:schemeClr val="tx1"/>
                </a:solidFill>
              </a:rPr>
              <a:t>  ]</a:t>
            </a:r>
          </a:p>
          <a:p>
            <a:r>
              <a:rPr lang="en-US" sz="600" dirty="0">
                <a:solidFill>
                  <a:schemeClr val="tx1"/>
                </a:solidFill>
              </a:rPr>
              <a:t>}</a:t>
            </a:r>
          </a:p>
        </p:txBody>
      </p:sp>
      <p:sp>
        <p:nvSpPr>
          <p:cNvPr id="58" name="TextBox 57"/>
          <p:cNvSpPr txBox="1"/>
          <p:nvPr/>
        </p:nvSpPr>
        <p:spPr>
          <a:xfrm>
            <a:off x="1511084" y="3135868"/>
            <a:ext cx="681597" cy="369332"/>
          </a:xfrm>
          <a:prstGeom prst="rect">
            <a:avLst/>
          </a:prstGeom>
          <a:noFill/>
        </p:spPr>
        <p:txBody>
          <a:bodyPr wrap="none" rtlCol="0">
            <a:spAutoFit/>
          </a:bodyPr>
          <a:lstStyle/>
          <a:p>
            <a:r>
              <a:rPr lang="en-US" dirty="0" smtClean="0"/>
              <a:t>JASN</a:t>
            </a:r>
            <a:endParaRPr lang="en-US" dirty="0"/>
          </a:p>
        </p:txBody>
      </p:sp>
      <p:grpSp>
        <p:nvGrpSpPr>
          <p:cNvPr id="84" name="Group 83"/>
          <p:cNvGrpSpPr/>
          <p:nvPr/>
        </p:nvGrpSpPr>
        <p:grpSpPr>
          <a:xfrm>
            <a:off x="5365955" y="4697578"/>
            <a:ext cx="2031049" cy="788822"/>
            <a:chOff x="5385797" y="4468978"/>
            <a:chExt cx="2031049" cy="788822"/>
          </a:xfrm>
        </p:grpSpPr>
        <p:sp>
          <p:nvSpPr>
            <p:cNvPr id="51" name="Folded Corner 50"/>
            <p:cNvSpPr/>
            <p:nvPr/>
          </p:nvSpPr>
          <p:spPr>
            <a:xfrm rot="10800000">
              <a:off x="5402606" y="4468978"/>
              <a:ext cx="2014240" cy="775932"/>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latin typeface="Consolas" panose="020B0609020204030204" pitchFamily="49" charset="0"/>
                <a:cs typeface="Consolas" panose="020B0609020204030204" pitchFamily="49" charset="0"/>
              </a:endParaRPr>
            </a:p>
          </p:txBody>
        </p:sp>
        <p:sp>
          <p:nvSpPr>
            <p:cNvPr id="41" name="TextBox 40"/>
            <p:cNvSpPr txBox="1"/>
            <p:nvPr/>
          </p:nvSpPr>
          <p:spPr>
            <a:xfrm>
              <a:off x="5385797" y="4519136"/>
              <a:ext cx="1824538" cy="738664"/>
            </a:xfrm>
            <a:prstGeom prst="rect">
              <a:avLst/>
            </a:prstGeom>
            <a:noFill/>
            <a:ln w="12700">
              <a:noFill/>
            </a:ln>
          </p:spPr>
          <p:txBody>
            <a:bodyPr wrap="none" rtlCol="0">
              <a:spAutoFit/>
            </a:bodyPr>
            <a:lstStyle/>
            <a:p>
              <a:r>
                <a:rPr lang="en-US" sz="700" dirty="0">
                  <a:latin typeface="Consolas" panose="020B0609020204030204" pitchFamily="49" charset="0"/>
                  <a:cs typeface="Consolas" panose="020B0609020204030204" pitchFamily="49" charset="0"/>
                </a:rPr>
                <a:t>OpenC2Command ::= RECORD {</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action       </a:t>
              </a:r>
              <a:r>
                <a:rPr lang="en-US" sz="700" dirty="0" err="1" smtClean="0">
                  <a:latin typeface="Consolas" panose="020B0609020204030204" pitchFamily="49" charset="0"/>
                  <a:cs typeface="Consolas" panose="020B0609020204030204" pitchFamily="49" charset="0"/>
                </a:rPr>
                <a:t>Action</a:t>
              </a:r>
              <a:r>
                <a:rPr lang="en-US" sz="700" dirty="0">
                  <a:latin typeface="Consolas" panose="020B0609020204030204" pitchFamily="49" charset="0"/>
                  <a:cs typeface="Consolas" panose="020B0609020204030204" pitchFamily="49" charset="0"/>
                </a:rPr>
                <a:t>,</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target       </a:t>
              </a:r>
              <a:r>
                <a:rPr lang="en-US" sz="700" dirty="0">
                  <a:latin typeface="Consolas" panose="020B0609020204030204" pitchFamily="49" charset="0"/>
                  <a:cs typeface="Consolas" panose="020B0609020204030204" pitchFamily="49" charset="0"/>
                </a:rPr>
                <a:t>Target,</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actuator     </a:t>
              </a:r>
              <a:r>
                <a:rPr lang="en-US" sz="700" dirty="0" err="1" smtClean="0">
                  <a:latin typeface="Consolas" panose="020B0609020204030204" pitchFamily="49" charset="0"/>
                  <a:cs typeface="Consolas" panose="020B0609020204030204" pitchFamily="49" charset="0"/>
                </a:rPr>
                <a:t>Actuator</a:t>
              </a:r>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OPTIONAL,</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modifiers    </a:t>
              </a:r>
              <a:r>
                <a:rPr lang="en-US" sz="700" dirty="0" err="1" smtClean="0">
                  <a:latin typeface="Consolas" panose="020B0609020204030204" pitchFamily="49" charset="0"/>
                  <a:cs typeface="Consolas" panose="020B0609020204030204" pitchFamily="49" charset="0"/>
                </a:rPr>
                <a:t>Modifiers</a:t>
              </a:r>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OPTIONAL</a:t>
              </a:r>
            </a:p>
            <a:p>
              <a:r>
                <a:rPr lang="en-US" sz="700" dirty="0" smtClean="0">
                  <a:latin typeface="Consolas" panose="020B0609020204030204" pitchFamily="49" charset="0"/>
                  <a:cs typeface="Consolas" panose="020B0609020204030204" pitchFamily="49" charset="0"/>
                </a:rPr>
                <a:t>}</a:t>
              </a:r>
              <a:endParaRPr lang="en-US" sz="700" dirty="0">
                <a:latin typeface="Consolas" panose="020B0609020204030204" pitchFamily="49" charset="0"/>
                <a:cs typeface="Consolas" panose="020B0609020204030204" pitchFamily="49" charset="0"/>
              </a:endParaRPr>
            </a:p>
          </p:txBody>
        </p:sp>
      </p:grpSp>
      <p:grpSp>
        <p:nvGrpSpPr>
          <p:cNvPr id="85" name="Group 84"/>
          <p:cNvGrpSpPr/>
          <p:nvPr/>
        </p:nvGrpSpPr>
        <p:grpSpPr>
          <a:xfrm>
            <a:off x="5965649" y="3986447"/>
            <a:ext cx="2042576" cy="790817"/>
            <a:chOff x="5985491" y="3757847"/>
            <a:chExt cx="2042576" cy="790817"/>
          </a:xfrm>
        </p:grpSpPr>
        <p:sp>
          <p:nvSpPr>
            <p:cNvPr id="60" name="Folded Corner 59"/>
            <p:cNvSpPr/>
            <p:nvPr/>
          </p:nvSpPr>
          <p:spPr>
            <a:xfrm rot="10800000">
              <a:off x="5985491" y="3757847"/>
              <a:ext cx="2042576" cy="775932"/>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latin typeface="Consolas" panose="020B0609020204030204" pitchFamily="49" charset="0"/>
                <a:cs typeface="Consolas" panose="020B0609020204030204" pitchFamily="49" charset="0"/>
              </a:endParaRPr>
            </a:p>
          </p:txBody>
        </p:sp>
        <p:sp>
          <p:nvSpPr>
            <p:cNvPr id="59" name="TextBox 58"/>
            <p:cNvSpPr txBox="1"/>
            <p:nvPr/>
          </p:nvSpPr>
          <p:spPr>
            <a:xfrm>
              <a:off x="5993228" y="3810000"/>
              <a:ext cx="1824538" cy="738664"/>
            </a:xfrm>
            <a:prstGeom prst="rect">
              <a:avLst/>
            </a:prstGeom>
            <a:noFill/>
            <a:ln w="12700">
              <a:noFill/>
            </a:ln>
          </p:spPr>
          <p:txBody>
            <a:bodyPr wrap="none" rtlCol="0">
              <a:spAutoFit/>
            </a:bodyPr>
            <a:lstStyle/>
            <a:p>
              <a:r>
                <a:rPr lang="en-US" sz="700" dirty="0">
                  <a:latin typeface="Consolas" panose="020B0609020204030204" pitchFamily="49" charset="0"/>
                  <a:cs typeface="Consolas" panose="020B0609020204030204" pitchFamily="49" charset="0"/>
                </a:rPr>
                <a:t>OpenC2Command ::= </a:t>
              </a:r>
              <a:r>
                <a:rPr lang="en-US" sz="700" dirty="0" smtClean="0">
                  <a:latin typeface="Consolas" panose="020B0609020204030204" pitchFamily="49" charset="0"/>
                  <a:cs typeface="Consolas" panose="020B0609020204030204" pitchFamily="49" charset="0"/>
                </a:rPr>
                <a:t>SEQUENCE {</a:t>
              </a:r>
              <a:endParaRPr lang="en-US" sz="700" dirty="0">
                <a:latin typeface="Consolas" panose="020B0609020204030204" pitchFamily="49" charset="0"/>
                <a:cs typeface="Consolas" panose="020B0609020204030204" pitchFamily="49" charset="0"/>
              </a:endParaRP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action       </a:t>
              </a:r>
              <a:r>
                <a:rPr lang="en-US" sz="700" dirty="0" err="1" smtClean="0">
                  <a:latin typeface="Consolas" panose="020B0609020204030204" pitchFamily="49" charset="0"/>
                  <a:cs typeface="Consolas" panose="020B0609020204030204" pitchFamily="49" charset="0"/>
                </a:rPr>
                <a:t>Action</a:t>
              </a:r>
              <a:r>
                <a:rPr lang="en-US" sz="700" dirty="0">
                  <a:latin typeface="Consolas" panose="020B0609020204030204" pitchFamily="49" charset="0"/>
                  <a:cs typeface="Consolas" panose="020B0609020204030204" pitchFamily="49" charset="0"/>
                </a:rPr>
                <a:t>,</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target       </a:t>
              </a:r>
              <a:r>
                <a:rPr lang="en-US" sz="700" dirty="0" err="1" smtClean="0">
                  <a:latin typeface="Consolas" panose="020B0609020204030204" pitchFamily="49" charset="0"/>
                  <a:cs typeface="Consolas" panose="020B0609020204030204" pitchFamily="49" charset="0"/>
                </a:rPr>
                <a:t>Target</a:t>
              </a:r>
              <a:r>
                <a:rPr lang="en-US" sz="700" dirty="0">
                  <a:latin typeface="Consolas" panose="020B0609020204030204" pitchFamily="49" charset="0"/>
                  <a:cs typeface="Consolas" panose="020B0609020204030204" pitchFamily="49" charset="0"/>
                </a:rPr>
                <a:t>,</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actuator     </a:t>
              </a:r>
              <a:r>
                <a:rPr lang="en-US" sz="700" dirty="0" err="1" smtClean="0">
                  <a:latin typeface="Consolas" panose="020B0609020204030204" pitchFamily="49" charset="0"/>
                  <a:cs typeface="Consolas" panose="020B0609020204030204" pitchFamily="49" charset="0"/>
                </a:rPr>
                <a:t>Actuator</a:t>
              </a:r>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OPTIONAL,</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modifiers    </a:t>
              </a:r>
              <a:r>
                <a:rPr lang="en-US" sz="700" dirty="0" err="1" smtClean="0">
                  <a:latin typeface="Consolas" panose="020B0609020204030204" pitchFamily="49" charset="0"/>
                  <a:cs typeface="Consolas" panose="020B0609020204030204" pitchFamily="49" charset="0"/>
                </a:rPr>
                <a:t>Modifiers</a:t>
              </a:r>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OPTIONAL</a:t>
              </a:r>
            </a:p>
            <a:p>
              <a:r>
                <a:rPr lang="en-US" sz="700" dirty="0" smtClean="0">
                  <a:latin typeface="Consolas" panose="020B0609020204030204" pitchFamily="49" charset="0"/>
                  <a:cs typeface="Consolas" panose="020B0609020204030204" pitchFamily="49" charset="0"/>
                </a:rPr>
                <a:t>}</a:t>
              </a:r>
              <a:endParaRPr lang="en-US" sz="700" dirty="0">
                <a:latin typeface="Consolas" panose="020B0609020204030204" pitchFamily="49" charset="0"/>
                <a:cs typeface="Consolas" panose="020B0609020204030204" pitchFamily="49" charset="0"/>
              </a:endParaRPr>
            </a:p>
          </p:txBody>
        </p:sp>
      </p:grpSp>
      <p:grpSp>
        <p:nvGrpSpPr>
          <p:cNvPr id="83" name="Group 82"/>
          <p:cNvGrpSpPr/>
          <p:nvPr/>
        </p:nvGrpSpPr>
        <p:grpSpPr>
          <a:xfrm>
            <a:off x="3124200" y="4816223"/>
            <a:ext cx="2018288" cy="974975"/>
            <a:chOff x="3239512" y="4740023"/>
            <a:chExt cx="2018288" cy="974975"/>
          </a:xfrm>
        </p:grpSpPr>
        <p:sp>
          <p:nvSpPr>
            <p:cNvPr id="31" name="Folded Corner 30"/>
            <p:cNvSpPr/>
            <p:nvPr/>
          </p:nvSpPr>
          <p:spPr>
            <a:xfrm rot="10800000">
              <a:off x="3257639" y="4740023"/>
              <a:ext cx="1889738" cy="974975"/>
            </a:xfrm>
            <a:prstGeom prst="foldedCorner">
              <a:avLst>
                <a:gd name="adj" fmla="val 9888"/>
              </a:avLst>
            </a:prstGeom>
            <a:solidFill>
              <a:srgbClr val="DEE0F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p:cNvSpPr txBox="1"/>
            <p:nvPr/>
          </p:nvSpPr>
          <p:spPr>
            <a:xfrm>
              <a:off x="3239512" y="4821717"/>
              <a:ext cx="2018288" cy="846386"/>
            </a:xfrm>
            <a:prstGeom prst="rect">
              <a:avLst/>
            </a:prstGeom>
            <a:noFill/>
            <a:ln w="12700">
              <a:noFill/>
            </a:ln>
          </p:spPr>
          <p:txBody>
            <a:bodyPr wrap="square" rtlCol="0">
              <a:spAutoFit/>
            </a:bodyPr>
            <a:lstStyle/>
            <a:p>
              <a:r>
                <a:rPr lang="en-US" sz="700" dirty="0">
                  <a:latin typeface="Consolas" panose="020B0609020204030204" pitchFamily="49" charset="0"/>
                  <a:cs typeface="Consolas" panose="020B0609020204030204" pitchFamily="49" charset="0"/>
                </a:rPr>
                <a:t>class OpenC2Command(Record):</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ns </a:t>
              </a:r>
              <a:r>
                <a:rPr lang="en-US" sz="700" dirty="0">
                  <a:latin typeface="Consolas" panose="020B0609020204030204" pitchFamily="49" charset="0"/>
                  <a:cs typeface="Consolas" panose="020B0609020204030204" pitchFamily="49" charset="0"/>
                </a:rPr>
                <a:t>= "openc2"</a:t>
              </a:r>
            </a:p>
            <a:p>
              <a:r>
                <a:rPr lang="en-US" sz="700" dirty="0">
                  <a:latin typeface="Consolas" panose="020B0609020204030204" pitchFamily="49" charset="0"/>
                  <a:cs typeface="Consolas" panose="020B0609020204030204" pitchFamily="49" charset="0"/>
                </a:rPr>
                <a:t>  </a:t>
              </a:r>
              <a:r>
                <a:rPr lang="en-US" sz="700" dirty="0" err="1" smtClean="0">
                  <a:latin typeface="Consolas" panose="020B0609020204030204" pitchFamily="49" charset="0"/>
                  <a:cs typeface="Consolas" panose="020B0609020204030204" pitchFamily="49" charset="0"/>
                </a:rPr>
                <a:t>vals</a:t>
              </a:r>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 [</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t>
              </a:r>
              <a:r>
                <a:rPr lang="en-US" sz="700" dirty="0">
                  <a:latin typeface="Consolas" panose="020B0609020204030204" pitchFamily="49" charset="0"/>
                  <a:cs typeface="Consolas" panose="020B0609020204030204" pitchFamily="49" charset="0"/>
                </a:rPr>
                <a:t>action", Action, ""),</a:t>
              </a:r>
            </a:p>
            <a:p>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("target", Target, ""),</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t>
              </a:r>
              <a:r>
                <a:rPr lang="en-US" sz="700" dirty="0">
                  <a:latin typeface="Consolas" panose="020B0609020204030204" pitchFamily="49" charset="0"/>
                  <a:cs typeface="Consolas" panose="020B0609020204030204" pitchFamily="49" charset="0"/>
                </a:rPr>
                <a:t>actuator", Actuator, "?"),</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t>
              </a:r>
              <a:r>
                <a:rPr lang="en-US" sz="700" dirty="0">
                  <a:latin typeface="Consolas" panose="020B0609020204030204" pitchFamily="49" charset="0"/>
                  <a:cs typeface="Consolas" panose="020B0609020204030204" pitchFamily="49" charset="0"/>
                </a:rPr>
                <a:t>modifiers", Modifiers, "?")]</a:t>
              </a:r>
            </a:p>
          </p:txBody>
        </p:sp>
      </p:grpSp>
      <p:sp>
        <p:nvSpPr>
          <p:cNvPr id="77" name="Freeform 76"/>
          <p:cNvSpPr/>
          <p:nvPr/>
        </p:nvSpPr>
        <p:spPr>
          <a:xfrm>
            <a:off x="2676525" y="3152775"/>
            <a:ext cx="1438275" cy="1400175"/>
          </a:xfrm>
          <a:custGeom>
            <a:avLst/>
            <a:gdLst>
              <a:gd name="connsiteX0" fmla="*/ 1438275 w 1438275"/>
              <a:gd name="connsiteY0" fmla="*/ 0 h 1400175"/>
              <a:gd name="connsiteX1" fmla="*/ 914400 w 1438275"/>
              <a:gd name="connsiteY1" fmla="*/ 733425 h 1400175"/>
              <a:gd name="connsiteX2" fmla="*/ 314325 w 1438275"/>
              <a:gd name="connsiteY2" fmla="*/ 981075 h 1400175"/>
              <a:gd name="connsiteX3" fmla="*/ 0 w 1438275"/>
              <a:gd name="connsiteY3" fmla="*/ 1400175 h 1400175"/>
              <a:gd name="connsiteX4" fmla="*/ 0 w 1438275"/>
              <a:gd name="connsiteY4" fmla="*/ 1400175 h 1400175"/>
              <a:gd name="connsiteX5" fmla="*/ 0 w 1438275"/>
              <a:gd name="connsiteY5" fmla="*/ 1400175 h 140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275" h="1400175">
                <a:moveTo>
                  <a:pt x="1438275" y="0"/>
                </a:moveTo>
                <a:cubicBezTo>
                  <a:pt x="1270000" y="284956"/>
                  <a:pt x="1101725" y="569913"/>
                  <a:pt x="914400" y="733425"/>
                </a:cubicBezTo>
                <a:cubicBezTo>
                  <a:pt x="727075" y="896937"/>
                  <a:pt x="466725" y="869950"/>
                  <a:pt x="314325" y="981075"/>
                </a:cubicBezTo>
                <a:cubicBezTo>
                  <a:pt x="161925" y="1092200"/>
                  <a:pt x="0" y="1400175"/>
                  <a:pt x="0" y="1400175"/>
                </a:cubicBezTo>
                <a:lnTo>
                  <a:pt x="0" y="1400175"/>
                </a:lnTo>
                <a:lnTo>
                  <a:pt x="0" y="140017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892884" y="3133725"/>
            <a:ext cx="430674" cy="1676400"/>
          </a:xfrm>
          <a:custGeom>
            <a:avLst/>
            <a:gdLst>
              <a:gd name="connsiteX0" fmla="*/ 430674 w 430674"/>
              <a:gd name="connsiteY0" fmla="*/ 0 h 1676400"/>
              <a:gd name="connsiteX1" fmla="*/ 335424 w 430674"/>
              <a:gd name="connsiteY1" fmla="*/ 714375 h 1676400"/>
              <a:gd name="connsiteX2" fmla="*/ 49674 w 430674"/>
              <a:gd name="connsiteY2" fmla="*/ 1400175 h 1676400"/>
              <a:gd name="connsiteX3" fmla="*/ 2049 w 430674"/>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430674" h="1676400">
                <a:moveTo>
                  <a:pt x="430674" y="0"/>
                </a:moveTo>
                <a:cubicBezTo>
                  <a:pt x="414799" y="240506"/>
                  <a:pt x="398924" y="481013"/>
                  <a:pt x="335424" y="714375"/>
                </a:cubicBezTo>
                <a:cubicBezTo>
                  <a:pt x="271924" y="947738"/>
                  <a:pt x="105236" y="1239838"/>
                  <a:pt x="49674" y="1400175"/>
                </a:cubicBezTo>
                <a:cubicBezTo>
                  <a:pt x="-5888" y="1560512"/>
                  <a:pt x="-1920" y="1618456"/>
                  <a:pt x="2049" y="1676400"/>
                </a:cubicBezTo>
              </a:path>
            </a:pathLst>
          </a:custGeom>
          <a:noFill/>
          <a:ln>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4723608" y="3143250"/>
            <a:ext cx="914400" cy="1554328"/>
          </a:xfrm>
          <a:custGeom>
            <a:avLst/>
            <a:gdLst>
              <a:gd name="connsiteX0" fmla="*/ 23013 w 861213"/>
              <a:gd name="connsiteY0" fmla="*/ 0 h 1400175"/>
              <a:gd name="connsiteX1" fmla="*/ 80163 w 861213"/>
              <a:gd name="connsiteY1" fmla="*/ 476250 h 1400175"/>
              <a:gd name="connsiteX2" fmla="*/ 680238 w 861213"/>
              <a:gd name="connsiteY2" fmla="*/ 885825 h 1400175"/>
              <a:gd name="connsiteX3" fmla="*/ 861213 w 861213"/>
              <a:gd name="connsiteY3" fmla="*/ 1400175 h 1400175"/>
              <a:gd name="connsiteX0" fmla="*/ 9941 w 905291"/>
              <a:gd name="connsiteY0" fmla="*/ 0 h 1400175"/>
              <a:gd name="connsiteX1" fmla="*/ 124241 w 905291"/>
              <a:gd name="connsiteY1" fmla="*/ 476250 h 1400175"/>
              <a:gd name="connsiteX2" fmla="*/ 724316 w 905291"/>
              <a:gd name="connsiteY2" fmla="*/ 885825 h 1400175"/>
              <a:gd name="connsiteX3" fmla="*/ 905291 w 905291"/>
              <a:gd name="connsiteY3" fmla="*/ 1400175 h 1400175"/>
              <a:gd name="connsiteX0" fmla="*/ 7924 w 922324"/>
              <a:gd name="connsiteY0" fmla="*/ 0 h 1400175"/>
              <a:gd name="connsiteX1" fmla="*/ 141274 w 922324"/>
              <a:gd name="connsiteY1" fmla="*/ 476250 h 1400175"/>
              <a:gd name="connsiteX2" fmla="*/ 741349 w 922324"/>
              <a:gd name="connsiteY2" fmla="*/ 885825 h 1400175"/>
              <a:gd name="connsiteX3" fmla="*/ 922324 w 922324"/>
              <a:gd name="connsiteY3" fmla="*/ 1400175 h 1400175"/>
              <a:gd name="connsiteX0" fmla="*/ 4402 w 918802"/>
              <a:gd name="connsiteY0" fmla="*/ 0 h 1400175"/>
              <a:gd name="connsiteX1" fmla="*/ 137752 w 918802"/>
              <a:gd name="connsiteY1" fmla="*/ 476250 h 1400175"/>
              <a:gd name="connsiteX2" fmla="*/ 737827 w 918802"/>
              <a:gd name="connsiteY2" fmla="*/ 885825 h 1400175"/>
              <a:gd name="connsiteX3" fmla="*/ 918802 w 918802"/>
              <a:gd name="connsiteY3" fmla="*/ 1400175 h 1400175"/>
              <a:gd name="connsiteX0" fmla="*/ 0 w 914400"/>
              <a:gd name="connsiteY0" fmla="*/ 0 h 1400175"/>
              <a:gd name="connsiteX1" fmla="*/ 133350 w 914400"/>
              <a:gd name="connsiteY1" fmla="*/ 476250 h 1400175"/>
              <a:gd name="connsiteX2" fmla="*/ 733425 w 914400"/>
              <a:gd name="connsiteY2" fmla="*/ 885825 h 1400175"/>
              <a:gd name="connsiteX3" fmla="*/ 914400 w 914400"/>
              <a:gd name="connsiteY3" fmla="*/ 1400175 h 1400175"/>
              <a:gd name="connsiteX0" fmla="*/ 0 w 914400"/>
              <a:gd name="connsiteY0" fmla="*/ 0 h 1400175"/>
              <a:gd name="connsiteX1" fmla="*/ 133350 w 914400"/>
              <a:gd name="connsiteY1" fmla="*/ 476250 h 1400175"/>
              <a:gd name="connsiteX2" fmla="*/ 733425 w 914400"/>
              <a:gd name="connsiteY2" fmla="*/ 885825 h 1400175"/>
              <a:gd name="connsiteX3" fmla="*/ 914400 w 914400"/>
              <a:gd name="connsiteY3" fmla="*/ 1400175 h 1400175"/>
            </a:gdLst>
            <a:ahLst/>
            <a:cxnLst>
              <a:cxn ang="0">
                <a:pos x="connsiteX0" y="connsiteY0"/>
              </a:cxn>
              <a:cxn ang="0">
                <a:pos x="connsiteX1" y="connsiteY1"/>
              </a:cxn>
              <a:cxn ang="0">
                <a:pos x="connsiteX2" y="connsiteY2"/>
              </a:cxn>
              <a:cxn ang="0">
                <a:pos x="connsiteX3" y="connsiteY3"/>
              </a:cxn>
            </a:cxnLst>
            <a:rect l="l" t="t" r="r" b="b"/>
            <a:pathLst>
              <a:path w="914400" h="1400175">
                <a:moveTo>
                  <a:pt x="0" y="0"/>
                </a:moveTo>
                <a:cubicBezTo>
                  <a:pt x="11906" y="364331"/>
                  <a:pt x="11113" y="328613"/>
                  <a:pt x="133350" y="476250"/>
                </a:cubicBezTo>
                <a:cubicBezTo>
                  <a:pt x="255588" y="623888"/>
                  <a:pt x="603250" y="731837"/>
                  <a:pt x="733425" y="885825"/>
                </a:cubicBezTo>
                <a:cubicBezTo>
                  <a:pt x="863600" y="1039813"/>
                  <a:pt x="889000" y="1219994"/>
                  <a:pt x="914400" y="1400175"/>
                </a:cubicBezTo>
              </a:path>
            </a:pathLst>
          </a:custGeom>
          <a:noFill/>
          <a:ln>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5247483" y="3953893"/>
            <a:ext cx="714375" cy="371475"/>
          </a:xfrm>
          <a:custGeom>
            <a:avLst/>
            <a:gdLst>
              <a:gd name="connsiteX0" fmla="*/ 0 w 714375"/>
              <a:gd name="connsiteY0" fmla="*/ 0 h 371475"/>
              <a:gd name="connsiteX1" fmla="*/ 466725 w 714375"/>
              <a:gd name="connsiteY1" fmla="*/ 304800 h 371475"/>
              <a:gd name="connsiteX2" fmla="*/ 714375 w 714375"/>
              <a:gd name="connsiteY2" fmla="*/ 371475 h 371475"/>
            </a:gdLst>
            <a:ahLst/>
            <a:cxnLst>
              <a:cxn ang="0">
                <a:pos x="connsiteX0" y="connsiteY0"/>
              </a:cxn>
              <a:cxn ang="0">
                <a:pos x="connsiteX1" y="connsiteY1"/>
              </a:cxn>
              <a:cxn ang="0">
                <a:pos x="connsiteX2" y="connsiteY2"/>
              </a:cxn>
            </a:cxnLst>
            <a:rect l="l" t="t" r="r" b="b"/>
            <a:pathLst>
              <a:path w="714375" h="371475">
                <a:moveTo>
                  <a:pt x="0" y="0"/>
                </a:moveTo>
                <a:cubicBezTo>
                  <a:pt x="173831" y="121443"/>
                  <a:pt x="347662" y="242887"/>
                  <a:pt x="466725" y="304800"/>
                </a:cubicBezTo>
                <a:cubicBezTo>
                  <a:pt x="585788" y="366713"/>
                  <a:pt x="650081" y="369094"/>
                  <a:pt x="714375" y="37147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219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Pseudo-ASN (PASN)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39</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70000" lnSpcReduction="20000"/>
          </a:bodyPr>
          <a:lstStyle/>
          <a:p>
            <a:r>
              <a:rPr lang="en-US" dirty="0" smtClean="0"/>
              <a:t>Mostly ASN.1, but modified for ease of use</a:t>
            </a:r>
          </a:p>
          <a:p>
            <a:pPr lvl="1"/>
            <a:r>
              <a:rPr lang="en-US" dirty="0" smtClean="0"/>
              <a:t>ASN.1 has no first-class map (</a:t>
            </a:r>
            <a:r>
              <a:rPr lang="en-US" dirty="0" err="1" smtClean="0"/>
              <a:t>key:value</a:t>
            </a:r>
            <a:r>
              <a:rPr lang="en-US" dirty="0" smtClean="0"/>
              <a:t> pair) type</a:t>
            </a:r>
          </a:p>
          <a:p>
            <a:pPr lvl="2"/>
            <a:r>
              <a:rPr lang="en-US" dirty="0" smtClean="0"/>
              <a:t>SEQUENCE / SEQUENCE OF and SET / SET OF are the only compound ASN.1 types</a:t>
            </a:r>
          </a:p>
          <a:p>
            <a:pPr lvl="2"/>
            <a:r>
              <a:rPr lang="en-US" dirty="0" smtClean="0"/>
              <a:t>Table Constraint syntax is general but cumbersome</a:t>
            </a:r>
          </a:p>
          <a:p>
            <a:pPr lvl="2"/>
            <a:r>
              <a:rPr lang="en-US" dirty="0" smtClean="0"/>
              <a:t>PASN defines MAP to represent </a:t>
            </a:r>
            <a:r>
              <a:rPr lang="en-US" dirty="0" err="1" smtClean="0"/>
              <a:t>Identifier:Typereference</a:t>
            </a:r>
            <a:r>
              <a:rPr lang="en-US" dirty="0" smtClean="0"/>
              <a:t> pairs</a:t>
            </a:r>
          </a:p>
          <a:p>
            <a:pPr lvl="1"/>
            <a:r>
              <a:rPr lang="en-US" dirty="0" smtClean="0"/>
              <a:t>ASN.1 restricts case for Identifier and </a:t>
            </a:r>
            <a:r>
              <a:rPr lang="en-US" dirty="0" err="1"/>
              <a:t>T</a:t>
            </a:r>
            <a:r>
              <a:rPr lang="en-US" dirty="0" err="1" smtClean="0"/>
              <a:t>ypereference</a:t>
            </a:r>
            <a:endParaRPr lang="en-US" dirty="0" smtClean="0"/>
          </a:p>
          <a:p>
            <a:pPr lvl="2"/>
            <a:r>
              <a:rPr lang="en-US" dirty="0" smtClean="0"/>
              <a:t>PASN allows both upper and lower case first character</a:t>
            </a:r>
          </a:p>
          <a:p>
            <a:pPr lvl="1"/>
            <a:r>
              <a:rPr lang="en-US" dirty="0" smtClean="0"/>
              <a:t>ASN.1 SEQUENCE does not support encoding modes</a:t>
            </a:r>
          </a:p>
          <a:p>
            <a:pPr lvl="2"/>
            <a:r>
              <a:rPr lang="en-US" dirty="0"/>
              <a:t>JSON Encoding Rules (to be defined) might add encoding </a:t>
            </a:r>
            <a:r>
              <a:rPr lang="en-US" dirty="0" smtClean="0"/>
              <a:t>modes</a:t>
            </a:r>
          </a:p>
          <a:p>
            <a:pPr lvl="2"/>
            <a:r>
              <a:rPr lang="en-US" dirty="0" smtClean="0"/>
              <a:t>PASN defines RECORD to be encoded as either JSON object or array</a:t>
            </a:r>
          </a:p>
          <a:p>
            <a:pPr lvl="1"/>
            <a:r>
              <a:rPr lang="en-US" dirty="0" smtClean="0"/>
              <a:t>PASN requires explicit tags for names</a:t>
            </a:r>
          </a:p>
          <a:p>
            <a:pPr lvl="2"/>
            <a:r>
              <a:rPr lang="en-US" dirty="0" smtClean="0"/>
              <a:t>RECORD field tags are optional, must be ordinal if present</a:t>
            </a:r>
          </a:p>
          <a:p>
            <a:pPr lvl="1"/>
            <a:r>
              <a:rPr lang="en-US" dirty="0" smtClean="0"/>
              <a:t>PASN does not allow anonymous type definitions</a:t>
            </a:r>
          </a:p>
          <a:p>
            <a:pPr lvl="2"/>
            <a:r>
              <a:rPr lang="en-US" dirty="0" smtClean="0"/>
              <a:t>Fields contain references to named types</a:t>
            </a:r>
          </a:p>
          <a:p>
            <a:pPr lvl="2"/>
            <a:r>
              <a:rPr lang="en-US" dirty="0" smtClean="0"/>
              <a:t>Supports direct translation to JASN without compiling</a:t>
            </a:r>
          </a:p>
        </p:txBody>
      </p:sp>
    </p:spTree>
    <p:extLst>
      <p:ext uri="{BB962C8B-B14F-4D97-AF65-F5344CB8AC3E}">
        <p14:creationId xmlns:p14="http://schemas.microsoft.com/office/powerpoint/2010/main" val="1268356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362200"/>
            <a:ext cx="6400800" cy="2057400"/>
          </a:xfrm>
        </p:spPr>
        <p:txBody>
          <a:bodyPr>
            <a:normAutofit/>
          </a:bodyPr>
          <a:lstStyle/>
          <a:p>
            <a:pPr algn="r"/>
            <a:r>
              <a:rPr lang="en-US" sz="2700" dirty="0" smtClean="0"/>
              <a:t>Quarterly face to face workshop</a:t>
            </a:r>
            <a:br>
              <a:rPr lang="en-US" sz="2700" dirty="0" smtClean="0"/>
            </a:br>
            <a:r>
              <a:rPr lang="en-US" sz="2700" dirty="0" smtClean="0"/>
              <a:t>FALL 2016</a:t>
            </a:r>
            <a:br>
              <a:rPr lang="en-US" sz="2700" dirty="0" smtClean="0"/>
            </a:br>
            <a:endParaRPr lang="en-US" sz="2700" dirty="0"/>
          </a:p>
        </p:txBody>
      </p:sp>
      <p:sp>
        <p:nvSpPr>
          <p:cNvPr id="3" name="Subtitle 2"/>
          <p:cNvSpPr>
            <a:spLocks noGrp="1"/>
          </p:cNvSpPr>
          <p:nvPr>
            <p:ph type="subTitle" idx="1"/>
          </p:nvPr>
        </p:nvSpPr>
        <p:spPr>
          <a:xfrm>
            <a:off x="228600" y="6019800"/>
            <a:ext cx="2057400" cy="685800"/>
          </a:xfrm>
        </p:spPr>
        <p:txBody>
          <a:bodyPr>
            <a:normAutofit/>
          </a:bodyPr>
          <a:lstStyle/>
          <a:p>
            <a:r>
              <a:rPr lang="en-US" dirty="0" smtClean="0">
                <a:solidFill>
                  <a:schemeClr val="tx1"/>
                </a:solidFill>
              </a:rPr>
              <a:t>29 SEP 2016</a:t>
            </a:r>
            <a:endParaRPr lang="en-US" dirty="0">
              <a:solidFill>
                <a:schemeClr val="tx1"/>
              </a:solidFill>
            </a:endParaRPr>
          </a:p>
        </p:txBody>
      </p:sp>
      <p:sp>
        <p:nvSpPr>
          <p:cNvPr id="4" name="Subtitle 2"/>
          <p:cNvSpPr txBox="1">
            <a:spLocks/>
          </p:cNvSpPr>
          <p:nvPr/>
        </p:nvSpPr>
        <p:spPr>
          <a:xfrm>
            <a:off x="5410200" y="4572000"/>
            <a:ext cx="3124200" cy="1257300"/>
          </a:xfrm>
          <a:prstGeom prst="rect">
            <a:avLst/>
          </a:prstGeom>
        </p:spPr>
        <p:txBody>
          <a:bodyPr vert="horz" anchor="ctr">
            <a:normAutofit fontScale="77500" lnSpcReduction="20000"/>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solidFill>
                  <a:schemeClr val="tx1"/>
                </a:solidFill>
              </a:rPr>
              <a:t>Neal Ziring</a:t>
            </a:r>
          </a:p>
          <a:p>
            <a:r>
              <a:rPr lang="en-US" dirty="0">
                <a:solidFill>
                  <a:schemeClr val="tx1"/>
                </a:solidFill>
              </a:rPr>
              <a:t>Technical Director, </a:t>
            </a:r>
            <a:endParaRPr lang="en-US" dirty="0" smtClean="0">
              <a:solidFill>
                <a:schemeClr val="tx1"/>
              </a:solidFill>
            </a:endParaRPr>
          </a:p>
          <a:p>
            <a:r>
              <a:rPr lang="en-US" dirty="0" smtClean="0">
                <a:solidFill>
                  <a:schemeClr val="tx1"/>
                </a:solidFill>
              </a:rPr>
              <a:t>NSA </a:t>
            </a:r>
            <a:r>
              <a:rPr lang="en-US" dirty="0">
                <a:solidFill>
                  <a:schemeClr val="tx1"/>
                </a:solidFill>
              </a:rPr>
              <a:t>Capabilities Directorate </a:t>
            </a:r>
            <a:endParaRPr lang="en-US" dirty="0" smtClean="0">
              <a:solidFill>
                <a:schemeClr val="tx1"/>
              </a:solidFill>
            </a:endParaRPr>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609600"/>
            <a:ext cx="492253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1711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Encoding Modes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40</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92500" lnSpcReduction="20000"/>
          </a:bodyPr>
          <a:lstStyle/>
          <a:p>
            <a:r>
              <a:rPr lang="en-US" dirty="0" smtClean="0"/>
              <a:t>Verbose</a:t>
            </a:r>
          </a:p>
          <a:p>
            <a:pPr lvl="2"/>
            <a:r>
              <a:rPr lang="en-US" dirty="0" smtClean="0"/>
              <a:t>RECORD encoded as Object</a:t>
            </a:r>
          </a:p>
          <a:p>
            <a:pPr lvl="2"/>
            <a:r>
              <a:rPr lang="en-US" dirty="0" smtClean="0"/>
              <a:t>Highest bandwidth</a:t>
            </a:r>
          </a:p>
          <a:p>
            <a:pPr lvl="2"/>
            <a:r>
              <a:rPr lang="en-US" dirty="0" smtClean="0"/>
              <a:t>Arguably most human-readable (explicit field names)</a:t>
            </a:r>
          </a:p>
          <a:p>
            <a:r>
              <a:rPr lang="en-US" dirty="0" smtClean="0"/>
              <a:t>Concise</a:t>
            </a:r>
          </a:p>
          <a:p>
            <a:pPr lvl="2"/>
            <a:r>
              <a:rPr lang="en-US" dirty="0" smtClean="0"/>
              <a:t>RECORD encoded as Array</a:t>
            </a:r>
          </a:p>
          <a:p>
            <a:pPr lvl="2"/>
            <a:r>
              <a:rPr lang="en-US" dirty="0" smtClean="0"/>
              <a:t>Reduced bandwidth</a:t>
            </a:r>
          </a:p>
          <a:p>
            <a:pPr lvl="2"/>
            <a:r>
              <a:rPr lang="en-US" dirty="0" smtClean="0"/>
              <a:t>Arguably more readable (no field name clutter)</a:t>
            </a:r>
          </a:p>
          <a:p>
            <a:r>
              <a:rPr lang="en-US" dirty="0" smtClean="0"/>
              <a:t>Minimized</a:t>
            </a:r>
          </a:p>
          <a:p>
            <a:pPr lvl="2"/>
            <a:r>
              <a:rPr lang="en-US" dirty="0" smtClean="0"/>
              <a:t>RECORD encoded as Array, Names encoded as Tags</a:t>
            </a:r>
          </a:p>
          <a:p>
            <a:pPr lvl="2"/>
            <a:r>
              <a:rPr lang="en-US" dirty="0" smtClean="0"/>
              <a:t>Most bandwidth efficient, </a:t>
            </a:r>
            <a:r>
              <a:rPr lang="en-US" dirty="0"/>
              <a:t>l</a:t>
            </a:r>
            <a:r>
              <a:rPr lang="en-US" dirty="0" smtClean="0"/>
              <a:t>east readable</a:t>
            </a:r>
          </a:p>
          <a:p>
            <a:pPr lvl="2"/>
            <a:r>
              <a:rPr lang="en-US" dirty="0" smtClean="0"/>
              <a:t>Use directly for transmission, or as visualization of binary encoding</a:t>
            </a:r>
          </a:p>
        </p:txBody>
      </p:sp>
    </p:spTree>
    <p:extLst>
      <p:ext uri="{BB962C8B-B14F-4D97-AF65-F5344CB8AC3E}">
        <p14:creationId xmlns:p14="http://schemas.microsoft.com/office/powerpoint/2010/main" val="3296421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823009" y="4804611"/>
            <a:ext cx="2053791" cy="280987"/>
          </a:xfrm>
          <a:prstGeom prst="rect">
            <a:avLst/>
          </a:prstGeom>
          <a:solidFill>
            <a:schemeClr val="accent6">
              <a:lumMod val="60000"/>
              <a:lumOff val="4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9" name="Rectangle 48"/>
          <p:cNvSpPr/>
          <p:nvPr/>
        </p:nvSpPr>
        <p:spPr>
          <a:xfrm>
            <a:off x="1219200" y="5261811"/>
            <a:ext cx="3657600" cy="285749"/>
          </a:xfrm>
          <a:prstGeom prst="rect">
            <a:avLst/>
          </a:prstGeom>
          <a:solidFill>
            <a:schemeClr val="accent6">
              <a:lumMod val="60000"/>
              <a:lumOff val="4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0" name="Rectangle 49"/>
          <p:cNvSpPr/>
          <p:nvPr/>
        </p:nvSpPr>
        <p:spPr>
          <a:xfrm>
            <a:off x="762000" y="5719010"/>
            <a:ext cx="4114800" cy="409039"/>
          </a:xfrm>
          <a:prstGeom prst="rect">
            <a:avLst/>
          </a:prstGeom>
          <a:solidFill>
            <a:schemeClr val="accent6">
              <a:lumMod val="60000"/>
              <a:lumOff val="4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smtClean="0"/>
              <a:t>Concrete Schema Generation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41</a:t>
            </a:fld>
            <a:endParaRPr kumimoji="0" lang="en-US" dirty="0">
              <a:solidFill>
                <a:srgbClr val="FFFFFF"/>
              </a:solidFill>
            </a:endParaRPr>
          </a:p>
        </p:txBody>
      </p:sp>
      <p:sp>
        <p:nvSpPr>
          <p:cNvPr id="10" name="Rounded Rectangle 9"/>
          <p:cNvSpPr/>
          <p:nvPr/>
        </p:nvSpPr>
        <p:spPr>
          <a:xfrm>
            <a:off x="3903857" y="2438400"/>
            <a:ext cx="1334101" cy="685800"/>
          </a:xfrm>
          <a:prstGeom prst="roundRect">
            <a:avLst>
              <a:gd name="adj" fmla="val 22712"/>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Abstract Syntax</a:t>
            </a:r>
          </a:p>
        </p:txBody>
      </p:sp>
      <p:sp>
        <p:nvSpPr>
          <p:cNvPr id="9" name="Left-Right Arrow 8"/>
          <p:cNvSpPr/>
          <p:nvPr/>
        </p:nvSpPr>
        <p:spPr>
          <a:xfrm>
            <a:off x="2760857" y="2667000"/>
            <a:ext cx="1133062" cy="228600"/>
          </a:xfrm>
          <a:prstGeom prst="lef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74555" y="2458819"/>
            <a:ext cx="923651" cy="646331"/>
          </a:xfrm>
          <a:prstGeom prst="rect">
            <a:avLst/>
          </a:prstGeom>
          <a:noFill/>
        </p:spPr>
        <p:txBody>
          <a:bodyPr wrap="none" rtlCol="0">
            <a:spAutoFit/>
          </a:bodyPr>
          <a:lstStyle/>
          <a:p>
            <a:r>
              <a:rPr lang="en-US" sz="1200" i="1" dirty="0" smtClean="0"/>
              <a:t>JSON Load</a:t>
            </a:r>
          </a:p>
          <a:p>
            <a:endParaRPr lang="en-US" sz="1200" i="1" dirty="0" smtClean="0"/>
          </a:p>
          <a:p>
            <a:r>
              <a:rPr lang="en-US" sz="1200" i="1" dirty="0" smtClean="0"/>
              <a:t>JSON Dump</a:t>
            </a:r>
            <a:endParaRPr lang="en-US" sz="1200" i="1" dirty="0"/>
          </a:p>
        </p:txBody>
      </p:sp>
      <p:grpSp>
        <p:nvGrpSpPr>
          <p:cNvPr id="65" name="Group 64"/>
          <p:cNvGrpSpPr/>
          <p:nvPr/>
        </p:nvGrpSpPr>
        <p:grpSpPr>
          <a:xfrm>
            <a:off x="884842" y="1828800"/>
            <a:ext cx="1838516" cy="1371600"/>
            <a:chOff x="828484" y="2042010"/>
            <a:chExt cx="1838516" cy="1371600"/>
          </a:xfrm>
        </p:grpSpPr>
        <p:sp>
          <p:nvSpPr>
            <p:cNvPr id="56" name="Folded Corner 55"/>
            <p:cNvSpPr/>
            <p:nvPr/>
          </p:nvSpPr>
          <p:spPr>
            <a:xfrm rot="10800000">
              <a:off x="875698" y="2042010"/>
              <a:ext cx="1791302" cy="1371600"/>
            </a:xfrm>
            <a:prstGeom prst="foldedCorner">
              <a:avLst>
                <a:gd name="adj" fmla="val 9888"/>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dirty="0">
                <a:solidFill>
                  <a:schemeClr val="tx1"/>
                </a:solidFill>
                <a:latin typeface="Consolas" panose="020B0609020204030204" pitchFamily="49" charset="0"/>
                <a:cs typeface="Consolas" panose="020B0609020204030204" pitchFamily="49" charset="0"/>
              </a:endParaRPr>
            </a:p>
          </p:txBody>
        </p:sp>
        <p:sp>
          <p:nvSpPr>
            <p:cNvPr id="33" name="TextBox 32"/>
            <p:cNvSpPr txBox="1"/>
            <p:nvPr/>
          </p:nvSpPr>
          <p:spPr>
            <a:xfrm>
              <a:off x="828484" y="2156310"/>
              <a:ext cx="1838516" cy="12573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800">
                  <a:latin typeface="Consolas" panose="020B0609020204030204" pitchFamily="49" charset="0"/>
                  <a:cs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 dirty="0">
                  <a:solidFill>
                    <a:schemeClr val="tx1"/>
                  </a:solidFill>
                </a:rPr>
                <a:t>{</a:t>
              </a:r>
            </a:p>
            <a:p>
              <a:r>
                <a:rPr lang="en-US" sz="600" dirty="0">
                  <a:solidFill>
                    <a:schemeClr val="tx1"/>
                  </a:solidFill>
                </a:rPr>
                <a:t>  "meta": {</a:t>
              </a:r>
            </a:p>
            <a:p>
              <a:r>
                <a:rPr lang="en-US" sz="600" dirty="0">
                  <a:solidFill>
                    <a:schemeClr val="tx1"/>
                  </a:solidFill>
                </a:rPr>
                <a:t>    "module": "openc2"</a:t>
              </a:r>
            </a:p>
            <a:p>
              <a:r>
                <a:rPr lang="en-US" sz="600" dirty="0">
                  <a:solidFill>
                    <a:schemeClr val="tx1"/>
                  </a:solidFill>
                </a:rPr>
                <a:t>  },</a:t>
              </a:r>
            </a:p>
            <a:p>
              <a:r>
                <a:rPr lang="en-US" sz="600" dirty="0">
                  <a:solidFill>
                    <a:schemeClr val="tx1"/>
                  </a:solidFill>
                </a:rPr>
                <a:t>  "types": [</a:t>
              </a:r>
            </a:p>
            <a:p>
              <a:r>
                <a:rPr lang="en-US" sz="600" dirty="0">
                  <a:solidFill>
                    <a:schemeClr val="tx1"/>
                  </a:solidFill>
                </a:rPr>
                <a:t>    ["OpenC2Command", "Record", "", [</a:t>
              </a:r>
            </a:p>
            <a:p>
              <a:r>
                <a:rPr lang="en-US" sz="600" dirty="0">
                  <a:solidFill>
                    <a:schemeClr val="tx1"/>
                  </a:solidFill>
                </a:rPr>
                <a:t>      [1, "action", "Action", ""],</a:t>
              </a:r>
            </a:p>
            <a:p>
              <a:r>
                <a:rPr lang="en-US" sz="600" dirty="0">
                  <a:solidFill>
                    <a:schemeClr val="tx1"/>
                  </a:solidFill>
                </a:rPr>
                <a:t>      [2, "target", "Target", ""],</a:t>
              </a:r>
            </a:p>
            <a:p>
              <a:r>
                <a:rPr lang="en-US" sz="600" dirty="0">
                  <a:solidFill>
                    <a:schemeClr val="tx1"/>
                  </a:solidFill>
                </a:rPr>
                <a:t>      [3, "actuator", "Actuator", "?"],</a:t>
              </a:r>
            </a:p>
            <a:p>
              <a:r>
                <a:rPr lang="en-US" sz="600" dirty="0">
                  <a:solidFill>
                    <a:schemeClr val="tx1"/>
                  </a:solidFill>
                </a:rPr>
                <a:t>      [4, "modifiers", "Modifiers", "?"]</a:t>
              </a:r>
            </a:p>
            <a:p>
              <a:r>
                <a:rPr lang="en-US" sz="600" dirty="0">
                  <a:solidFill>
                    <a:schemeClr val="tx1"/>
                  </a:solidFill>
                </a:rPr>
                <a:t>    ]]</a:t>
              </a:r>
            </a:p>
            <a:p>
              <a:r>
                <a:rPr lang="en-US" sz="600" dirty="0">
                  <a:solidFill>
                    <a:schemeClr val="tx1"/>
                  </a:solidFill>
                </a:rPr>
                <a:t>  ]</a:t>
              </a:r>
            </a:p>
            <a:p>
              <a:r>
                <a:rPr lang="en-US" sz="600" dirty="0">
                  <a:solidFill>
                    <a:schemeClr val="tx1"/>
                  </a:solidFill>
                </a:rPr>
                <a:t>}</a:t>
              </a:r>
            </a:p>
          </p:txBody>
        </p:sp>
      </p:grpSp>
      <p:sp>
        <p:nvSpPr>
          <p:cNvPr id="58" name="TextBox 57"/>
          <p:cNvSpPr txBox="1"/>
          <p:nvPr/>
        </p:nvSpPr>
        <p:spPr>
          <a:xfrm>
            <a:off x="1511084" y="3135868"/>
            <a:ext cx="681597" cy="369332"/>
          </a:xfrm>
          <a:prstGeom prst="rect">
            <a:avLst/>
          </a:prstGeom>
          <a:noFill/>
        </p:spPr>
        <p:txBody>
          <a:bodyPr wrap="none" rtlCol="0">
            <a:spAutoFit/>
          </a:bodyPr>
          <a:lstStyle/>
          <a:p>
            <a:r>
              <a:rPr lang="en-US" dirty="0" smtClean="0"/>
              <a:t>JASN</a:t>
            </a:r>
            <a:endParaRPr lang="en-US" dirty="0"/>
          </a:p>
        </p:txBody>
      </p:sp>
      <p:sp>
        <p:nvSpPr>
          <p:cNvPr id="5" name="TextBox 4"/>
          <p:cNvSpPr txBox="1"/>
          <p:nvPr/>
        </p:nvSpPr>
        <p:spPr>
          <a:xfrm>
            <a:off x="762000" y="4808622"/>
            <a:ext cx="4090031" cy="1323439"/>
          </a:xfrm>
          <a:prstGeom prst="rect">
            <a:avLst/>
          </a:prstGeom>
          <a:noFill/>
        </p:spPr>
        <p:txBody>
          <a:bodyPr wrap="square" rtlCol="0">
            <a:spAutoFit/>
          </a:bodyPr>
          <a:lstStyle/>
          <a:p>
            <a:pPr algn="r"/>
            <a:r>
              <a:rPr lang="en-US" sz="1000" dirty="0" smtClean="0">
                <a:latin typeface="Consolas" panose="020B0609020204030204" pitchFamily="49" charset="0"/>
                <a:cs typeface="Consolas" panose="020B0609020204030204" pitchFamily="49" charset="0"/>
              </a:rPr>
              <a:t>[34,[8,["</a:t>
            </a:r>
            <a:r>
              <a:rPr lang="en-US" sz="1000" dirty="0">
                <a:latin typeface="Consolas" panose="020B0609020204030204" pitchFamily="49" charset="0"/>
                <a:cs typeface="Consolas" panose="020B0609020204030204" pitchFamily="49" charset="0"/>
              </a:rPr>
              <a:t>cdn.badco.org</a:t>
            </a:r>
            <a:r>
              <a:rPr lang="en-US" sz="1000" dirty="0" smtClean="0">
                <a:latin typeface="Consolas" panose="020B0609020204030204" pitchFamily="49" charset="0"/>
                <a:cs typeface="Consolas" panose="020B0609020204030204" pitchFamily="49" charset="0"/>
              </a:rPr>
              <a:t>"]]]</a:t>
            </a:r>
          </a:p>
          <a:p>
            <a:pPr algn="r"/>
            <a:endParaRPr lang="en-US" sz="1000" dirty="0">
              <a:latin typeface="Consolas" panose="020B0609020204030204" pitchFamily="49" charset="0"/>
              <a:cs typeface="Consolas" panose="020B0609020204030204" pitchFamily="49" charset="0"/>
            </a:endParaRPr>
          </a:p>
          <a:p>
            <a:pPr algn="r"/>
            <a:endParaRPr lang="en-US" sz="1000" dirty="0" smtClean="0">
              <a:latin typeface="Consolas" panose="020B0609020204030204" pitchFamily="49" charset="0"/>
              <a:cs typeface="Consolas" panose="020B0609020204030204" pitchFamily="49" charset="0"/>
            </a:endParaRPr>
          </a:p>
          <a:p>
            <a:pPr algn="r"/>
            <a:r>
              <a:rPr lang="en-US" sz="1000" dirty="0" smtClean="0">
                <a:latin typeface="Consolas" panose="020B0609020204030204" pitchFamily="49" charset="0"/>
                <a:cs typeface="Consolas" panose="020B0609020204030204" pitchFamily="49" charset="0"/>
              </a:rPr>
              <a:t>["</a:t>
            </a:r>
            <a:r>
              <a:rPr lang="en-US" sz="1000" dirty="0">
                <a:latin typeface="Consolas" panose="020B0609020204030204" pitchFamily="49" charset="0"/>
                <a:cs typeface="Consolas" panose="020B0609020204030204" pitchFamily="49" charset="0"/>
              </a:rPr>
              <a:t>mitigate",["</a:t>
            </a:r>
            <a:r>
              <a:rPr lang="en-US" sz="1000" dirty="0" err="1">
                <a:latin typeface="Consolas" panose="020B0609020204030204" pitchFamily="49" charset="0"/>
                <a:cs typeface="Consolas" panose="020B0609020204030204" pitchFamily="49" charset="0"/>
              </a:rPr>
              <a:t>cybox:Hostname</a:t>
            </a:r>
            <a:r>
              <a:rPr lang="en-US" sz="1000" dirty="0">
                <a:latin typeface="Consolas" panose="020B0609020204030204" pitchFamily="49" charset="0"/>
                <a:cs typeface="Consolas" panose="020B0609020204030204" pitchFamily="49" charset="0"/>
              </a:rPr>
              <a:t>",["cdn.badco.org"]]]</a:t>
            </a:r>
          </a:p>
          <a:p>
            <a:pPr algn="r"/>
            <a:endParaRPr lang="en-US" sz="1000" dirty="0">
              <a:latin typeface="Consolas" panose="020B0609020204030204" pitchFamily="49" charset="0"/>
              <a:cs typeface="Consolas" panose="020B0609020204030204" pitchFamily="49" charset="0"/>
            </a:endParaRPr>
          </a:p>
          <a:p>
            <a:pPr algn="r"/>
            <a:endParaRPr lang="en-US" sz="1000" dirty="0">
              <a:latin typeface="Consolas" panose="020B0609020204030204" pitchFamily="49" charset="0"/>
              <a:cs typeface="Consolas" panose="020B0609020204030204" pitchFamily="49" charset="0"/>
            </a:endParaRPr>
          </a:p>
          <a:p>
            <a:pPr algn="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action</a:t>
            </a:r>
            <a:r>
              <a:rPr lang="en-US" sz="1000" dirty="0" err="1" smtClean="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mitigate","target</a:t>
            </a:r>
            <a:r>
              <a:rPr lang="en-US" sz="1000" dirty="0">
                <a:latin typeface="Consolas" panose="020B0609020204030204" pitchFamily="49" charset="0"/>
                <a:cs typeface="Consolas" panose="020B0609020204030204" pitchFamily="49" charset="0"/>
              </a:rPr>
              <a:t>":{"type":"</a:t>
            </a:r>
            <a:r>
              <a:rPr lang="en-US" sz="1000" dirty="0" err="1">
                <a:latin typeface="Consolas" panose="020B0609020204030204" pitchFamily="49" charset="0"/>
                <a:cs typeface="Consolas" panose="020B0609020204030204" pitchFamily="49" charset="0"/>
              </a:rPr>
              <a:t>cybox:Hostname</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specifiers</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Hostname_Value":"cdn.badco.org</a:t>
            </a:r>
            <a:r>
              <a:rPr lang="en-US" sz="1000" dirty="0">
                <a:latin typeface="Consolas" panose="020B0609020204030204" pitchFamily="49" charset="0"/>
                <a:cs typeface="Consolas" panose="020B0609020204030204" pitchFamily="49" charset="0"/>
              </a:rPr>
              <a:t>"}}}</a:t>
            </a:r>
          </a:p>
        </p:txBody>
      </p:sp>
      <p:sp>
        <p:nvSpPr>
          <p:cNvPr id="13" name="Freeform 12"/>
          <p:cNvSpPr/>
          <p:nvPr/>
        </p:nvSpPr>
        <p:spPr>
          <a:xfrm>
            <a:off x="2514600" y="4433136"/>
            <a:ext cx="140571" cy="838200"/>
          </a:xfrm>
          <a:custGeom>
            <a:avLst/>
            <a:gdLst>
              <a:gd name="connsiteX0" fmla="*/ 190500 w 190500"/>
              <a:gd name="connsiteY0" fmla="*/ 0 h 876300"/>
              <a:gd name="connsiteX1" fmla="*/ 152400 w 190500"/>
              <a:gd name="connsiteY1" fmla="*/ 361950 h 876300"/>
              <a:gd name="connsiteX2" fmla="*/ 28575 w 190500"/>
              <a:gd name="connsiteY2" fmla="*/ 704850 h 876300"/>
              <a:gd name="connsiteX3" fmla="*/ 0 w 190500"/>
              <a:gd name="connsiteY3" fmla="*/ 876300 h 876300"/>
              <a:gd name="connsiteX4" fmla="*/ 0 w 190500"/>
              <a:gd name="connsiteY4" fmla="*/ 876300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876300">
                <a:moveTo>
                  <a:pt x="190500" y="0"/>
                </a:moveTo>
                <a:cubicBezTo>
                  <a:pt x="184943" y="122237"/>
                  <a:pt x="179387" y="244475"/>
                  <a:pt x="152400" y="361950"/>
                </a:cubicBezTo>
                <a:cubicBezTo>
                  <a:pt x="125413" y="479425"/>
                  <a:pt x="53975" y="619125"/>
                  <a:pt x="28575" y="704850"/>
                </a:cubicBezTo>
                <a:cubicBezTo>
                  <a:pt x="3175" y="790575"/>
                  <a:pt x="0" y="876300"/>
                  <a:pt x="0" y="876300"/>
                </a:cubicBezTo>
                <a:lnTo>
                  <a:pt x="0" y="876300"/>
                </a:lnTo>
              </a:path>
            </a:pathLst>
          </a:custGeom>
          <a:noFill/>
          <a:ln>
            <a:solidFill>
              <a:schemeClr val="accent6">
                <a:lumMod val="5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4038599" y="4433136"/>
            <a:ext cx="47625" cy="390525"/>
          </a:xfrm>
          <a:custGeom>
            <a:avLst/>
            <a:gdLst>
              <a:gd name="connsiteX0" fmla="*/ 76200 w 76200"/>
              <a:gd name="connsiteY0" fmla="*/ 0 h 457200"/>
              <a:gd name="connsiteX1" fmla="*/ 66675 w 76200"/>
              <a:gd name="connsiteY1" fmla="*/ 180975 h 457200"/>
              <a:gd name="connsiteX2" fmla="*/ 19050 w 76200"/>
              <a:gd name="connsiteY2" fmla="*/ 371475 h 457200"/>
              <a:gd name="connsiteX3" fmla="*/ 0 w 76200"/>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76200" h="457200">
                <a:moveTo>
                  <a:pt x="76200" y="0"/>
                </a:moveTo>
                <a:cubicBezTo>
                  <a:pt x="76200" y="59531"/>
                  <a:pt x="76200" y="119063"/>
                  <a:pt x="66675" y="180975"/>
                </a:cubicBezTo>
                <a:cubicBezTo>
                  <a:pt x="57150" y="242888"/>
                  <a:pt x="30162" y="325438"/>
                  <a:pt x="19050" y="371475"/>
                </a:cubicBezTo>
                <a:cubicBezTo>
                  <a:pt x="7938" y="417512"/>
                  <a:pt x="3969" y="437356"/>
                  <a:pt x="0" y="457200"/>
                </a:cubicBezTo>
              </a:path>
            </a:pathLst>
          </a:custGeom>
          <a:noFill/>
          <a:ln>
            <a:solidFill>
              <a:schemeClr val="accent6">
                <a:lumMod val="5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012376" y="4433136"/>
            <a:ext cx="606874" cy="1276350"/>
          </a:xfrm>
          <a:custGeom>
            <a:avLst/>
            <a:gdLst>
              <a:gd name="connsiteX0" fmla="*/ 606874 w 606874"/>
              <a:gd name="connsiteY0" fmla="*/ 0 h 1276350"/>
              <a:gd name="connsiteX1" fmla="*/ 492574 w 606874"/>
              <a:gd name="connsiteY1" fmla="*/ 285750 h 1276350"/>
              <a:gd name="connsiteX2" fmla="*/ 54424 w 606874"/>
              <a:gd name="connsiteY2" fmla="*/ 752475 h 1276350"/>
              <a:gd name="connsiteX3" fmla="*/ 6799 w 606874"/>
              <a:gd name="connsiteY3" fmla="*/ 1276350 h 1276350"/>
              <a:gd name="connsiteX4" fmla="*/ 6799 w 606874"/>
              <a:gd name="connsiteY4" fmla="*/ 1276350 h 1276350"/>
              <a:gd name="connsiteX5" fmla="*/ 6799 w 606874"/>
              <a:gd name="connsiteY5" fmla="*/ 127635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6874" h="1276350">
                <a:moveTo>
                  <a:pt x="606874" y="0"/>
                </a:moveTo>
                <a:cubicBezTo>
                  <a:pt x="595761" y="80169"/>
                  <a:pt x="584649" y="160338"/>
                  <a:pt x="492574" y="285750"/>
                </a:cubicBezTo>
                <a:cubicBezTo>
                  <a:pt x="400499" y="411162"/>
                  <a:pt x="135386" y="587375"/>
                  <a:pt x="54424" y="752475"/>
                </a:cubicBezTo>
                <a:cubicBezTo>
                  <a:pt x="-26539" y="917575"/>
                  <a:pt x="6799" y="1276350"/>
                  <a:pt x="6799" y="1276350"/>
                </a:cubicBezTo>
                <a:lnTo>
                  <a:pt x="6799" y="1276350"/>
                </a:lnTo>
                <a:lnTo>
                  <a:pt x="6799" y="1276350"/>
                </a:lnTo>
              </a:path>
            </a:pathLst>
          </a:custGeom>
          <a:noFill/>
          <a:ln>
            <a:solidFill>
              <a:schemeClr val="accent6">
                <a:lumMod val="5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143000" y="3810000"/>
            <a:ext cx="990600" cy="762000"/>
          </a:xfrm>
          <a:prstGeom prst="roundRect">
            <a:avLst>
              <a:gd name="adj" fmla="val 10746"/>
            </a:avLst>
          </a:prstGeom>
          <a:solidFill>
            <a:schemeClr val="bg2">
              <a:lumMod val="9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libri" panose="020F0502020204030204" pitchFamily="34" charset="0"/>
                <a:cs typeface="Calibri" panose="020F0502020204030204" pitchFamily="34" charset="0"/>
              </a:rPr>
              <a:t>JSON Schema Verbose</a:t>
            </a:r>
          </a:p>
        </p:txBody>
      </p:sp>
      <p:sp>
        <p:nvSpPr>
          <p:cNvPr id="34" name="Rounded Rectangle 33"/>
          <p:cNvSpPr/>
          <p:nvPr/>
        </p:nvSpPr>
        <p:spPr>
          <a:xfrm>
            <a:off x="2327709" y="3810000"/>
            <a:ext cx="990600" cy="762000"/>
          </a:xfrm>
          <a:prstGeom prst="roundRect">
            <a:avLst>
              <a:gd name="adj" fmla="val 10746"/>
            </a:avLst>
          </a:prstGeom>
          <a:solidFill>
            <a:schemeClr val="bg2">
              <a:lumMod val="9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libri" panose="020F0502020204030204" pitchFamily="34" charset="0"/>
                <a:cs typeface="Calibri" panose="020F0502020204030204" pitchFamily="34" charset="0"/>
              </a:rPr>
              <a:t>JSON Schema Concise</a:t>
            </a:r>
          </a:p>
        </p:txBody>
      </p:sp>
      <p:sp>
        <p:nvSpPr>
          <p:cNvPr id="35" name="Rounded Rectangle 34"/>
          <p:cNvSpPr/>
          <p:nvPr/>
        </p:nvSpPr>
        <p:spPr>
          <a:xfrm>
            <a:off x="3512418" y="3810000"/>
            <a:ext cx="1143000" cy="762000"/>
          </a:xfrm>
          <a:prstGeom prst="roundRect">
            <a:avLst>
              <a:gd name="adj" fmla="val 10746"/>
            </a:avLst>
          </a:prstGeom>
          <a:solidFill>
            <a:schemeClr val="bg2">
              <a:lumMod val="9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libri" panose="020F0502020204030204" pitchFamily="34" charset="0"/>
                <a:cs typeface="Calibri" panose="020F0502020204030204" pitchFamily="34" charset="0"/>
              </a:rPr>
              <a:t>JSON Schema Minimized</a:t>
            </a:r>
          </a:p>
        </p:txBody>
      </p:sp>
      <p:sp>
        <p:nvSpPr>
          <p:cNvPr id="36" name="Rounded Rectangle 35"/>
          <p:cNvSpPr/>
          <p:nvPr/>
        </p:nvSpPr>
        <p:spPr>
          <a:xfrm>
            <a:off x="6034236" y="3810000"/>
            <a:ext cx="990600" cy="762000"/>
          </a:xfrm>
          <a:prstGeom prst="roundRect">
            <a:avLst>
              <a:gd name="adj" fmla="val 10746"/>
            </a:avLst>
          </a:prstGeom>
          <a:solidFill>
            <a:schemeClr val="bg2">
              <a:lumMod val="9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libri" panose="020F0502020204030204" pitchFamily="34" charset="0"/>
                <a:cs typeface="Calibri" panose="020F0502020204030204" pitchFamily="34" charset="0"/>
              </a:rPr>
              <a:t>Proto3 Binary</a:t>
            </a:r>
          </a:p>
        </p:txBody>
      </p:sp>
      <p:sp>
        <p:nvSpPr>
          <p:cNvPr id="37" name="Rounded Rectangle 36"/>
          <p:cNvSpPr/>
          <p:nvPr/>
        </p:nvSpPr>
        <p:spPr>
          <a:xfrm>
            <a:off x="4849527" y="3814011"/>
            <a:ext cx="990600" cy="762000"/>
          </a:xfrm>
          <a:prstGeom prst="roundRect">
            <a:avLst>
              <a:gd name="adj" fmla="val 10746"/>
            </a:avLst>
          </a:prstGeom>
          <a:solidFill>
            <a:schemeClr val="bg2">
              <a:lumMod val="9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libri" panose="020F0502020204030204" pitchFamily="34" charset="0"/>
                <a:cs typeface="Calibri" panose="020F0502020204030204" pitchFamily="34" charset="0"/>
              </a:rPr>
              <a:t>XSD</a:t>
            </a:r>
          </a:p>
        </p:txBody>
      </p:sp>
      <p:sp>
        <p:nvSpPr>
          <p:cNvPr id="38" name="Rounded Rectangle 37"/>
          <p:cNvSpPr/>
          <p:nvPr/>
        </p:nvSpPr>
        <p:spPr>
          <a:xfrm>
            <a:off x="7218947" y="3814011"/>
            <a:ext cx="990600" cy="762000"/>
          </a:xfrm>
          <a:prstGeom prst="roundRect">
            <a:avLst>
              <a:gd name="adj" fmla="val 10746"/>
            </a:avLst>
          </a:prstGeom>
          <a:solidFill>
            <a:schemeClr val="bg2">
              <a:lumMod val="9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libri" panose="020F0502020204030204" pitchFamily="34" charset="0"/>
                <a:cs typeface="Calibri" panose="020F0502020204030204" pitchFamily="34" charset="0"/>
              </a:rPr>
              <a:t>Other Binary</a:t>
            </a:r>
          </a:p>
        </p:txBody>
      </p:sp>
      <p:cxnSp>
        <p:nvCxnSpPr>
          <p:cNvPr id="20" name="Straight Arrow Connector 19"/>
          <p:cNvCxnSpPr>
            <a:stCxn id="10" idx="2"/>
            <a:endCxn id="32" idx="0"/>
          </p:cNvCxnSpPr>
          <p:nvPr/>
        </p:nvCxnSpPr>
        <p:spPr>
          <a:xfrm flipH="1">
            <a:off x="1638300" y="3124200"/>
            <a:ext cx="2932608"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34" idx="0"/>
          </p:cNvCxnSpPr>
          <p:nvPr/>
        </p:nvCxnSpPr>
        <p:spPr>
          <a:xfrm flipH="1">
            <a:off x="2823009" y="3124200"/>
            <a:ext cx="1747899"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35" idx="0"/>
          </p:cNvCxnSpPr>
          <p:nvPr/>
        </p:nvCxnSpPr>
        <p:spPr>
          <a:xfrm flipH="1">
            <a:off x="4083918" y="3124200"/>
            <a:ext cx="48699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37" idx="0"/>
          </p:cNvCxnSpPr>
          <p:nvPr/>
        </p:nvCxnSpPr>
        <p:spPr>
          <a:xfrm>
            <a:off x="4570908" y="3124200"/>
            <a:ext cx="773919" cy="689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36" idx="0"/>
          </p:cNvCxnSpPr>
          <p:nvPr/>
        </p:nvCxnSpPr>
        <p:spPr>
          <a:xfrm>
            <a:off x="4570908" y="3124200"/>
            <a:ext cx="1958628"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38" idx="0"/>
          </p:cNvCxnSpPr>
          <p:nvPr/>
        </p:nvCxnSpPr>
        <p:spPr>
          <a:xfrm>
            <a:off x="4570908" y="3124200"/>
            <a:ext cx="3143339" cy="689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67400" y="5331023"/>
            <a:ext cx="2352479" cy="307777"/>
          </a:xfrm>
          <a:prstGeom prst="rect">
            <a:avLst/>
          </a:prstGeom>
          <a:noFill/>
        </p:spPr>
        <p:txBody>
          <a:bodyPr wrap="square" rtlCol="0">
            <a:spAutoFit/>
          </a:bodyPr>
          <a:lstStyle/>
          <a:p>
            <a:r>
              <a:rPr lang="en-US" sz="1400" b="1" dirty="0" smtClean="0">
                <a:latin typeface="Calibri" panose="020F0502020204030204" pitchFamily="34" charset="0"/>
                <a:cs typeface="Calibri" panose="020F0502020204030204" pitchFamily="34" charset="0"/>
              </a:rPr>
              <a:t>Encoding</a:t>
            </a:r>
            <a:r>
              <a:rPr lang="en-US" sz="1400" dirty="0" smtClean="0">
                <a:latin typeface="Calibri" panose="020F0502020204030204" pitchFamily="34" charset="0"/>
                <a:cs typeface="Calibri" panose="020F0502020204030204" pitchFamily="34" charset="0"/>
              </a:rPr>
              <a:t>  (Message Formats)</a:t>
            </a:r>
            <a:endParaRPr lang="en-US" sz="1400" dirty="0">
              <a:latin typeface="Calibri" panose="020F0502020204030204" pitchFamily="34" charset="0"/>
              <a:cs typeface="Calibri" panose="020F0502020204030204" pitchFamily="34" charset="0"/>
            </a:endParaRPr>
          </a:p>
        </p:txBody>
      </p:sp>
      <p:sp>
        <p:nvSpPr>
          <p:cNvPr id="31" name="TextBox 30"/>
          <p:cNvSpPr txBox="1"/>
          <p:nvPr/>
        </p:nvSpPr>
        <p:spPr>
          <a:xfrm>
            <a:off x="5724721" y="2587823"/>
            <a:ext cx="3190679" cy="307777"/>
          </a:xfrm>
          <a:prstGeom prst="rect">
            <a:avLst/>
          </a:prstGeom>
          <a:noFill/>
        </p:spPr>
        <p:txBody>
          <a:bodyPr wrap="square" rtlCol="0">
            <a:spAutoFit/>
          </a:bodyPr>
          <a:lstStyle/>
          <a:p>
            <a:r>
              <a:rPr lang="en-US" sz="1400" b="1" dirty="0" smtClean="0">
                <a:latin typeface="Calibri" panose="020F0502020204030204" pitchFamily="34" charset="0"/>
                <a:cs typeface="Calibri" panose="020F0502020204030204" pitchFamily="34" charset="0"/>
              </a:rPr>
              <a:t>API </a:t>
            </a:r>
            <a:r>
              <a:rPr lang="en-US" sz="1400" dirty="0" smtClean="0">
                <a:latin typeface="Calibri" panose="020F0502020204030204" pitchFamily="34" charset="0"/>
                <a:cs typeface="Calibri" panose="020F0502020204030204" pitchFamily="34" charset="0"/>
              </a:rPr>
              <a:t> (Application Programming Interface)</a:t>
            </a:r>
          </a:p>
        </p:txBody>
      </p:sp>
    </p:spTree>
    <p:extLst>
      <p:ext uri="{BB962C8B-B14F-4D97-AF65-F5344CB8AC3E}">
        <p14:creationId xmlns:p14="http://schemas.microsoft.com/office/powerpoint/2010/main" val="16400280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Development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42</a:t>
            </a:fld>
            <a:endParaRPr kumimoji="0" lang="en-US" dirty="0">
              <a:solidFill>
                <a:srgbClr val="FFFFFF"/>
              </a:solidFill>
            </a:endParaRPr>
          </a:p>
        </p:txBody>
      </p:sp>
      <p:graphicFrame>
        <p:nvGraphicFramePr>
          <p:cNvPr id="19" name="Content Placeholder 18"/>
          <p:cNvGraphicFramePr>
            <a:graphicFrameLocks noGrp="1"/>
          </p:cNvGraphicFramePr>
          <p:nvPr>
            <p:ph sz="quarter" idx="1"/>
            <p:extLst>
              <p:ext uri="{D42A27DB-BD31-4B8C-83A1-F6EECF244321}">
                <p14:modId xmlns:p14="http://schemas.microsoft.com/office/powerpoint/2010/main" val="1982464576"/>
              </p:ext>
            </p:extLst>
          </p:nvPr>
        </p:nvGraphicFramePr>
        <p:xfrm>
          <a:off x="636487" y="2178099"/>
          <a:ext cx="1295400" cy="1066800"/>
        </p:xfrm>
        <a:graphic>
          <a:graphicData uri="http://schemas.openxmlformats.org/drawingml/2006/table">
            <a:tbl>
              <a:tblPr firstRow="1" bandRow="1">
                <a:tableStyleId>{5C22544A-7EE6-4342-B048-85BDC9FD1C3A}</a:tableStyleId>
              </a:tblPr>
              <a:tblGrid>
                <a:gridCol w="218111"/>
                <a:gridCol w="430916"/>
                <a:gridCol w="646373"/>
              </a:tblGrid>
              <a:tr h="116917">
                <a:tc>
                  <a:txBody>
                    <a:bodyPr/>
                    <a:lstStyle/>
                    <a:p>
                      <a:pPr algn="ctr"/>
                      <a:r>
                        <a:rPr lang="en-US" sz="800" b="0" dirty="0" smtClean="0"/>
                        <a:t>Tag</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0" dirty="0" smtClean="0"/>
                        <a:t>Prop</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0" dirty="0" smtClean="0"/>
                        <a:t>Type</a:t>
                      </a:r>
                      <a:endParaRPr lang="en-US" sz="800" b="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540">
                <a:tc>
                  <a:txBody>
                    <a:bodyPr/>
                    <a:lstStyle/>
                    <a:p>
                      <a:pPr algn="ctr"/>
                      <a:r>
                        <a:rPr lang="en-US" sz="800" dirty="0" smtClean="0"/>
                        <a:t>1</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action</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String</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2</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target</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TargetType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3</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actuator</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ActuatorType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540">
                <a:tc>
                  <a:txBody>
                    <a:bodyPr/>
                    <a:lstStyle/>
                    <a:p>
                      <a:pPr algn="ctr"/>
                      <a:r>
                        <a:rPr lang="en-US" sz="800" dirty="0" smtClean="0"/>
                        <a:t>4</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smtClean="0"/>
                        <a:t>modifiers</a:t>
                      </a:r>
                      <a:endParaRPr lang="en-US" sz="800" dirty="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smtClean="0"/>
                        <a:t>ModifiersType</a:t>
                      </a:r>
                      <a:endParaRPr lang="en-US" sz="800" dirty="0" smtClean="0"/>
                    </a:p>
                  </a:txBody>
                  <a:tcPr marL="18288" marR="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0" name="TextBox 29"/>
          <p:cNvSpPr txBox="1"/>
          <p:nvPr/>
        </p:nvSpPr>
        <p:spPr>
          <a:xfrm>
            <a:off x="560286" y="3242846"/>
            <a:ext cx="1476302" cy="338554"/>
          </a:xfrm>
          <a:prstGeom prst="rect">
            <a:avLst/>
          </a:prstGeom>
          <a:noFill/>
        </p:spPr>
        <p:txBody>
          <a:bodyPr wrap="none" rtlCol="0">
            <a:spAutoFit/>
          </a:bodyPr>
          <a:lstStyle/>
          <a:p>
            <a:r>
              <a:rPr lang="en-US" sz="1600" dirty="0" smtClean="0"/>
              <a:t>Property Tables</a:t>
            </a:r>
            <a:endParaRPr lang="en-US" sz="1600" dirty="0"/>
          </a:p>
        </p:txBody>
      </p:sp>
      <p:sp>
        <p:nvSpPr>
          <p:cNvPr id="47" name="TextBox 46"/>
          <p:cNvSpPr txBox="1"/>
          <p:nvPr/>
        </p:nvSpPr>
        <p:spPr>
          <a:xfrm>
            <a:off x="4114800" y="3117268"/>
            <a:ext cx="1127232" cy="338554"/>
          </a:xfrm>
          <a:prstGeom prst="rect">
            <a:avLst/>
          </a:prstGeom>
          <a:noFill/>
        </p:spPr>
        <p:txBody>
          <a:bodyPr wrap="none" rtlCol="0">
            <a:spAutoFit/>
          </a:bodyPr>
          <a:lstStyle/>
          <a:p>
            <a:r>
              <a:rPr lang="en-US" sz="1600" dirty="0" err="1" smtClean="0"/>
              <a:t>PseudoASN</a:t>
            </a:r>
            <a:endParaRPr lang="en-US" sz="1600" dirty="0"/>
          </a:p>
        </p:txBody>
      </p:sp>
      <p:grpSp>
        <p:nvGrpSpPr>
          <p:cNvPr id="65" name="Group 64"/>
          <p:cNvGrpSpPr/>
          <p:nvPr/>
        </p:nvGrpSpPr>
        <p:grpSpPr>
          <a:xfrm>
            <a:off x="6553200" y="1861903"/>
            <a:ext cx="1838516" cy="1371600"/>
            <a:chOff x="828484" y="2042010"/>
            <a:chExt cx="1838516" cy="1371600"/>
          </a:xfrm>
        </p:grpSpPr>
        <p:sp>
          <p:nvSpPr>
            <p:cNvPr id="56" name="Folded Corner 55"/>
            <p:cNvSpPr/>
            <p:nvPr/>
          </p:nvSpPr>
          <p:spPr>
            <a:xfrm rot="10800000">
              <a:off x="875698" y="2042010"/>
              <a:ext cx="1791302" cy="1371600"/>
            </a:xfrm>
            <a:prstGeom prst="foldedCorner">
              <a:avLst>
                <a:gd name="adj" fmla="val 9888"/>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dirty="0">
                <a:solidFill>
                  <a:schemeClr val="tx1"/>
                </a:solidFill>
                <a:latin typeface="Consolas" panose="020B0609020204030204" pitchFamily="49" charset="0"/>
                <a:cs typeface="Consolas" panose="020B0609020204030204" pitchFamily="49" charset="0"/>
              </a:endParaRPr>
            </a:p>
          </p:txBody>
        </p:sp>
        <p:sp>
          <p:nvSpPr>
            <p:cNvPr id="33" name="TextBox 32"/>
            <p:cNvSpPr txBox="1"/>
            <p:nvPr/>
          </p:nvSpPr>
          <p:spPr>
            <a:xfrm>
              <a:off x="828484" y="2156310"/>
              <a:ext cx="1838516" cy="12573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800">
                  <a:latin typeface="Consolas" panose="020B0609020204030204" pitchFamily="49" charset="0"/>
                  <a:cs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 dirty="0">
                  <a:solidFill>
                    <a:schemeClr val="tx1"/>
                  </a:solidFill>
                </a:rPr>
                <a:t>{</a:t>
              </a:r>
            </a:p>
            <a:p>
              <a:r>
                <a:rPr lang="en-US" sz="600" dirty="0">
                  <a:solidFill>
                    <a:schemeClr val="tx1"/>
                  </a:solidFill>
                </a:rPr>
                <a:t>  "meta": {</a:t>
              </a:r>
            </a:p>
            <a:p>
              <a:r>
                <a:rPr lang="en-US" sz="600" dirty="0">
                  <a:solidFill>
                    <a:schemeClr val="tx1"/>
                  </a:solidFill>
                </a:rPr>
                <a:t>    "module": "openc2"</a:t>
              </a:r>
            </a:p>
            <a:p>
              <a:r>
                <a:rPr lang="en-US" sz="600" dirty="0">
                  <a:solidFill>
                    <a:schemeClr val="tx1"/>
                  </a:solidFill>
                </a:rPr>
                <a:t>  },</a:t>
              </a:r>
            </a:p>
            <a:p>
              <a:r>
                <a:rPr lang="en-US" sz="600" dirty="0">
                  <a:solidFill>
                    <a:schemeClr val="tx1"/>
                  </a:solidFill>
                </a:rPr>
                <a:t>  "types": [</a:t>
              </a:r>
            </a:p>
            <a:p>
              <a:r>
                <a:rPr lang="en-US" sz="600" dirty="0">
                  <a:solidFill>
                    <a:schemeClr val="tx1"/>
                  </a:solidFill>
                </a:rPr>
                <a:t>    ["OpenC2Command", "Record", "", [</a:t>
              </a:r>
            </a:p>
            <a:p>
              <a:r>
                <a:rPr lang="en-US" sz="600" dirty="0">
                  <a:solidFill>
                    <a:schemeClr val="tx1"/>
                  </a:solidFill>
                </a:rPr>
                <a:t>      [1, "action", "Action", ""],</a:t>
              </a:r>
            </a:p>
            <a:p>
              <a:r>
                <a:rPr lang="en-US" sz="600" dirty="0">
                  <a:solidFill>
                    <a:schemeClr val="tx1"/>
                  </a:solidFill>
                </a:rPr>
                <a:t>      [2, "target", "Target", ""],</a:t>
              </a:r>
            </a:p>
            <a:p>
              <a:r>
                <a:rPr lang="en-US" sz="600" dirty="0">
                  <a:solidFill>
                    <a:schemeClr val="tx1"/>
                  </a:solidFill>
                </a:rPr>
                <a:t>      [3, "actuator", "Actuator", "?"],</a:t>
              </a:r>
            </a:p>
            <a:p>
              <a:r>
                <a:rPr lang="en-US" sz="600" dirty="0">
                  <a:solidFill>
                    <a:schemeClr val="tx1"/>
                  </a:solidFill>
                </a:rPr>
                <a:t>      [4, "modifiers", "Modifiers", "?"]</a:t>
              </a:r>
            </a:p>
            <a:p>
              <a:r>
                <a:rPr lang="en-US" sz="600" dirty="0">
                  <a:solidFill>
                    <a:schemeClr val="tx1"/>
                  </a:solidFill>
                </a:rPr>
                <a:t>    ]]</a:t>
              </a:r>
            </a:p>
            <a:p>
              <a:r>
                <a:rPr lang="en-US" sz="600" dirty="0">
                  <a:solidFill>
                    <a:schemeClr val="tx1"/>
                  </a:solidFill>
                </a:rPr>
                <a:t>  ]</a:t>
              </a:r>
            </a:p>
            <a:p>
              <a:r>
                <a:rPr lang="en-US" sz="600" dirty="0">
                  <a:solidFill>
                    <a:schemeClr val="tx1"/>
                  </a:solidFill>
                </a:rPr>
                <a:t>}</a:t>
              </a:r>
            </a:p>
          </p:txBody>
        </p:sp>
      </p:grpSp>
      <p:sp>
        <p:nvSpPr>
          <p:cNvPr id="58" name="TextBox 57"/>
          <p:cNvSpPr txBox="1"/>
          <p:nvPr/>
        </p:nvSpPr>
        <p:spPr>
          <a:xfrm>
            <a:off x="7179442" y="3200400"/>
            <a:ext cx="681597" cy="369332"/>
          </a:xfrm>
          <a:prstGeom prst="rect">
            <a:avLst/>
          </a:prstGeom>
          <a:noFill/>
        </p:spPr>
        <p:txBody>
          <a:bodyPr wrap="none" rtlCol="0">
            <a:spAutoFit/>
          </a:bodyPr>
          <a:lstStyle/>
          <a:p>
            <a:r>
              <a:rPr lang="en-US" dirty="0" smtClean="0"/>
              <a:t>JASN</a:t>
            </a:r>
            <a:endParaRPr lang="en-US" dirty="0"/>
          </a:p>
        </p:txBody>
      </p:sp>
      <p:grpSp>
        <p:nvGrpSpPr>
          <p:cNvPr id="84" name="Group 83"/>
          <p:cNvGrpSpPr/>
          <p:nvPr/>
        </p:nvGrpSpPr>
        <p:grpSpPr>
          <a:xfrm>
            <a:off x="3657600" y="2362200"/>
            <a:ext cx="2031049" cy="788822"/>
            <a:chOff x="5385797" y="4468978"/>
            <a:chExt cx="2031049" cy="788822"/>
          </a:xfrm>
        </p:grpSpPr>
        <p:sp>
          <p:nvSpPr>
            <p:cNvPr id="51" name="Folded Corner 50"/>
            <p:cNvSpPr/>
            <p:nvPr/>
          </p:nvSpPr>
          <p:spPr>
            <a:xfrm rot="10800000">
              <a:off x="5402606" y="4468978"/>
              <a:ext cx="2014240" cy="775932"/>
            </a:xfrm>
            <a:prstGeom prst="foldedCorner">
              <a:avLst>
                <a:gd name="adj" fmla="val 9888"/>
              </a:avLst>
            </a:prstGeom>
            <a:solidFill>
              <a:srgbClr val="F6F5D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latin typeface="Consolas" panose="020B0609020204030204" pitchFamily="49" charset="0"/>
                <a:cs typeface="Consolas" panose="020B0609020204030204" pitchFamily="49" charset="0"/>
              </a:endParaRPr>
            </a:p>
          </p:txBody>
        </p:sp>
        <p:sp>
          <p:nvSpPr>
            <p:cNvPr id="41" name="TextBox 40"/>
            <p:cNvSpPr txBox="1"/>
            <p:nvPr/>
          </p:nvSpPr>
          <p:spPr>
            <a:xfrm>
              <a:off x="5385797" y="4519136"/>
              <a:ext cx="1824538" cy="738664"/>
            </a:xfrm>
            <a:prstGeom prst="rect">
              <a:avLst/>
            </a:prstGeom>
            <a:noFill/>
            <a:ln w="12700">
              <a:noFill/>
            </a:ln>
          </p:spPr>
          <p:txBody>
            <a:bodyPr wrap="none" rtlCol="0">
              <a:spAutoFit/>
            </a:bodyPr>
            <a:lstStyle/>
            <a:p>
              <a:r>
                <a:rPr lang="en-US" sz="700" dirty="0">
                  <a:latin typeface="Consolas" panose="020B0609020204030204" pitchFamily="49" charset="0"/>
                  <a:cs typeface="Consolas" panose="020B0609020204030204" pitchFamily="49" charset="0"/>
                </a:rPr>
                <a:t>OpenC2Command ::= RECORD {</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action       </a:t>
              </a:r>
              <a:r>
                <a:rPr lang="en-US" sz="700" dirty="0" err="1" smtClean="0">
                  <a:latin typeface="Consolas" panose="020B0609020204030204" pitchFamily="49" charset="0"/>
                  <a:cs typeface="Consolas" panose="020B0609020204030204" pitchFamily="49" charset="0"/>
                </a:rPr>
                <a:t>Action</a:t>
              </a:r>
              <a:r>
                <a:rPr lang="en-US" sz="700" dirty="0">
                  <a:latin typeface="Consolas" panose="020B0609020204030204" pitchFamily="49" charset="0"/>
                  <a:cs typeface="Consolas" panose="020B0609020204030204" pitchFamily="49" charset="0"/>
                </a:rPr>
                <a:t>,</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target       </a:t>
              </a:r>
              <a:r>
                <a:rPr lang="en-US" sz="700" dirty="0" err="1" smtClean="0">
                  <a:latin typeface="Consolas" panose="020B0609020204030204" pitchFamily="49" charset="0"/>
                  <a:cs typeface="Consolas" panose="020B0609020204030204" pitchFamily="49" charset="0"/>
                </a:rPr>
                <a:t>Target</a:t>
              </a:r>
              <a:r>
                <a:rPr lang="en-US" sz="700" dirty="0">
                  <a:latin typeface="Consolas" panose="020B0609020204030204" pitchFamily="49" charset="0"/>
                  <a:cs typeface="Consolas" panose="020B0609020204030204" pitchFamily="49" charset="0"/>
                </a:rPr>
                <a:t>,</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actuator     </a:t>
              </a:r>
              <a:r>
                <a:rPr lang="en-US" sz="700" dirty="0" err="1" smtClean="0">
                  <a:latin typeface="Consolas" panose="020B0609020204030204" pitchFamily="49" charset="0"/>
                  <a:cs typeface="Consolas" panose="020B0609020204030204" pitchFamily="49" charset="0"/>
                </a:rPr>
                <a:t>Actuator</a:t>
              </a:r>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OPTIONAL,</a:t>
              </a:r>
            </a:p>
            <a:p>
              <a:r>
                <a:rPr lang="en-US" sz="700" dirty="0">
                  <a:latin typeface="Consolas" panose="020B0609020204030204" pitchFamily="49" charset="0"/>
                  <a:cs typeface="Consolas" panose="020B0609020204030204" pitchFamily="49" charset="0"/>
                </a:rPr>
                <a:t>  </a:t>
              </a:r>
              <a:r>
                <a:rPr lang="en-US" sz="700" dirty="0" smtClean="0">
                  <a:latin typeface="Consolas" panose="020B0609020204030204" pitchFamily="49" charset="0"/>
                  <a:cs typeface="Consolas" panose="020B0609020204030204" pitchFamily="49" charset="0"/>
                </a:rPr>
                <a:t>modifiers    </a:t>
              </a:r>
              <a:r>
                <a:rPr lang="en-US" sz="700" dirty="0" err="1" smtClean="0">
                  <a:latin typeface="Consolas" panose="020B0609020204030204" pitchFamily="49" charset="0"/>
                  <a:cs typeface="Consolas" panose="020B0609020204030204" pitchFamily="49" charset="0"/>
                </a:rPr>
                <a:t>Modifiers</a:t>
              </a:r>
              <a:r>
                <a:rPr lang="en-US" sz="700" dirty="0" smtClean="0">
                  <a:latin typeface="Consolas" panose="020B0609020204030204" pitchFamily="49" charset="0"/>
                  <a:cs typeface="Consolas" panose="020B0609020204030204" pitchFamily="49" charset="0"/>
                </a:rPr>
                <a:t> </a:t>
              </a:r>
              <a:r>
                <a:rPr lang="en-US" sz="700" dirty="0">
                  <a:latin typeface="Consolas" panose="020B0609020204030204" pitchFamily="49" charset="0"/>
                  <a:cs typeface="Consolas" panose="020B0609020204030204" pitchFamily="49" charset="0"/>
                </a:rPr>
                <a:t>OPTIONAL</a:t>
              </a:r>
            </a:p>
            <a:p>
              <a:r>
                <a:rPr lang="en-US" sz="700" dirty="0" smtClean="0">
                  <a:latin typeface="Consolas" panose="020B0609020204030204" pitchFamily="49" charset="0"/>
                  <a:cs typeface="Consolas" panose="020B0609020204030204" pitchFamily="49" charset="0"/>
                </a:rPr>
                <a:t>}</a:t>
              </a:r>
              <a:endParaRPr lang="en-US" sz="700" dirty="0">
                <a:latin typeface="Consolas" panose="020B0609020204030204" pitchFamily="49" charset="0"/>
                <a:cs typeface="Consolas" panose="020B0609020204030204" pitchFamily="49" charset="0"/>
              </a:endParaRPr>
            </a:p>
          </p:txBody>
        </p:sp>
      </p:gr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2133600"/>
            <a:ext cx="914402" cy="704089"/>
          </a:xfrm>
          <a:prstGeom prst="rect">
            <a:avLst/>
          </a:prstGeom>
        </p:spPr>
      </p:pic>
      <p:sp>
        <p:nvSpPr>
          <p:cNvPr id="5" name="TextBox 4"/>
          <p:cNvSpPr txBox="1"/>
          <p:nvPr/>
        </p:nvSpPr>
        <p:spPr>
          <a:xfrm>
            <a:off x="2209800" y="2895600"/>
            <a:ext cx="1295400" cy="646331"/>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Create PASN schema based on standard specs</a:t>
            </a:r>
            <a:endParaRPr lang="en-US" sz="1200" i="1" dirty="0">
              <a:latin typeface="Calibri" panose="020F0502020204030204" pitchFamily="34" charset="0"/>
              <a:cs typeface="Calibri" panose="020F0502020204030204" pitchFamily="34" charset="0"/>
            </a:endParaRPr>
          </a:p>
        </p:txBody>
      </p:sp>
      <p:sp>
        <p:nvSpPr>
          <p:cNvPr id="16" name="TextBox 15"/>
          <p:cNvSpPr txBox="1"/>
          <p:nvPr/>
        </p:nvSpPr>
        <p:spPr>
          <a:xfrm>
            <a:off x="5738474" y="2771001"/>
            <a:ext cx="814726" cy="276999"/>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Translate</a:t>
            </a:r>
            <a:endParaRPr lang="en-US" sz="1200" i="1" dirty="0">
              <a:latin typeface="Calibri" panose="020F0502020204030204" pitchFamily="34" charset="0"/>
              <a:cs typeface="Calibri" panose="020F0502020204030204" pitchFamily="34" charset="0"/>
            </a:endParaRPr>
          </a:p>
        </p:txBody>
      </p:sp>
      <p:sp>
        <p:nvSpPr>
          <p:cNvPr id="6" name="Right Arrow 5"/>
          <p:cNvSpPr/>
          <p:nvPr/>
        </p:nvSpPr>
        <p:spPr>
          <a:xfrm>
            <a:off x="5744975" y="2674087"/>
            <a:ext cx="810605" cy="145313"/>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302738" y="2670912"/>
            <a:ext cx="337599" cy="145313"/>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1981200" y="2674087"/>
            <a:ext cx="337599" cy="145313"/>
          </a:xfrm>
          <a:prstGeom prst="rightArrow">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4" idx="3"/>
            <a:endCxn id="31" idx="1"/>
          </p:cNvCxnSpPr>
          <p:nvPr/>
        </p:nvCxnSpPr>
        <p:spPr>
          <a:xfrm>
            <a:off x="3783113" y="5247276"/>
            <a:ext cx="1107592"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657600" y="5072068"/>
            <a:ext cx="1170540" cy="279691"/>
          </a:xfrm>
          <a:prstGeom prst="roundRect">
            <a:avLst/>
          </a:prstGeom>
          <a:noFill/>
          <a:ln>
            <a:noFill/>
          </a:ln>
        </p:spPr>
        <p:style>
          <a:lnRef idx="1">
            <a:schemeClr val="accent6"/>
          </a:lnRef>
          <a:fillRef idx="3">
            <a:schemeClr val="accent6"/>
          </a:fillRef>
          <a:effectRef idx="2">
            <a:schemeClr val="accent6"/>
          </a:effectRef>
          <a:fontRef idx="minor">
            <a:schemeClr val="lt1"/>
          </a:fontRef>
        </p:style>
        <p:txBody>
          <a:bodyPr lIns="91427" tIns="45713" rIns="91427" bIns="4571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100" dirty="0" smtClean="0">
                <a:solidFill>
                  <a:srgbClr val="1F497D"/>
                </a:solidFill>
                <a:latin typeface="Tw Cen MT"/>
              </a:rPr>
              <a:t>OpenC2</a:t>
            </a:r>
          </a:p>
          <a:p>
            <a:pPr algn="ctr" defTabSz="914400"/>
            <a:r>
              <a:rPr lang="en-US" sz="1100" dirty="0" smtClean="0">
                <a:solidFill>
                  <a:srgbClr val="1F497D"/>
                </a:solidFill>
                <a:latin typeface="Tw Cen MT"/>
              </a:rPr>
              <a:t>(deny)</a:t>
            </a:r>
            <a:endParaRPr lang="en-US" sz="1100" dirty="0">
              <a:solidFill>
                <a:srgbClr val="1F497D"/>
              </a:solidFill>
              <a:latin typeface="Tw Cen MT"/>
            </a:endParaRPr>
          </a:p>
        </p:txBody>
      </p:sp>
      <p:sp>
        <p:nvSpPr>
          <p:cNvPr id="24" name="Rounded Rectangle 23"/>
          <p:cNvSpPr/>
          <p:nvPr/>
        </p:nvSpPr>
        <p:spPr>
          <a:xfrm>
            <a:off x="3558882" y="4846225"/>
            <a:ext cx="224231" cy="802102"/>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200" dirty="0" smtClean="0">
                <a:solidFill>
                  <a:schemeClr val="tx1"/>
                </a:solidFill>
                <a:latin typeface="Calibri" panose="020F0502020204030204" pitchFamily="34" charset="0"/>
                <a:cs typeface="Calibri" panose="020F0502020204030204" pitchFamily="34" charset="0"/>
              </a:rPr>
              <a:t>Producer</a:t>
            </a:r>
            <a:endParaRPr lang="en-US" sz="1200" dirty="0">
              <a:solidFill>
                <a:schemeClr val="tx1"/>
              </a:solidFill>
              <a:latin typeface="Calibri" panose="020F0502020204030204" pitchFamily="34" charset="0"/>
              <a:cs typeface="Calibri" panose="020F0502020204030204" pitchFamily="34" charset="0"/>
            </a:endParaRPr>
          </a:p>
        </p:txBody>
      </p:sp>
      <p:sp>
        <p:nvSpPr>
          <p:cNvPr id="25" name="Rounded Rectangle 24"/>
          <p:cNvSpPr/>
          <p:nvPr/>
        </p:nvSpPr>
        <p:spPr>
          <a:xfrm>
            <a:off x="2209800" y="4849399"/>
            <a:ext cx="1344715" cy="79892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91427" tIns="45713" rIns="91427" bIns="4571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600" dirty="0" smtClean="0">
                <a:solidFill>
                  <a:prstClr val="white"/>
                </a:solidFill>
                <a:latin typeface="Calibri" panose="020F0502020204030204" pitchFamily="34" charset="0"/>
                <a:cs typeface="Calibri" panose="020F0502020204030204" pitchFamily="34" charset="0"/>
              </a:rPr>
              <a:t>Orchestrator</a:t>
            </a:r>
            <a:endParaRPr lang="en-US" sz="1600" dirty="0">
              <a:solidFill>
                <a:prstClr val="white"/>
              </a:solidFill>
              <a:latin typeface="Calibri" panose="020F0502020204030204" pitchFamily="34" charset="0"/>
              <a:cs typeface="Calibri" panose="020F0502020204030204" pitchFamily="34" charset="0"/>
            </a:endParaRPr>
          </a:p>
        </p:txBody>
      </p:sp>
      <p:sp>
        <p:nvSpPr>
          <p:cNvPr id="29" name="Rounded Rectangle 28"/>
          <p:cNvSpPr/>
          <p:nvPr/>
        </p:nvSpPr>
        <p:spPr>
          <a:xfrm>
            <a:off x="5105400" y="4846225"/>
            <a:ext cx="990600" cy="802102"/>
          </a:xfrm>
          <a:prstGeom prst="roundRect">
            <a:avLst/>
          </a:prstGeom>
          <a:ln/>
        </p:spPr>
        <p:style>
          <a:lnRef idx="1">
            <a:schemeClr val="accent5"/>
          </a:lnRef>
          <a:fillRef idx="3">
            <a:schemeClr val="accent5"/>
          </a:fillRef>
          <a:effectRef idx="2">
            <a:schemeClr val="accent5"/>
          </a:effectRef>
          <a:fontRef idx="minor">
            <a:schemeClr val="lt1"/>
          </a:fontRef>
        </p:style>
        <p:txBody>
          <a:bodyPr lIns="91427" tIns="45713" rIns="91427" bIns="4571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400"/>
            <a:r>
              <a:rPr lang="en-US" sz="1600" dirty="0" smtClean="0">
                <a:solidFill>
                  <a:prstClr val="white"/>
                </a:solidFill>
                <a:latin typeface="Calibri" panose="020F0502020204030204" pitchFamily="34" charset="0"/>
                <a:cs typeface="Calibri" panose="020F0502020204030204" pitchFamily="34" charset="0"/>
              </a:rPr>
              <a:t>Actuator</a:t>
            </a:r>
            <a:endParaRPr lang="en-US" sz="1600" dirty="0">
              <a:solidFill>
                <a:prstClr val="white"/>
              </a:solidFill>
              <a:latin typeface="Calibri" panose="020F0502020204030204" pitchFamily="34" charset="0"/>
              <a:cs typeface="Calibri" panose="020F0502020204030204" pitchFamily="34" charset="0"/>
            </a:endParaRPr>
          </a:p>
        </p:txBody>
      </p:sp>
      <p:sp>
        <p:nvSpPr>
          <p:cNvPr id="31" name="Rounded Rectangle 30"/>
          <p:cNvSpPr/>
          <p:nvPr/>
        </p:nvSpPr>
        <p:spPr>
          <a:xfrm>
            <a:off x="4890705" y="4846225"/>
            <a:ext cx="197996" cy="802102"/>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chemeClr val="tx1"/>
                </a:solidFill>
                <a:latin typeface="Calibri" panose="020F0502020204030204" pitchFamily="34" charset="0"/>
                <a:cs typeface="Calibri" panose="020F0502020204030204" pitchFamily="34" charset="0"/>
              </a:rPr>
              <a:t>Consumer</a:t>
            </a:r>
          </a:p>
        </p:txBody>
      </p:sp>
      <p:sp>
        <p:nvSpPr>
          <p:cNvPr id="8" name="Freeform 7"/>
          <p:cNvSpPr/>
          <p:nvPr/>
        </p:nvSpPr>
        <p:spPr>
          <a:xfrm>
            <a:off x="3711286" y="3267075"/>
            <a:ext cx="3108613" cy="1531964"/>
          </a:xfrm>
          <a:custGeom>
            <a:avLst/>
            <a:gdLst>
              <a:gd name="connsiteX0" fmla="*/ 3067050 w 3068083"/>
              <a:gd name="connsiteY0" fmla="*/ 0 h 1724025"/>
              <a:gd name="connsiteX1" fmla="*/ 2676525 w 3068083"/>
              <a:gd name="connsiteY1" fmla="*/ 504825 h 1724025"/>
              <a:gd name="connsiteX2" fmla="*/ 666750 w 3068083"/>
              <a:gd name="connsiteY2" fmla="*/ 1104900 h 1724025"/>
              <a:gd name="connsiteX3" fmla="*/ 0 w 3068083"/>
              <a:gd name="connsiteY3" fmla="*/ 1724025 h 1724025"/>
              <a:gd name="connsiteX4" fmla="*/ 0 w 3068083"/>
              <a:gd name="connsiteY4" fmla="*/ 1724025 h 1724025"/>
              <a:gd name="connsiteX0" fmla="*/ 3067050 w 3067050"/>
              <a:gd name="connsiteY0" fmla="*/ 0 h 1724025"/>
              <a:gd name="connsiteX1" fmla="*/ 2676525 w 3067050"/>
              <a:gd name="connsiteY1" fmla="*/ 504825 h 1724025"/>
              <a:gd name="connsiteX2" fmla="*/ 666750 w 3067050"/>
              <a:gd name="connsiteY2" fmla="*/ 1104900 h 1724025"/>
              <a:gd name="connsiteX3" fmla="*/ 0 w 3067050"/>
              <a:gd name="connsiteY3" fmla="*/ 1724025 h 1724025"/>
              <a:gd name="connsiteX4" fmla="*/ 0 w 3067050"/>
              <a:gd name="connsiteY4" fmla="*/ 1724025 h 1724025"/>
              <a:gd name="connsiteX0" fmla="*/ 3067050 w 3067050"/>
              <a:gd name="connsiteY0" fmla="*/ 0 h 1724025"/>
              <a:gd name="connsiteX1" fmla="*/ 2676525 w 3067050"/>
              <a:gd name="connsiteY1" fmla="*/ 504825 h 1724025"/>
              <a:gd name="connsiteX2" fmla="*/ 666750 w 3067050"/>
              <a:gd name="connsiteY2" fmla="*/ 1104900 h 1724025"/>
              <a:gd name="connsiteX3" fmla="*/ 0 w 3067050"/>
              <a:gd name="connsiteY3" fmla="*/ 1724025 h 1724025"/>
              <a:gd name="connsiteX4" fmla="*/ 0 w 3067050"/>
              <a:gd name="connsiteY4" fmla="*/ 1724025 h 1724025"/>
              <a:gd name="connsiteX0" fmla="*/ 3067050 w 3067050"/>
              <a:gd name="connsiteY0" fmla="*/ 0 h 1724025"/>
              <a:gd name="connsiteX1" fmla="*/ 2676525 w 3067050"/>
              <a:gd name="connsiteY1" fmla="*/ 504825 h 1724025"/>
              <a:gd name="connsiteX2" fmla="*/ 666750 w 3067050"/>
              <a:gd name="connsiteY2" fmla="*/ 1104900 h 1724025"/>
              <a:gd name="connsiteX3" fmla="*/ 0 w 3067050"/>
              <a:gd name="connsiteY3" fmla="*/ 1724025 h 1724025"/>
              <a:gd name="connsiteX4" fmla="*/ 0 w 3067050"/>
              <a:gd name="connsiteY4" fmla="*/ 1724025 h 1724025"/>
              <a:gd name="connsiteX0" fmla="*/ 3306041 w 3306041"/>
              <a:gd name="connsiteY0" fmla="*/ 0 h 1933535"/>
              <a:gd name="connsiteX1" fmla="*/ 2915516 w 3306041"/>
              <a:gd name="connsiteY1" fmla="*/ 504825 h 1933535"/>
              <a:gd name="connsiteX2" fmla="*/ 905741 w 3306041"/>
              <a:gd name="connsiteY2" fmla="*/ 1104900 h 1933535"/>
              <a:gd name="connsiteX3" fmla="*/ 238991 w 3306041"/>
              <a:gd name="connsiteY3" fmla="*/ 1724025 h 1933535"/>
              <a:gd name="connsiteX4" fmla="*/ 0 w 3306041"/>
              <a:gd name="connsiteY4" fmla="*/ 1933535 h 1933535"/>
              <a:gd name="connsiteX0" fmla="*/ 3700895 w 3700895"/>
              <a:gd name="connsiteY0" fmla="*/ 0 h 1724025"/>
              <a:gd name="connsiteX1" fmla="*/ 3310370 w 3700895"/>
              <a:gd name="connsiteY1" fmla="*/ 504825 h 1724025"/>
              <a:gd name="connsiteX2" fmla="*/ 1300595 w 3700895"/>
              <a:gd name="connsiteY2" fmla="*/ 1104900 h 1724025"/>
              <a:gd name="connsiteX3" fmla="*/ 633845 w 3700895"/>
              <a:gd name="connsiteY3" fmla="*/ 1724025 h 1724025"/>
              <a:gd name="connsiteX4" fmla="*/ 0 w 3700895"/>
              <a:gd name="connsiteY4" fmla="*/ 1612287 h 1724025"/>
              <a:gd name="connsiteX0" fmla="*/ 3700895 w 3700895"/>
              <a:gd name="connsiteY0" fmla="*/ 0 h 1612287"/>
              <a:gd name="connsiteX1" fmla="*/ 3310370 w 3700895"/>
              <a:gd name="connsiteY1" fmla="*/ 504825 h 1612287"/>
              <a:gd name="connsiteX2" fmla="*/ 1300595 w 3700895"/>
              <a:gd name="connsiteY2" fmla="*/ 1104900 h 1612287"/>
              <a:gd name="connsiteX3" fmla="*/ 540327 w 3700895"/>
              <a:gd name="connsiteY3" fmla="*/ 1151367 h 1612287"/>
              <a:gd name="connsiteX4" fmla="*/ 0 w 3700895"/>
              <a:gd name="connsiteY4" fmla="*/ 1612287 h 1612287"/>
              <a:gd name="connsiteX0" fmla="*/ 3700895 w 3700895"/>
              <a:gd name="connsiteY0" fmla="*/ 0 h 1612287"/>
              <a:gd name="connsiteX1" fmla="*/ 3310370 w 3700895"/>
              <a:gd name="connsiteY1" fmla="*/ 504825 h 1612287"/>
              <a:gd name="connsiteX2" fmla="*/ 1300595 w 3700895"/>
              <a:gd name="connsiteY2" fmla="*/ 1104900 h 1612287"/>
              <a:gd name="connsiteX3" fmla="*/ 540327 w 3700895"/>
              <a:gd name="connsiteY3" fmla="*/ 1151367 h 1612287"/>
              <a:gd name="connsiteX4" fmla="*/ 0 w 3700895"/>
              <a:gd name="connsiteY4" fmla="*/ 1612287 h 1612287"/>
              <a:gd name="connsiteX0" fmla="*/ 3700895 w 3700895"/>
              <a:gd name="connsiteY0" fmla="*/ 0 h 1612287"/>
              <a:gd name="connsiteX1" fmla="*/ 3310370 w 3700895"/>
              <a:gd name="connsiteY1" fmla="*/ 504825 h 1612287"/>
              <a:gd name="connsiteX2" fmla="*/ 1300595 w 3700895"/>
              <a:gd name="connsiteY2" fmla="*/ 1104900 h 1612287"/>
              <a:gd name="connsiteX3" fmla="*/ 0 w 3700895"/>
              <a:gd name="connsiteY3" fmla="*/ 1612287 h 1612287"/>
              <a:gd name="connsiteX0" fmla="*/ 3108613 w 3108613"/>
              <a:gd name="connsiteY0" fmla="*/ 0 h 2087175"/>
              <a:gd name="connsiteX1" fmla="*/ 2718088 w 3108613"/>
              <a:gd name="connsiteY1" fmla="*/ 504825 h 2087175"/>
              <a:gd name="connsiteX2" fmla="*/ 708313 w 3108613"/>
              <a:gd name="connsiteY2" fmla="*/ 1104900 h 2087175"/>
              <a:gd name="connsiteX3" fmla="*/ 0 w 3108613"/>
              <a:gd name="connsiteY3" fmla="*/ 2087175 h 2087175"/>
              <a:gd name="connsiteX0" fmla="*/ 3108613 w 3108613"/>
              <a:gd name="connsiteY0" fmla="*/ 0 h 2087175"/>
              <a:gd name="connsiteX1" fmla="*/ 2718088 w 3108613"/>
              <a:gd name="connsiteY1" fmla="*/ 504825 h 2087175"/>
              <a:gd name="connsiteX2" fmla="*/ 708313 w 3108613"/>
              <a:gd name="connsiteY2" fmla="*/ 1104900 h 2087175"/>
              <a:gd name="connsiteX3" fmla="*/ 0 w 3108613"/>
              <a:gd name="connsiteY3" fmla="*/ 2087175 h 2087175"/>
              <a:gd name="connsiteX0" fmla="*/ 3108613 w 3108613"/>
              <a:gd name="connsiteY0" fmla="*/ 0 h 2087175"/>
              <a:gd name="connsiteX1" fmla="*/ 2718088 w 3108613"/>
              <a:gd name="connsiteY1" fmla="*/ 504825 h 2087175"/>
              <a:gd name="connsiteX2" fmla="*/ 645968 w 3108613"/>
              <a:gd name="connsiteY2" fmla="*/ 1202672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635577 w 3108613"/>
              <a:gd name="connsiteY2" fmla="*/ 1174737 h 2087175"/>
              <a:gd name="connsiteX3" fmla="*/ 0 w 3108613"/>
              <a:gd name="connsiteY3" fmla="*/ 2087175 h 2087175"/>
              <a:gd name="connsiteX0" fmla="*/ 3108613 w 3108613"/>
              <a:gd name="connsiteY0" fmla="*/ 0 h 2087175"/>
              <a:gd name="connsiteX1" fmla="*/ 2718088 w 3108613"/>
              <a:gd name="connsiteY1" fmla="*/ 504825 h 2087175"/>
              <a:gd name="connsiteX2" fmla="*/ 801831 w 3108613"/>
              <a:gd name="connsiteY2" fmla="*/ 1049031 h 2087175"/>
              <a:gd name="connsiteX3" fmla="*/ 0 w 3108613"/>
              <a:gd name="connsiteY3" fmla="*/ 2087175 h 2087175"/>
              <a:gd name="connsiteX0" fmla="*/ 3108613 w 3108613"/>
              <a:gd name="connsiteY0" fmla="*/ 0 h 2017338"/>
              <a:gd name="connsiteX1" fmla="*/ 2718088 w 3108613"/>
              <a:gd name="connsiteY1" fmla="*/ 504825 h 2017338"/>
              <a:gd name="connsiteX2" fmla="*/ 801831 w 3108613"/>
              <a:gd name="connsiteY2" fmla="*/ 1049031 h 2017338"/>
              <a:gd name="connsiteX3" fmla="*/ 0 w 3108613"/>
              <a:gd name="connsiteY3" fmla="*/ 2017338 h 2017338"/>
              <a:gd name="connsiteX0" fmla="*/ 3108613 w 3108613"/>
              <a:gd name="connsiteY0" fmla="*/ 0 h 2017338"/>
              <a:gd name="connsiteX1" fmla="*/ 2718088 w 3108613"/>
              <a:gd name="connsiteY1" fmla="*/ 504825 h 2017338"/>
              <a:gd name="connsiteX2" fmla="*/ 801831 w 3108613"/>
              <a:gd name="connsiteY2" fmla="*/ 1049031 h 2017338"/>
              <a:gd name="connsiteX3" fmla="*/ 0 w 3108613"/>
              <a:gd name="connsiteY3" fmla="*/ 2017338 h 2017338"/>
              <a:gd name="connsiteX0" fmla="*/ 3108613 w 3108613"/>
              <a:gd name="connsiteY0" fmla="*/ 0 h 2017338"/>
              <a:gd name="connsiteX1" fmla="*/ 2718088 w 3108613"/>
              <a:gd name="connsiteY1" fmla="*/ 504825 h 2017338"/>
              <a:gd name="connsiteX2" fmla="*/ 801831 w 3108613"/>
              <a:gd name="connsiteY2" fmla="*/ 1049031 h 2017338"/>
              <a:gd name="connsiteX3" fmla="*/ 0 w 3108613"/>
              <a:gd name="connsiteY3" fmla="*/ 2017338 h 2017338"/>
              <a:gd name="connsiteX0" fmla="*/ 3108613 w 3108613"/>
              <a:gd name="connsiteY0" fmla="*/ 0 h 2059240"/>
              <a:gd name="connsiteX1" fmla="*/ 2718088 w 3108613"/>
              <a:gd name="connsiteY1" fmla="*/ 504825 h 2059240"/>
              <a:gd name="connsiteX2" fmla="*/ 801831 w 3108613"/>
              <a:gd name="connsiteY2" fmla="*/ 1049031 h 2059240"/>
              <a:gd name="connsiteX3" fmla="*/ 0 w 3108613"/>
              <a:gd name="connsiteY3" fmla="*/ 2059240 h 2059240"/>
            </a:gdLst>
            <a:ahLst/>
            <a:cxnLst>
              <a:cxn ang="0">
                <a:pos x="connsiteX0" y="connsiteY0"/>
              </a:cxn>
              <a:cxn ang="0">
                <a:pos x="connsiteX1" y="connsiteY1"/>
              </a:cxn>
              <a:cxn ang="0">
                <a:pos x="connsiteX2" y="connsiteY2"/>
              </a:cxn>
              <a:cxn ang="0">
                <a:pos x="connsiteX3" y="connsiteY3"/>
              </a:cxn>
            </a:cxnLst>
            <a:rect l="l" t="t" r="r" b="b"/>
            <a:pathLst>
              <a:path w="3108613" h="2059240">
                <a:moveTo>
                  <a:pt x="3108613" y="0"/>
                </a:moveTo>
                <a:cubicBezTo>
                  <a:pt x="3099087" y="123546"/>
                  <a:pt x="3102552" y="329987"/>
                  <a:pt x="2718088" y="504825"/>
                </a:cubicBezTo>
                <a:cubicBezTo>
                  <a:pt x="2333624" y="679664"/>
                  <a:pt x="1254846" y="789962"/>
                  <a:pt x="801831" y="1049031"/>
                </a:cubicBezTo>
                <a:cubicBezTo>
                  <a:pt x="348816" y="1308100"/>
                  <a:pt x="135874" y="1492616"/>
                  <a:pt x="0" y="2059240"/>
                </a:cubicBezTo>
              </a:path>
            </a:pathLst>
          </a:custGeom>
          <a:noFill/>
          <a:ln w="38100">
            <a:solidFill>
              <a:schemeClr val="accent3"/>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019676" y="3782292"/>
            <a:ext cx="661236" cy="1023072"/>
          </a:xfrm>
          <a:custGeom>
            <a:avLst/>
            <a:gdLst>
              <a:gd name="connsiteX0" fmla="*/ 923925 w 923925"/>
              <a:gd name="connsiteY0" fmla="*/ 0 h 1047750"/>
              <a:gd name="connsiteX1" fmla="*/ 323850 w 923925"/>
              <a:gd name="connsiteY1" fmla="*/ 228600 h 1047750"/>
              <a:gd name="connsiteX2" fmla="*/ 0 w 923925"/>
              <a:gd name="connsiteY2" fmla="*/ 1047750 h 1047750"/>
              <a:gd name="connsiteX3" fmla="*/ 0 w 923925"/>
              <a:gd name="connsiteY3" fmla="*/ 1047750 h 1047750"/>
              <a:gd name="connsiteX0" fmla="*/ 923925 w 923925"/>
              <a:gd name="connsiteY0" fmla="*/ 0 h 1057825"/>
              <a:gd name="connsiteX1" fmla="*/ 323850 w 923925"/>
              <a:gd name="connsiteY1" fmla="*/ 238675 h 1057825"/>
              <a:gd name="connsiteX2" fmla="*/ 0 w 923925"/>
              <a:gd name="connsiteY2" fmla="*/ 1057825 h 1057825"/>
              <a:gd name="connsiteX3" fmla="*/ 0 w 923925"/>
              <a:gd name="connsiteY3" fmla="*/ 1057825 h 1057825"/>
              <a:gd name="connsiteX0" fmla="*/ 923925 w 923925"/>
              <a:gd name="connsiteY0" fmla="*/ 0 h 1057825"/>
              <a:gd name="connsiteX1" fmla="*/ 323850 w 923925"/>
              <a:gd name="connsiteY1" fmla="*/ 238675 h 1057825"/>
              <a:gd name="connsiteX2" fmla="*/ 0 w 923925"/>
              <a:gd name="connsiteY2" fmla="*/ 1057825 h 1057825"/>
              <a:gd name="connsiteX3" fmla="*/ 0 w 923925"/>
              <a:gd name="connsiteY3" fmla="*/ 1057825 h 1057825"/>
              <a:gd name="connsiteX0" fmla="*/ 923925 w 923925"/>
              <a:gd name="connsiteY0" fmla="*/ 0 h 1057825"/>
              <a:gd name="connsiteX1" fmla="*/ 323850 w 923925"/>
              <a:gd name="connsiteY1" fmla="*/ 238675 h 1057825"/>
              <a:gd name="connsiteX2" fmla="*/ 0 w 923925"/>
              <a:gd name="connsiteY2" fmla="*/ 1057825 h 1057825"/>
              <a:gd name="connsiteX3" fmla="*/ 0 w 923925"/>
              <a:gd name="connsiteY3" fmla="*/ 1057825 h 1057825"/>
              <a:gd name="connsiteX0" fmla="*/ 927252 w 927252"/>
              <a:gd name="connsiteY0" fmla="*/ 0 h 1050270"/>
              <a:gd name="connsiteX1" fmla="*/ 323850 w 927252"/>
              <a:gd name="connsiteY1" fmla="*/ 231120 h 1050270"/>
              <a:gd name="connsiteX2" fmla="*/ 0 w 927252"/>
              <a:gd name="connsiteY2" fmla="*/ 1050270 h 1050270"/>
              <a:gd name="connsiteX3" fmla="*/ 0 w 927252"/>
              <a:gd name="connsiteY3" fmla="*/ 1050270 h 1050270"/>
              <a:gd name="connsiteX0" fmla="*/ 923925 w 923925"/>
              <a:gd name="connsiteY0" fmla="*/ 0 h 1052788"/>
              <a:gd name="connsiteX1" fmla="*/ 323850 w 923925"/>
              <a:gd name="connsiteY1" fmla="*/ 233638 h 1052788"/>
              <a:gd name="connsiteX2" fmla="*/ 0 w 923925"/>
              <a:gd name="connsiteY2" fmla="*/ 1052788 h 1052788"/>
              <a:gd name="connsiteX3" fmla="*/ 0 w 923925"/>
              <a:gd name="connsiteY3" fmla="*/ 1052788 h 1052788"/>
              <a:gd name="connsiteX0" fmla="*/ 923925 w 923925"/>
              <a:gd name="connsiteY0" fmla="*/ 0 h 1052788"/>
              <a:gd name="connsiteX1" fmla="*/ 323850 w 923925"/>
              <a:gd name="connsiteY1" fmla="*/ 233638 h 1052788"/>
              <a:gd name="connsiteX2" fmla="*/ 0 w 923925"/>
              <a:gd name="connsiteY2" fmla="*/ 1052788 h 1052788"/>
              <a:gd name="connsiteX3" fmla="*/ 0 w 923925"/>
              <a:gd name="connsiteY3" fmla="*/ 1052788 h 1052788"/>
              <a:gd name="connsiteX0" fmla="*/ 923925 w 923925"/>
              <a:gd name="connsiteY0" fmla="*/ 0 h 1052788"/>
              <a:gd name="connsiteX1" fmla="*/ 323850 w 923925"/>
              <a:gd name="connsiteY1" fmla="*/ 233638 h 1052788"/>
              <a:gd name="connsiteX2" fmla="*/ 0 w 923925"/>
              <a:gd name="connsiteY2" fmla="*/ 1052788 h 1052788"/>
              <a:gd name="connsiteX3" fmla="*/ 0 w 923925"/>
              <a:gd name="connsiteY3" fmla="*/ 1052788 h 1052788"/>
            </a:gdLst>
            <a:ahLst/>
            <a:cxnLst>
              <a:cxn ang="0">
                <a:pos x="connsiteX0" y="connsiteY0"/>
              </a:cxn>
              <a:cxn ang="0">
                <a:pos x="connsiteX1" y="connsiteY1"/>
              </a:cxn>
              <a:cxn ang="0">
                <a:pos x="connsiteX2" y="connsiteY2"/>
              </a:cxn>
              <a:cxn ang="0">
                <a:pos x="connsiteX3" y="connsiteY3"/>
              </a:cxn>
            </a:cxnLst>
            <a:rect l="l" t="t" r="r" b="b"/>
            <a:pathLst>
              <a:path w="923925" h="1052788">
                <a:moveTo>
                  <a:pt x="923925" y="0"/>
                </a:moveTo>
                <a:cubicBezTo>
                  <a:pt x="830643" y="24470"/>
                  <a:pt x="477837" y="58173"/>
                  <a:pt x="323850" y="233638"/>
                </a:cubicBezTo>
                <a:cubicBezTo>
                  <a:pt x="169863" y="409103"/>
                  <a:pt x="0" y="1052788"/>
                  <a:pt x="0" y="1052788"/>
                </a:cubicBezTo>
                <a:lnTo>
                  <a:pt x="0" y="1052788"/>
                </a:lnTo>
              </a:path>
            </a:pathLst>
          </a:custGeom>
          <a:noFill/>
          <a:ln w="38100">
            <a:solidFill>
              <a:schemeClr val="accent3"/>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419600" y="4038600"/>
            <a:ext cx="762000" cy="461665"/>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Dynamic Load</a:t>
            </a:r>
            <a:endParaRPr lang="en-US" sz="1200" i="1" dirty="0">
              <a:latin typeface="Calibri" panose="020F0502020204030204" pitchFamily="34" charset="0"/>
              <a:cs typeface="Calibri" panose="020F0502020204030204" pitchFamily="34" charset="0"/>
            </a:endParaRPr>
          </a:p>
        </p:txBody>
      </p:sp>
      <p:sp>
        <p:nvSpPr>
          <p:cNvPr id="37" name="TextBox 36"/>
          <p:cNvSpPr txBox="1"/>
          <p:nvPr/>
        </p:nvSpPr>
        <p:spPr>
          <a:xfrm>
            <a:off x="3962400" y="5415262"/>
            <a:ext cx="762000" cy="461665"/>
          </a:xfrm>
          <a:prstGeom prst="rect">
            <a:avLst/>
          </a:prstGeom>
          <a:noFill/>
        </p:spPr>
        <p:txBody>
          <a:bodyPr wrap="square" rtlCol="0">
            <a:spAutoFit/>
          </a:bodyPr>
          <a:lstStyle/>
          <a:p>
            <a:r>
              <a:rPr lang="en-US" sz="1200" i="1" dirty="0" smtClean="0">
                <a:latin typeface="Calibri" panose="020F0502020204030204" pitchFamily="34" charset="0"/>
                <a:cs typeface="Calibri" panose="020F0502020204030204" pitchFamily="34" charset="0"/>
              </a:rPr>
              <a:t>JSON or Binary</a:t>
            </a:r>
            <a:endParaRPr lang="en-US" sz="1200" i="1" dirty="0">
              <a:latin typeface="Calibri" panose="020F0502020204030204" pitchFamily="34" charset="0"/>
              <a:cs typeface="Calibri" panose="020F0502020204030204" pitchFamily="34" charset="0"/>
            </a:endParaRPr>
          </a:p>
        </p:txBody>
      </p:sp>
      <p:sp>
        <p:nvSpPr>
          <p:cNvPr id="7" name="TextBox 6"/>
          <p:cNvSpPr txBox="1"/>
          <p:nvPr/>
        </p:nvSpPr>
        <p:spPr>
          <a:xfrm>
            <a:off x="5451764" y="5800727"/>
            <a:ext cx="3190679" cy="615553"/>
          </a:xfrm>
          <a:prstGeom prst="rect">
            <a:avLst/>
          </a:prstGeom>
          <a:noFill/>
        </p:spPr>
        <p:txBody>
          <a:bodyPr wrap="square" rtlCol="0">
            <a:spAutoFit/>
          </a:bodyPr>
          <a:lstStyle/>
          <a:p>
            <a:r>
              <a:rPr lang="en-US" sz="1400" b="1" dirty="0" smtClean="0">
                <a:latin typeface="Calibri" panose="020F0502020204030204" pitchFamily="34" charset="0"/>
                <a:cs typeface="Calibri" panose="020F0502020204030204" pitchFamily="34" charset="0"/>
              </a:rPr>
              <a:t>API </a:t>
            </a:r>
            <a:r>
              <a:rPr lang="en-US" sz="1400" dirty="0" smtClean="0">
                <a:latin typeface="Calibri" panose="020F0502020204030204" pitchFamily="34" charset="0"/>
                <a:cs typeface="Calibri" panose="020F0502020204030204" pitchFamily="34" charset="0"/>
              </a:rPr>
              <a:t> (Application Programming Interface)</a:t>
            </a:r>
          </a:p>
          <a:p>
            <a:endParaRPr lang="en-US" sz="600" dirty="0" smtClean="0">
              <a:latin typeface="Calibri" panose="020F0502020204030204" pitchFamily="34" charset="0"/>
              <a:cs typeface="Calibri" panose="020F0502020204030204" pitchFamily="34" charset="0"/>
            </a:endParaRPr>
          </a:p>
          <a:p>
            <a:r>
              <a:rPr lang="en-US" sz="1400" b="1" dirty="0" smtClean="0">
                <a:latin typeface="Calibri" panose="020F0502020204030204" pitchFamily="34" charset="0"/>
                <a:cs typeface="Calibri" panose="020F0502020204030204" pitchFamily="34" charset="0"/>
              </a:rPr>
              <a:t>Encoding</a:t>
            </a:r>
            <a:r>
              <a:rPr lang="en-US" sz="1400" dirty="0" smtClean="0">
                <a:latin typeface="Calibri" panose="020F0502020204030204" pitchFamily="34" charset="0"/>
                <a:cs typeface="Calibri" panose="020F0502020204030204" pitchFamily="34" charset="0"/>
              </a:rPr>
              <a:t>  (Message Formats)</a:t>
            </a:r>
            <a:endParaRPr lang="en-US" sz="1400" dirty="0">
              <a:latin typeface="Calibri" panose="020F0502020204030204" pitchFamily="34" charset="0"/>
              <a:cs typeface="Calibri" panose="020F0502020204030204" pitchFamily="34" charset="0"/>
            </a:endParaRPr>
          </a:p>
        </p:txBody>
      </p:sp>
      <p:cxnSp>
        <p:nvCxnSpPr>
          <p:cNvPr id="11" name="Straight Connector 10"/>
          <p:cNvCxnSpPr/>
          <p:nvPr/>
        </p:nvCxnSpPr>
        <p:spPr>
          <a:xfrm>
            <a:off x="5105400" y="4839900"/>
            <a:ext cx="0" cy="1223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141369" y="5943600"/>
            <a:ext cx="340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4755573" y="4839900"/>
            <a:ext cx="13905" cy="14879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4800600" y="6248400"/>
            <a:ext cx="681539" cy="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8947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Structure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43</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3400" cy="1970532"/>
          </a:xfrm>
        </p:spPr>
        <p:txBody>
          <a:bodyPr>
            <a:normAutofit fontScale="92500" lnSpcReduction="20000"/>
          </a:bodyPr>
          <a:lstStyle/>
          <a:p>
            <a:r>
              <a:rPr lang="en-US" dirty="0" smtClean="0"/>
              <a:t>API supports structure (nested objects) and template (object with path keys) formats</a:t>
            </a:r>
          </a:p>
          <a:p>
            <a:pPr lvl="1"/>
            <a:r>
              <a:rPr lang="en-US" dirty="0"/>
              <a:t>I</a:t>
            </a:r>
            <a:r>
              <a:rPr lang="en-US" dirty="0" smtClean="0"/>
              <a:t>dentical information, lossless bidirectional conversion</a:t>
            </a:r>
          </a:p>
          <a:p>
            <a:pPr lvl="1"/>
            <a:r>
              <a:rPr lang="en-US" dirty="0" smtClean="0"/>
              <a:t>Template format may be easier for applications to work with</a:t>
            </a:r>
          </a:p>
        </p:txBody>
      </p:sp>
      <p:sp>
        <p:nvSpPr>
          <p:cNvPr id="5" name="Rectangle 4"/>
          <p:cNvSpPr/>
          <p:nvPr/>
        </p:nvSpPr>
        <p:spPr>
          <a:xfrm>
            <a:off x="457200" y="3733800"/>
            <a:ext cx="3048000" cy="2699766"/>
          </a:xfrm>
          <a:prstGeom prst="rect">
            <a:avLst/>
          </a:prstGeom>
          <a:solidFill>
            <a:schemeClr val="accent6">
              <a:lumMod val="60000"/>
              <a:lumOff val="4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latin typeface="Consolas" panose="020B0609020204030204" pitchFamily="49" charset="0"/>
                <a:cs typeface="Consolas" panose="020B0609020204030204" pitchFamily="49" charset="0"/>
              </a:rPr>
              <a:t>{ "</a:t>
            </a:r>
            <a:r>
              <a:rPr lang="en-US" sz="900" dirty="0">
                <a:solidFill>
                  <a:schemeClr val="tx1"/>
                </a:solidFill>
                <a:latin typeface="Consolas" panose="020B0609020204030204" pitchFamily="49" charset="0"/>
                <a:cs typeface="Consolas" panose="020B0609020204030204" pitchFamily="49" charset="0"/>
              </a:rPr>
              <a:t>ACTION": "DENY",</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TARGET": {</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type": "</a:t>
            </a:r>
            <a:r>
              <a:rPr lang="en-US" sz="900" dirty="0" err="1">
                <a:solidFill>
                  <a:schemeClr val="tx1"/>
                </a:solidFill>
                <a:latin typeface="Consolas" panose="020B0609020204030204" pitchFamily="49" charset="0"/>
                <a:cs typeface="Consolas" panose="020B0609020204030204" pitchFamily="49" charset="0"/>
              </a:rPr>
              <a:t>cybox:Network_Connection</a:t>
            </a:r>
            <a:r>
              <a:rPr lang="en-US" sz="900" dirty="0">
                <a:solidFill>
                  <a:schemeClr val="tx1"/>
                </a:solidFill>
                <a:latin typeface="Consolas" panose="020B0609020204030204" pitchFamily="49" charset="0"/>
                <a:cs typeface="Consolas" panose="020B0609020204030204" pitchFamily="49" charset="0"/>
              </a:rPr>
              <a:t>",</a:t>
            </a:r>
          </a:p>
          <a:p>
            <a:r>
              <a:rPr lang="en-US" sz="900" dirty="0" smtClean="0">
                <a:solidFill>
                  <a:schemeClr val="tx1"/>
                </a:solidFill>
                <a:latin typeface="Consolas" panose="020B0609020204030204" pitchFamily="49" charset="0"/>
                <a:cs typeface="Consolas" panose="020B0609020204030204" pitchFamily="49" charset="0"/>
              </a:rPr>
              <a:t>    </a:t>
            </a:r>
            <a:r>
              <a:rPr lang="en-US" sz="900" dirty="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specifiers</a:t>
            </a:r>
            <a:r>
              <a:rPr lang="en-US" sz="900" dirty="0">
                <a:solidFill>
                  <a:schemeClr val="tx1"/>
                </a:solidFill>
                <a:latin typeface="Consolas" panose="020B0609020204030204" pitchFamily="49" charset="0"/>
                <a:cs typeface="Consolas" panose="020B0609020204030204" pitchFamily="49" charset="0"/>
              </a:rPr>
              <a:t>": {</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  </a:t>
            </a:r>
            <a:r>
              <a:rPr lang="en-US" sz="900" dirty="0">
                <a:solidFill>
                  <a:schemeClr val="tx1"/>
                </a:solidFill>
                <a:latin typeface="Consolas" panose="020B0609020204030204" pitchFamily="49" charset="0"/>
                <a:cs typeface="Consolas" panose="020B0609020204030204" pitchFamily="49" charset="0"/>
              </a:rPr>
              <a:t>"Layer3Protocol": "IPv4",</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Layer4Protocol": "TCP",</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SourceSocketAddress</a:t>
            </a:r>
            <a:r>
              <a:rPr lang="en-US" sz="900" dirty="0">
                <a:solidFill>
                  <a:schemeClr val="tx1"/>
                </a:solidFill>
                <a:latin typeface="Consolas" panose="020B0609020204030204" pitchFamily="49" charset="0"/>
                <a:cs typeface="Consolas" panose="020B0609020204030204" pitchFamily="49" charset="0"/>
              </a:rPr>
              <a:t>": {</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IP_Address</a:t>
            </a:r>
            <a:r>
              <a:rPr lang="en-US" sz="900" dirty="0">
                <a:solidFill>
                  <a:schemeClr val="tx1"/>
                </a:solidFill>
                <a:latin typeface="Consolas" panose="020B0609020204030204" pitchFamily="49" charset="0"/>
                <a:cs typeface="Consolas" panose="020B0609020204030204" pitchFamily="49" charset="0"/>
              </a:rPr>
              <a:t>": {</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Address_Value</a:t>
            </a:r>
            <a:r>
              <a:rPr lang="en-US" sz="900" dirty="0">
                <a:solidFill>
                  <a:schemeClr val="tx1"/>
                </a:solidFill>
                <a:latin typeface="Consolas" panose="020B0609020204030204" pitchFamily="49" charset="0"/>
                <a:cs typeface="Consolas" panose="020B0609020204030204" pitchFamily="49" charset="0"/>
              </a:rPr>
              <a:t>": "any</a:t>
            </a:r>
            <a:r>
              <a:rPr lang="en-US" sz="900" dirty="0" smtClean="0">
                <a:solidFill>
                  <a:schemeClr val="tx1"/>
                </a:solidFill>
                <a:latin typeface="Consolas" panose="020B0609020204030204" pitchFamily="49" charset="0"/>
                <a:cs typeface="Consolas" panose="020B0609020204030204" pitchFamily="49" charset="0"/>
              </a:rPr>
              <a:t>"}},</a:t>
            </a:r>
            <a:endParaRPr lang="en-US" sz="900" dirty="0">
              <a:solidFill>
                <a:schemeClr val="tx1"/>
              </a:solidFill>
              <a:latin typeface="Consolas" panose="020B0609020204030204" pitchFamily="49" charset="0"/>
              <a:cs typeface="Consolas" panose="020B0609020204030204" pitchFamily="49" charset="0"/>
            </a:endParaRP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DestinationSocketAddress</a:t>
            </a:r>
            <a:r>
              <a:rPr lang="en-US" sz="900" dirty="0">
                <a:solidFill>
                  <a:schemeClr val="tx1"/>
                </a:solidFill>
                <a:latin typeface="Consolas" panose="020B0609020204030204" pitchFamily="49" charset="0"/>
                <a:cs typeface="Consolas" panose="020B0609020204030204" pitchFamily="49" charset="0"/>
              </a:rPr>
              <a:t>": {</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IP_Address</a:t>
            </a:r>
            <a:r>
              <a:rPr lang="en-US" sz="900" dirty="0">
                <a:solidFill>
                  <a:schemeClr val="tx1"/>
                </a:solidFill>
                <a:latin typeface="Consolas" panose="020B0609020204030204" pitchFamily="49" charset="0"/>
                <a:cs typeface="Consolas" panose="020B0609020204030204" pitchFamily="49" charset="0"/>
              </a:rPr>
              <a:t>": {</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Address_Value</a:t>
            </a:r>
            <a:r>
              <a:rPr lang="en-US" sz="900" dirty="0">
                <a:solidFill>
                  <a:schemeClr val="tx1"/>
                </a:solidFill>
                <a:latin typeface="Consolas" panose="020B0609020204030204" pitchFamily="49" charset="0"/>
                <a:cs typeface="Consolas" panose="020B0609020204030204" pitchFamily="49" charset="0"/>
              </a:rPr>
              <a:t>": "10.10.10.2</a:t>
            </a:r>
            <a:r>
              <a:rPr lang="en-US" sz="900" dirty="0" smtClean="0">
                <a:solidFill>
                  <a:schemeClr val="tx1"/>
                </a:solidFill>
                <a:latin typeface="Consolas" panose="020B0609020204030204" pitchFamily="49" charset="0"/>
                <a:cs typeface="Consolas" panose="020B0609020204030204" pitchFamily="49" charset="0"/>
              </a:rPr>
              <a:t>"}}}},</a:t>
            </a:r>
            <a:endParaRPr lang="en-US" sz="900" dirty="0">
              <a:solidFill>
                <a:schemeClr val="tx1"/>
              </a:solidFill>
              <a:latin typeface="Consolas" panose="020B0609020204030204" pitchFamily="49" charset="0"/>
              <a:cs typeface="Consolas" panose="020B0609020204030204" pitchFamily="49" charset="0"/>
            </a:endParaRP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ACTUATOR": {</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type": "network-firewall",</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specifiers</a:t>
            </a:r>
            <a:r>
              <a:rPr lang="en-US" sz="900" dirty="0">
                <a:solidFill>
                  <a:schemeClr val="tx1"/>
                </a:solidFill>
                <a:latin typeface="Consolas" panose="020B0609020204030204" pitchFamily="49" charset="0"/>
                <a:cs typeface="Consolas" panose="020B0609020204030204" pitchFamily="49" charset="0"/>
              </a:rPr>
              <a:t>": {</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 </a:t>
            </a:r>
            <a:r>
              <a:rPr lang="en-US" sz="900" dirty="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asset_id</a:t>
            </a:r>
            <a:r>
              <a:rPr lang="en-US" sz="900" dirty="0">
                <a:solidFill>
                  <a:schemeClr val="tx1"/>
                </a:solidFill>
                <a:latin typeface="Consolas" panose="020B0609020204030204" pitchFamily="49" charset="0"/>
                <a:cs typeface="Consolas" panose="020B0609020204030204" pitchFamily="49" charset="0"/>
              </a:rPr>
              <a:t>": "30</a:t>
            </a:r>
            <a:r>
              <a:rPr lang="en-US" sz="900" dirty="0" smtClean="0">
                <a:solidFill>
                  <a:schemeClr val="tx1"/>
                </a:solidFill>
                <a:latin typeface="Consolas" panose="020B0609020204030204" pitchFamily="49" charset="0"/>
                <a:cs typeface="Consolas" panose="020B0609020204030204" pitchFamily="49" charset="0"/>
              </a:rPr>
              <a:t>"}},</a:t>
            </a:r>
            <a:endParaRPr lang="en-US" sz="900" dirty="0">
              <a:solidFill>
                <a:schemeClr val="tx1"/>
              </a:solidFill>
              <a:latin typeface="Consolas" panose="020B0609020204030204" pitchFamily="49" charset="0"/>
              <a:cs typeface="Consolas" panose="020B0609020204030204" pitchFamily="49" charset="0"/>
            </a:endParaRP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MODIFIERS": {</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context_ref</a:t>
            </a:r>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91}</a:t>
            </a:r>
            <a:endParaRPr lang="en-US" sz="900" dirty="0">
              <a:solidFill>
                <a:schemeClr val="tx1"/>
              </a:solidFill>
              <a:latin typeface="Consolas" panose="020B0609020204030204" pitchFamily="49" charset="0"/>
              <a:cs typeface="Consolas" panose="020B0609020204030204" pitchFamily="49" charset="0"/>
            </a:endParaRPr>
          </a:p>
          <a:p>
            <a:r>
              <a:rPr lang="en-US" sz="900" dirty="0">
                <a:solidFill>
                  <a:schemeClr val="tx1"/>
                </a:solidFill>
                <a:latin typeface="Consolas" panose="020B0609020204030204" pitchFamily="49" charset="0"/>
                <a:cs typeface="Consolas" panose="020B0609020204030204" pitchFamily="49" charset="0"/>
              </a:rPr>
              <a:t>}</a:t>
            </a:r>
          </a:p>
        </p:txBody>
      </p:sp>
      <p:sp>
        <p:nvSpPr>
          <p:cNvPr id="10" name="Rectangle 9"/>
          <p:cNvSpPr/>
          <p:nvPr/>
        </p:nvSpPr>
        <p:spPr>
          <a:xfrm>
            <a:off x="3886200" y="3733800"/>
            <a:ext cx="4953000" cy="1676400"/>
          </a:xfrm>
          <a:prstGeom prst="rect">
            <a:avLst/>
          </a:prstGeom>
          <a:solidFill>
            <a:schemeClr val="accent6">
              <a:lumMod val="60000"/>
              <a:lumOff val="4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latin typeface="Consolas" panose="020B0609020204030204" pitchFamily="49" charset="0"/>
                <a:cs typeface="Consolas" panose="020B0609020204030204" pitchFamily="49" charset="0"/>
              </a:rPr>
              <a:t>{ "</a:t>
            </a:r>
            <a:r>
              <a:rPr lang="en-US" sz="900" dirty="0">
                <a:solidFill>
                  <a:schemeClr val="tx1"/>
                </a:solidFill>
                <a:latin typeface="Consolas" panose="020B0609020204030204" pitchFamily="49" charset="0"/>
                <a:cs typeface="Consolas" panose="020B0609020204030204" pitchFamily="49" charset="0"/>
              </a:rPr>
              <a:t>ACTION": "DENY",</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TARGET.type</a:t>
            </a:r>
            <a:r>
              <a:rPr lang="en-US" sz="900" dirty="0">
                <a:solidFill>
                  <a:schemeClr val="tx1"/>
                </a:solidFill>
                <a:latin typeface="Consolas" panose="020B0609020204030204" pitchFamily="49" charset="0"/>
                <a:cs typeface="Consolas" panose="020B0609020204030204" pitchFamily="49" charset="0"/>
              </a:rPr>
              <a:t>": "</a:t>
            </a:r>
            <a:r>
              <a:rPr lang="en-US" sz="900" dirty="0" err="1">
                <a:solidFill>
                  <a:schemeClr val="tx1"/>
                </a:solidFill>
                <a:latin typeface="Consolas" panose="020B0609020204030204" pitchFamily="49" charset="0"/>
                <a:cs typeface="Consolas" panose="020B0609020204030204" pitchFamily="49" charset="0"/>
              </a:rPr>
              <a:t>cybox:Network_Connection</a:t>
            </a:r>
            <a:r>
              <a:rPr lang="en-US" sz="900" dirty="0">
                <a:solidFill>
                  <a:schemeClr val="tx1"/>
                </a:solidFill>
                <a:latin typeface="Consolas" panose="020B0609020204030204" pitchFamily="49" charset="0"/>
                <a:cs typeface="Consolas" panose="020B0609020204030204" pitchFamily="49" charset="0"/>
              </a:rPr>
              <a:t>",</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TARGET.specifiers.Layer3Protocol": "IPv4",</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TARGET.specifiers.Layer4Protocol": "TCP",</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TARGET.specifiers.SourceSocketAddress.IP_Address.Address_Value": "any",</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a:solidFill>
                  <a:schemeClr val="tx1"/>
                </a:solidFill>
                <a:latin typeface="Consolas" panose="020B0609020204030204" pitchFamily="49" charset="0"/>
                <a:cs typeface="Consolas" panose="020B0609020204030204" pitchFamily="49" charset="0"/>
              </a:rPr>
              <a:t>TARGET.specifiers.DestinationSocketAddress.IP_Address.Address_Value": "10.10.10.2",</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ACTUATOR.type</a:t>
            </a:r>
            <a:r>
              <a:rPr lang="en-US" sz="900" dirty="0">
                <a:solidFill>
                  <a:schemeClr val="tx1"/>
                </a:solidFill>
                <a:latin typeface="Consolas" panose="020B0609020204030204" pitchFamily="49" charset="0"/>
                <a:cs typeface="Consolas" panose="020B0609020204030204" pitchFamily="49" charset="0"/>
              </a:rPr>
              <a:t>": "network-firewall",</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ACTUATOR.specifiers.asset_id</a:t>
            </a:r>
            <a:r>
              <a:rPr lang="en-US" sz="900" dirty="0">
                <a:solidFill>
                  <a:schemeClr val="tx1"/>
                </a:solidFill>
                <a:latin typeface="Consolas" panose="020B0609020204030204" pitchFamily="49" charset="0"/>
                <a:cs typeface="Consolas" panose="020B0609020204030204" pitchFamily="49" charset="0"/>
              </a:rPr>
              <a:t>": "30",</a:t>
            </a:r>
          </a:p>
          <a:p>
            <a:r>
              <a:rPr lang="en-US" sz="900" dirty="0">
                <a:solidFill>
                  <a:schemeClr val="tx1"/>
                </a:solidFill>
                <a:latin typeface="Consolas" panose="020B0609020204030204" pitchFamily="49" charset="0"/>
                <a:cs typeface="Consolas" panose="020B0609020204030204" pitchFamily="49" charset="0"/>
              </a:rPr>
              <a:t>  </a:t>
            </a:r>
            <a:r>
              <a:rPr lang="en-US" sz="900" dirty="0" smtClean="0">
                <a:solidFill>
                  <a:schemeClr val="tx1"/>
                </a:solidFill>
                <a:latin typeface="Consolas" panose="020B0609020204030204" pitchFamily="49" charset="0"/>
                <a:cs typeface="Consolas" panose="020B0609020204030204" pitchFamily="49" charset="0"/>
              </a:rPr>
              <a:t>"</a:t>
            </a:r>
            <a:r>
              <a:rPr lang="en-US" sz="900" dirty="0" err="1">
                <a:solidFill>
                  <a:schemeClr val="tx1"/>
                </a:solidFill>
                <a:latin typeface="Consolas" panose="020B0609020204030204" pitchFamily="49" charset="0"/>
                <a:cs typeface="Consolas" panose="020B0609020204030204" pitchFamily="49" charset="0"/>
              </a:rPr>
              <a:t>MODIFIERS.context_ref</a:t>
            </a:r>
            <a:r>
              <a:rPr lang="en-US" sz="900" dirty="0">
                <a:solidFill>
                  <a:schemeClr val="tx1"/>
                </a:solidFill>
                <a:latin typeface="Consolas" panose="020B0609020204030204" pitchFamily="49" charset="0"/>
                <a:cs typeface="Consolas" panose="020B0609020204030204" pitchFamily="49" charset="0"/>
              </a:rPr>
              <a:t>": 91</a:t>
            </a:r>
          </a:p>
          <a:p>
            <a:r>
              <a:rPr lang="en-US" sz="900" dirty="0" smtClean="0">
                <a:solidFill>
                  <a:schemeClr val="tx1"/>
                </a:solidFill>
                <a:latin typeface="Consolas" panose="020B0609020204030204" pitchFamily="49" charset="0"/>
                <a:cs typeface="Consolas" panose="020B0609020204030204" pitchFamily="49" charset="0"/>
              </a:rPr>
              <a:t>}</a:t>
            </a:r>
            <a:endParaRPr lang="en-US" sz="900" dirty="0">
              <a:solidFill>
                <a:schemeClr val="tx1"/>
              </a:solidFill>
              <a:latin typeface="Consolas" panose="020B0609020204030204" pitchFamily="49" charset="0"/>
              <a:cs typeface="Consolas" panose="020B0609020204030204" pitchFamily="49" charset="0"/>
            </a:endParaRPr>
          </a:p>
        </p:txBody>
      </p:sp>
      <p:sp>
        <p:nvSpPr>
          <p:cNvPr id="23" name="Left-Right Arrow 22"/>
          <p:cNvSpPr/>
          <p:nvPr/>
        </p:nvSpPr>
        <p:spPr>
          <a:xfrm>
            <a:off x="3505200" y="4376166"/>
            <a:ext cx="381000" cy="228600"/>
          </a:xfrm>
          <a:prstGeom prst="leftRightArrow">
            <a:avLst/>
          </a:prstGeom>
          <a:solidFill>
            <a:schemeClr val="accent2">
              <a:lumMod val="60000"/>
              <a:lumOff val="40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3359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44</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92500" lnSpcReduction="10000"/>
          </a:bodyPr>
          <a:lstStyle/>
          <a:p>
            <a:r>
              <a:rPr lang="en-US" dirty="0" smtClean="0"/>
              <a:t>Distributed assignment (namespaces):</a:t>
            </a:r>
          </a:p>
          <a:p>
            <a:pPr lvl="1"/>
            <a:r>
              <a:rPr lang="en-US" dirty="0" smtClean="0"/>
              <a:t>No generally-accepted namespace approach for JSON</a:t>
            </a:r>
          </a:p>
          <a:p>
            <a:pPr lvl="2"/>
            <a:r>
              <a:rPr lang="en-US" dirty="0" smtClean="0"/>
              <a:t>Forced to roll our own to use both CybOX 2 and CybOX 3</a:t>
            </a:r>
          </a:p>
          <a:p>
            <a:pPr lvl="2"/>
            <a:r>
              <a:rPr lang="en-US" dirty="0" smtClean="0"/>
              <a:t>Need standardized namespace approach</a:t>
            </a:r>
          </a:p>
          <a:p>
            <a:r>
              <a:rPr lang="en-US" dirty="0" smtClean="0"/>
              <a:t>Balance between nesting and referencing:</a:t>
            </a:r>
          </a:p>
          <a:p>
            <a:pPr lvl="1"/>
            <a:r>
              <a:rPr lang="en-US" dirty="0" smtClean="0"/>
              <a:t>STIX 1 allowed structures with unlimited nesting levels</a:t>
            </a:r>
          </a:p>
          <a:p>
            <a:pPr lvl="1"/>
            <a:r>
              <a:rPr lang="en-US" dirty="0" smtClean="0"/>
              <a:t>STIX 2 (and CybOX 3) forbid nesting entirely</a:t>
            </a:r>
          </a:p>
          <a:p>
            <a:pPr lvl="2"/>
            <a:r>
              <a:rPr lang="en-US" dirty="0" smtClean="0"/>
              <a:t>Result: IP Address object uses a reference (pointer) to a MAC Address object, Excessive message overhead for containers, References complicate message definition and validation</a:t>
            </a:r>
          </a:p>
          <a:p>
            <a:pPr lvl="2"/>
            <a:r>
              <a:rPr lang="en-US" dirty="0" smtClean="0"/>
              <a:t>Everything in moderation – allow 1-2 nesting levels, but not unlimited</a:t>
            </a:r>
          </a:p>
        </p:txBody>
      </p:sp>
    </p:spTree>
    <p:extLst>
      <p:ext uri="{BB962C8B-B14F-4D97-AF65-F5344CB8AC3E}">
        <p14:creationId xmlns:p14="http://schemas.microsoft.com/office/powerpoint/2010/main" val="37486934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a:t>
            </a:r>
            <a:r>
              <a:rPr lang="en-US" sz="2800" dirty="0" smtClean="0"/>
              <a:t>(cont.)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45</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3400" cy="4800600"/>
          </a:xfrm>
        </p:spPr>
        <p:txBody>
          <a:bodyPr>
            <a:normAutofit fontScale="85000" lnSpcReduction="20000"/>
          </a:bodyPr>
          <a:lstStyle/>
          <a:p>
            <a:r>
              <a:rPr lang="en-US" dirty="0" smtClean="0"/>
              <a:t>Think Abstract!</a:t>
            </a:r>
          </a:p>
          <a:p>
            <a:pPr lvl="1"/>
            <a:r>
              <a:rPr lang="en-US" dirty="0" smtClean="0"/>
              <a:t>Designers need names to understand data</a:t>
            </a:r>
          </a:p>
          <a:p>
            <a:pPr lvl="2"/>
            <a:r>
              <a:rPr lang="en-US" dirty="0" smtClean="0"/>
              <a:t>Result: Protocols defined at transport level send names, wasting bandwidth</a:t>
            </a:r>
          </a:p>
          <a:p>
            <a:pPr lvl="2"/>
            <a:r>
              <a:rPr lang="en-US" dirty="0" smtClean="0"/>
              <a:t>Design at abstract level (write message APIs in “source code”)</a:t>
            </a:r>
          </a:p>
          <a:p>
            <a:pPr lvl="3"/>
            <a:r>
              <a:rPr lang="en-US" dirty="0" smtClean="0"/>
              <a:t>Communicate using efficient concrete data and schemas (“machine code”)</a:t>
            </a:r>
          </a:p>
          <a:p>
            <a:pPr lvl="3"/>
            <a:r>
              <a:rPr lang="en-US" dirty="0" smtClean="0"/>
              <a:t>Avoid mistakes like using objects to emulate arrays</a:t>
            </a:r>
          </a:p>
          <a:p>
            <a:pPr lvl="2"/>
            <a:r>
              <a:rPr lang="en-US" dirty="0"/>
              <a:t>M</a:t>
            </a:r>
            <a:r>
              <a:rPr lang="en-US" dirty="0" smtClean="0"/>
              <a:t>essage templates can ease application integration</a:t>
            </a:r>
          </a:p>
          <a:p>
            <a:pPr lvl="1"/>
            <a:r>
              <a:rPr lang="en-US" dirty="0" smtClean="0"/>
              <a:t>Tools can use abstract schema</a:t>
            </a:r>
          </a:p>
          <a:p>
            <a:pPr lvl="2"/>
            <a:r>
              <a:rPr lang="en-US" dirty="0"/>
              <a:t>M</a:t>
            </a:r>
            <a:r>
              <a:rPr lang="en-US" dirty="0" smtClean="0"/>
              <a:t>enu-based or template-based message composer</a:t>
            </a:r>
            <a:r>
              <a:rPr lang="en-US" dirty="0"/>
              <a:t>s</a:t>
            </a:r>
            <a:endParaRPr lang="en-US" dirty="0" smtClean="0"/>
          </a:p>
          <a:p>
            <a:pPr lvl="2"/>
            <a:r>
              <a:rPr lang="en-US" dirty="0" smtClean="0"/>
              <a:t> “</a:t>
            </a:r>
            <a:r>
              <a:rPr lang="en-US" dirty="0" err="1"/>
              <a:t>W</a:t>
            </a:r>
            <a:r>
              <a:rPr lang="en-US" dirty="0" err="1" smtClean="0"/>
              <a:t>ireshark</a:t>
            </a:r>
            <a:r>
              <a:rPr lang="en-US" dirty="0" smtClean="0"/>
              <a:t>” display module</a:t>
            </a:r>
          </a:p>
          <a:p>
            <a:pPr lvl="1"/>
            <a:r>
              <a:rPr lang="en-US" dirty="0" smtClean="0"/>
              <a:t>Applications should provide mechanism, not policy</a:t>
            </a:r>
          </a:p>
          <a:p>
            <a:pPr lvl="2"/>
            <a:r>
              <a:rPr lang="en-US" dirty="0" smtClean="0"/>
              <a:t>Producer selects message encoding at runtime</a:t>
            </a:r>
          </a:p>
          <a:p>
            <a:pPr lvl="2"/>
            <a:r>
              <a:rPr lang="en-US" dirty="0" smtClean="0"/>
              <a:t>Consumer </a:t>
            </a:r>
            <a:r>
              <a:rPr lang="en-US" dirty="0" err="1" smtClean="0"/>
              <a:t>config’ed</a:t>
            </a:r>
            <a:r>
              <a:rPr lang="en-US" dirty="0" smtClean="0"/>
              <a:t> to accept one or many message encodings</a:t>
            </a:r>
          </a:p>
          <a:p>
            <a:pPr lvl="2"/>
            <a:r>
              <a:rPr lang="en-US" dirty="0" smtClean="0"/>
              <a:t>Strict (lint) or permissive (case-insensitive) receive modes</a:t>
            </a:r>
          </a:p>
        </p:txBody>
      </p:sp>
    </p:spTree>
    <p:extLst>
      <p:ext uri="{BB962C8B-B14F-4D97-AF65-F5344CB8AC3E}">
        <p14:creationId xmlns:p14="http://schemas.microsoft.com/office/powerpoint/2010/main" val="32405226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Next Steps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46</a:t>
            </a:fld>
            <a:endParaRPr kumimoji="0" lang="en-US" dirty="0">
              <a:solidFill>
                <a:srgbClr val="FFFFFF"/>
              </a:solidFill>
            </a:endParaRPr>
          </a:p>
        </p:txBody>
      </p:sp>
      <p:sp>
        <p:nvSpPr>
          <p:cNvPr id="4" name="Content Placeholder 3"/>
          <p:cNvSpPr>
            <a:spLocks noGrp="1"/>
          </p:cNvSpPr>
          <p:nvPr>
            <p:ph sz="quarter" idx="1"/>
          </p:nvPr>
        </p:nvSpPr>
        <p:spPr/>
        <p:txBody>
          <a:bodyPr>
            <a:normAutofit lnSpcReduction="10000"/>
          </a:bodyPr>
          <a:lstStyle/>
          <a:p>
            <a:r>
              <a:rPr lang="en-US" dirty="0" smtClean="0"/>
              <a:t>Initial Python codec release</a:t>
            </a:r>
          </a:p>
          <a:p>
            <a:pPr lvl="1"/>
            <a:r>
              <a:rPr lang="en-US" dirty="0" smtClean="0"/>
              <a:t>Current code is incomplete, alpha level proof-of-concept</a:t>
            </a:r>
          </a:p>
          <a:p>
            <a:pPr lvl="2"/>
            <a:r>
              <a:rPr lang="en-US" dirty="0"/>
              <a:t>Need JASN-based decoder</a:t>
            </a:r>
          </a:p>
          <a:p>
            <a:pPr lvl="2"/>
            <a:r>
              <a:rPr lang="en-US" dirty="0" smtClean="0"/>
              <a:t>Need encoder methods</a:t>
            </a:r>
          </a:p>
          <a:p>
            <a:pPr lvl="2"/>
            <a:r>
              <a:rPr lang="en-US" dirty="0"/>
              <a:t>Need CybOX 3 JASN definitions</a:t>
            </a:r>
          </a:p>
          <a:p>
            <a:pPr lvl="2"/>
            <a:r>
              <a:rPr lang="en-US" dirty="0" smtClean="0"/>
              <a:t>Need concrete schema generator</a:t>
            </a:r>
          </a:p>
          <a:p>
            <a:pPr lvl="2"/>
            <a:r>
              <a:rPr lang="en-US" dirty="0"/>
              <a:t>Need test suite</a:t>
            </a:r>
          </a:p>
          <a:p>
            <a:pPr lvl="2"/>
            <a:r>
              <a:rPr lang="en-US" dirty="0"/>
              <a:t>Need </a:t>
            </a:r>
            <a:r>
              <a:rPr lang="en-US" dirty="0" smtClean="0"/>
              <a:t>documentation</a:t>
            </a:r>
          </a:p>
          <a:p>
            <a:pPr lvl="2"/>
            <a:r>
              <a:rPr lang="en-US" dirty="0" smtClean="0"/>
              <a:t>Need …</a:t>
            </a:r>
          </a:p>
          <a:p>
            <a:r>
              <a:rPr lang="en-US" dirty="0" smtClean="0"/>
              <a:t>Socialize abstract design approach with CTI</a:t>
            </a:r>
            <a:endParaRPr lang="en-US" dirty="0"/>
          </a:p>
        </p:txBody>
      </p:sp>
    </p:spTree>
    <p:extLst>
      <p:ext uri="{BB962C8B-B14F-4D97-AF65-F5344CB8AC3E}">
        <p14:creationId xmlns:p14="http://schemas.microsoft.com/office/powerpoint/2010/main" val="19376211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Group Discussion</a:t>
            </a:r>
            <a:endParaRPr lang="en-US" dirty="0"/>
          </a:p>
        </p:txBody>
      </p:sp>
      <p:sp>
        <p:nvSpPr>
          <p:cNvPr id="3" name="Title 2"/>
          <p:cNvSpPr>
            <a:spLocks noGrp="1"/>
          </p:cNvSpPr>
          <p:nvPr>
            <p:ph type="title"/>
          </p:nvPr>
        </p:nvSpPr>
        <p:spPr/>
        <p:txBody>
          <a:bodyPr>
            <a:noAutofit/>
          </a:bodyPr>
          <a:lstStyle/>
          <a:p>
            <a:r>
              <a:rPr lang="en-US" sz="3200" dirty="0"/>
              <a:t>Lessons and Implementation Considerations</a:t>
            </a:r>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47</a:t>
            </a:fld>
            <a:endParaRPr lang="en-US" dirty="0">
              <a:latin typeface="Tw Cen MT"/>
            </a:endParaRPr>
          </a:p>
        </p:txBody>
      </p:sp>
    </p:spTree>
    <p:extLst>
      <p:ext uri="{BB962C8B-B14F-4D97-AF65-F5344CB8AC3E}">
        <p14:creationId xmlns:p14="http://schemas.microsoft.com/office/powerpoint/2010/main" val="34046447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lang="en-US" smtClean="0">
                <a:latin typeface="Tw Cen MT"/>
              </a:rPr>
              <a:pPr/>
              <a:t>48</a:t>
            </a:fld>
            <a:endParaRPr lang="en-US" dirty="0">
              <a:latin typeface="Tw Cen MT"/>
            </a:endParaRPr>
          </a:p>
        </p:txBody>
      </p:sp>
      <p:sp>
        <p:nvSpPr>
          <p:cNvPr id="4" name="Content Placeholder 3"/>
          <p:cNvSpPr>
            <a:spLocks noGrp="1"/>
          </p:cNvSpPr>
          <p:nvPr>
            <p:ph sz="quarter" idx="1"/>
          </p:nvPr>
        </p:nvSpPr>
        <p:spPr/>
        <p:txBody>
          <a:bodyPr>
            <a:normAutofit/>
          </a:bodyPr>
          <a:lstStyle/>
          <a:p>
            <a:r>
              <a:rPr lang="en-US" dirty="0"/>
              <a:t>JSON makes Python development easier</a:t>
            </a:r>
          </a:p>
          <a:p>
            <a:r>
              <a:rPr lang="en-US" dirty="0"/>
              <a:t>OpenC2/Native command mapping not </a:t>
            </a:r>
            <a:r>
              <a:rPr lang="en-US" dirty="0" smtClean="0"/>
              <a:t>always </a:t>
            </a:r>
            <a:r>
              <a:rPr lang="en-US" dirty="0"/>
              <a:t>1:1</a:t>
            </a:r>
          </a:p>
          <a:p>
            <a:r>
              <a:rPr lang="en-US" dirty="0"/>
              <a:t>Some commands need more detail, specific modifiers, explicitly defined default values</a:t>
            </a:r>
          </a:p>
          <a:p>
            <a:r>
              <a:rPr lang="en-US" dirty="0"/>
              <a:t>Limited definition for handling responses to commands</a:t>
            </a:r>
          </a:p>
          <a:p>
            <a:r>
              <a:rPr lang="en-US" dirty="0"/>
              <a:t>Implementation Consideration: REST Interfaces</a:t>
            </a:r>
          </a:p>
          <a:p>
            <a:r>
              <a:rPr lang="en-US" dirty="0"/>
              <a:t>Need standardized namespace </a:t>
            </a:r>
            <a:r>
              <a:rPr lang="en-US" dirty="0" smtClean="0"/>
              <a:t>approach</a:t>
            </a:r>
            <a:endParaRPr lang="en-US" dirty="0"/>
          </a:p>
        </p:txBody>
      </p:sp>
    </p:spTree>
    <p:extLst>
      <p:ext uri="{BB962C8B-B14F-4D97-AF65-F5344CB8AC3E}">
        <p14:creationId xmlns:p14="http://schemas.microsoft.com/office/powerpoint/2010/main" val="14352595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Cisco Threat INTEL API</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lang="en-US" smtClean="0">
                <a:latin typeface="Tw Cen MT"/>
              </a:rPr>
              <a:pPr/>
              <a:t>49</a:t>
            </a:fld>
            <a:endParaRPr lang="en-US" dirty="0">
              <a:latin typeface="Tw Cen MT"/>
            </a:endParaRPr>
          </a:p>
        </p:txBody>
      </p:sp>
      <p:sp>
        <p:nvSpPr>
          <p:cNvPr id="5" name="Text Placeholder 4"/>
          <p:cNvSpPr>
            <a:spLocks noGrp="1"/>
          </p:cNvSpPr>
          <p:nvPr>
            <p:ph type="body" idx="2"/>
          </p:nvPr>
        </p:nvSpPr>
        <p:spPr/>
        <p:txBody>
          <a:bodyPr/>
          <a:lstStyle/>
          <a:p>
            <a:endParaRPr lang="en-US"/>
          </a:p>
        </p:txBody>
      </p:sp>
      <p:sp>
        <p:nvSpPr>
          <p:cNvPr id="4" name="Content Placeholder 3"/>
          <p:cNvSpPr>
            <a:spLocks noGrp="1"/>
          </p:cNvSpPr>
          <p:nvPr>
            <p:ph sz="quarter" idx="1"/>
          </p:nvPr>
        </p:nvSpPr>
        <p:spPr/>
        <p:txBody>
          <a:bodyPr/>
          <a:lstStyle/>
          <a:p>
            <a:r>
              <a:rPr lang="en-US" dirty="0" smtClean="0"/>
              <a:t>Example usages</a:t>
            </a:r>
          </a:p>
          <a:p>
            <a:r>
              <a:rPr lang="en-US" dirty="0" smtClean="0"/>
              <a:t>Change in Language Description</a:t>
            </a:r>
          </a:p>
          <a:p>
            <a:pPr lvl="1"/>
            <a:r>
              <a:rPr lang="en-US" dirty="0" smtClean="0"/>
              <a:t>Response Action need to be more well defined</a:t>
            </a:r>
          </a:p>
          <a:p>
            <a:pPr lvl="1"/>
            <a:r>
              <a:rPr lang="en-US" dirty="0" smtClean="0"/>
              <a:t>Need to reserve a standard port number for command and control</a:t>
            </a:r>
          </a:p>
          <a:p>
            <a:pPr lvl="1"/>
            <a:r>
              <a:rPr lang="en-US" dirty="0" smtClean="0"/>
              <a:t>Device implement REST interfaces</a:t>
            </a:r>
          </a:p>
          <a:p>
            <a:r>
              <a:rPr lang="en-US" dirty="0" smtClean="0"/>
              <a:t>Implementation Trades (e.g.,  schema)</a:t>
            </a:r>
            <a:endParaRPr lang="en-US" dirty="0"/>
          </a:p>
        </p:txBody>
      </p:sp>
    </p:spTree>
    <p:extLst>
      <p:ext uri="{BB962C8B-B14F-4D97-AF65-F5344CB8AC3E}">
        <p14:creationId xmlns:p14="http://schemas.microsoft.com/office/powerpoint/2010/main" val="3063033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09600" y="1722437"/>
            <a:ext cx="8229600" cy="4525963"/>
          </a:xfrm>
        </p:spPr>
        <p:txBody>
          <a:bodyPr/>
          <a:lstStyle/>
          <a:p>
            <a:r>
              <a:rPr lang="en-US" dirty="0" smtClean="0"/>
              <a:t>Background</a:t>
            </a:r>
          </a:p>
          <a:p>
            <a:pPr lvl="1"/>
            <a:r>
              <a:rPr lang="en-US" dirty="0" smtClean="0"/>
              <a:t>Motivation</a:t>
            </a:r>
          </a:p>
          <a:p>
            <a:pPr lvl="1"/>
            <a:r>
              <a:rPr lang="en-US" dirty="0" smtClean="0"/>
              <a:t>Status</a:t>
            </a:r>
          </a:p>
          <a:p>
            <a:r>
              <a:rPr lang="en-US" dirty="0" smtClean="0"/>
              <a:t>Way Forward</a:t>
            </a:r>
          </a:p>
          <a:p>
            <a:pPr lvl="1"/>
            <a:r>
              <a:rPr lang="en-US" dirty="0" smtClean="0"/>
              <a:t>Implementation Considerations</a:t>
            </a:r>
          </a:p>
          <a:p>
            <a:pPr lvl="1"/>
            <a:r>
              <a:rPr lang="en-US" dirty="0" smtClean="0"/>
              <a:t>Reference Implementations </a:t>
            </a:r>
          </a:p>
          <a:p>
            <a:pPr lvl="1"/>
            <a:r>
              <a:rPr lang="en-US" dirty="0" smtClean="0"/>
              <a:t>Actuator Profiles</a:t>
            </a:r>
          </a:p>
          <a:p>
            <a:pPr lvl="1"/>
            <a:r>
              <a:rPr lang="en-US" dirty="0" smtClean="0"/>
              <a:t>Path to Standardization</a:t>
            </a:r>
          </a:p>
          <a:p>
            <a:r>
              <a:rPr lang="en-US" dirty="0" smtClean="0"/>
              <a:t>Future of the OpenC2 Forum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5</a:t>
            </a:fld>
            <a:endParaRPr kumimoji="0" lang="en-US" dirty="0">
              <a:solidFill>
                <a:srgbClr val="FFFFFF"/>
              </a:solidFill>
            </a:endParaRPr>
          </a:p>
        </p:txBody>
      </p:sp>
    </p:spTree>
    <p:extLst>
      <p:ext uri="{BB962C8B-B14F-4D97-AF65-F5344CB8AC3E}">
        <p14:creationId xmlns:p14="http://schemas.microsoft.com/office/powerpoint/2010/main" val="26757243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NSA/APL: Verbosity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Originally agreed to flexibility in design</a:t>
            </a:r>
          </a:p>
          <a:p>
            <a:r>
              <a:rPr lang="en-US" dirty="0" smtClean="0"/>
              <a:t>Eschewed</a:t>
            </a:r>
          </a:p>
          <a:p>
            <a:pPr lvl="1"/>
            <a:r>
              <a:rPr lang="en-US" dirty="0" smtClean="0"/>
              <a:t>XML in favor of JSON</a:t>
            </a:r>
          </a:p>
          <a:p>
            <a:pPr lvl="1"/>
            <a:r>
              <a:rPr lang="en-US" dirty="0" smtClean="0"/>
              <a:t>Aligning field names with </a:t>
            </a:r>
            <a:r>
              <a:rPr lang="en-US" dirty="0" err="1" smtClean="0"/>
              <a:t>CybOX</a:t>
            </a:r>
            <a:r>
              <a:rPr lang="en-US" dirty="0" smtClean="0"/>
              <a:t> object names</a:t>
            </a:r>
          </a:p>
          <a:p>
            <a:r>
              <a:rPr lang="en-US" dirty="0" smtClean="0"/>
              <a:t>JSON made the Python library significantly easier to develop</a:t>
            </a:r>
          </a:p>
          <a:p>
            <a:r>
              <a:rPr lang="en-US" dirty="0" smtClean="0"/>
              <a:t>Using fields:</a:t>
            </a:r>
          </a:p>
          <a:p>
            <a:pPr lvl="1"/>
            <a:r>
              <a:rPr lang="en-US" dirty="0" smtClean="0"/>
              <a:t>Significantly cut down on </a:t>
            </a:r>
            <a:r>
              <a:rPr lang="en-US" dirty="0" err="1" smtClean="0"/>
              <a:t>CybOX</a:t>
            </a:r>
            <a:r>
              <a:rPr lang="en-US" dirty="0" smtClean="0"/>
              <a:t> verbosity</a:t>
            </a:r>
          </a:p>
          <a:p>
            <a:pPr lvl="1"/>
            <a:r>
              <a:rPr lang="en-US" dirty="0" smtClean="0"/>
              <a:t>Added flexibility for different transports</a:t>
            </a:r>
          </a:p>
          <a:p>
            <a:pPr lvl="1"/>
            <a:r>
              <a:rPr lang="en-US" dirty="0" smtClean="0"/>
              <a:t>Easily mapped intent back to </a:t>
            </a:r>
            <a:r>
              <a:rPr lang="en-US" dirty="0" err="1" smtClean="0"/>
              <a:t>CybOX</a:t>
            </a:r>
            <a:r>
              <a:rPr lang="en-US" dirty="0" smtClean="0"/>
              <a:t> without using it</a:t>
            </a:r>
          </a:p>
          <a:p>
            <a:endParaRPr lang="en-US" dirty="0"/>
          </a:p>
        </p:txBody>
      </p:sp>
      <p:sp>
        <p:nvSpPr>
          <p:cNvPr id="4" name="Text Placeholder 3"/>
          <p:cNvSpPr>
            <a:spLocks noGrp="1"/>
          </p:cNvSpPr>
          <p:nvPr>
            <p:ph type="body" sz="half" idx="2"/>
          </p:nvPr>
        </p:nvSpPr>
        <p:spPr/>
        <p:txBody>
          <a:bodyPr/>
          <a:lstStyle/>
          <a:p>
            <a:r>
              <a:rPr lang="en-US" dirty="0" err="1" smtClean="0"/>
              <a:t>CybOX</a:t>
            </a:r>
            <a:r>
              <a:rPr lang="en-US" dirty="0" smtClean="0"/>
              <a:t>, XML</a:t>
            </a:r>
            <a:endParaRPr lang="en-US" dirty="0"/>
          </a:p>
        </p:txBody>
      </p:sp>
    </p:spTree>
    <p:extLst>
      <p:ext uri="{BB962C8B-B14F-4D97-AF65-F5344CB8AC3E}">
        <p14:creationId xmlns:p14="http://schemas.microsoft.com/office/powerpoint/2010/main" val="142610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NSA/APL: Flexibility</a:t>
            </a:r>
            <a:endParaRPr lang="en-US" dirty="0"/>
          </a:p>
        </p:txBody>
      </p:sp>
      <p:sp>
        <p:nvSpPr>
          <p:cNvPr id="3" name="Content Placeholder 2"/>
          <p:cNvSpPr>
            <a:spLocks noGrp="1"/>
          </p:cNvSpPr>
          <p:nvPr>
            <p:ph idx="1"/>
          </p:nvPr>
        </p:nvSpPr>
        <p:spPr/>
        <p:txBody>
          <a:bodyPr>
            <a:normAutofit lnSpcReduction="10000"/>
          </a:bodyPr>
          <a:lstStyle/>
          <a:p>
            <a:r>
              <a:rPr lang="en-US" dirty="0" smtClean="0"/>
              <a:t>Started implementing by mapping to </a:t>
            </a:r>
            <a:r>
              <a:rPr lang="en-US" dirty="0" err="1" smtClean="0"/>
              <a:t>CarbonBlack’s</a:t>
            </a:r>
            <a:r>
              <a:rPr lang="en-US" dirty="0" smtClean="0"/>
              <a:t> REST API</a:t>
            </a:r>
          </a:p>
          <a:p>
            <a:endParaRPr lang="en-US" dirty="0" smtClean="0"/>
          </a:p>
          <a:p>
            <a:r>
              <a:rPr lang="en-US" dirty="0" smtClean="0"/>
              <a:t>Migrated to using its Python API</a:t>
            </a:r>
          </a:p>
          <a:p>
            <a:endParaRPr lang="en-US" dirty="0" smtClean="0"/>
          </a:p>
          <a:p>
            <a:r>
              <a:rPr lang="en-US" dirty="0" smtClean="0"/>
              <a:t>OpenC2 commands did not change</a:t>
            </a:r>
          </a:p>
          <a:p>
            <a:pPr lvl="1"/>
            <a:r>
              <a:rPr lang="en-US" dirty="0" smtClean="0"/>
              <a:t>Mappings are not always 1:1</a:t>
            </a:r>
          </a:p>
          <a:p>
            <a:pPr lvl="1"/>
            <a:r>
              <a:rPr lang="en-US" dirty="0" smtClean="0"/>
              <a:t>Currently requires a robust, open, well documented API</a:t>
            </a:r>
          </a:p>
          <a:p>
            <a:endParaRPr lang="en-US" dirty="0"/>
          </a:p>
        </p:txBody>
      </p:sp>
      <p:sp>
        <p:nvSpPr>
          <p:cNvPr id="4" name="Text Placeholder 3"/>
          <p:cNvSpPr>
            <a:spLocks noGrp="1"/>
          </p:cNvSpPr>
          <p:nvPr>
            <p:ph type="body" sz="half" idx="2"/>
          </p:nvPr>
        </p:nvSpPr>
        <p:spPr/>
        <p:txBody>
          <a:bodyPr/>
          <a:lstStyle/>
          <a:p>
            <a:r>
              <a:rPr lang="en-US" dirty="0" err="1" smtClean="0"/>
              <a:t>CarbonBlack</a:t>
            </a:r>
            <a:r>
              <a:rPr lang="en-US" dirty="0" smtClean="0"/>
              <a:t> Example</a:t>
            </a:r>
            <a:endParaRPr lang="en-US" dirty="0"/>
          </a:p>
        </p:txBody>
      </p:sp>
    </p:spTree>
    <p:extLst>
      <p:ext uri="{BB962C8B-B14F-4D97-AF65-F5344CB8AC3E}">
        <p14:creationId xmlns:p14="http://schemas.microsoft.com/office/powerpoint/2010/main" val="220548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NSA/APL: Intent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commands need more detail or require explicitly defined default values</a:t>
            </a:r>
          </a:p>
          <a:p>
            <a:r>
              <a:rPr lang="en-US" dirty="0" smtClean="0"/>
              <a:t>Consider blocking an IP at a firewall</a:t>
            </a:r>
          </a:p>
          <a:p>
            <a:pPr lvl="1"/>
            <a:r>
              <a:rPr lang="en-US" dirty="0" smtClean="0"/>
              <a:t>Given currently required elements of OpenC2, how?</a:t>
            </a:r>
          </a:p>
          <a:p>
            <a:pPr lvl="2"/>
            <a:r>
              <a:rPr lang="en-US" dirty="0" smtClean="0"/>
              <a:t>Silently drop packets</a:t>
            </a:r>
          </a:p>
          <a:p>
            <a:pPr lvl="2"/>
            <a:r>
              <a:rPr lang="en-US" dirty="0" smtClean="0"/>
              <a:t>Block with </a:t>
            </a:r>
            <a:r>
              <a:rPr lang="en-US" dirty="0" err="1" smtClean="0"/>
              <a:t>icmp</a:t>
            </a:r>
            <a:endParaRPr lang="en-US" dirty="0"/>
          </a:p>
          <a:p>
            <a:endParaRPr lang="en-US" dirty="0" smtClean="0"/>
          </a:p>
          <a:p>
            <a:r>
              <a:rPr lang="en-US" dirty="0" smtClean="0"/>
              <a:t>Bottom line: some commands either need to require specific modifiers or need explicitly defined default behaviors</a:t>
            </a:r>
          </a:p>
        </p:txBody>
      </p:sp>
      <p:sp>
        <p:nvSpPr>
          <p:cNvPr id="4" name="Text Placeholder 3"/>
          <p:cNvSpPr>
            <a:spLocks noGrp="1"/>
          </p:cNvSpPr>
          <p:nvPr>
            <p:ph type="body" sz="half" idx="2"/>
          </p:nvPr>
        </p:nvSpPr>
        <p:spPr/>
        <p:txBody>
          <a:bodyPr/>
          <a:lstStyle/>
          <a:p>
            <a:r>
              <a:rPr lang="en-US" dirty="0" smtClean="0"/>
              <a:t>Interpretation of OpenC2 Commands</a:t>
            </a:r>
            <a:endParaRPr lang="en-US" dirty="0"/>
          </a:p>
        </p:txBody>
      </p:sp>
    </p:spTree>
    <p:extLst>
      <p:ext uri="{BB962C8B-B14F-4D97-AF65-F5344CB8AC3E}">
        <p14:creationId xmlns:p14="http://schemas.microsoft.com/office/powerpoint/2010/main" val="25406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NSA/APL: Responses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Originally ignored RESPONSE due to lack of discussion in working group</a:t>
            </a:r>
          </a:p>
          <a:p>
            <a:r>
              <a:rPr lang="en-US" dirty="0" smtClean="0"/>
              <a:t>Even as specified, combinations of responses need to be considered:</a:t>
            </a:r>
          </a:p>
          <a:p>
            <a:pPr lvl="1"/>
            <a:r>
              <a:rPr lang="en-US" dirty="0" smtClean="0"/>
              <a:t>Where to redirect output of executed command (acknowledging INVESTIGATE’s modifier “report-to”)</a:t>
            </a:r>
          </a:p>
          <a:p>
            <a:pPr lvl="1"/>
            <a:r>
              <a:rPr lang="en-US" dirty="0" smtClean="0"/>
              <a:t>Where to respond with status of command</a:t>
            </a:r>
          </a:p>
          <a:p>
            <a:r>
              <a:rPr lang="en-US" dirty="0" smtClean="0"/>
              <a:t>Effectively, how should we nest transport-agnostic (message bus queue name?) response requirements (status and output to different places) into one command?</a:t>
            </a:r>
            <a:endParaRPr lang="en-US" dirty="0"/>
          </a:p>
        </p:txBody>
      </p:sp>
      <p:sp>
        <p:nvSpPr>
          <p:cNvPr id="4" name="Text Placeholder 3"/>
          <p:cNvSpPr>
            <a:spLocks noGrp="1"/>
          </p:cNvSpPr>
          <p:nvPr>
            <p:ph type="body" sz="half" idx="2"/>
          </p:nvPr>
        </p:nvSpPr>
        <p:spPr/>
        <p:txBody>
          <a:bodyPr/>
          <a:lstStyle/>
          <a:p>
            <a:r>
              <a:rPr lang="en-US" dirty="0" smtClean="0"/>
              <a:t>Limited definition for handling responses to OpenC2 commands</a:t>
            </a:r>
            <a:endParaRPr lang="en-US" dirty="0"/>
          </a:p>
        </p:txBody>
      </p:sp>
    </p:spTree>
    <p:extLst>
      <p:ext uri="{BB962C8B-B14F-4D97-AF65-F5344CB8AC3E}">
        <p14:creationId xmlns:p14="http://schemas.microsoft.com/office/powerpoint/2010/main" val="153543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NSA/APL: Responses</a:t>
            </a:r>
          </a:p>
        </p:txBody>
      </p:sp>
      <p:sp>
        <p:nvSpPr>
          <p:cNvPr id="3" name="Content Placeholder 2"/>
          <p:cNvSpPr>
            <a:spLocks noGrp="1"/>
          </p:cNvSpPr>
          <p:nvPr>
            <p:ph idx="1"/>
          </p:nvPr>
        </p:nvSpPr>
        <p:spPr/>
        <p:txBody>
          <a:bodyPr>
            <a:normAutofit fontScale="77500" lnSpcReduction="20000"/>
          </a:bodyPr>
          <a:lstStyle/>
          <a:p>
            <a:r>
              <a:rPr lang="en-US" dirty="0" smtClean="0"/>
              <a:t>How should we handle uniquely identifying OpenC2 commands?</a:t>
            </a:r>
          </a:p>
          <a:p>
            <a:pPr lvl="1"/>
            <a:r>
              <a:rPr lang="en-US" dirty="0" smtClean="0"/>
              <a:t>Metadata wrapper object</a:t>
            </a:r>
          </a:p>
          <a:p>
            <a:pPr lvl="1"/>
            <a:r>
              <a:rPr lang="en-US" dirty="0" smtClean="0"/>
              <a:t>Packet header</a:t>
            </a:r>
          </a:p>
          <a:p>
            <a:r>
              <a:rPr lang="en-US" dirty="0" smtClean="0"/>
              <a:t>We used:</a:t>
            </a:r>
          </a:p>
          <a:p>
            <a:pPr lvl="1"/>
            <a:r>
              <a:rPr lang="en-US" dirty="0" smtClean="0"/>
              <a:t>Metadata JSON wrapper with OpenC2 command nested in</a:t>
            </a:r>
          </a:p>
          <a:p>
            <a:pPr lvl="1"/>
            <a:r>
              <a:rPr lang="en-US" dirty="0" smtClean="0"/>
              <a:t>Added UUID and more abstract reply-to fields</a:t>
            </a:r>
          </a:p>
          <a:p>
            <a:r>
              <a:rPr lang="en-US" dirty="0" smtClean="0"/>
              <a:t>Implemented actions/responses with a message fabric</a:t>
            </a:r>
          </a:p>
          <a:p>
            <a:pPr lvl="1"/>
            <a:r>
              <a:rPr lang="en-US" dirty="0" smtClean="0"/>
              <a:t>Commands go out on a topic logically separating classes of actuators</a:t>
            </a:r>
          </a:p>
          <a:p>
            <a:pPr lvl="1"/>
            <a:r>
              <a:rPr lang="en-US" dirty="0" smtClean="0"/>
              <a:t>Response queue name aligned with the UUID of the command</a:t>
            </a:r>
            <a:endParaRPr lang="en-US" dirty="0"/>
          </a:p>
        </p:txBody>
      </p:sp>
      <p:sp>
        <p:nvSpPr>
          <p:cNvPr id="4" name="Text Placeholder 3"/>
          <p:cNvSpPr>
            <a:spLocks noGrp="1"/>
          </p:cNvSpPr>
          <p:nvPr>
            <p:ph type="body" sz="half" idx="2"/>
          </p:nvPr>
        </p:nvSpPr>
        <p:spPr/>
        <p:txBody>
          <a:bodyPr/>
          <a:lstStyle/>
          <a:p>
            <a:r>
              <a:rPr lang="en-US" dirty="0" smtClean="0"/>
              <a:t>Limited definition for handling responses to OpenC2 commands</a:t>
            </a:r>
            <a:endParaRPr lang="en-US" dirty="0"/>
          </a:p>
        </p:txBody>
      </p:sp>
    </p:spTree>
    <p:extLst>
      <p:ext uri="{BB962C8B-B14F-4D97-AF65-F5344CB8AC3E}">
        <p14:creationId xmlns:p14="http://schemas.microsoft.com/office/powerpoint/2010/main" val="116971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NSA/APL: Responses</a:t>
            </a:r>
          </a:p>
        </p:txBody>
      </p:sp>
      <p:sp>
        <p:nvSpPr>
          <p:cNvPr id="3" name="Content Placeholder 2"/>
          <p:cNvSpPr>
            <a:spLocks noGrp="1"/>
          </p:cNvSpPr>
          <p:nvPr>
            <p:ph idx="1"/>
          </p:nvPr>
        </p:nvSpPr>
        <p:spPr/>
        <p:txBody>
          <a:bodyPr>
            <a:normAutofit fontScale="92500" lnSpcReduction="20000"/>
          </a:bodyPr>
          <a:lstStyle/>
          <a:p>
            <a:r>
              <a:rPr lang="en-US" dirty="0" smtClean="0"/>
              <a:t>OpenC2 responses…</a:t>
            </a:r>
          </a:p>
          <a:p>
            <a:pPr lvl="1"/>
            <a:r>
              <a:rPr lang="en-US" dirty="0" smtClean="0"/>
              <a:t>Where (already covered)</a:t>
            </a:r>
          </a:p>
          <a:p>
            <a:pPr lvl="1"/>
            <a:r>
              <a:rPr lang="en-US" u="sng" dirty="0" smtClean="0"/>
              <a:t>How?</a:t>
            </a:r>
          </a:p>
          <a:p>
            <a:pPr lvl="1"/>
            <a:endParaRPr lang="en-US" dirty="0"/>
          </a:p>
          <a:p>
            <a:r>
              <a:rPr lang="en-US" dirty="0" smtClean="0"/>
              <a:t>RI: redirect output from an API response back to the orchestrator</a:t>
            </a:r>
          </a:p>
          <a:p>
            <a:pPr lvl="1"/>
            <a:r>
              <a:rPr lang="en-US" dirty="0" smtClean="0"/>
              <a:t>Standardizing response payload will be a significant challenge across the vendor space</a:t>
            </a:r>
          </a:p>
          <a:p>
            <a:pPr lvl="1"/>
            <a:r>
              <a:rPr lang="en-US" dirty="0" smtClean="0"/>
              <a:t>Leaves text or object parsing up to the orchestrator</a:t>
            </a:r>
          </a:p>
          <a:p>
            <a:pPr lvl="1"/>
            <a:r>
              <a:rPr lang="en-US" dirty="0" smtClean="0"/>
              <a:t>Might be out of scope for the OpenC2 language, but worth noting nonetheless</a:t>
            </a:r>
            <a:endParaRPr lang="en-US" dirty="0"/>
          </a:p>
        </p:txBody>
      </p:sp>
      <p:sp>
        <p:nvSpPr>
          <p:cNvPr id="4" name="Text Placeholder 3"/>
          <p:cNvSpPr>
            <a:spLocks noGrp="1"/>
          </p:cNvSpPr>
          <p:nvPr>
            <p:ph type="body" sz="half" idx="2"/>
          </p:nvPr>
        </p:nvSpPr>
        <p:spPr/>
        <p:txBody>
          <a:bodyPr/>
          <a:lstStyle/>
          <a:p>
            <a:r>
              <a:rPr lang="en-US" dirty="0" smtClean="0"/>
              <a:t>Limited definition for handling responses to OpenC2 commands</a:t>
            </a:r>
            <a:endParaRPr lang="en-US" dirty="0"/>
          </a:p>
        </p:txBody>
      </p:sp>
    </p:spTree>
    <p:extLst>
      <p:ext uri="{BB962C8B-B14F-4D97-AF65-F5344CB8AC3E}">
        <p14:creationId xmlns:p14="http://schemas.microsoft.com/office/powerpoint/2010/main" val="200279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Jyoti</a:t>
            </a:r>
            <a:r>
              <a:rPr lang="en-US" dirty="0" smtClean="0"/>
              <a:t> </a:t>
            </a:r>
            <a:r>
              <a:rPr lang="en-US" dirty="0" err="1" smtClean="0"/>
              <a:t>Verma</a:t>
            </a:r>
            <a:r>
              <a:rPr lang="en-US" dirty="0" smtClean="0"/>
              <a:t>, Cisco</a:t>
            </a:r>
          </a:p>
          <a:p>
            <a:r>
              <a:rPr lang="en-US" dirty="0" smtClean="0"/>
              <a:t>Bret Jordan, </a:t>
            </a:r>
            <a:r>
              <a:rPr lang="en-US" dirty="0" err="1" smtClean="0"/>
              <a:t>BlueCoat</a:t>
            </a:r>
            <a:endParaRPr lang="en-US" dirty="0"/>
          </a:p>
        </p:txBody>
      </p:sp>
      <p:sp>
        <p:nvSpPr>
          <p:cNvPr id="3" name="Title 2"/>
          <p:cNvSpPr>
            <a:spLocks noGrp="1"/>
          </p:cNvSpPr>
          <p:nvPr>
            <p:ph type="title"/>
          </p:nvPr>
        </p:nvSpPr>
        <p:spPr/>
        <p:txBody>
          <a:bodyPr>
            <a:normAutofit/>
          </a:bodyPr>
          <a:lstStyle/>
          <a:p>
            <a:r>
              <a:rPr lang="en-US" sz="3600" dirty="0" smtClean="0"/>
              <a:t>Implementing Structured COA for STIX</a:t>
            </a:r>
            <a:endParaRPr lang="en-US" sz="3600"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56</a:t>
            </a:fld>
            <a:endParaRPr lang="en-US" dirty="0">
              <a:latin typeface="Tw Cen MT"/>
            </a:endParaRPr>
          </a:p>
        </p:txBody>
      </p:sp>
    </p:spTree>
    <p:extLst>
      <p:ext uri="{BB962C8B-B14F-4D97-AF65-F5344CB8AC3E}">
        <p14:creationId xmlns:p14="http://schemas.microsoft.com/office/powerpoint/2010/main" val="14831808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04" y="281622"/>
            <a:ext cx="8153400" cy="990600"/>
          </a:xfrm>
        </p:spPr>
        <p:txBody>
          <a:bodyPr>
            <a:normAutofit/>
          </a:bodyPr>
          <a:lstStyle/>
          <a:p>
            <a:r>
              <a:rPr lang="en-US" dirty="0" smtClean="0"/>
              <a:t>OpenC2 and STIX</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lang="en-US" smtClean="0">
                <a:latin typeface="Tw Cen MT"/>
              </a:rPr>
              <a:pPr/>
              <a:t>57</a:t>
            </a:fld>
            <a:endParaRPr lang="en-US" dirty="0">
              <a:latin typeface="Tw Cen MT"/>
            </a:endParaRPr>
          </a:p>
        </p:txBody>
      </p:sp>
      <p:sp>
        <p:nvSpPr>
          <p:cNvPr id="10" name="Content Placeholder 3"/>
          <p:cNvSpPr>
            <a:spLocks noGrp="1"/>
          </p:cNvSpPr>
          <p:nvPr>
            <p:ph sz="quarter" idx="1"/>
          </p:nvPr>
        </p:nvSpPr>
        <p:spPr>
          <a:xfrm>
            <a:off x="612648" y="1600200"/>
            <a:ext cx="8378952" cy="4419600"/>
          </a:xfrm>
        </p:spPr>
        <p:txBody>
          <a:bodyPr>
            <a:normAutofit fontScale="70000" lnSpcReduction="20000"/>
          </a:bodyPr>
          <a:lstStyle/>
          <a:p>
            <a:pPr marL="320040" lvl="1" indent="-320040">
              <a:spcBef>
                <a:spcPts val="700"/>
              </a:spcBef>
              <a:buClr>
                <a:schemeClr val="accent2"/>
              </a:buClr>
              <a:buSzPct val="60000"/>
              <a:buFont typeface="Wingdings"/>
              <a:buChar char=""/>
            </a:pPr>
            <a:r>
              <a:rPr lang="en-US" sz="2800" dirty="0" smtClean="0">
                <a:solidFill>
                  <a:srgbClr val="008000"/>
                </a:solidFill>
              </a:rPr>
              <a:t>Thanks to all members of the OpenC2 STIX subgroup specifically Dave, Jason, Joyce, Joe, without whom we couldn’t have come this far!!  </a:t>
            </a:r>
          </a:p>
          <a:p>
            <a:pPr marL="320040" lvl="1" indent="-320040">
              <a:spcBef>
                <a:spcPts val="700"/>
              </a:spcBef>
              <a:buClr>
                <a:schemeClr val="accent2"/>
              </a:buClr>
              <a:buSzPct val="60000"/>
              <a:buFont typeface="Wingdings"/>
              <a:buChar char=""/>
            </a:pPr>
            <a:r>
              <a:rPr lang="en-US" sz="2800" dirty="0" smtClean="0">
                <a:solidFill>
                  <a:srgbClr val="CB3EFF"/>
                </a:solidFill>
              </a:rPr>
              <a:t>Special thanks to Bret Jordan, the co-chair of STIX for supporting us!</a:t>
            </a:r>
          </a:p>
          <a:p>
            <a:pPr marL="320040" lvl="1" indent="-320040">
              <a:spcBef>
                <a:spcPts val="700"/>
              </a:spcBef>
              <a:buClr>
                <a:schemeClr val="accent2"/>
              </a:buClr>
              <a:buSzPct val="60000"/>
              <a:buFont typeface="Wingdings"/>
              <a:buChar char=""/>
            </a:pPr>
            <a:endParaRPr lang="en-US" sz="2900" dirty="0" smtClean="0"/>
          </a:p>
          <a:p>
            <a:pPr marL="320040" lvl="1" indent="-320040">
              <a:spcBef>
                <a:spcPts val="700"/>
              </a:spcBef>
              <a:buClr>
                <a:schemeClr val="accent2"/>
              </a:buClr>
              <a:buSzPct val="60000"/>
              <a:buFont typeface="Wingdings"/>
              <a:buChar char=""/>
            </a:pPr>
            <a:r>
              <a:rPr lang="en-US" sz="2900" dirty="0" smtClean="0"/>
              <a:t>What we did so far</a:t>
            </a:r>
          </a:p>
          <a:p>
            <a:pPr marL="594360" lvl="2" indent="-320040">
              <a:spcBef>
                <a:spcPts val="700"/>
              </a:spcBef>
              <a:buSzPct val="60000"/>
              <a:buFont typeface="Wingdings"/>
              <a:buChar char=""/>
            </a:pPr>
            <a:r>
              <a:rPr lang="en-US" dirty="0" smtClean="0"/>
              <a:t>Worked with the main OpenC2 group to refine the JSON schema</a:t>
            </a:r>
          </a:p>
          <a:p>
            <a:pPr marL="594360" lvl="2" indent="-320040">
              <a:spcBef>
                <a:spcPts val="700"/>
              </a:spcBef>
              <a:buSzPct val="60000"/>
              <a:buFont typeface="Wingdings"/>
              <a:buChar char=""/>
            </a:pPr>
            <a:r>
              <a:rPr lang="en-US" dirty="0" smtClean="0"/>
              <a:t>Discussed STIX and Cybox constructs and how OpenC2 might be carried in the STIX envelope</a:t>
            </a:r>
          </a:p>
          <a:p>
            <a:pPr marL="594360" lvl="2" indent="-320040">
              <a:spcBef>
                <a:spcPts val="700"/>
              </a:spcBef>
              <a:buSzPct val="60000"/>
              <a:buFont typeface="Wingdings"/>
              <a:buChar char=""/>
            </a:pPr>
            <a:r>
              <a:rPr lang="en-US" dirty="0" smtClean="0"/>
              <a:t>Created a proposal for STIX 1.2 </a:t>
            </a:r>
          </a:p>
          <a:p>
            <a:pPr marL="594360" lvl="2" indent="-320040">
              <a:spcBef>
                <a:spcPts val="700"/>
              </a:spcBef>
              <a:buSzPct val="60000"/>
              <a:buFont typeface="Wingdings"/>
              <a:buChar char=""/>
            </a:pPr>
            <a:r>
              <a:rPr lang="en-US" dirty="0" smtClean="0"/>
              <a:t>Created a working proposal for STIX 2.0 </a:t>
            </a:r>
            <a:r>
              <a:rPr lang="en-US" dirty="0" smtClean="0">
                <a:hlinkClick r:id="rId2"/>
              </a:rPr>
              <a:t>here</a:t>
            </a:r>
            <a:endParaRPr lang="en-US" dirty="0" smtClean="0"/>
          </a:p>
          <a:p>
            <a:pPr marL="320040" lvl="1" indent="-320040">
              <a:spcBef>
                <a:spcPts val="700"/>
              </a:spcBef>
              <a:buSzPct val="60000"/>
              <a:buFont typeface="Wingdings"/>
              <a:buChar char=""/>
            </a:pPr>
            <a:r>
              <a:rPr lang="en-US" dirty="0" smtClean="0"/>
              <a:t>What’s next</a:t>
            </a:r>
          </a:p>
          <a:p>
            <a:pPr lvl="1"/>
            <a:r>
              <a:rPr lang="en-US" sz="2300" dirty="0" smtClean="0"/>
              <a:t>Define OpenC2 namespace for targets</a:t>
            </a:r>
          </a:p>
          <a:p>
            <a:pPr lvl="1"/>
            <a:r>
              <a:rPr lang="en-US" sz="2300" dirty="0" smtClean="0"/>
              <a:t>Define vocabularies for action types</a:t>
            </a:r>
            <a:r>
              <a:rPr lang="en-US" sz="2300" dirty="0"/>
              <a:t> </a:t>
            </a:r>
            <a:r>
              <a:rPr lang="en-US" sz="2300" dirty="0" smtClean="0"/>
              <a:t>and actuators</a:t>
            </a:r>
          </a:p>
          <a:p>
            <a:pPr lvl="1"/>
            <a:r>
              <a:rPr lang="en-US" sz="2300" dirty="0" smtClean="0"/>
              <a:t>Work through concepts of STIX 2.0 such as patterning, relationships etc. that might affect the representation of OpenC2 in STIX</a:t>
            </a:r>
          </a:p>
        </p:txBody>
      </p:sp>
      <p:sp>
        <p:nvSpPr>
          <p:cNvPr id="4" name="TextBox 3"/>
          <p:cNvSpPr txBox="1"/>
          <p:nvPr/>
        </p:nvSpPr>
        <p:spPr>
          <a:xfrm>
            <a:off x="533400" y="5682734"/>
            <a:ext cx="8010604" cy="369332"/>
          </a:xfrm>
          <a:prstGeom prst="rect">
            <a:avLst/>
          </a:prstGeom>
          <a:noFill/>
        </p:spPr>
        <p:txBody>
          <a:bodyPr wrap="square" rtlCol="0">
            <a:spAutoFit/>
          </a:bodyPr>
          <a:lstStyle/>
          <a:p>
            <a:endParaRPr lang="en-US" dirty="0">
              <a:solidFill>
                <a:srgbClr val="0000FF"/>
              </a:solidFill>
            </a:endParaRPr>
          </a:p>
        </p:txBody>
      </p:sp>
      <p:sp>
        <p:nvSpPr>
          <p:cNvPr id="6" name="TextBox 5"/>
          <p:cNvSpPr txBox="1"/>
          <p:nvPr/>
        </p:nvSpPr>
        <p:spPr>
          <a:xfrm>
            <a:off x="533400" y="6252865"/>
            <a:ext cx="8010604" cy="369332"/>
          </a:xfrm>
          <a:prstGeom prst="rect">
            <a:avLst/>
          </a:prstGeom>
          <a:noFill/>
        </p:spPr>
        <p:txBody>
          <a:bodyPr wrap="square" rtlCol="0">
            <a:spAutoFit/>
          </a:bodyPr>
          <a:lstStyle/>
          <a:p>
            <a:endParaRPr lang="en-US" dirty="0">
              <a:solidFill>
                <a:srgbClr val="0000FF"/>
              </a:solidFill>
            </a:endParaRPr>
          </a:p>
        </p:txBody>
      </p:sp>
    </p:spTree>
    <p:extLst>
      <p:ext uri="{BB962C8B-B14F-4D97-AF65-F5344CB8AC3E}">
        <p14:creationId xmlns:p14="http://schemas.microsoft.com/office/powerpoint/2010/main" val="38733203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04" y="281622"/>
            <a:ext cx="8153400" cy="990600"/>
          </a:xfrm>
        </p:spPr>
        <p:txBody>
          <a:bodyPr>
            <a:normAutofit fontScale="90000"/>
          </a:bodyPr>
          <a:lstStyle/>
          <a:p>
            <a:r>
              <a:rPr lang="en-US" dirty="0" smtClean="0"/>
              <a:t>How to use OpenC2 with STIX today?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lang="en-US" smtClean="0">
                <a:latin typeface="Tw Cen MT"/>
              </a:rPr>
              <a:pPr/>
              <a:t>58</a:t>
            </a:fld>
            <a:endParaRPr lang="en-US" dirty="0">
              <a:latin typeface="Tw Cen MT"/>
            </a:endParaRPr>
          </a:p>
        </p:txBody>
      </p:sp>
      <p:pic>
        <p:nvPicPr>
          <p:cNvPr id="8" name="Picture 7"/>
          <p:cNvPicPr>
            <a:picLocks noChangeAspect="1"/>
          </p:cNvPicPr>
          <p:nvPr/>
        </p:nvPicPr>
        <p:blipFill>
          <a:blip r:embed="rId2"/>
          <a:stretch>
            <a:fillRect/>
          </a:stretch>
        </p:blipFill>
        <p:spPr>
          <a:xfrm>
            <a:off x="1092200" y="2407950"/>
            <a:ext cx="3175000" cy="2955465"/>
          </a:xfrm>
          <a:prstGeom prst="rect">
            <a:avLst/>
          </a:prstGeom>
        </p:spPr>
      </p:pic>
      <p:pic>
        <p:nvPicPr>
          <p:cNvPr id="9" name="Picture 8"/>
          <p:cNvPicPr>
            <a:picLocks noChangeAspect="1"/>
          </p:cNvPicPr>
          <p:nvPr/>
        </p:nvPicPr>
        <p:blipFill>
          <a:blip r:embed="rId3"/>
          <a:stretch>
            <a:fillRect/>
          </a:stretch>
        </p:blipFill>
        <p:spPr>
          <a:xfrm>
            <a:off x="3492500" y="3359148"/>
            <a:ext cx="5651500" cy="2004267"/>
          </a:xfrm>
          <a:prstGeom prst="rect">
            <a:avLst/>
          </a:prstGeom>
        </p:spPr>
      </p:pic>
      <p:sp>
        <p:nvSpPr>
          <p:cNvPr id="4" name="Rectangle 3"/>
          <p:cNvSpPr/>
          <p:nvPr/>
        </p:nvSpPr>
        <p:spPr>
          <a:xfrm>
            <a:off x="533400" y="1610296"/>
            <a:ext cx="5211683" cy="797654"/>
          </a:xfrm>
          <a:prstGeom prst="rect">
            <a:avLst/>
          </a:prstGeom>
        </p:spPr>
        <p:txBody>
          <a:bodyPr wrap="none">
            <a:spAutoFit/>
          </a:bodyPr>
          <a:lstStyle/>
          <a:p>
            <a:pPr marL="320040" lvl="1" indent="-320040">
              <a:spcBef>
                <a:spcPts val="700"/>
              </a:spcBef>
              <a:buClr>
                <a:schemeClr val="accent2"/>
              </a:buClr>
              <a:buSzPct val="60000"/>
              <a:buFont typeface="Wingdings"/>
              <a:buChar char=""/>
            </a:pPr>
            <a:r>
              <a:rPr lang="en-US" sz="2000" dirty="0" smtClean="0"/>
              <a:t>STIX 1.x – embed the OpenC2 message in the </a:t>
            </a:r>
          </a:p>
          <a:p>
            <a:pPr marL="0" lvl="1">
              <a:spcBef>
                <a:spcPts val="700"/>
              </a:spcBef>
              <a:buClr>
                <a:schemeClr val="accent2"/>
              </a:buClr>
              <a:buSzPct val="60000"/>
            </a:pPr>
            <a:r>
              <a:rPr lang="en-US" sz="2000" dirty="0"/>
              <a:t>	</a:t>
            </a:r>
            <a:r>
              <a:rPr lang="en-US" sz="2000" dirty="0" smtClean="0"/>
              <a:t>Specification field as a String</a:t>
            </a:r>
            <a:endParaRPr lang="en-US" sz="2000" dirty="0"/>
          </a:p>
        </p:txBody>
      </p:sp>
      <p:sp>
        <p:nvSpPr>
          <p:cNvPr id="7" name="Rectangle 6"/>
          <p:cNvSpPr/>
          <p:nvPr/>
        </p:nvSpPr>
        <p:spPr>
          <a:xfrm>
            <a:off x="556458" y="5496496"/>
            <a:ext cx="8276625" cy="797654"/>
          </a:xfrm>
          <a:prstGeom prst="rect">
            <a:avLst/>
          </a:prstGeom>
        </p:spPr>
        <p:txBody>
          <a:bodyPr wrap="none">
            <a:spAutoFit/>
          </a:bodyPr>
          <a:lstStyle/>
          <a:p>
            <a:pPr marL="320040" lvl="1" indent="-320040">
              <a:spcBef>
                <a:spcPts val="700"/>
              </a:spcBef>
              <a:buClr>
                <a:schemeClr val="accent2"/>
              </a:buClr>
              <a:buSzPct val="60000"/>
              <a:buFont typeface="Wingdings"/>
              <a:buChar char=""/>
            </a:pPr>
            <a:r>
              <a:rPr lang="en-US" sz="2000" dirty="0" smtClean="0"/>
              <a:t>STIX 2.0 – Use a custom object  for OpenC2 and use in the </a:t>
            </a:r>
            <a:r>
              <a:rPr lang="en-US" sz="2000" dirty="0" err="1" smtClean="0"/>
              <a:t>course_of_action</a:t>
            </a:r>
            <a:r>
              <a:rPr lang="en-US" sz="2000" dirty="0" smtClean="0"/>
              <a:t> </a:t>
            </a:r>
          </a:p>
          <a:p>
            <a:pPr marL="0" lvl="1">
              <a:spcBef>
                <a:spcPts val="700"/>
              </a:spcBef>
              <a:buClr>
                <a:schemeClr val="accent2"/>
              </a:buClr>
              <a:buSzPct val="60000"/>
            </a:pPr>
            <a:r>
              <a:rPr lang="en-US" sz="2000" dirty="0"/>
              <a:t>	</a:t>
            </a:r>
            <a:r>
              <a:rPr lang="en-US" sz="2000" dirty="0" smtClean="0"/>
              <a:t>object </a:t>
            </a:r>
            <a:endParaRPr lang="en-US" sz="2000" dirty="0"/>
          </a:p>
        </p:txBody>
      </p:sp>
    </p:spTree>
    <p:extLst>
      <p:ext uri="{BB962C8B-B14F-4D97-AF65-F5344CB8AC3E}">
        <p14:creationId xmlns:p14="http://schemas.microsoft.com/office/powerpoint/2010/main" val="24264477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to Arms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lang="en-US" smtClean="0">
                <a:latin typeface="Tw Cen MT"/>
              </a:rPr>
              <a:pPr/>
              <a:t>59</a:t>
            </a:fld>
            <a:endParaRPr lang="en-US" dirty="0">
              <a:latin typeface="Tw Cen MT"/>
            </a:endParaRPr>
          </a:p>
        </p:txBody>
      </p:sp>
      <p:sp>
        <p:nvSpPr>
          <p:cNvPr id="4" name="Content Placeholder 3"/>
          <p:cNvSpPr>
            <a:spLocks noGrp="1"/>
          </p:cNvSpPr>
          <p:nvPr>
            <p:ph sz="quarter" idx="1"/>
          </p:nvPr>
        </p:nvSpPr>
        <p:spPr/>
        <p:txBody>
          <a:bodyPr/>
          <a:lstStyle/>
          <a:p>
            <a:r>
              <a:rPr lang="en-US" dirty="0" smtClean="0"/>
              <a:t>We need your help to make OpenC2 supported by STIX</a:t>
            </a:r>
          </a:p>
          <a:p>
            <a:r>
              <a:rPr lang="en-US" dirty="0" smtClean="0"/>
              <a:t>If you are already a member</a:t>
            </a:r>
          </a:p>
          <a:p>
            <a:pPr lvl="1"/>
            <a:r>
              <a:rPr lang="en-US" dirty="0" smtClean="0"/>
              <a:t>Please voice your opinion on email and slack channels</a:t>
            </a:r>
          </a:p>
          <a:p>
            <a:r>
              <a:rPr lang="en-US" dirty="0" smtClean="0"/>
              <a:t>To become a member or join slack </a:t>
            </a:r>
            <a:r>
              <a:rPr lang="is-IS" dirty="0" smtClean="0"/>
              <a:t>…</a:t>
            </a:r>
            <a:endParaRPr lang="en-US" dirty="0"/>
          </a:p>
        </p:txBody>
      </p:sp>
    </p:spTree>
    <p:extLst>
      <p:ext uri="{BB962C8B-B14F-4D97-AF65-F5344CB8AC3E}">
        <p14:creationId xmlns:p14="http://schemas.microsoft.com/office/powerpoint/2010/main" val="1655079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Motivation and Vision</a:t>
            </a:r>
            <a:endParaRPr lang="en-US" dirty="0"/>
          </a:p>
        </p:txBody>
      </p:sp>
      <p:sp>
        <p:nvSpPr>
          <p:cNvPr id="3" name="Content Placeholder 2"/>
          <p:cNvSpPr>
            <a:spLocks noGrp="1"/>
          </p:cNvSpPr>
          <p:nvPr>
            <p:ph idx="1"/>
          </p:nvPr>
        </p:nvSpPr>
        <p:spPr>
          <a:xfrm>
            <a:off x="685800" y="1752600"/>
            <a:ext cx="8305800" cy="4876800"/>
          </a:xfrm>
        </p:spPr>
        <p:txBody>
          <a:bodyPr>
            <a:normAutofit/>
          </a:bodyPr>
          <a:lstStyle/>
          <a:p>
            <a:r>
              <a:rPr lang="en-US" sz="2800" dirty="0" smtClean="0"/>
              <a:t>Future Cyber Defense Tactics: </a:t>
            </a:r>
          </a:p>
          <a:p>
            <a:pPr lvl="1"/>
            <a:r>
              <a:rPr lang="en-US" sz="2400" dirty="0" smtClean="0"/>
              <a:t>Sharing of indicators</a:t>
            </a:r>
          </a:p>
          <a:p>
            <a:pPr lvl="1"/>
            <a:r>
              <a:rPr lang="en-US" sz="2400" dirty="0" smtClean="0"/>
              <a:t>Coordination of response actions</a:t>
            </a:r>
          </a:p>
          <a:p>
            <a:pPr lvl="1"/>
            <a:r>
              <a:rPr lang="en-US" sz="2400" dirty="0" smtClean="0"/>
              <a:t>Automated, multi-part actions at machine speed</a:t>
            </a:r>
            <a:r>
              <a:rPr lang="en-US" dirty="0" smtClean="0"/>
              <a:t> </a:t>
            </a:r>
          </a:p>
          <a:p>
            <a:r>
              <a:rPr lang="en-US" sz="2800" dirty="0" smtClean="0"/>
              <a:t>OpenC2 Forum</a:t>
            </a:r>
          </a:p>
          <a:p>
            <a:pPr lvl="1"/>
            <a:r>
              <a:rPr lang="en-US" sz="2400" dirty="0"/>
              <a:t>I</a:t>
            </a:r>
            <a:r>
              <a:rPr lang="en-US" sz="2400" dirty="0" smtClean="0"/>
              <a:t>dentify </a:t>
            </a:r>
            <a:r>
              <a:rPr lang="en-US" sz="2400" dirty="0"/>
              <a:t>and fill gaps </a:t>
            </a:r>
            <a:r>
              <a:rPr lang="en-US" sz="2400" dirty="0" smtClean="0"/>
              <a:t>as they pertain to command </a:t>
            </a:r>
            <a:r>
              <a:rPr lang="en-US" sz="2400" dirty="0"/>
              <a:t>and </a:t>
            </a:r>
            <a:r>
              <a:rPr lang="en-US" sz="2400" dirty="0" smtClean="0"/>
              <a:t>control for the provision or support of </a:t>
            </a:r>
            <a:r>
              <a:rPr lang="en-US" sz="2400" dirty="0" err="1" smtClean="0"/>
              <a:t>cyberdefense</a:t>
            </a:r>
            <a:endParaRPr lang="en-US" sz="2400" dirty="0"/>
          </a:p>
          <a:p>
            <a:pPr lvl="1"/>
            <a:r>
              <a:rPr lang="en-US" sz="2400" dirty="0" smtClean="0"/>
              <a:t>Create a diverse and collaborative environment.</a:t>
            </a:r>
            <a:r>
              <a:rPr lang="en-US" dirty="0" smtClean="0"/>
              <a:t> </a:t>
            </a:r>
          </a:p>
          <a:p>
            <a:r>
              <a:rPr lang="en-US" sz="2800" dirty="0" smtClean="0"/>
              <a:t>Standardization is a Key Enabler for Unambiguous C2 </a:t>
            </a:r>
            <a:endParaRPr lang="en-US" sz="2800"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6</a:t>
            </a:fld>
            <a:endParaRPr kumimoji="0" lang="en-US" dirty="0">
              <a:solidFill>
                <a:srgbClr val="FFFFFF"/>
              </a:solidFill>
            </a:endParaRPr>
          </a:p>
        </p:txBody>
      </p:sp>
    </p:spTree>
    <p:extLst>
      <p:ext uri="{BB962C8B-B14F-4D97-AF65-F5344CB8AC3E}">
        <p14:creationId xmlns:p14="http://schemas.microsoft.com/office/powerpoint/2010/main" val="34960621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What is the next REALLY Hard Problem</a:t>
            </a:r>
            <a:endParaRPr lang="en-US" sz="3600"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60</a:t>
            </a:fld>
            <a:endParaRPr lang="en-US" dirty="0">
              <a:latin typeface="Tw Cen MT"/>
            </a:endParaRPr>
          </a:p>
        </p:txBody>
      </p:sp>
      <p:sp>
        <p:nvSpPr>
          <p:cNvPr id="5" name="Text Placeholder 4"/>
          <p:cNvSpPr>
            <a:spLocks noGrp="1"/>
          </p:cNvSpPr>
          <p:nvPr>
            <p:ph type="body" idx="1"/>
          </p:nvPr>
        </p:nvSpPr>
        <p:spPr/>
        <p:txBody>
          <a:bodyPr/>
          <a:lstStyle/>
          <a:p>
            <a:r>
              <a:rPr lang="en-US" dirty="0" smtClean="0"/>
              <a:t>Group Discussion</a:t>
            </a:r>
            <a:endParaRPr lang="en-US" dirty="0"/>
          </a:p>
        </p:txBody>
      </p:sp>
    </p:spTree>
    <p:extLst>
      <p:ext uri="{BB962C8B-B14F-4D97-AF65-F5344CB8AC3E}">
        <p14:creationId xmlns:p14="http://schemas.microsoft.com/office/powerpoint/2010/main" val="8351363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Next Really Hard Problem</a:t>
            </a:r>
            <a:endParaRPr lang="en-US" dirty="0"/>
          </a:p>
        </p:txBody>
      </p:sp>
      <p:sp>
        <p:nvSpPr>
          <p:cNvPr id="3" name="Content Placeholder 2"/>
          <p:cNvSpPr>
            <a:spLocks noGrp="1"/>
          </p:cNvSpPr>
          <p:nvPr>
            <p:ph idx="1"/>
          </p:nvPr>
        </p:nvSpPr>
        <p:spPr>
          <a:xfrm>
            <a:off x="609600" y="1600200"/>
            <a:ext cx="8229600" cy="4525963"/>
          </a:xfrm>
        </p:spPr>
        <p:txBody>
          <a:bodyPr>
            <a:normAutofit/>
          </a:bodyPr>
          <a:lstStyle/>
          <a:p>
            <a:pPr lvl="1"/>
            <a:r>
              <a:rPr lang="en-US" dirty="0" smtClean="0"/>
              <a:t>Actuator OpenC2 Profiles</a:t>
            </a:r>
          </a:p>
          <a:p>
            <a:pPr lvl="1"/>
            <a:r>
              <a:rPr lang="en-US" dirty="0" smtClean="0"/>
              <a:t>Implementation Considerations </a:t>
            </a:r>
          </a:p>
          <a:p>
            <a:pPr lvl="1"/>
            <a:r>
              <a:rPr lang="en-US" dirty="0" smtClean="0"/>
              <a:t>Reference Implementations </a:t>
            </a:r>
          </a:p>
          <a:p>
            <a:pPr lvl="1"/>
            <a:r>
              <a:rPr lang="en-US" dirty="0" smtClean="0"/>
              <a:t>Define External Dependencies</a:t>
            </a:r>
          </a:p>
          <a:p>
            <a:pPr lvl="1"/>
            <a:r>
              <a:rPr lang="en-US" dirty="0" smtClean="0"/>
              <a:t>Message Fabric</a:t>
            </a:r>
          </a:p>
          <a:p>
            <a:pPr lvl="1"/>
            <a:r>
              <a:rPr lang="en-US" dirty="0" smtClean="0"/>
              <a:t>Engage Standards Bodies </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61</a:t>
            </a:fld>
            <a:endParaRPr kumimoji="0" lang="en-US" dirty="0">
              <a:solidFill>
                <a:srgbClr val="FFFFFF"/>
              </a:solidFill>
            </a:endParaRPr>
          </a:p>
        </p:txBody>
      </p:sp>
      <p:sp>
        <p:nvSpPr>
          <p:cNvPr id="5" name="TextBox 4"/>
          <p:cNvSpPr txBox="1"/>
          <p:nvPr/>
        </p:nvSpPr>
        <p:spPr>
          <a:xfrm>
            <a:off x="1044448" y="5699780"/>
            <a:ext cx="6854952" cy="523220"/>
          </a:xfrm>
          <a:prstGeom prst="rect">
            <a:avLst/>
          </a:prstGeom>
          <a:solidFill>
            <a:schemeClr val="accent1"/>
          </a:solidFill>
        </p:spPr>
        <p:txBody>
          <a:bodyPr wrap="square" rtlCol="0">
            <a:spAutoFit/>
          </a:bodyPr>
          <a:lstStyle/>
          <a:p>
            <a:pPr algn="ctr"/>
            <a:r>
              <a:rPr lang="en-US" sz="2800" dirty="0" smtClean="0">
                <a:solidFill>
                  <a:schemeClr val="bg1"/>
                </a:solidFill>
              </a:rPr>
              <a:t>BLUF: Articulate Six Month Roadmap </a:t>
            </a:r>
            <a:r>
              <a:rPr lang="en-US" sz="2800" b="1" dirty="0" smtClean="0">
                <a:solidFill>
                  <a:schemeClr val="bg1"/>
                </a:solidFill>
              </a:rPr>
              <a:t> </a:t>
            </a:r>
            <a:endParaRPr lang="en-US" sz="2800" b="1" dirty="0">
              <a:solidFill>
                <a:schemeClr val="bg1"/>
              </a:solidFill>
            </a:endParaRPr>
          </a:p>
        </p:txBody>
      </p:sp>
    </p:spTree>
    <p:extLst>
      <p:ext uri="{BB962C8B-B14F-4D97-AF65-F5344CB8AC3E}">
        <p14:creationId xmlns:p14="http://schemas.microsoft.com/office/powerpoint/2010/main" val="3715189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Next Really Hard Problems?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62</a:t>
            </a:fld>
            <a:endParaRPr kumimoji="0" lang="en-US" dirty="0">
              <a:solidFill>
                <a:srgbClr val="FFFFFF"/>
              </a:solidFill>
            </a:endParaRPr>
          </a:p>
        </p:txBody>
      </p:sp>
      <p:sp>
        <p:nvSpPr>
          <p:cNvPr id="4" name="Content Placeholder 3"/>
          <p:cNvSpPr>
            <a:spLocks noGrp="1"/>
          </p:cNvSpPr>
          <p:nvPr>
            <p:ph sz="quarter" idx="1"/>
          </p:nvPr>
        </p:nvSpPr>
        <p:spPr>
          <a:xfrm>
            <a:off x="612648" y="1600200"/>
            <a:ext cx="8074152" cy="5029200"/>
          </a:xfrm>
        </p:spPr>
        <p:txBody>
          <a:bodyPr>
            <a:normAutofit fontScale="77500" lnSpcReduction="20000"/>
          </a:bodyPr>
          <a:lstStyle/>
          <a:p>
            <a:r>
              <a:rPr lang="en-US" dirty="0"/>
              <a:t>Actuator </a:t>
            </a:r>
            <a:r>
              <a:rPr lang="en-US" dirty="0" smtClean="0"/>
              <a:t>OpenC2 Profiles </a:t>
            </a:r>
            <a:endParaRPr lang="en-US" dirty="0"/>
          </a:p>
          <a:p>
            <a:pPr lvl="1"/>
            <a:r>
              <a:rPr lang="en-US" dirty="0" err="1"/>
              <a:t>SDN</a:t>
            </a:r>
            <a:r>
              <a:rPr lang="en-US" dirty="0"/>
              <a:t> Profile in Draft</a:t>
            </a:r>
          </a:p>
          <a:p>
            <a:pPr lvl="1"/>
            <a:r>
              <a:rPr lang="en-US" dirty="0"/>
              <a:t>Expand Use Cases </a:t>
            </a:r>
          </a:p>
          <a:p>
            <a:pPr lvl="1"/>
            <a:r>
              <a:rPr lang="en-US" dirty="0"/>
              <a:t>Other </a:t>
            </a:r>
            <a:r>
              <a:rPr lang="en-US" dirty="0" smtClean="0"/>
              <a:t>Actuator Types?</a:t>
            </a:r>
            <a:endParaRPr lang="en-US" dirty="0"/>
          </a:p>
          <a:p>
            <a:r>
              <a:rPr lang="en-US" dirty="0"/>
              <a:t>Implementation Considerations Document?</a:t>
            </a:r>
          </a:p>
          <a:p>
            <a:pPr lvl="1"/>
            <a:r>
              <a:rPr lang="en-US" dirty="0"/>
              <a:t>Sequence Numbering, Acknowledgement</a:t>
            </a:r>
            <a:r>
              <a:rPr lang="en-US" dirty="0" smtClean="0"/>
              <a:t>, Responses</a:t>
            </a:r>
            <a:endParaRPr lang="en-US" dirty="0"/>
          </a:p>
          <a:p>
            <a:pPr lvl="1"/>
            <a:r>
              <a:rPr lang="en-US" dirty="0"/>
              <a:t>Capture Lessons </a:t>
            </a:r>
            <a:r>
              <a:rPr lang="en-US" dirty="0" smtClean="0"/>
              <a:t>Learned; schemas</a:t>
            </a:r>
            <a:endParaRPr lang="en-US" dirty="0"/>
          </a:p>
          <a:p>
            <a:r>
              <a:rPr lang="en-US" dirty="0" smtClean="0"/>
              <a:t>Reference Implementations Binary Encoding?</a:t>
            </a:r>
          </a:p>
          <a:p>
            <a:pPr lvl="2"/>
            <a:r>
              <a:rPr lang="en-US" dirty="0" err="1" smtClean="0"/>
              <a:t>IoT</a:t>
            </a:r>
            <a:r>
              <a:rPr lang="en-US" dirty="0" smtClean="0"/>
              <a:t> Prototype </a:t>
            </a:r>
            <a:r>
              <a:rPr lang="en-US" dirty="0"/>
              <a:t>I</a:t>
            </a:r>
            <a:r>
              <a:rPr lang="en-US" dirty="0" smtClean="0"/>
              <a:t>mplementation? </a:t>
            </a:r>
          </a:p>
          <a:p>
            <a:pPr lvl="1"/>
            <a:r>
              <a:rPr lang="en-US" dirty="0" smtClean="0"/>
              <a:t>Alert/ Response </a:t>
            </a:r>
          </a:p>
          <a:p>
            <a:r>
              <a:rPr lang="en-US" dirty="0" smtClean="0"/>
              <a:t>Which Standards Body?</a:t>
            </a:r>
          </a:p>
          <a:p>
            <a:pPr lvl="1"/>
            <a:r>
              <a:rPr lang="en-US" dirty="0" smtClean="0"/>
              <a:t>Leverage Pre-existing Relationships (e.g., </a:t>
            </a:r>
            <a:r>
              <a:rPr lang="en-US" dirty="0" err="1" smtClean="0"/>
              <a:t>STIX</a:t>
            </a:r>
            <a:r>
              <a:rPr lang="en-US" dirty="0" smtClean="0"/>
              <a:t>)</a:t>
            </a:r>
          </a:p>
          <a:p>
            <a:pPr lvl="1"/>
            <a:r>
              <a:rPr lang="en-US" dirty="0" smtClean="0"/>
              <a:t>Determine what standards body (e.g., OASIS ) will </a:t>
            </a:r>
            <a:r>
              <a:rPr lang="en-US" dirty="0"/>
              <a:t>require </a:t>
            </a:r>
            <a:r>
              <a:rPr lang="en-US" dirty="0" smtClean="0"/>
              <a:t>to stand up a subcommittee</a:t>
            </a:r>
            <a:endParaRPr lang="en-US" dirty="0"/>
          </a:p>
          <a:p>
            <a:r>
              <a:rPr lang="en-US" dirty="0"/>
              <a:t>Message Fabric?</a:t>
            </a:r>
          </a:p>
          <a:p>
            <a:endParaRPr lang="en-US" dirty="0" smtClean="0"/>
          </a:p>
          <a:p>
            <a:pPr lvl="1"/>
            <a:endParaRPr lang="en-US" dirty="0"/>
          </a:p>
        </p:txBody>
      </p:sp>
    </p:spTree>
    <p:extLst>
      <p:ext uri="{BB962C8B-B14F-4D97-AF65-F5344CB8AC3E}">
        <p14:creationId xmlns:p14="http://schemas.microsoft.com/office/powerpoint/2010/main" val="5008604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OASIS Overview</a:t>
            </a:r>
            <a:endParaRPr lang="en-US"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63</a:t>
            </a:fld>
            <a:endParaRPr lang="en-US" dirty="0">
              <a:latin typeface="Tw Cen MT"/>
            </a:endParaRPr>
          </a:p>
        </p:txBody>
      </p:sp>
      <p:sp>
        <p:nvSpPr>
          <p:cNvPr id="5" name="Text Placeholder 4"/>
          <p:cNvSpPr>
            <a:spLocks noGrp="1"/>
          </p:cNvSpPr>
          <p:nvPr>
            <p:ph type="body" idx="1"/>
          </p:nvPr>
        </p:nvSpPr>
        <p:spPr/>
        <p:txBody>
          <a:bodyPr/>
          <a:lstStyle/>
          <a:p>
            <a:r>
              <a:rPr lang="en-US" dirty="0" smtClean="0"/>
              <a:t>Bret Jordan, </a:t>
            </a:r>
            <a:r>
              <a:rPr lang="en-US" dirty="0" err="1" smtClean="0"/>
              <a:t>BlueCoat</a:t>
            </a:r>
            <a:endParaRPr lang="en-US" dirty="0"/>
          </a:p>
        </p:txBody>
      </p:sp>
    </p:spTree>
    <p:extLst>
      <p:ext uri="{BB962C8B-B14F-4D97-AF65-F5344CB8AC3E}">
        <p14:creationId xmlns:p14="http://schemas.microsoft.com/office/powerpoint/2010/main" val="7260910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Group Discussion</a:t>
            </a:r>
            <a:endParaRPr lang="en-US" dirty="0"/>
          </a:p>
        </p:txBody>
      </p:sp>
      <p:sp>
        <p:nvSpPr>
          <p:cNvPr id="3" name="Title 2"/>
          <p:cNvSpPr>
            <a:spLocks noGrp="1"/>
          </p:cNvSpPr>
          <p:nvPr>
            <p:ph type="title"/>
          </p:nvPr>
        </p:nvSpPr>
        <p:spPr/>
        <p:txBody>
          <a:bodyPr/>
          <a:lstStyle/>
          <a:p>
            <a:r>
              <a:rPr lang="en-US" dirty="0" smtClean="0"/>
              <a:t>Path to Standardization</a:t>
            </a:r>
            <a:endParaRPr lang="en-US"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64</a:t>
            </a:fld>
            <a:endParaRPr lang="en-US" dirty="0">
              <a:latin typeface="Tw Cen MT"/>
            </a:endParaRPr>
          </a:p>
        </p:txBody>
      </p:sp>
    </p:spTree>
    <p:extLst>
      <p:ext uri="{BB962C8B-B14F-4D97-AF65-F5344CB8AC3E}">
        <p14:creationId xmlns:p14="http://schemas.microsoft.com/office/powerpoint/2010/main" val="10330443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p:cNvSpPr>
          <p:nvPr/>
        </p:nvSpPr>
        <p:spPr>
          <a:xfrm>
            <a:off x="540640" y="28744"/>
            <a:ext cx="7841360" cy="580856"/>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000" dirty="0" smtClean="0"/>
              <a:t>OpenC2 Standardization Timeline</a:t>
            </a:r>
            <a:endParaRPr lang="en-US" sz="4000" dirty="0"/>
          </a:p>
        </p:txBody>
      </p:sp>
      <p:grpSp>
        <p:nvGrpSpPr>
          <p:cNvPr id="2" name="Group 1"/>
          <p:cNvGrpSpPr/>
          <p:nvPr/>
        </p:nvGrpSpPr>
        <p:grpSpPr>
          <a:xfrm>
            <a:off x="76200" y="762000"/>
            <a:ext cx="9144000" cy="5867400"/>
            <a:chOff x="76200" y="762000"/>
            <a:chExt cx="9144000" cy="5867400"/>
          </a:xfrm>
        </p:grpSpPr>
        <p:cxnSp>
          <p:nvCxnSpPr>
            <p:cNvPr id="76" name="Straight Connector 75"/>
            <p:cNvCxnSpPr/>
            <p:nvPr/>
          </p:nvCxnSpPr>
          <p:spPr>
            <a:xfrm>
              <a:off x="7924800" y="863125"/>
              <a:ext cx="0" cy="5343785"/>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524000" y="1027709"/>
              <a:ext cx="5869270" cy="1066800"/>
            </a:xfrm>
            <a:prstGeom prst="rect">
              <a:avLst/>
            </a:prstGeom>
            <a:gradFill flip="none" rotWithShape="1">
              <a:gsLst>
                <a:gs pos="0">
                  <a:srgbClr val="4447C4">
                    <a:tint val="66000"/>
                    <a:satMod val="160000"/>
                  </a:srgbClr>
                </a:gs>
                <a:gs pos="50000">
                  <a:srgbClr val="4447C4">
                    <a:tint val="44500"/>
                    <a:satMod val="160000"/>
                  </a:srgbClr>
                </a:gs>
                <a:gs pos="100000">
                  <a:srgbClr val="4447C4">
                    <a:tint val="23500"/>
                    <a:satMod val="16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76200" y="1014262"/>
              <a:ext cx="1600200" cy="1066800"/>
            </a:xfrm>
            <a:prstGeom prst="roundRect">
              <a:avLst/>
            </a:prstGeom>
            <a:solidFill>
              <a:srgbClr val="4447C4"/>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OpenC2 Definition</a:t>
              </a:r>
              <a:endParaRPr lang="en-US" dirty="0"/>
            </a:p>
          </p:txBody>
        </p:sp>
        <p:sp>
          <p:nvSpPr>
            <p:cNvPr id="49" name="Freeform 48"/>
            <p:cNvSpPr/>
            <p:nvPr/>
          </p:nvSpPr>
          <p:spPr>
            <a:xfrm>
              <a:off x="1226981" y="2118233"/>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011086" y="3657600"/>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778769" y="1711420"/>
              <a:ext cx="1286107" cy="254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2"/>
                  </a:solidFill>
                </a:rPr>
                <a:t>Use Cases </a:t>
              </a:r>
              <a:endParaRPr lang="en-US" sz="1200" dirty="0">
                <a:solidFill>
                  <a:schemeClr val="tx2"/>
                </a:solidFill>
              </a:endParaRPr>
            </a:p>
          </p:txBody>
        </p:sp>
        <p:sp>
          <p:nvSpPr>
            <p:cNvPr id="52" name="Rectangle 51"/>
            <p:cNvSpPr/>
            <p:nvPr/>
          </p:nvSpPr>
          <p:spPr>
            <a:xfrm>
              <a:off x="1447800" y="762000"/>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Q1 16 </a:t>
              </a:r>
              <a:endParaRPr lang="en-US" sz="1400" dirty="0">
                <a:solidFill>
                  <a:schemeClr val="tx2"/>
                </a:solidFill>
              </a:endParaRPr>
            </a:p>
          </p:txBody>
        </p:sp>
        <p:cxnSp>
          <p:nvCxnSpPr>
            <p:cNvPr id="53" name="Straight Connector 52"/>
            <p:cNvCxnSpPr/>
            <p:nvPr/>
          </p:nvCxnSpPr>
          <p:spPr>
            <a:xfrm>
              <a:off x="3415061" y="835873"/>
              <a:ext cx="0" cy="5346326"/>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125984" y="762000"/>
              <a:ext cx="474216"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FY</a:t>
              </a:r>
              <a:endParaRPr lang="en-US" sz="1400" dirty="0">
                <a:solidFill>
                  <a:schemeClr val="tx2"/>
                </a:solidFill>
              </a:endParaRPr>
            </a:p>
          </p:txBody>
        </p:sp>
        <p:cxnSp>
          <p:nvCxnSpPr>
            <p:cNvPr id="56" name="Straight Connector 55"/>
            <p:cNvCxnSpPr/>
            <p:nvPr/>
          </p:nvCxnSpPr>
          <p:spPr>
            <a:xfrm>
              <a:off x="2258122" y="835873"/>
              <a:ext cx="0" cy="5321113"/>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778769" y="1253480"/>
              <a:ext cx="2971801" cy="40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2"/>
                  </a:solidFill>
                </a:rPr>
                <a:t>Language Description Document</a:t>
              </a:r>
            </a:p>
            <a:p>
              <a:pPr marL="628650" lvl="1" indent="-171450">
                <a:buFont typeface="Wingdings" panose="05000000000000000000" pitchFamily="2" charset="2"/>
                <a:buChar char="§"/>
              </a:pPr>
              <a:r>
                <a:rPr lang="en-US" sz="1200" dirty="0" smtClean="0">
                  <a:solidFill>
                    <a:schemeClr val="tx2"/>
                  </a:solidFill>
                </a:rPr>
                <a:t>Actions, Syntax</a:t>
              </a:r>
              <a:endParaRPr lang="en-US" sz="1200" dirty="0">
                <a:solidFill>
                  <a:schemeClr val="tx2"/>
                </a:solidFill>
              </a:endParaRPr>
            </a:p>
          </p:txBody>
        </p:sp>
        <p:sp>
          <p:nvSpPr>
            <p:cNvPr id="61" name="Rectangle 60"/>
            <p:cNvSpPr/>
            <p:nvPr/>
          </p:nvSpPr>
          <p:spPr>
            <a:xfrm>
              <a:off x="2481884" y="762000"/>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Q2 16 </a:t>
              </a:r>
              <a:endParaRPr lang="en-US" sz="1400" dirty="0">
                <a:solidFill>
                  <a:schemeClr val="tx2"/>
                </a:solidFill>
              </a:endParaRPr>
            </a:p>
          </p:txBody>
        </p:sp>
        <p:sp>
          <p:nvSpPr>
            <p:cNvPr id="62" name="Rectangle 61"/>
            <p:cNvSpPr/>
            <p:nvPr/>
          </p:nvSpPr>
          <p:spPr>
            <a:xfrm>
              <a:off x="4800600" y="775663"/>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Q4 16 </a:t>
              </a:r>
              <a:endParaRPr lang="en-US" sz="1400" dirty="0">
                <a:solidFill>
                  <a:schemeClr val="tx2"/>
                </a:solidFill>
              </a:endParaRPr>
            </a:p>
          </p:txBody>
        </p:sp>
        <p:cxnSp>
          <p:nvCxnSpPr>
            <p:cNvPr id="63" name="Straight Connector 62"/>
            <p:cNvCxnSpPr/>
            <p:nvPr/>
          </p:nvCxnSpPr>
          <p:spPr>
            <a:xfrm>
              <a:off x="5728317" y="824537"/>
              <a:ext cx="0" cy="5332449"/>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884634" y="813201"/>
              <a:ext cx="0" cy="5343785"/>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657600" y="773896"/>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Q3 16 </a:t>
              </a:r>
              <a:endParaRPr lang="en-US" sz="1400" dirty="0">
                <a:solidFill>
                  <a:schemeClr val="tx2"/>
                </a:solidFill>
              </a:endParaRPr>
            </a:p>
          </p:txBody>
        </p:sp>
        <p:sp>
          <p:nvSpPr>
            <p:cNvPr id="66" name="Rectangle 65"/>
            <p:cNvSpPr/>
            <p:nvPr/>
          </p:nvSpPr>
          <p:spPr>
            <a:xfrm>
              <a:off x="5943600" y="775663"/>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2"/>
                  </a:solidFill>
                </a:rPr>
                <a:t>Q1 17 </a:t>
              </a:r>
              <a:endParaRPr lang="en-US" sz="1400" dirty="0">
                <a:solidFill>
                  <a:schemeClr val="accent2"/>
                </a:solidFill>
              </a:endParaRPr>
            </a:p>
          </p:txBody>
        </p:sp>
        <p:sp>
          <p:nvSpPr>
            <p:cNvPr id="67" name="Freeform 66"/>
            <p:cNvSpPr/>
            <p:nvPr/>
          </p:nvSpPr>
          <p:spPr>
            <a:xfrm>
              <a:off x="4191103" y="2112332"/>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a:off x="4452798" y="1438113"/>
              <a:ext cx="535269" cy="304800"/>
            </a:xfrm>
            <a:prstGeom prst="rightArrow">
              <a:avLst/>
            </a:prstGeom>
            <a:solidFill>
              <a:srgbClr val="7C7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029200" y="1027709"/>
              <a:ext cx="2364070" cy="101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1200" b="1" dirty="0" smtClean="0">
                  <a:solidFill>
                    <a:schemeClr val="tx2"/>
                  </a:solidFill>
                </a:rPr>
                <a:t>WG Definition Containers</a:t>
              </a:r>
            </a:p>
            <a:p>
              <a:pPr marL="406400" lvl="1" indent="-285750">
                <a:buFont typeface="Wingdings" panose="05000000000000000000" pitchFamily="2" charset="2"/>
                <a:buChar char="§"/>
              </a:pPr>
              <a:r>
                <a:rPr lang="en-US" sz="1100" dirty="0" err="1" smtClean="0">
                  <a:solidFill>
                    <a:schemeClr val="tx2"/>
                  </a:solidFill>
                </a:rPr>
                <a:t>STIX</a:t>
              </a:r>
              <a:r>
                <a:rPr lang="en-US" sz="1100" dirty="0" smtClean="0">
                  <a:solidFill>
                    <a:schemeClr val="tx2"/>
                  </a:solidFill>
                </a:rPr>
                <a:t> COA</a:t>
              </a:r>
            </a:p>
            <a:p>
              <a:pPr marL="406400" lvl="1" indent="-285750">
                <a:buFont typeface="Wingdings" panose="05000000000000000000" pitchFamily="2" charset="2"/>
                <a:buChar char="§"/>
              </a:pPr>
              <a:r>
                <a:rPr lang="en-US" sz="1100" i="1" dirty="0" smtClean="0">
                  <a:solidFill>
                    <a:schemeClr val="tx2"/>
                  </a:solidFill>
                </a:rPr>
                <a:t>Workflows</a:t>
              </a:r>
            </a:p>
            <a:p>
              <a:pPr marL="406400" lvl="1" indent="-285750">
                <a:buFont typeface="Wingdings" panose="05000000000000000000" pitchFamily="2" charset="2"/>
                <a:buChar char="§"/>
              </a:pPr>
              <a:r>
                <a:rPr lang="en-US" sz="1100" dirty="0" smtClean="0">
                  <a:solidFill>
                    <a:schemeClr val="tx2"/>
                  </a:solidFill>
                </a:rPr>
                <a:t>Message Fabric</a:t>
              </a:r>
            </a:p>
            <a:p>
              <a:pPr marL="168275" indent="-168275">
                <a:buFont typeface="Arial" panose="020B0604020202020204" pitchFamily="34" charset="0"/>
                <a:buChar char="•"/>
              </a:pPr>
              <a:r>
                <a:rPr lang="en-US" sz="1200" dirty="0" smtClean="0">
                  <a:solidFill>
                    <a:schemeClr val="tx2"/>
                  </a:solidFill>
                </a:rPr>
                <a:t>External Dependencies</a:t>
              </a:r>
            </a:p>
          </p:txBody>
        </p:sp>
        <p:sp>
          <p:nvSpPr>
            <p:cNvPr id="70" name="Rectangle 69"/>
            <p:cNvSpPr/>
            <p:nvPr/>
          </p:nvSpPr>
          <p:spPr>
            <a:xfrm>
              <a:off x="4956968" y="2131572"/>
              <a:ext cx="2747638" cy="281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rPr>
                <a:t>Gaps in language and data models</a:t>
              </a:r>
              <a:endParaRPr lang="en-US" sz="1100" b="1" dirty="0">
                <a:solidFill>
                  <a:schemeClr val="tx2"/>
                </a:solidFill>
              </a:endParaRPr>
            </a:p>
          </p:txBody>
        </p:sp>
        <p:sp>
          <p:nvSpPr>
            <p:cNvPr id="75" name="Rounded Rectangle 74"/>
            <p:cNvSpPr/>
            <p:nvPr/>
          </p:nvSpPr>
          <p:spPr>
            <a:xfrm>
              <a:off x="304800" y="5410200"/>
              <a:ext cx="1752600" cy="10668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Standards Bodies</a:t>
              </a:r>
              <a:endParaRPr lang="en-US" dirty="0"/>
            </a:p>
          </p:txBody>
        </p:sp>
        <p:sp>
          <p:nvSpPr>
            <p:cNvPr id="77" name="Rectangle 76"/>
            <p:cNvSpPr/>
            <p:nvPr/>
          </p:nvSpPr>
          <p:spPr>
            <a:xfrm>
              <a:off x="7086600" y="773336"/>
              <a:ext cx="765741" cy="24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2"/>
                  </a:solidFill>
                </a:rPr>
                <a:t>Q2 17 </a:t>
              </a:r>
              <a:endParaRPr lang="en-US" sz="1400" dirty="0">
                <a:solidFill>
                  <a:schemeClr val="accent2"/>
                </a:solidFill>
              </a:endParaRPr>
            </a:p>
          </p:txBody>
        </p:sp>
        <p:sp>
          <p:nvSpPr>
            <p:cNvPr id="78" name="Isosceles Triangle 77"/>
            <p:cNvSpPr/>
            <p:nvPr/>
          </p:nvSpPr>
          <p:spPr>
            <a:xfrm flipV="1">
              <a:off x="2209800" y="1090462"/>
              <a:ext cx="106011"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p:cNvSpPr/>
            <p:nvPr/>
          </p:nvSpPr>
          <p:spPr>
            <a:xfrm flipV="1">
              <a:off x="3352800" y="1090462"/>
              <a:ext cx="106011"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flipV="1">
              <a:off x="4495800" y="1090462"/>
              <a:ext cx="106011"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84008" y="2093495"/>
              <a:ext cx="570455" cy="3224463"/>
            </a:xfrm>
            <a:custGeom>
              <a:avLst/>
              <a:gdLst>
                <a:gd name="connsiteX0" fmla="*/ 341855 w 570455"/>
                <a:gd name="connsiteY0" fmla="*/ 0 h 3224463"/>
                <a:gd name="connsiteX1" fmla="*/ 4971 w 570455"/>
                <a:gd name="connsiteY1" fmla="*/ 1058779 h 3224463"/>
                <a:gd name="connsiteX2" fmla="*/ 570455 w 570455"/>
                <a:gd name="connsiteY2" fmla="*/ 3224463 h 3224463"/>
              </a:gdLst>
              <a:ahLst/>
              <a:cxnLst>
                <a:cxn ang="0">
                  <a:pos x="connsiteX0" y="connsiteY0"/>
                </a:cxn>
                <a:cxn ang="0">
                  <a:pos x="connsiteX1" y="connsiteY1"/>
                </a:cxn>
                <a:cxn ang="0">
                  <a:pos x="connsiteX2" y="connsiteY2"/>
                </a:cxn>
              </a:cxnLst>
              <a:rect l="l" t="t" r="r" b="b"/>
              <a:pathLst>
                <a:path w="570455" h="3224463">
                  <a:moveTo>
                    <a:pt x="341855" y="0"/>
                  </a:moveTo>
                  <a:cubicBezTo>
                    <a:pt x="154363" y="260684"/>
                    <a:pt x="-33129" y="521369"/>
                    <a:pt x="4971" y="1058779"/>
                  </a:cubicBezTo>
                  <a:cubicBezTo>
                    <a:pt x="43071" y="1596189"/>
                    <a:pt x="306763" y="2410326"/>
                    <a:pt x="570455" y="322446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6050576" y="3661317"/>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02364" y="3603750"/>
              <a:ext cx="2174308" cy="29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2"/>
                  </a:solidFill>
                </a:rPr>
                <a:t>OpenC2 Connectors</a:t>
              </a:r>
              <a:endParaRPr lang="en-US" sz="1100" b="1" dirty="0">
                <a:solidFill>
                  <a:schemeClr val="tx2"/>
                </a:solidFill>
              </a:endParaRPr>
            </a:p>
          </p:txBody>
        </p:sp>
        <p:sp>
          <p:nvSpPr>
            <p:cNvPr id="100" name="Oval 99"/>
            <p:cNvSpPr/>
            <p:nvPr/>
          </p:nvSpPr>
          <p:spPr>
            <a:xfrm>
              <a:off x="7543800" y="947586"/>
              <a:ext cx="1524000" cy="1186014"/>
            </a:xfrm>
            <a:prstGeom prst="ellipse">
              <a:avLst/>
            </a:prstGeom>
            <a:gradFill flip="none" rotWithShape="1">
              <a:gsLst>
                <a:gs pos="0">
                  <a:srgbClr val="4447C4">
                    <a:tint val="66000"/>
                    <a:satMod val="160000"/>
                  </a:srgbClr>
                </a:gs>
                <a:gs pos="50000">
                  <a:srgbClr val="4447C4">
                    <a:tint val="44500"/>
                    <a:satMod val="160000"/>
                  </a:srgbClr>
                </a:gs>
                <a:gs pos="100000">
                  <a:srgbClr val="4447C4">
                    <a:tint val="23500"/>
                    <a:satMod val="16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719184" y="1073298"/>
              <a:ext cx="1501016" cy="907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smtClean="0">
                  <a:solidFill>
                    <a:schemeClr val="tx2"/>
                  </a:solidFill>
                </a:rPr>
                <a:t>Data Models</a:t>
              </a:r>
            </a:p>
            <a:p>
              <a:pPr marL="115888" indent="-115888">
                <a:buFont typeface="Arial" panose="020B0604020202020204" pitchFamily="34" charset="0"/>
                <a:buChar char="•"/>
              </a:pPr>
              <a:r>
                <a:rPr lang="en-US" sz="1100" i="1" dirty="0" smtClean="0">
                  <a:solidFill>
                    <a:schemeClr val="tx2"/>
                  </a:solidFill>
                </a:rPr>
                <a:t>Actuator</a:t>
              </a:r>
              <a:r>
                <a:rPr lang="en-US" sz="1100" dirty="0" smtClean="0">
                  <a:solidFill>
                    <a:schemeClr val="tx2"/>
                  </a:solidFill>
                </a:rPr>
                <a:t> (e.g., OpenC2, SACM)</a:t>
              </a:r>
            </a:p>
            <a:p>
              <a:pPr marL="115888" indent="-115888">
                <a:buFont typeface="Arial" panose="020B0604020202020204" pitchFamily="34" charset="0"/>
                <a:buChar char="•"/>
              </a:pPr>
              <a:r>
                <a:rPr lang="en-US" sz="1100" dirty="0" smtClean="0">
                  <a:solidFill>
                    <a:schemeClr val="tx2"/>
                  </a:solidFill>
                </a:rPr>
                <a:t>Target (</a:t>
              </a:r>
              <a:r>
                <a:rPr lang="en-US" sz="1100" dirty="0" err="1" smtClean="0">
                  <a:solidFill>
                    <a:schemeClr val="tx2"/>
                  </a:solidFill>
                </a:rPr>
                <a:t>CyBox</a:t>
              </a:r>
              <a:r>
                <a:rPr lang="en-US" sz="1100" dirty="0" smtClean="0">
                  <a:solidFill>
                    <a:schemeClr val="tx2"/>
                  </a:solidFill>
                </a:rPr>
                <a:t>)</a:t>
              </a:r>
            </a:p>
          </p:txBody>
        </p:sp>
        <p:sp>
          <p:nvSpPr>
            <p:cNvPr id="101" name="Pentagon 100"/>
            <p:cNvSpPr/>
            <p:nvPr/>
          </p:nvSpPr>
          <p:spPr>
            <a:xfrm>
              <a:off x="1966128" y="5410200"/>
              <a:ext cx="7098281" cy="1066800"/>
            </a:xfrm>
            <a:prstGeom prst="homePlate">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path path="circle">
                <a:fillToRect r="100000" b="100000"/>
              </a:path>
              <a:tileRect l="-100000" t="-100000"/>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2"/>
                </a:solidFill>
              </a:endParaRPr>
            </a:p>
          </p:txBody>
        </p:sp>
        <p:sp>
          <p:nvSpPr>
            <p:cNvPr id="86" name="Freeform 85"/>
            <p:cNvSpPr/>
            <p:nvPr/>
          </p:nvSpPr>
          <p:spPr>
            <a:xfrm>
              <a:off x="8029906" y="5072309"/>
              <a:ext cx="551788" cy="301083"/>
            </a:xfrm>
            <a:custGeom>
              <a:avLst/>
              <a:gdLst>
                <a:gd name="connsiteX0" fmla="*/ 107448 w 551788"/>
                <a:gd name="connsiteY0" fmla="*/ 0 h 301083"/>
                <a:gd name="connsiteX1" fmla="*/ 29390 w 551788"/>
                <a:gd name="connsiteY1" fmla="*/ 100361 h 301083"/>
                <a:gd name="connsiteX2" fmla="*/ 542346 w 551788"/>
                <a:gd name="connsiteY2" fmla="*/ 100361 h 301083"/>
                <a:gd name="connsiteX3" fmla="*/ 375078 w 551788"/>
                <a:gd name="connsiteY3" fmla="*/ 289931 h 301083"/>
                <a:gd name="connsiteX4" fmla="*/ 375078 w 551788"/>
                <a:gd name="connsiteY4" fmla="*/ 289931 h 301083"/>
                <a:gd name="connsiteX5" fmla="*/ 397380 w 551788"/>
                <a:gd name="connsiteY5" fmla="*/ 301083 h 30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788" h="301083">
                  <a:moveTo>
                    <a:pt x="107448" y="0"/>
                  </a:moveTo>
                  <a:cubicBezTo>
                    <a:pt x="32177" y="41817"/>
                    <a:pt x="-43093" y="83634"/>
                    <a:pt x="29390" y="100361"/>
                  </a:cubicBezTo>
                  <a:cubicBezTo>
                    <a:pt x="101873" y="117088"/>
                    <a:pt x="484731" y="68766"/>
                    <a:pt x="542346" y="100361"/>
                  </a:cubicBezTo>
                  <a:cubicBezTo>
                    <a:pt x="599961" y="131956"/>
                    <a:pt x="375078" y="289931"/>
                    <a:pt x="375078" y="289931"/>
                  </a:cubicBezTo>
                  <a:lnTo>
                    <a:pt x="375078" y="289931"/>
                  </a:lnTo>
                  <a:lnTo>
                    <a:pt x="397380" y="301083"/>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322684" y="5397606"/>
              <a:ext cx="3146785" cy="4697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1200" dirty="0" err="1" smtClean="0">
                  <a:solidFill>
                    <a:schemeClr val="tx2"/>
                  </a:solidFill>
                </a:rPr>
                <a:t>NIST</a:t>
              </a:r>
              <a:r>
                <a:rPr lang="en-US" sz="1200" dirty="0" smtClean="0">
                  <a:solidFill>
                    <a:schemeClr val="tx2"/>
                  </a:solidFill>
                </a:rPr>
                <a:t> National </a:t>
              </a:r>
              <a:r>
                <a:rPr lang="en-US" sz="1200" dirty="0" err="1" smtClean="0">
                  <a:solidFill>
                    <a:schemeClr val="tx2"/>
                  </a:solidFill>
                </a:rPr>
                <a:t>CyberSecurity</a:t>
              </a:r>
              <a:r>
                <a:rPr lang="en-US" sz="1200" dirty="0" smtClean="0">
                  <a:solidFill>
                    <a:schemeClr val="tx2"/>
                  </a:solidFill>
                </a:rPr>
                <a:t> COE (OpenC2 Reference Design)</a:t>
              </a:r>
            </a:p>
          </p:txBody>
        </p:sp>
        <p:sp>
          <p:nvSpPr>
            <p:cNvPr id="98" name="Rectangle 97"/>
            <p:cNvSpPr/>
            <p:nvPr/>
          </p:nvSpPr>
          <p:spPr>
            <a:xfrm>
              <a:off x="5029200" y="5867400"/>
              <a:ext cx="3968955"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lvl="1" indent="-168275">
                <a:buFont typeface="Arial" panose="020B0604020202020204" pitchFamily="34" charset="0"/>
                <a:buChar char="•"/>
              </a:pPr>
              <a:r>
                <a:rPr lang="en-US" sz="1200" dirty="0" smtClean="0">
                  <a:solidFill>
                    <a:schemeClr val="tx2"/>
                  </a:solidFill>
                </a:rPr>
                <a:t>Submit </a:t>
              </a:r>
              <a:r>
                <a:rPr lang="en-US" sz="1200" dirty="0">
                  <a:solidFill>
                    <a:schemeClr val="tx2"/>
                  </a:solidFill>
                </a:rPr>
                <a:t>Draft Language Description Document to OASIS or other recognized Standards </a:t>
              </a:r>
              <a:r>
                <a:rPr lang="en-US" sz="1200" dirty="0" smtClean="0">
                  <a:solidFill>
                    <a:schemeClr val="tx2"/>
                  </a:solidFill>
                </a:rPr>
                <a:t>Body</a:t>
              </a:r>
              <a:endParaRPr lang="en-US" sz="1200" dirty="0">
                <a:solidFill>
                  <a:schemeClr val="tx2"/>
                </a:solidFill>
              </a:endParaRPr>
            </a:p>
          </p:txBody>
        </p:sp>
        <p:sp>
          <p:nvSpPr>
            <p:cNvPr id="99" name="Rectangle 98"/>
            <p:cNvSpPr/>
            <p:nvPr/>
          </p:nvSpPr>
          <p:spPr>
            <a:xfrm>
              <a:off x="6676828" y="5055160"/>
              <a:ext cx="1548540" cy="335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2"/>
                  </a:solidFill>
                </a:rPr>
                <a:t>Standard (Revs)</a:t>
              </a:r>
              <a:endParaRPr lang="en-US" sz="1100" b="1" dirty="0">
                <a:solidFill>
                  <a:schemeClr val="tx2"/>
                </a:solidFill>
              </a:endParaRPr>
            </a:p>
          </p:txBody>
        </p:sp>
        <p:cxnSp>
          <p:nvCxnSpPr>
            <p:cNvPr id="55" name="Straight Connector 54"/>
            <p:cNvCxnSpPr/>
            <p:nvPr/>
          </p:nvCxnSpPr>
          <p:spPr>
            <a:xfrm>
              <a:off x="4572000" y="835873"/>
              <a:ext cx="0" cy="5793527"/>
            </a:xfrm>
            <a:prstGeom prst="line">
              <a:avLst/>
            </a:prstGeom>
            <a:ln w="31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084207" y="5632503"/>
              <a:ext cx="1990299" cy="4697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Socialization and Onboarding</a:t>
              </a:r>
            </a:p>
          </p:txBody>
        </p:sp>
        <p:sp>
          <p:nvSpPr>
            <p:cNvPr id="91" name="Pentagon 90"/>
            <p:cNvSpPr/>
            <p:nvPr/>
          </p:nvSpPr>
          <p:spPr>
            <a:xfrm>
              <a:off x="3581400" y="3958682"/>
              <a:ext cx="5510925" cy="1070517"/>
            </a:xfrm>
            <a:prstGeom prst="homePlate">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r="100000" b="100000"/>
              </a:path>
              <a:tileRect l="-100000" t="-100000"/>
            </a:gra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2" name="Rectangle 71"/>
            <p:cNvSpPr/>
            <p:nvPr/>
          </p:nvSpPr>
          <p:spPr>
            <a:xfrm>
              <a:off x="3733800" y="4114800"/>
              <a:ext cx="1484966" cy="575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 indent="-120650">
                <a:buFont typeface="Arial" panose="020B0604020202020204" pitchFamily="34" charset="0"/>
                <a:buChar char="•"/>
              </a:pPr>
              <a:r>
                <a:rPr lang="en-US" sz="1200" dirty="0" smtClean="0">
                  <a:solidFill>
                    <a:schemeClr val="tx2"/>
                  </a:solidFill>
                </a:rPr>
                <a:t>Vendor </a:t>
              </a:r>
            </a:p>
            <a:p>
              <a:pPr marL="228600" lvl="1" indent="-107950">
                <a:buFont typeface="Wingdings" panose="05000000000000000000" pitchFamily="2" charset="2"/>
                <a:buChar char="§"/>
              </a:pPr>
              <a:r>
                <a:rPr lang="en-US" sz="1100" dirty="0" smtClean="0">
                  <a:solidFill>
                    <a:schemeClr val="tx2"/>
                  </a:solidFill>
                </a:rPr>
                <a:t>Orchestrators</a:t>
              </a:r>
            </a:p>
            <a:p>
              <a:pPr marL="228600" lvl="1" indent="-107950">
                <a:buFont typeface="Wingdings" panose="05000000000000000000" pitchFamily="2" charset="2"/>
                <a:buChar char="§"/>
              </a:pPr>
              <a:r>
                <a:rPr lang="en-US" sz="1100" dirty="0" smtClean="0">
                  <a:solidFill>
                    <a:schemeClr val="tx2"/>
                  </a:solidFill>
                </a:rPr>
                <a:t>Actuators</a:t>
              </a:r>
            </a:p>
          </p:txBody>
        </p:sp>
        <p:sp>
          <p:nvSpPr>
            <p:cNvPr id="95" name="Rectangle 94"/>
            <p:cNvSpPr/>
            <p:nvPr/>
          </p:nvSpPr>
          <p:spPr>
            <a:xfrm>
              <a:off x="5017168" y="4557373"/>
              <a:ext cx="2482379" cy="456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1200" dirty="0" smtClean="0">
                  <a:solidFill>
                    <a:schemeClr val="tx2"/>
                  </a:solidFill>
                </a:rPr>
                <a:t>Early Adopters</a:t>
              </a:r>
            </a:p>
            <a:p>
              <a:pPr lvl="1"/>
              <a:r>
                <a:rPr lang="en-US" sz="1050" dirty="0" smtClean="0">
                  <a:solidFill>
                    <a:schemeClr val="tx2"/>
                  </a:solidFill>
                </a:rPr>
                <a:t>Cisco Threat INTEL API (CTIA), TCS</a:t>
              </a:r>
              <a:endParaRPr lang="en-US" sz="1100" dirty="0">
                <a:solidFill>
                  <a:schemeClr val="tx2"/>
                </a:solidFill>
              </a:endParaRPr>
            </a:p>
          </p:txBody>
        </p:sp>
        <p:sp>
          <p:nvSpPr>
            <p:cNvPr id="96" name="Right Arrow 95"/>
            <p:cNvSpPr/>
            <p:nvPr/>
          </p:nvSpPr>
          <p:spPr>
            <a:xfrm>
              <a:off x="5029200" y="4051369"/>
              <a:ext cx="3085166" cy="520631"/>
            </a:xfrm>
            <a:prstGeom prst="rightArrow">
              <a:avLst/>
            </a:prstGeom>
            <a:solidFill>
              <a:schemeClr val="accent4">
                <a:alpha val="39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3" name="Rectangle 92"/>
            <p:cNvSpPr/>
            <p:nvPr/>
          </p:nvSpPr>
          <p:spPr>
            <a:xfrm>
              <a:off x="5334000" y="4164561"/>
              <a:ext cx="2294077" cy="29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2"/>
                  </a:solidFill>
                </a:rPr>
                <a:t>OpenC2 Connectors</a:t>
              </a:r>
              <a:endParaRPr lang="en-US" sz="1200" dirty="0">
                <a:solidFill>
                  <a:schemeClr val="tx2"/>
                </a:solidFill>
              </a:endParaRPr>
            </a:p>
          </p:txBody>
        </p:sp>
        <p:sp>
          <p:nvSpPr>
            <p:cNvPr id="94" name="Rectangle 93"/>
            <p:cNvSpPr/>
            <p:nvPr/>
          </p:nvSpPr>
          <p:spPr>
            <a:xfrm>
              <a:off x="8139695" y="4198500"/>
              <a:ext cx="883999" cy="309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2"/>
                  </a:solidFill>
                </a:rPr>
                <a:t>Native Support</a:t>
              </a:r>
              <a:endParaRPr lang="en-US" sz="1200" dirty="0">
                <a:solidFill>
                  <a:schemeClr val="tx2"/>
                </a:solidFill>
              </a:endParaRPr>
            </a:p>
          </p:txBody>
        </p:sp>
        <p:sp>
          <p:nvSpPr>
            <p:cNvPr id="58" name="Rounded Rectangle 57"/>
            <p:cNvSpPr/>
            <p:nvPr/>
          </p:nvSpPr>
          <p:spPr>
            <a:xfrm>
              <a:off x="1981200" y="3962400"/>
              <a:ext cx="1752600" cy="106680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Adoption</a:t>
              </a:r>
            </a:p>
            <a:p>
              <a:pPr algn="ctr"/>
              <a:r>
                <a:rPr lang="en-US" sz="1400" dirty="0" smtClean="0"/>
                <a:t>(vendor and mission buy-in)</a:t>
              </a:r>
              <a:endParaRPr lang="en-US" sz="1400" dirty="0"/>
            </a:p>
          </p:txBody>
        </p:sp>
        <p:sp>
          <p:nvSpPr>
            <p:cNvPr id="74" name="Pentagon 73"/>
            <p:cNvSpPr/>
            <p:nvPr/>
          </p:nvSpPr>
          <p:spPr>
            <a:xfrm>
              <a:off x="2562874" y="2465949"/>
              <a:ext cx="6018821" cy="1125449"/>
            </a:xfrm>
            <a:prstGeom prst="homePlate">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r="100000" b="100000"/>
              </a:path>
              <a:tileRect l="-100000" t="-100000"/>
            </a:gra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0" name="Rectangle 59"/>
            <p:cNvSpPr/>
            <p:nvPr/>
          </p:nvSpPr>
          <p:spPr>
            <a:xfrm>
              <a:off x="2743199" y="2514600"/>
              <a:ext cx="2520761" cy="98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Usage Scenarios</a:t>
              </a:r>
            </a:p>
            <a:p>
              <a:pPr marL="168275" indent="-168275">
                <a:buFont typeface="Arial" panose="020B0604020202020204" pitchFamily="34" charset="0"/>
                <a:buChar char="•"/>
              </a:pPr>
              <a:r>
                <a:rPr lang="en-US" sz="1100" dirty="0" smtClean="0">
                  <a:solidFill>
                    <a:schemeClr val="tx2"/>
                  </a:solidFill>
                </a:rPr>
                <a:t>Pub/Sub, Perimeter Defense</a:t>
              </a:r>
            </a:p>
            <a:p>
              <a:pPr marL="168275" indent="-168275">
                <a:buFont typeface="Arial" panose="020B0604020202020204" pitchFamily="34" charset="0"/>
                <a:buChar char="•"/>
              </a:pPr>
              <a:r>
                <a:rPr lang="en-US" sz="1100" dirty="0" smtClean="0">
                  <a:solidFill>
                    <a:schemeClr val="tx2"/>
                  </a:solidFill>
                </a:rPr>
                <a:t>Software Defined Network</a:t>
              </a:r>
            </a:p>
            <a:p>
              <a:pPr marL="168275" indent="-168275">
                <a:buFont typeface="Arial" panose="020B0604020202020204" pitchFamily="34" charset="0"/>
                <a:buChar char="•"/>
              </a:pPr>
              <a:r>
                <a:rPr lang="en-US" sz="1100" dirty="0" smtClean="0">
                  <a:solidFill>
                    <a:schemeClr val="tx2"/>
                  </a:solidFill>
                </a:rPr>
                <a:t>COTS-based SHORTSTOP</a:t>
              </a:r>
            </a:p>
            <a:p>
              <a:pPr marL="1082675" lvl="2" indent="-168275">
                <a:buFont typeface="Arial" panose="020B0604020202020204" pitchFamily="34" charset="0"/>
                <a:buChar char="•"/>
              </a:pPr>
              <a:r>
                <a:rPr lang="en-US" sz="1100" dirty="0" smtClean="0">
                  <a:solidFill>
                    <a:schemeClr val="tx2"/>
                  </a:solidFill>
                </a:rPr>
                <a:t>Full Mesh, Sensors</a:t>
              </a:r>
            </a:p>
            <a:p>
              <a:pPr marL="1082675" lvl="2" indent="-168275">
                <a:buFont typeface="Arial" panose="020B0604020202020204" pitchFamily="34" charset="0"/>
                <a:buChar char="•"/>
              </a:pPr>
              <a:r>
                <a:rPr lang="en-US" sz="1100" dirty="0" smtClean="0">
                  <a:solidFill>
                    <a:schemeClr val="tx2"/>
                  </a:solidFill>
                </a:rPr>
                <a:t>Internet of Things</a:t>
              </a:r>
              <a:endParaRPr lang="en-US" sz="1400" dirty="0">
                <a:solidFill>
                  <a:schemeClr val="tx2"/>
                </a:solidFill>
              </a:endParaRPr>
            </a:p>
          </p:txBody>
        </p:sp>
        <p:sp>
          <p:nvSpPr>
            <p:cNvPr id="71" name="Rectangle 70"/>
            <p:cNvSpPr/>
            <p:nvPr/>
          </p:nvSpPr>
          <p:spPr>
            <a:xfrm>
              <a:off x="6222197" y="2510161"/>
              <a:ext cx="2003171" cy="995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rPr>
                <a:t>GitHub Repository</a:t>
              </a:r>
            </a:p>
            <a:p>
              <a:pPr marL="168275" indent="-168275">
                <a:buFont typeface="Arial" panose="020B0604020202020204" pitchFamily="34" charset="0"/>
                <a:buChar char="•"/>
              </a:pPr>
              <a:r>
                <a:rPr lang="en-US" sz="1100" dirty="0" smtClean="0">
                  <a:solidFill>
                    <a:schemeClr val="tx2"/>
                  </a:solidFill>
                </a:rPr>
                <a:t>Reference Code</a:t>
              </a:r>
            </a:p>
            <a:p>
              <a:pPr marL="168275" indent="-168275">
                <a:buFont typeface="Arial" panose="020B0604020202020204" pitchFamily="34" charset="0"/>
                <a:buChar char="•"/>
              </a:pPr>
              <a:r>
                <a:rPr lang="en-US" sz="1100" dirty="0" smtClean="0">
                  <a:solidFill>
                    <a:schemeClr val="tx2"/>
                  </a:solidFill>
                </a:rPr>
                <a:t>OpenC2 Connectors</a:t>
              </a:r>
            </a:p>
            <a:p>
              <a:pPr marL="168275" indent="-168275">
                <a:buFont typeface="Arial" panose="020B0604020202020204" pitchFamily="34" charset="0"/>
                <a:buChar char="•"/>
              </a:pPr>
              <a:r>
                <a:rPr lang="en-US" sz="1100" dirty="0" smtClean="0">
                  <a:solidFill>
                    <a:schemeClr val="tx2"/>
                  </a:solidFill>
                </a:rPr>
                <a:t>Data Model Encoding and Translation Tools</a:t>
              </a:r>
              <a:endParaRPr lang="en-US" sz="1100" dirty="0">
                <a:solidFill>
                  <a:schemeClr val="tx2"/>
                </a:solidFill>
              </a:endParaRPr>
            </a:p>
          </p:txBody>
        </p:sp>
        <p:sp>
          <p:nvSpPr>
            <p:cNvPr id="82" name="Right Arrow 81"/>
            <p:cNvSpPr/>
            <p:nvPr/>
          </p:nvSpPr>
          <p:spPr>
            <a:xfrm>
              <a:off x="4953000" y="2887626"/>
              <a:ext cx="535269" cy="304800"/>
            </a:xfrm>
            <a:prstGeom prst="right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3" name="Flowchart: Magnetic Disk 82"/>
            <p:cNvSpPr/>
            <p:nvPr/>
          </p:nvSpPr>
          <p:spPr>
            <a:xfrm>
              <a:off x="5610503" y="2738766"/>
              <a:ext cx="611693" cy="52783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1026" name="Picture 2" descr="http://cdn.mysitemyway.com/etc-mysitemyway/icons/legacy-previews/icons/matte-blue-and-white-square-icons-business/116966-matte-blue-and-white-square-icon-business-gears-sc37.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6356" y="2514600"/>
              <a:ext cx="528044" cy="528044"/>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p:cNvSpPr/>
            <p:nvPr/>
          </p:nvSpPr>
          <p:spPr>
            <a:xfrm>
              <a:off x="990600" y="2448399"/>
              <a:ext cx="1752600" cy="1143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Reference Implementations (exercise/stretch  the language)</a:t>
              </a:r>
              <a:endParaRPr lang="en-US" sz="1400" dirty="0"/>
            </a:p>
          </p:txBody>
        </p:sp>
      </p:grpSp>
      <p:sp>
        <p:nvSpPr>
          <p:cNvPr id="3" name="Slide Number Placeholder 2"/>
          <p:cNvSpPr>
            <a:spLocks noGrp="1"/>
          </p:cNvSpPr>
          <p:nvPr>
            <p:ph type="sldNum" sz="quarter" idx="12"/>
          </p:nvPr>
        </p:nvSpPr>
        <p:spPr/>
        <p:txBody>
          <a:bodyPr/>
          <a:lstStyle/>
          <a:p>
            <a:fld id="{F0C94032-CD4C-4C25-B0C2-CEC720522D92}" type="slidenum">
              <a:rPr kumimoji="0" lang="en-US" smtClean="0"/>
              <a:pPr/>
              <a:t>65</a:t>
            </a:fld>
            <a:endParaRPr kumimoji="0" lang="en-US" dirty="0">
              <a:solidFill>
                <a:schemeClr val="tx2"/>
              </a:solidFill>
            </a:endParaRPr>
          </a:p>
        </p:txBody>
      </p:sp>
      <p:sp>
        <p:nvSpPr>
          <p:cNvPr id="73" name="Text Placeholder 7"/>
          <p:cNvSpPr txBox="1">
            <a:spLocks/>
          </p:cNvSpPr>
          <p:nvPr/>
        </p:nvSpPr>
        <p:spPr>
          <a:xfrm>
            <a:off x="0" y="-1349"/>
            <a:ext cx="9144000" cy="229949"/>
          </a:xfrm>
          <a:prstGeom prst="rect">
            <a:avLst/>
          </a:prstGeom>
        </p:spPr>
        <p:txBody>
          <a:bodyPr vert="horz" anchor="ctr" anchorCtr="0">
            <a:normAutofit fontScale="775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UNCLASSIFIED</a:t>
            </a:r>
            <a:endParaRPr lang="en-US" dirty="0">
              <a:solidFill>
                <a:schemeClr val="tx1"/>
              </a:solidFill>
              <a:latin typeface="Arial" panose="020B0604020202020204" pitchFamily="34" charset="0"/>
              <a:cs typeface="Arial" panose="020B0604020202020204" pitchFamily="34" charset="0"/>
            </a:endParaRPr>
          </a:p>
        </p:txBody>
      </p:sp>
      <p:sp>
        <p:nvSpPr>
          <p:cNvPr id="84" name="Text Placeholder 7"/>
          <p:cNvSpPr txBox="1">
            <a:spLocks/>
          </p:cNvSpPr>
          <p:nvPr/>
        </p:nvSpPr>
        <p:spPr>
          <a:xfrm>
            <a:off x="770" y="6637832"/>
            <a:ext cx="9144000" cy="229949"/>
          </a:xfrm>
          <a:prstGeom prst="rect">
            <a:avLst/>
          </a:prstGeom>
        </p:spPr>
        <p:txBody>
          <a:bodyPr vert="horz" anchor="ctr" anchorCtr="0">
            <a:normAutofit fontScale="775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UNCLASSIFIED</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75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in Process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66</a:t>
            </a:fld>
            <a:endParaRPr kumimoji="0" lang="en-US" dirty="0">
              <a:solidFill>
                <a:srgbClr val="FFFFFF"/>
              </a:solidFill>
            </a:endParaRPr>
          </a:p>
        </p:txBody>
      </p:sp>
      <p:sp>
        <p:nvSpPr>
          <p:cNvPr id="4" name="Content Placeholder 3"/>
          <p:cNvSpPr>
            <a:spLocks noGrp="1"/>
          </p:cNvSpPr>
          <p:nvPr>
            <p:ph sz="quarter" idx="1"/>
          </p:nvPr>
        </p:nvSpPr>
        <p:spPr/>
        <p:txBody>
          <a:bodyPr>
            <a:normAutofit lnSpcReduction="10000"/>
          </a:bodyPr>
          <a:lstStyle/>
          <a:p>
            <a:r>
              <a:rPr lang="en-US" dirty="0" smtClean="0"/>
              <a:t>OpenC2 Language Description Document Ver. 1.0</a:t>
            </a:r>
          </a:p>
          <a:p>
            <a:pPr lvl="1"/>
            <a:r>
              <a:rPr lang="en-US" dirty="0" smtClean="0"/>
              <a:t>Currently posted on Public Facing Website</a:t>
            </a:r>
          </a:p>
          <a:p>
            <a:pPr lvl="1"/>
            <a:r>
              <a:rPr lang="en-US" dirty="0"/>
              <a:t>Solicit comments from </a:t>
            </a:r>
            <a:r>
              <a:rPr lang="en-US" dirty="0" smtClean="0"/>
              <a:t>nonmembers</a:t>
            </a:r>
            <a:endParaRPr lang="en-US" dirty="0"/>
          </a:p>
          <a:p>
            <a:pPr lvl="1"/>
            <a:r>
              <a:rPr lang="en-US" dirty="0" smtClean="0"/>
              <a:t>Comment Resolution circa January 2017</a:t>
            </a:r>
          </a:p>
          <a:p>
            <a:r>
              <a:rPr lang="en-US" dirty="0" smtClean="0"/>
              <a:t>IA Considerations Document Ver. 1.0</a:t>
            </a:r>
          </a:p>
          <a:p>
            <a:pPr lvl="1"/>
            <a:r>
              <a:rPr lang="en-US" dirty="0" smtClean="0"/>
              <a:t>Currently posted on Public Facing Website</a:t>
            </a:r>
          </a:p>
          <a:p>
            <a:pPr lvl="1"/>
            <a:r>
              <a:rPr lang="en-US" dirty="0" smtClean="0"/>
              <a:t>Comments/ resolution from nonmembers?</a:t>
            </a:r>
          </a:p>
          <a:p>
            <a:r>
              <a:rPr lang="en-US" dirty="0"/>
              <a:t>S</a:t>
            </a:r>
            <a:r>
              <a:rPr lang="en-US" dirty="0" smtClean="0"/>
              <a:t>chema</a:t>
            </a:r>
          </a:p>
          <a:p>
            <a:pPr lvl="1"/>
            <a:r>
              <a:rPr lang="en-US" dirty="0" smtClean="0"/>
              <a:t>JSON Schema Currently posted on GitHub</a:t>
            </a:r>
          </a:p>
          <a:p>
            <a:pPr lvl="1"/>
            <a:r>
              <a:rPr lang="en-US" dirty="0" smtClean="0"/>
              <a:t>ASN.1 in Progress on Private GitHub Repository </a:t>
            </a:r>
          </a:p>
          <a:p>
            <a:pPr lvl="1"/>
            <a:endParaRPr lang="en-US" dirty="0"/>
          </a:p>
        </p:txBody>
      </p:sp>
    </p:spTree>
    <p:extLst>
      <p:ext uri="{BB962C8B-B14F-4D97-AF65-F5344CB8AC3E}">
        <p14:creationId xmlns:p14="http://schemas.microsoft.com/office/powerpoint/2010/main" val="15584147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 STIX</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67</a:t>
            </a:fld>
            <a:endParaRPr kumimoji="0" lang="en-US" dirty="0">
              <a:solidFill>
                <a:srgbClr val="FFFFFF"/>
              </a:solidFill>
            </a:endParaRPr>
          </a:p>
        </p:txBody>
      </p:sp>
      <p:sp>
        <p:nvSpPr>
          <p:cNvPr id="4" name="Content Placeholder 3"/>
          <p:cNvSpPr>
            <a:spLocks noGrp="1"/>
          </p:cNvSpPr>
          <p:nvPr>
            <p:ph sz="quarter" idx="1"/>
          </p:nvPr>
        </p:nvSpPr>
        <p:spPr/>
        <p:txBody>
          <a:bodyPr>
            <a:normAutofit lnSpcReduction="10000"/>
          </a:bodyPr>
          <a:lstStyle/>
          <a:p>
            <a:r>
              <a:rPr lang="en-US" dirty="0" smtClean="0"/>
              <a:t>STIX COA WG</a:t>
            </a:r>
          </a:p>
          <a:p>
            <a:pPr lvl="1"/>
            <a:r>
              <a:rPr lang="en-US" dirty="0" smtClean="0"/>
              <a:t>OpenC2 to be included in STIX 2.XJan 2017</a:t>
            </a:r>
          </a:p>
          <a:p>
            <a:pPr lvl="1"/>
            <a:r>
              <a:rPr lang="en-US" dirty="0" smtClean="0"/>
              <a:t>Cybox3.0 Data Model for STIX 2.0 Structured COA Field</a:t>
            </a:r>
          </a:p>
          <a:p>
            <a:r>
              <a:rPr lang="en-US" dirty="0" smtClean="0"/>
              <a:t>Data Modeling</a:t>
            </a:r>
          </a:p>
          <a:p>
            <a:pPr lvl="1"/>
            <a:r>
              <a:rPr lang="en-US" dirty="0" smtClean="0"/>
              <a:t>Flat Data Model</a:t>
            </a:r>
          </a:p>
          <a:p>
            <a:pPr lvl="2"/>
            <a:r>
              <a:rPr lang="en-US" dirty="0" smtClean="0"/>
              <a:t>JSON Schema in process (pending)</a:t>
            </a:r>
          </a:p>
          <a:p>
            <a:pPr lvl="2"/>
            <a:r>
              <a:rPr lang="en-US" dirty="0" smtClean="0"/>
              <a:t>ASN.1 Model in process (circa Feb. 2017)</a:t>
            </a:r>
          </a:p>
          <a:p>
            <a:pPr lvl="1"/>
            <a:r>
              <a:rPr lang="en-US" dirty="0" smtClean="0"/>
              <a:t>YANG Model </a:t>
            </a:r>
          </a:p>
          <a:p>
            <a:r>
              <a:rPr lang="en-US" dirty="0" smtClean="0"/>
              <a:t>Actuator Data Modeling Issues</a:t>
            </a:r>
            <a:endParaRPr lang="en-US" dirty="0"/>
          </a:p>
        </p:txBody>
      </p:sp>
    </p:spTree>
    <p:extLst>
      <p:ext uri="{BB962C8B-B14F-4D97-AF65-F5344CB8AC3E}">
        <p14:creationId xmlns:p14="http://schemas.microsoft.com/office/powerpoint/2010/main" val="25755505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 to Reference Implementations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68</a:t>
            </a:fld>
            <a:endParaRPr kumimoji="0" lang="en-US" dirty="0">
              <a:solidFill>
                <a:srgbClr val="FFFFFF"/>
              </a:solidFill>
            </a:endParaRPr>
          </a:p>
        </p:txBody>
      </p:sp>
      <p:sp>
        <p:nvSpPr>
          <p:cNvPr id="4" name="Content Placeholder 3"/>
          <p:cNvSpPr>
            <a:spLocks noGrp="1"/>
          </p:cNvSpPr>
          <p:nvPr>
            <p:ph sz="quarter" idx="1"/>
          </p:nvPr>
        </p:nvSpPr>
        <p:spPr>
          <a:xfrm>
            <a:off x="612648" y="1516698"/>
            <a:ext cx="8378952" cy="4724400"/>
          </a:xfrm>
        </p:spPr>
        <p:txBody>
          <a:bodyPr>
            <a:normAutofit/>
          </a:bodyPr>
          <a:lstStyle/>
          <a:p>
            <a:r>
              <a:rPr lang="en-US" dirty="0" smtClean="0"/>
              <a:t>Summarize Lessons Learned</a:t>
            </a:r>
          </a:p>
          <a:p>
            <a:r>
              <a:rPr lang="en-US" dirty="0" smtClean="0"/>
              <a:t>Expand Use Cases</a:t>
            </a:r>
          </a:p>
          <a:p>
            <a:r>
              <a:rPr lang="en-US" dirty="0" smtClean="0"/>
              <a:t>Make Prototype Implementations Readily Available</a:t>
            </a:r>
          </a:p>
          <a:p>
            <a:r>
              <a:rPr lang="en-US" dirty="0" smtClean="0"/>
              <a:t>Address External Dependencies in Reference Implementations (e.g., message fabric, IA considerations)</a:t>
            </a:r>
          </a:p>
          <a:p>
            <a:r>
              <a:rPr lang="en-US" dirty="0" smtClean="0"/>
              <a:t>Incorporate Findings Into the Documentation </a:t>
            </a:r>
          </a:p>
          <a:p>
            <a:r>
              <a:rPr lang="en-US" dirty="0" smtClean="0"/>
              <a:t>Outreach to NCCOE?</a:t>
            </a:r>
          </a:p>
          <a:p>
            <a:endParaRPr lang="en-US" dirty="0"/>
          </a:p>
        </p:txBody>
      </p:sp>
      <p:sp>
        <p:nvSpPr>
          <p:cNvPr id="6" name="TextBox 5"/>
          <p:cNvSpPr txBox="1"/>
          <p:nvPr/>
        </p:nvSpPr>
        <p:spPr>
          <a:xfrm>
            <a:off x="1122680" y="5764044"/>
            <a:ext cx="6854952" cy="954107"/>
          </a:xfrm>
          <a:prstGeom prst="rect">
            <a:avLst/>
          </a:prstGeom>
          <a:solidFill>
            <a:schemeClr val="accent1"/>
          </a:solidFill>
        </p:spPr>
        <p:txBody>
          <a:bodyPr wrap="square" rtlCol="0">
            <a:spAutoFit/>
          </a:bodyPr>
          <a:lstStyle/>
          <a:p>
            <a:pPr algn="ctr"/>
            <a:r>
              <a:rPr lang="en-US" sz="2800" b="1" dirty="0">
                <a:solidFill>
                  <a:schemeClr val="bg1"/>
                </a:solidFill>
              </a:rPr>
              <a:t>Many Thanks to </a:t>
            </a:r>
            <a:r>
              <a:rPr lang="en-US" sz="2800" b="1" dirty="0" smtClean="0">
                <a:solidFill>
                  <a:schemeClr val="bg1"/>
                </a:solidFill>
              </a:rPr>
              <a:t>the Members for </a:t>
            </a:r>
            <a:r>
              <a:rPr lang="en-US" sz="2800" b="1" dirty="0">
                <a:solidFill>
                  <a:schemeClr val="bg1"/>
                </a:solidFill>
              </a:rPr>
              <a:t>their </a:t>
            </a:r>
            <a:r>
              <a:rPr lang="en-US" sz="2800" b="1" dirty="0" smtClean="0">
                <a:solidFill>
                  <a:schemeClr val="bg1"/>
                </a:solidFill>
              </a:rPr>
              <a:t>Contributions to the Prototyping </a:t>
            </a:r>
            <a:r>
              <a:rPr lang="en-US" sz="2800" b="1" dirty="0">
                <a:solidFill>
                  <a:schemeClr val="bg1"/>
                </a:solidFill>
              </a:rPr>
              <a:t>Efforts</a:t>
            </a:r>
          </a:p>
        </p:txBody>
      </p:sp>
    </p:spTree>
    <p:extLst>
      <p:ext uri="{BB962C8B-B14F-4D97-AF65-F5344CB8AC3E}">
        <p14:creationId xmlns:p14="http://schemas.microsoft.com/office/powerpoint/2010/main" val="33310811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Group Discussion</a:t>
            </a:r>
            <a:endParaRPr lang="en-US" dirty="0"/>
          </a:p>
        </p:txBody>
      </p:sp>
      <p:sp>
        <p:nvSpPr>
          <p:cNvPr id="3" name="Title 2"/>
          <p:cNvSpPr>
            <a:spLocks noGrp="1"/>
          </p:cNvSpPr>
          <p:nvPr>
            <p:ph type="title"/>
          </p:nvPr>
        </p:nvSpPr>
        <p:spPr/>
        <p:txBody>
          <a:bodyPr/>
          <a:lstStyle/>
          <a:p>
            <a:r>
              <a:rPr lang="en-US" dirty="0" smtClean="0"/>
              <a:t>Way Forward for OpenC2</a:t>
            </a:r>
            <a:endParaRPr lang="en-US" dirty="0"/>
          </a:p>
        </p:txBody>
      </p:sp>
      <p:sp>
        <p:nvSpPr>
          <p:cNvPr id="4" name="Slide Number Placeholder 3"/>
          <p:cNvSpPr>
            <a:spLocks noGrp="1"/>
          </p:cNvSpPr>
          <p:nvPr>
            <p:ph type="sldNum" sz="quarter" idx="11"/>
          </p:nvPr>
        </p:nvSpPr>
        <p:spPr/>
        <p:txBody>
          <a:bodyPr/>
          <a:lstStyle/>
          <a:p>
            <a:fld id="{F0C94032-CD4C-4C25-B0C2-CEC720522D92}" type="slidenum">
              <a:rPr lang="en-US" smtClean="0">
                <a:latin typeface="Tw Cen MT"/>
              </a:rPr>
              <a:pPr/>
              <a:t>69</a:t>
            </a:fld>
            <a:endParaRPr lang="en-US" dirty="0">
              <a:latin typeface="Tw Cen MT"/>
            </a:endParaRPr>
          </a:p>
        </p:txBody>
      </p:sp>
    </p:spTree>
    <p:extLst>
      <p:ext uri="{BB962C8B-B14F-4D97-AF65-F5344CB8AC3E}">
        <p14:creationId xmlns:p14="http://schemas.microsoft.com/office/powerpoint/2010/main" val="2574152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OpenC2 ‘Philosophy’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7</a:t>
            </a:fld>
            <a:endParaRPr kumimoji="0" lang="en-US" dirty="0">
              <a:solidFill>
                <a:srgbClr val="FFFFFF"/>
              </a:solidFill>
            </a:endParaRPr>
          </a:p>
        </p:txBody>
      </p:sp>
      <p:sp>
        <p:nvSpPr>
          <p:cNvPr id="5" name="Content Placeholder 4"/>
          <p:cNvSpPr>
            <a:spLocks noGrp="1"/>
          </p:cNvSpPr>
          <p:nvPr>
            <p:ph sz="quarter" idx="1"/>
          </p:nvPr>
        </p:nvSpPr>
        <p:spPr>
          <a:xfrm>
            <a:off x="457200" y="1524000"/>
            <a:ext cx="8153400" cy="4495800"/>
          </a:xfrm>
        </p:spPr>
        <p:txBody>
          <a:bodyPr>
            <a:normAutofit/>
          </a:bodyPr>
          <a:lstStyle/>
          <a:p>
            <a:pPr lvl="0"/>
            <a:r>
              <a:rPr lang="en-US" dirty="0"/>
              <a:t>Pre-existing standards will be leveraged to the greatest extent </a:t>
            </a:r>
            <a:r>
              <a:rPr lang="en-US" dirty="0" smtClean="0"/>
              <a:t>practical</a:t>
            </a:r>
            <a:endParaRPr lang="en-US" dirty="0"/>
          </a:p>
          <a:p>
            <a:pPr lvl="0"/>
            <a:r>
              <a:rPr lang="en-US" dirty="0" smtClean="0"/>
              <a:t>Minimize Complexity of Command</a:t>
            </a:r>
          </a:p>
          <a:p>
            <a:pPr lvl="1"/>
            <a:r>
              <a:rPr lang="en-US" dirty="0" smtClean="0"/>
              <a:t>Minimize Overhead on Sensor/Actuator</a:t>
            </a:r>
          </a:p>
          <a:p>
            <a:pPr lvl="1"/>
            <a:r>
              <a:rPr lang="en-US" dirty="0" smtClean="0"/>
              <a:t>Facilitate Adoption</a:t>
            </a:r>
          </a:p>
          <a:p>
            <a:pPr lvl="0"/>
            <a:r>
              <a:rPr lang="en-US" dirty="0" smtClean="0"/>
              <a:t>Infrastructure</a:t>
            </a:r>
            <a:r>
              <a:rPr lang="en-US" dirty="0"/>
              <a:t>, </a:t>
            </a:r>
            <a:r>
              <a:rPr lang="en-US" dirty="0" smtClean="0"/>
              <a:t>architecture, </a:t>
            </a:r>
            <a:r>
              <a:rPr lang="en-US" dirty="0"/>
              <a:t>and vendor agnostic</a:t>
            </a:r>
          </a:p>
          <a:p>
            <a:pPr lvl="0"/>
            <a:r>
              <a:rPr lang="en-US" dirty="0"/>
              <a:t>Extensible</a:t>
            </a:r>
            <a:r>
              <a:rPr lang="en-US" dirty="0" smtClean="0"/>
              <a:t> </a:t>
            </a:r>
            <a:r>
              <a:rPr lang="en-US" dirty="0"/>
              <a:t>to support different levels of detail and future technologies </a:t>
            </a:r>
          </a:p>
          <a:p>
            <a:pPr lvl="1"/>
            <a:endParaRPr lang="en-US" dirty="0" smtClean="0"/>
          </a:p>
        </p:txBody>
      </p:sp>
      <p:sp>
        <p:nvSpPr>
          <p:cNvPr id="6" name="Text Placeholder 7"/>
          <p:cNvSpPr txBox="1">
            <a:spLocks/>
          </p:cNvSpPr>
          <p:nvPr/>
        </p:nvSpPr>
        <p:spPr>
          <a:xfrm>
            <a:off x="0" y="-1349"/>
            <a:ext cx="9144000" cy="229949"/>
          </a:xfrm>
          <a:prstGeom prst="rect">
            <a:avLst/>
          </a:prstGeom>
        </p:spPr>
        <p:txBody>
          <a:bodyPr vert="horz" anchor="ctr" anchorCtr="0">
            <a:normAutofit fontScale="775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UNCLASSIFIED</a:t>
            </a:r>
            <a:endParaRPr lang="en-US" dirty="0">
              <a:solidFill>
                <a:schemeClr val="tx1"/>
              </a:solidFill>
              <a:latin typeface="Arial" panose="020B0604020202020204" pitchFamily="34" charset="0"/>
              <a:cs typeface="Arial" panose="020B0604020202020204" pitchFamily="34" charset="0"/>
            </a:endParaRPr>
          </a:p>
        </p:txBody>
      </p:sp>
      <p:sp>
        <p:nvSpPr>
          <p:cNvPr id="7" name="Text Placeholder 7"/>
          <p:cNvSpPr txBox="1">
            <a:spLocks/>
          </p:cNvSpPr>
          <p:nvPr/>
        </p:nvSpPr>
        <p:spPr>
          <a:xfrm>
            <a:off x="-10633" y="6628051"/>
            <a:ext cx="9144000" cy="229949"/>
          </a:xfrm>
          <a:prstGeom prst="rect">
            <a:avLst/>
          </a:prstGeom>
        </p:spPr>
        <p:txBody>
          <a:bodyPr vert="horz" anchor="ctr" anchorCtr="0">
            <a:normAutofit fontScale="775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UNCLASSIFIED</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7945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153400" cy="1447800"/>
          </a:xfrm>
        </p:spPr>
        <p:txBody>
          <a:bodyPr>
            <a:normAutofit fontScale="90000"/>
          </a:bodyPr>
          <a:lstStyle/>
          <a:p>
            <a:pPr algn="ctr"/>
            <a:r>
              <a:rPr lang="en-US" dirty="0" smtClean="0"/>
              <a:t>Questions? </a:t>
            </a:r>
            <a:br>
              <a:rPr lang="en-US" dirty="0" smtClean="0"/>
            </a:br>
            <a:r>
              <a:rPr lang="en-US" dirty="0" smtClean="0"/>
              <a:t>Comments? </a:t>
            </a:r>
            <a:br>
              <a:rPr lang="en-US" dirty="0" smtClean="0"/>
            </a:br>
            <a:r>
              <a:rPr lang="en-US" dirty="0" smtClean="0"/>
              <a:t>Complaints?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70</a:t>
            </a:fld>
            <a:endParaRPr kumimoji="0" lang="en-US" dirty="0">
              <a:solidFill>
                <a:srgbClr val="FFFFFF"/>
              </a:solidFill>
            </a:endParaRPr>
          </a:p>
        </p:txBody>
      </p:sp>
    </p:spTree>
    <p:extLst>
      <p:ext uri="{BB962C8B-B14F-4D97-AF65-F5344CB8AC3E}">
        <p14:creationId xmlns:p14="http://schemas.microsoft.com/office/powerpoint/2010/main" val="129196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OpenC2 Design Principles</a:t>
            </a:r>
            <a:endParaRPr lang="en-US" dirty="0"/>
          </a:p>
        </p:txBody>
      </p:sp>
      <p:sp>
        <p:nvSpPr>
          <p:cNvPr id="5" name="Content Placeholder 4"/>
          <p:cNvSpPr>
            <a:spLocks noGrp="1"/>
          </p:cNvSpPr>
          <p:nvPr>
            <p:ph sz="quarter" idx="1"/>
          </p:nvPr>
        </p:nvSpPr>
        <p:spPr>
          <a:xfrm>
            <a:off x="838200" y="1600200"/>
            <a:ext cx="8305800" cy="3962400"/>
          </a:xfrm>
        </p:spPr>
        <p:txBody>
          <a:bodyPr>
            <a:normAutofit fontScale="92500" lnSpcReduction="10000"/>
          </a:bodyPr>
          <a:lstStyle/>
          <a:p>
            <a:r>
              <a:rPr lang="en-US" dirty="0" smtClean="0"/>
              <a:t>Lightweight Efficient Machine-to-Machine communications</a:t>
            </a:r>
          </a:p>
          <a:p>
            <a:r>
              <a:rPr lang="en-US" dirty="0" smtClean="0"/>
              <a:t>Abstract</a:t>
            </a:r>
          </a:p>
          <a:p>
            <a:pPr lvl="1"/>
            <a:r>
              <a:rPr lang="en-US" dirty="0" smtClean="0"/>
              <a:t>Focuses on ‘What’ to do vice ‘Device Specific’ </a:t>
            </a:r>
          </a:p>
          <a:p>
            <a:pPr lvl="1"/>
            <a:r>
              <a:rPr lang="en-US" dirty="0" smtClean="0"/>
              <a:t>Permits different levels of commanding </a:t>
            </a:r>
          </a:p>
          <a:p>
            <a:r>
              <a:rPr lang="en-US" dirty="0" smtClean="0"/>
              <a:t>Extensible</a:t>
            </a:r>
          </a:p>
          <a:p>
            <a:pPr lvl="1"/>
            <a:r>
              <a:rPr lang="en-US" dirty="0"/>
              <a:t>E</a:t>
            </a:r>
            <a:r>
              <a:rPr lang="en-US" dirty="0" smtClean="0"/>
              <a:t>nables additional precision and flexibility</a:t>
            </a:r>
            <a:endParaRPr lang="en-US" dirty="0"/>
          </a:p>
          <a:p>
            <a:r>
              <a:rPr lang="en-US" dirty="0" smtClean="0"/>
              <a:t>Agnostic</a:t>
            </a:r>
          </a:p>
          <a:p>
            <a:pPr lvl="1"/>
            <a:r>
              <a:rPr lang="en-US" dirty="0"/>
              <a:t>e</a:t>
            </a:r>
            <a:r>
              <a:rPr lang="en-US" dirty="0" smtClean="0"/>
              <a:t>.g., Transport, Authentication, Integrity controls</a:t>
            </a:r>
          </a:p>
          <a:p>
            <a:pPr lvl="1"/>
            <a:r>
              <a:rPr lang="en-US" dirty="0" smtClean="0"/>
              <a:t>Enables flexibility w.r.t. implementation </a:t>
            </a:r>
          </a:p>
          <a:p>
            <a:pPr lvl="1"/>
            <a:endParaRPr lang="en-US" dirty="0" smtClean="0"/>
          </a:p>
        </p:txBody>
      </p:sp>
      <p:sp>
        <p:nvSpPr>
          <p:cNvPr id="2" name="TextBox 1"/>
          <p:cNvSpPr txBox="1"/>
          <p:nvPr/>
        </p:nvSpPr>
        <p:spPr>
          <a:xfrm>
            <a:off x="838200" y="5791200"/>
            <a:ext cx="7239000" cy="830997"/>
          </a:xfrm>
          <a:prstGeom prst="rect">
            <a:avLst/>
          </a:prstGeom>
          <a:solidFill>
            <a:schemeClr val="accent1"/>
          </a:solidFill>
        </p:spPr>
        <p:txBody>
          <a:bodyPr wrap="square" rtlCol="0">
            <a:spAutoFit/>
          </a:bodyPr>
          <a:lstStyle/>
          <a:p>
            <a:pPr algn="ctr"/>
            <a:r>
              <a:rPr lang="en-US" sz="2400" dirty="0" smtClean="0">
                <a:solidFill>
                  <a:schemeClr val="bg1"/>
                </a:solidFill>
              </a:rPr>
              <a:t>Enable Unambiguous Machine-to-Machine </a:t>
            </a:r>
          </a:p>
          <a:p>
            <a:pPr algn="ctr"/>
            <a:r>
              <a:rPr lang="en-US" sz="2400" dirty="0">
                <a:solidFill>
                  <a:schemeClr val="bg1"/>
                </a:solidFill>
              </a:rPr>
              <a:t>C</a:t>
            </a:r>
            <a:r>
              <a:rPr lang="en-US" sz="2400" dirty="0" smtClean="0">
                <a:solidFill>
                  <a:schemeClr val="bg1"/>
                </a:solidFill>
              </a:rPr>
              <a:t>ommand </a:t>
            </a:r>
            <a:r>
              <a:rPr lang="en-US" sz="2400" dirty="0">
                <a:solidFill>
                  <a:schemeClr val="bg1"/>
                </a:solidFill>
              </a:rPr>
              <a:t>and </a:t>
            </a:r>
            <a:r>
              <a:rPr lang="en-US" sz="2400" dirty="0" smtClean="0">
                <a:solidFill>
                  <a:schemeClr val="bg1"/>
                </a:solidFill>
              </a:rPr>
              <a:t>Control Messages</a:t>
            </a:r>
            <a:endParaRPr lang="en-US" sz="2400" dirty="0">
              <a:solidFill>
                <a:schemeClr val="bg1"/>
              </a:solidFill>
            </a:endParaRPr>
          </a:p>
        </p:txBody>
      </p:sp>
      <p:sp>
        <p:nvSpPr>
          <p:cNvPr id="6" name="Slide Number Placeholder 5"/>
          <p:cNvSpPr>
            <a:spLocks noGrp="1"/>
          </p:cNvSpPr>
          <p:nvPr>
            <p:ph type="sldNum" sz="quarter" idx="12"/>
          </p:nvPr>
        </p:nvSpPr>
        <p:spPr/>
        <p:txBody>
          <a:bodyPr>
            <a:normAutofit fontScale="85000" lnSpcReduction="20000"/>
          </a:bodyPr>
          <a:lstStyle/>
          <a:p>
            <a:fld id="{F43FF47F-E574-4450-810A-2029F5FBFFA6}" type="slidenum">
              <a:rPr kumimoji="0" lang="en-US" smtClean="0"/>
              <a:pPr/>
              <a:t>8</a:t>
            </a:fld>
            <a:endParaRPr kumimoji="0" lang="en-US" dirty="0">
              <a:solidFill>
                <a:srgbClr val="FFFFFF"/>
              </a:solidFill>
            </a:endParaRPr>
          </a:p>
        </p:txBody>
      </p:sp>
      <p:sp>
        <p:nvSpPr>
          <p:cNvPr id="7" name="Text Placeholder 7"/>
          <p:cNvSpPr txBox="1">
            <a:spLocks/>
          </p:cNvSpPr>
          <p:nvPr/>
        </p:nvSpPr>
        <p:spPr>
          <a:xfrm>
            <a:off x="0" y="-1349"/>
            <a:ext cx="9144000" cy="229949"/>
          </a:xfrm>
          <a:prstGeom prst="rect">
            <a:avLst/>
          </a:prstGeom>
        </p:spPr>
        <p:txBody>
          <a:bodyPr vert="horz" anchor="ctr" anchorCtr="0">
            <a:normAutofit fontScale="775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UNCLASSIFIED</a:t>
            </a:r>
            <a:endParaRPr lang="en-US" dirty="0">
              <a:solidFill>
                <a:schemeClr val="tx1"/>
              </a:solidFill>
              <a:latin typeface="Arial" panose="020B0604020202020204" pitchFamily="34" charset="0"/>
              <a:cs typeface="Arial" panose="020B0604020202020204" pitchFamily="34" charset="0"/>
            </a:endParaRPr>
          </a:p>
        </p:txBody>
      </p:sp>
      <p:sp>
        <p:nvSpPr>
          <p:cNvPr id="8" name="Text Placeholder 7"/>
          <p:cNvSpPr txBox="1">
            <a:spLocks/>
          </p:cNvSpPr>
          <p:nvPr/>
        </p:nvSpPr>
        <p:spPr>
          <a:xfrm>
            <a:off x="0" y="6622197"/>
            <a:ext cx="9144000" cy="229949"/>
          </a:xfrm>
          <a:prstGeom prst="rect">
            <a:avLst/>
          </a:prstGeom>
        </p:spPr>
        <p:txBody>
          <a:bodyPr vert="horz" anchor="ctr" anchorCtr="0">
            <a:normAutofit fontScale="775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UNCLASSIFIED</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177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Recently Posted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9</a:t>
            </a:fld>
            <a:endParaRPr kumimoji="0" lang="en-US" dirty="0">
              <a:solidFill>
                <a:srgbClr val="FFFFFF"/>
              </a:solidFill>
            </a:endParaRPr>
          </a:p>
        </p:txBody>
      </p:sp>
      <p:sp>
        <p:nvSpPr>
          <p:cNvPr id="4" name="Content Placeholder 3"/>
          <p:cNvSpPr>
            <a:spLocks noGrp="1"/>
          </p:cNvSpPr>
          <p:nvPr>
            <p:ph sz="quarter" idx="1"/>
          </p:nvPr>
        </p:nvSpPr>
        <p:spPr>
          <a:xfrm>
            <a:off x="612648" y="1524000"/>
            <a:ext cx="8153400" cy="4724400"/>
          </a:xfrm>
        </p:spPr>
        <p:txBody>
          <a:bodyPr>
            <a:normAutofit fontScale="92500" lnSpcReduction="20000"/>
          </a:bodyPr>
          <a:lstStyle/>
          <a:p>
            <a:r>
              <a:rPr lang="en-US" dirty="0" smtClean="0"/>
              <a:t>Version 1.0 of the Language Description Document</a:t>
            </a:r>
          </a:p>
          <a:p>
            <a:pPr lvl="1"/>
            <a:r>
              <a:rPr lang="en-US" dirty="0" smtClean="0"/>
              <a:t>Posted on OpenC2.org </a:t>
            </a:r>
          </a:p>
          <a:p>
            <a:pPr lvl="1"/>
            <a:r>
              <a:rPr lang="en-US" dirty="0" smtClean="0"/>
              <a:t>Define Actions, Syntax and Modular Data Model</a:t>
            </a:r>
          </a:p>
          <a:p>
            <a:r>
              <a:rPr lang="en-US" dirty="0" smtClean="0"/>
              <a:t>Version 1.0 of the IA Considerations Document </a:t>
            </a:r>
          </a:p>
          <a:p>
            <a:r>
              <a:rPr lang="en-US" dirty="0" smtClean="0"/>
              <a:t>STIX </a:t>
            </a:r>
            <a:r>
              <a:rPr lang="en-US" dirty="0"/>
              <a:t>sub-working group </a:t>
            </a:r>
            <a:endParaRPr lang="en-US" dirty="0" smtClean="0"/>
          </a:p>
          <a:p>
            <a:pPr lvl="1"/>
            <a:r>
              <a:rPr lang="en-US" dirty="0" smtClean="0"/>
              <a:t>OpenC2 to be included in STIX 2.1</a:t>
            </a:r>
          </a:p>
          <a:p>
            <a:pPr lvl="1"/>
            <a:r>
              <a:rPr lang="en-US" dirty="0" smtClean="0"/>
              <a:t>Collaboration with STIX WG</a:t>
            </a:r>
            <a:endParaRPr lang="en-US" dirty="0"/>
          </a:p>
          <a:p>
            <a:r>
              <a:rPr lang="en-US" dirty="0" smtClean="0"/>
              <a:t>Draft SDN Profile posted</a:t>
            </a:r>
          </a:p>
          <a:p>
            <a:r>
              <a:rPr lang="en-US" dirty="0" smtClean="0"/>
              <a:t>OpenC2 Schema in process</a:t>
            </a:r>
          </a:p>
          <a:p>
            <a:pPr lvl="1"/>
            <a:r>
              <a:rPr lang="en-US" dirty="0" smtClean="0"/>
              <a:t>Draft JSON encoded version posted on OpenC2.org</a:t>
            </a:r>
          </a:p>
          <a:p>
            <a:pPr lvl="1"/>
            <a:r>
              <a:rPr lang="en-US" dirty="0" smtClean="0"/>
              <a:t>ASN.1 version in progress</a:t>
            </a:r>
          </a:p>
          <a:p>
            <a:pPr lvl="1"/>
            <a:endParaRPr lang="en-US" dirty="0" smtClean="0"/>
          </a:p>
          <a:p>
            <a:endParaRPr lang="en-US" dirty="0" smtClean="0"/>
          </a:p>
        </p:txBody>
      </p:sp>
    </p:spTree>
    <p:extLst>
      <p:ext uri="{BB962C8B-B14F-4D97-AF65-F5344CB8AC3E}">
        <p14:creationId xmlns:p14="http://schemas.microsoft.com/office/powerpoint/2010/main" val="40089481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1F497D"/>
      </a:dk2>
      <a:lt2>
        <a:srgbClr val="EEECE1"/>
      </a:lt2>
      <a:accent1>
        <a:srgbClr val="2E3092"/>
      </a:accent1>
      <a:accent2>
        <a:srgbClr val="2AB573"/>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62982</TotalTime>
  <Words>4416</Words>
  <Application>Microsoft Office PowerPoint</Application>
  <PresentationFormat>On-screen Show (4:3)</PresentationFormat>
  <Paragraphs>989</Paragraphs>
  <Slides>70</Slides>
  <Notes>17</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Median</vt:lpstr>
      <vt:lpstr>Face to face workshop</vt:lpstr>
      <vt:lpstr>9/29/2016 F2F Workshop Agenda</vt:lpstr>
      <vt:lpstr>9/29/2016 F2F Workshop Agenda</vt:lpstr>
      <vt:lpstr>Quarterly face to face workshop FALL 2016 </vt:lpstr>
      <vt:lpstr>Agenda</vt:lpstr>
      <vt:lpstr>The Motivation and Vision</vt:lpstr>
      <vt:lpstr>OpenC2 ‘Philosophy’ </vt:lpstr>
      <vt:lpstr>OpenC2 Design Principles</vt:lpstr>
      <vt:lpstr>Status/ Recently Posted </vt:lpstr>
      <vt:lpstr>Works In Progress</vt:lpstr>
      <vt:lpstr>Next Steps</vt:lpstr>
      <vt:lpstr>PowerPoint Presentation</vt:lpstr>
      <vt:lpstr>Goals For Today</vt:lpstr>
      <vt:lpstr>Questions? </vt:lpstr>
      <vt:lpstr>Prototype Implementations</vt:lpstr>
      <vt:lpstr>Overview</vt:lpstr>
      <vt:lpstr>OpenC2 Deployment Environments</vt:lpstr>
      <vt:lpstr>OpenC2 Abstract Syntax</vt:lpstr>
      <vt:lpstr>Documentation in Process</vt:lpstr>
      <vt:lpstr>Prototype Implementations</vt:lpstr>
      <vt:lpstr>29 September OpenC2 Face to Face Prototype Implementations - Composite</vt:lpstr>
      <vt:lpstr>OpenC2 Actions as Multi-methods</vt:lpstr>
      <vt:lpstr>Deny at Perimeter</vt:lpstr>
      <vt:lpstr>Cisco Threat Intelligence API and OpenC2</vt:lpstr>
      <vt:lpstr>Cisco Threat Intelligence API and OpenC2</vt:lpstr>
      <vt:lpstr>NSA/APL Host based Implementation</vt:lpstr>
      <vt:lpstr>OpenC2 and Distributed Network Security Policy Convergence</vt:lpstr>
      <vt:lpstr>Schema Design</vt:lpstr>
      <vt:lpstr>Schema</vt:lpstr>
      <vt:lpstr>Abstract Syntax*</vt:lpstr>
      <vt:lpstr>Principles and Benefits* of abstract syntax</vt:lpstr>
      <vt:lpstr>OASIS CTI Data Definitions</vt:lpstr>
      <vt:lpstr>OpenC2 Data Definitions</vt:lpstr>
      <vt:lpstr>Abstract Syntax - Structures</vt:lpstr>
      <vt:lpstr>Abstract Syntax – Names</vt:lpstr>
      <vt:lpstr>Abstract Syntax – Names (cont.)</vt:lpstr>
      <vt:lpstr>JSON Abstract Syntax Notation (JASN)</vt:lpstr>
      <vt:lpstr>Abstract Schema Representations</vt:lpstr>
      <vt:lpstr>Pseudo-ASN (PASN)</vt:lpstr>
      <vt:lpstr>JSON Encoding Modes</vt:lpstr>
      <vt:lpstr>Concrete Schema Generation</vt:lpstr>
      <vt:lpstr>Application Development</vt:lpstr>
      <vt:lpstr>Message Structure</vt:lpstr>
      <vt:lpstr>Lessons Learned</vt:lpstr>
      <vt:lpstr>Lessons Learned (cont.)</vt:lpstr>
      <vt:lpstr>Next Steps</vt:lpstr>
      <vt:lpstr>Lessons and Implementation Considerations</vt:lpstr>
      <vt:lpstr>Summary</vt:lpstr>
      <vt:lpstr>From: Cisco Threat INTEL API</vt:lpstr>
      <vt:lpstr>From NSA/APL: Verbosity</vt:lpstr>
      <vt:lpstr>From NSA/APL: Flexibility</vt:lpstr>
      <vt:lpstr>From NSA/APL: Intent</vt:lpstr>
      <vt:lpstr>From NSA/APL: Responses</vt:lpstr>
      <vt:lpstr>From NSA/APL: Responses</vt:lpstr>
      <vt:lpstr>From NSA/APL: Responses</vt:lpstr>
      <vt:lpstr>Implementing Structured COA for STIX</vt:lpstr>
      <vt:lpstr>OpenC2 and STIX</vt:lpstr>
      <vt:lpstr>How to use OpenC2 with STIX today?</vt:lpstr>
      <vt:lpstr>Call to Arms</vt:lpstr>
      <vt:lpstr>What is the next REALLY Hard Problem</vt:lpstr>
      <vt:lpstr>The Next Really Hard Problem</vt:lpstr>
      <vt:lpstr>The Next Really Hard Problems?</vt:lpstr>
      <vt:lpstr>OASIS Overview</vt:lpstr>
      <vt:lpstr>Path to Standardization</vt:lpstr>
      <vt:lpstr>PowerPoint Presentation</vt:lpstr>
      <vt:lpstr>Documentation in Process</vt:lpstr>
      <vt:lpstr>Data Modeling/ STIX</vt:lpstr>
      <vt:lpstr>Transition to Reference Implementations</vt:lpstr>
      <vt:lpstr>Way Forward for OpenC2</vt:lpstr>
      <vt:lpstr>Questions?  Comments?  Complaints? </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Intelligence concepts</dc:title>
  <dc:creator>Jyoti Verma</dc:creator>
  <cp:lastModifiedBy>Romano, Jason-P55416</cp:lastModifiedBy>
  <cp:revision>243</cp:revision>
  <dcterms:created xsi:type="dcterms:W3CDTF">2015-05-20T05:01:40Z</dcterms:created>
  <dcterms:modified xsi:type="dcterms:W3CDTF">2016-10-03T11:56:00Z</dcterms:modified>
</cp:coreProperties>
</file>