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37"/>
  </p:notesMasterIdLst>
  <p:handoutMasterIdLst>
    <p:handoutMasterId r:id="rId38"/>
  </p:handoutMasterIdLst>
  <p:sldIdLst>
    <p:sldId id="259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27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Body" id="{7AD62CDF-BDC6-6549-B231-644FB69DF9D0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3" d="100"/>
          <a:sy n="83" d="100"/>
        </p:scale>
        <p:origin x="-2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62643-954C-1444-8A4C-4212F434EDB1}" type="doc">
      <dgm:prSet loTypeId="urn:microsoft.com/office/officeart/2005/8/layout/hProcess9" loCatId="" qsTypeId="urn:microsoft.com/office/officeart/2005/8/quickstyle/simple4" qsCatId="simple" csTypeId="urn:microsoft.com/office/officeart/2005/8/colors/colorful1" csCatId="colorful" phldr="1"/>
      <dgm:spPr/>
    </dgm:pt>
    <dgm:pt modelId="{206D965E-F780-8740-BC7E-D667319C06C8}">
      <dgm:prSet phldrT="[Text]"/>
      <dgm:spPr/>
      <dgm:t>
        <a:bodyPr/>
        <a:lstStyle/>
        <a:p>
          <a:r>
            <a:rPr lang="en-US" dirty="0" smtClean="0"/>
            <a:t>REMEDIATE</a:t>
          </a:r>
          <a:endParaRPr lang="en-US" dirty="0"/>
        </a:p>
      </dgm:t>
    </dgm:pt>
    <dgm:pt modelId="{9B0E3CC9-2E55-1941-9837-F6F8181605B9}" type="parTrans" cxnId="{9CC96C6C-A394-E844-A6F0-4FE92C59CA68}">
      <dgm:prSet/>
      <dgm:spPr/>
      <dgm:t>
        <a:bodyPr/>
        <a:lstStyle/>
        <a:p>
          <a:endParaRPr lang="en-US"/>
        </a:p>
      </dgm:t>
    </dgm:pt>
    <dgm:pt modelId="{A8CC17E7-56EB-9D45-A956-0DE6763C6582}" type="sibTrans" cxnId="{9CC96C6C-A394-E844-A6F0-4FE92C59CA68}">
      <dgm:prSet/>
      <dgm:spPr/>
      <dgm:t>
        <a:bodyPr/>
        <a:lstStyle/>
        <a:p>
          <a:endParaRPr lang="en-US"/>
        </a:p>
      </dgm:t>
    </dgm:pt>
    <dgm:pt modelId="{6443918A-0910-7945-BF33-E43F68988E7B}">
      <dgm:prSet phldrT="[Text]"/>
      <dgm:spPr/>
      <dgm:t>
        <a:bodyPr/>
        <a:lstStyle/>
        <a:p>
          <a:r>
            <a:rPr lang="en-US" dirty="0" smtClean="0"/>
            <a:t>SET</a:t>
          </a:r>
          <a:endParaRPr lang="en-US" dirty="0"/>
        </a:p>
      </dgm:t>
    </dgm:pt>
    <dgm:pt modelId="{CB3648A8-19AB-A549-B468-E15137C9510E}" type="parTrans" cxnId="{C0DFB1B6-543F-CE46-B3B6-7835D824BEB1}">
      <dgm:prSet/>
      <dgm:spPr/>
      <dgm:t>
        <a:bodyPr/>
        <a:lstStyle/>
        <a:p>
          <a:endParaRPr lang="en-US"/>
        </a:p>
      </dgm:t>
    </dgm:pt>
    <dgm:pt modelId="{8D5C6C70-F02F-864E-8A35-499AFA6D2AC2}" type="sibTrans" cxnId="{C0DFB1B6-543F-CE46-B3B6-7835D824BEB1}">
      <dgm:prSet/>
      <dgm:spPr/>
      <dgm:t>
        <a:bodyPr/>
        <a:lstStyle/>
        <a:p>
          <a:endParaRPr lang="en-US"/>
        </a:p>
      </dgm:t>
    </dgm:pt>
    <dgm:pt modelId="{060750C6-BA15-4346-AFE9-9EB43A591816}" type="pres">
      <dgm:prSet presAssocID="{BB562643-954C-1444-8A4C-4212F434EDB1}" presName="CompostProcess" presStyleCnt="0">
        <dgm:presLayoutVars>
          <dgm:dir/>
          <dgm:resizeHandles val="exact"/>
        </dgm:presLayoutVars>
      </dgm:prSet>
      <dgm:spPr/>
    </dgm:pt>
    <dgm:pt modelId="{D9DEF7E5-40D3-A042-911F-42C8C8A1635F}" type="pres">
      <dgm:prSet presAssocID="{BB562643-954C-1444-8A4C-4212F434EDB1}" presName="arrow" presStyleLbl="bgShp" presStyleIdx="0" presStyleCnt="1"/>
      <dgm:spPr/>
    </dgm:pt>
    <dgm:pt modelId="{231185A3-5491-E248-96C9-53BE9302EB3A}" type="pres">
      <dgm:prSet presAssocID="{BB562643-954C-1444-8A4C-4212F434EDB1}" presName="linearProcess" presStyleCnt="0"/>
      <dgm:spPr/>
    </dgm:pt>
    <dgm:pt modelId="{77E4AFEA-3AE7-EE41-BABB-53B5F6D39322}" type="pres">
      <dgm:prSet presAssocID="{206D965E-F780-8740-BC7E-D667319C06C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A8F2A-2FFF-C944-9930-A1A91A08E658}" type="pres">
      <dgm:prSet presAssocID="{A8CC17E7-56EB-9D45-A956-0DE6763C6582}" presName="sibTrans" presStyleCnt="0"/>
      <dgm:spPr/>
    </dgm:pt>
    <dgm:pt modelId="{9382CAF0-DE58-2C42-A57F-B516CDEBB02B}" type="pres">
      <dgm:prSet presAssocID="{6443918A-0910-7945-BF33-E43F68988E7B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C037A-47D3-D845-99C2-152DB41B9F77}" type="presOf" srcId="{206D965E-F780-8740-BC7E-D667319C06C8}" destId="{77E4AFEA-3AE7-EE41-BABB-53B5F6D39322}" srcOrd="0" destOrd="0" presId="urn:microsoft.com/office/officeart/2005/8/layout/hProcess9"/>
    <dgm:cxn modelId="{DBDD849B-6A2A-994F-A920-AFF7E575359D}" type="presOf" srcId="{6443918A-0910-7945-BF33-E43F68988E7B}" destId="{9382CAF0-DE58-2C42-A57F-B516CDEBB02B}" srcOrd="0" destOrd="0" presId="urn:microsoft.com/office/officeart/2005/8/layout/hProcess9"/>
    <dgm:cxn modelId="{C0DFB1B6-543F-CE46-B3B6-7835D824BEB1}" srcId="{BB562643-954C-1444-8A4C-4212F434EDB1}" destId="{6443918A-0910-7945-BF33-E43F68988E7B}" srcOrd="1" destOrd="0" parTransId="{CB3648A8-19AB-A549-B468-E15137C9510E}" sibTransId="{8D5C6C70-F02F-864E-8A35-499AFA6D2AC2}"/>
    <dgm:cxn modelId="{9CC96C6C-A394-E844-A6F0-4FE92C59CA68}" srcId="{BB562643-954C-1444-8A4C-4212F434EDB1}" destId="{206D965E-F780-8740-BC7E-D667319C06C8}" srcOrd="0" destOrd="0" parTransId="{9B0E3CC9-2E55-1941-9837-F6F8181605B9}" sibTransId="{A8CC17E7-56EB-9D45-A956-0DE6763C6582}"/>
    <dgm:cxn modelId="{82DE3168-CB38-BF47-B8ED-8F97ED10B81D}" type="presOf" srcId="{BB562643-954C-1444-8A4C-4212F434EDB1}" destId="{060750C6-BA15-4346-AFE9-9EB43A591816}" srcOrd="0" destOrd="0" presId="urn:microsoft.com/office/officeart/2005/8/layout/hProcess9"/>
    <dgm:cxn modelId="{74737FC1-66CA-F54E-9202-A792E73AEF26}" type="presParOf" srcId="{060750C6-BA15-4346-AFE9-9EB43A591816}" destId="{D9DEF7E5-40D3-A042-911F-42C8C8A1635F}" srcOrd="0" destOrd="0" presId="urn:microsoft.com/office/officeart/2005/8/layout/hProcess9"/>
    <dgm:cxn modelId="{72ECE3A2-A5DD-2C40-95FB-D0CF5EEE80B4}" type="presParOf" srcId="{060750C6-BA15-4346-AFE9-9EB43A591816}" destId="{231185A3-5491-E248-96C9-53BE9302EB3A}" srcOrd="1" destOrd="0" presId="urn:microsoft.com/office/officeart/2005/8/layout/hProcess9"/>
    <dgm:cxn modelId="{D01A8887-DD21-C34D-8B4E-A307E531F84E}" type="presParOf" srcId="{231185A3-5491-E248-96C9-53BE9302EB3A}" destId="{77E4AFEA-3AE7-EE41-BABB-53B5F6D39322}" srcOrd="0" destOrd="0" presId="urn:microsoft.com/office/officeart/2005/8/layout/hProcess9"/>
    <dgm:cxn modelId="{CEBE4A95-6EB0-9A4A-B82D-9937B75F24F8}" type="presParOf" srcId="{231185A3-5491-E248-96C9-53BE9302EB3A}" destId="{FBCA8F2A-2FFF-C944-9930-A1A91A08E658}" srcOrd="1" destOrd="0" presId="urn:microsoft.com/office/officeart/2005/8/layout/hProcess9"/>
    <dgm:cxn modelId="{A2DD69FA-42BF-FB44-9A98-42DA9FC4890F}" type="presParOf" srcId="{231185A3-5491-E248-96C9-53BE9302EB3A}" destId="{9382CAF0-DE58-2C42-A57F-B516CDEBB02B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62643-954C-1444-8A4C-4212F434EDB1}" type="doc">
      <dgm:prSet loTypeId="urn:microsoft.com/office/officeart/2005/8/layout/hProcess9" loCatId="" qsTypeId="urn:microsoft.com/office/officeart/2005/8/quickstyle/simple4" qsCatId="simple" csTypeId="urn:microsoft.com/office/officeart/2005/8/colors/colorful1" csCatId="colorful" phldr="1"/>
      <dgm:spPr/>
    </dgm:pt>
    <dgm:pt modelId="{7A7E0E16-DC13-AB47-9F98-ED048E59FCDC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5A787FE9-ABCD-C44C-899A-222BA3BB2E1A}" type="parTrans" cxnId="{4D4F231F-DC17-D748-B19D-58076A32D375}">
      <dgm:prSet/>
      <dgm:spPr/>
      <dgm:t>
        <a:bodyPr/>
        <a:lstStyle/>
        <a:p>
          <a:endParaRPr lang="en-US"/>
        </a:p>
      </dgm:t>
    </dgm:pt>
    <dgm:pt modelId="{81D47DDE-06A5-7747-998A-45A475877797}" type="sibTrans" cxnId="{4D4F231F-DC17-D748-B19D-58076A32D375}">
      <dgm:prSet/>
      <dgm:spPr/>
      <dgm:t>
        <a:bodyPr/>
        <a:lstStyle/>
        <a:p>
          <a:endParaRPr lang="en-US"/>
        </a:p>
      </dgm:t>
    </dgm:pt>
    <dgm:pt modelId="{A89163BF-8F2D-7E47-877A-8020AF83DC2A}">
      <dgm:prSet phldrT="[Text]"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C1308F21-BA87-B044-864A-D3C062E6CED9}" type="parTrans" cxnId="{CFB90550-8E39-CE40-BBAF-8E10A575AACF}">
      <dgm:prSet/>
      <dgm:spPr/>
      <dgm:t>
        <a:bodyPr/>
        <a:lstStyle/>
        <a:p>
          <a:endParaRPr lang="en-US"/>
        </a:p>
      </dgm:t>
    </dgm:pt>
    <dgm:pt modelId="{3AB4B1CF-8B61-3047-B775-10BA931604EB}" type="sibTrans" cxnId="{CFB90550-8E39-CE40-BBAF-8E10A575AACF}">
      <dgm:prSet/>
      <dgm:spPr/>
      <dgm:t>
        <a:bodyPr/>
        <a:lstStyle/>
        <a:p>
          <a:endParaRPr lang="en-US"/>
        </a:p>
      </dgm:t>
    </dgm:pt>
    <dgm:pt modelId="{17E1AF1D-370D-CE49-82B9-31C5DBC441E4}">
      <dgm:prSet phldrT="[Text]"/>
      <dgm:spPr/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C445A0FE-4202-B748-BF36-B8723D7C9EB4}" type="parTrans" cxnId="{FD5BC889-70AB-C642-A109-FC0B4D0CC706}">
      <dgm:prSet/>
      <dgm:spPr/>
      <dgm:t>
        <a:bodyPr/>
        <a:lstStyle/>
        <a:p>
          <a:endParaRPr lang="en-US"/>
        </a:p>
      </dgm:t>
    </dgm:pt>
    <dgm:pt modelId="{F06709DE-3FB6-A943-8DE4-69EA5D6EAAEA}" type="sibTrans" cxnId="{FD5BC889-70AB-C642-A109-FC0B4D0CC706}">
      <dgm:prSet/>
      <dgm:spPr/>
      <dgm:t>
        <a:bodyPr/>
        <a:lstStyle/>
        <a:p>
          <a:endParaRPr lang="en-US"/>
        </a:p>
      </dgm:t>
    </dgm:pt>
    <dgm:pt modelId="{060750C6-BA15-4346-AFE9-9EB43A591816}" type="pres">
      <dgm:prSet presAssocID="{BB562643-954C-1444-8A4C-4212F434EDB1}" presName="CompostProcess" presStyleCnt="0">
        <dgm:presLayoutVars>
          <dgm:dir/>
          <dgm:resizeHandles val="exact"/>
        </dgm:presLayoutVars>
      </dgm:prSet>
      <dgm:spPr/>
    </dgm:pt>
    <dgm:pt modelId="{D9DEF7E5-40D3-A042-911F-42C8C8A1635F}" type="pres">
      <dgm:prSet presAssocID="{BB562643-954C-1444-8A4C-4212F434EDB1}" presName="arrow" presStyleLbl="bgShp" presStyleIdx="0" presStyleCnt="1"/>
      <dgm:spPr/>
    </dgm:pt>
    <dgm:pt modelId="{231185A3-5491-E248-96C9-53BE9302EB3A}" type="pres">
      <dgm:prSet presAssocID="{BB562643-954C-1444-8A4C-4212F434EDB1}" presName="linearProcess" presStyleCnt="0"/>
      <dgm:spPr/>
    </dgm:pt>
    <dgm:pt modelId="{9C1BB340-E1C6-C24B-94AB-79178064C7F6}" type="pres">
      <dgm:prSet presAssocID="{7A7E0E16-DC13-AB47-9F98-ED048E59FCD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EEA3B-F022-1044-BAFE-9F2EFF17B6A6}" type="pres">
      <dgm:prSet presAssocID="{81D47DDE-06A5-7747-998A-45A475877797}" presName="sibTrans" presStyleCnt="0"/>
      <dgm:spPr/>
    </dgm:pt>
    <dgm:pt modelId="{E22B779A-7EAB-884F-8C2B-631423A8A2C6}" type="pres">
      <dgm:prSet presAssocID="{A89163BF-8F2D-7E47-877A-8020AF83DC2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1F1B6-0DDE-FD49-8974-28A80BE22409}" type="pres">
      <dgm:prSet presAssocID="{3AB4B1CF-8B61-3047-B775-10BA931604EB}" presName="sibTrans" presStyleCnt="0"/>
      <dgm:spPr/>
    </dgm:pt>
    <dgm:pt modelId="{4590316F-79AB-5F48-BAE7-F160D0A9E16E}" type="pres">
      <dgm:prSet presAssocID="{17E1AF1D-370D-CE49-82B9-31C5DBC441E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3ED408-C315-554E-85FD-3949F571ABAB}" type="presOf" srcId="{17E1AF1D-370D-CE49-82B9-31C5DBC441E4}" destId="{4590316F-79AB-5F48-BAE7-F160D0A9E16E}" srcOrd="0" destOrd="0" presId="urn:microsoft.com/office/officeart/2005/8/layout/hProcess9"/>
    <dgm:cxn modelId="{C6F074D6-AF39-1443-BDE7-8B8B83BA6212}" type="presOf" srcId="{BB562643-954C-1444-8A4C-4212F434EDB1}" destId="{060750C6-BA15-4346-AFE9-9EB43A591816}" srcOrd="0" destOrd="0" presId="urn:microsoft.com/office/officeart/2005/8/layout/hProcess9"/>
    <dgm:cxn modelId="{4D4F231F-DC17-D748-B19D-58076A32D375}" srcId="{BB562643-954C-1444-8A4C-4212F434EDB1}" destId="{7A7E0E16-DC13-AB47-9F98-ED048E59FCDC}" srcOrd="0" destOrd="0" parTransId="{5A787FE9-ABCD-C44C-899A-222BA3BB2E1A}" sibTransId="{81D47DDE-06A5-7747-998A-45A475877797}"/>
    <dgm:cxn modelId="{FD5BC889-70AB-C642-A109-FC0B4D0CC706}" srcId="{BB562643-954C-1444-8A4C-4212F434EDB1}" destId="{17E1AF1D-370D-CE49-82B9-31C5DBC441E4}" srcOrd="2" destOrd="0" parTransId="{C445A0FE-4202-B748-BF36-B8723D7C9EB4}" sibTransId="{F06709DE-3FB6-A943-8DE4-69EA5D6EAAEA}"/>
    <dgm:cxn modelId="{18A45C4D-104B-6145-B37B-7F47E7E022C5}" type="presOf" srcId="{A89163BF-8F2D-7E47-877A-8020AF83DC2A}" destId="{E22B779A-7EAB-884F-8C2B-631423A8A2C6}" srcOrd="0" destOrd="0" presId="urn:microsoft.com/office/officeart/2005/8/layout/hProcess9"/>
    <dgm:cxn modelId="{CFB90550-8E39-CE40-BBAF-8E10A575AACF}" srcId="{BB562643-954C-1444-8A4C-4212F434EDB1}" destId="{A89163BF-8F2D-7E47-877A-8020AF83DC2A}" srcOrd="1" destOrd="0" parTransId="{C1308F21-BA87-B044-864A-D3C062E6CED9}" sibTransId="{3AB4B1CF-8B61-3047-B775-10BA931604EB}"/>
    <dgm:cxn modelId="{81FFC6FC-C16D-524B-960E-6877F32EF539}" type="presOf" srcId="{7A7E0E16-DC13-AB47-9F98-ED048E59FCDC}" destId="{9C1BB340-E1C6-C24B-94AB-79178064C7F6}" srcOrd="0" destOrd="0" presId="urn:microsoft.com/office/officeart/2005/8/layout/hProcess9"/>
    <dgm:cxn modelId="{08A3A071-F470-EF45-A682-DB7F81E23291}" type="presParOf" srcId="{060750C6-BA15-4346-AFE9-9EB43A591816}" destId="{D9DEF7E5-40D3-A042-911F-42C8C8A1635F}" srcOrd="0" destOrd="0" presId="urn:microsoft.com/office/officeart/2005/8/layout/hProcess9"/>
    <dgm:cxn modelId="{DF5A1671-00FA-BE48-848C-9B9ECD5F2C0B}" type="presParOf" srcId="{060750C6-BA15-4346-AFE9-9EB43A591816}" destId="{231185A3-5491-E248-96C9-53BE9302EB3A}" srcOrd="1" destOrd="0" presId="urn:microsoft.com/office/officeart/2005/8/layout/hProcess9"/>
    <dgm:cxn modelId="{7A43408E-6D2C-3740-A5A7-AE6E6D6CE2A3}" type="presParOf" srcId="{231185A3-5491-E248-96C9-53BE9302EB3A}" destId="{9C1BB340-E1C6-C24B-94AB-79178064C7F6}" srcOrd="0" destOrd="0" presId="urn:microsoft.com/office/officeart/2005/8/layout/hProcess9"/>
    <dgm:cxn modelId="{7163445B-2B18-A641-B7F1-3DC15FF73C7B}" type="presParOf" srcId="{231185A3-5491-E248-96C9-53BE9302EB3A}" destId="{AE0EEA3B-F022-1044-BAFE-9F2EFF17B6A6}" srcOrd="1" destOrd="0" presId="urn:microsoft.com/office/officeart/2005/8/layout/hProcess9"/>
    <dgm:cxn modelId="{057A1B40-8E5C-754A-BB0A-A0B393741ACF}" type="presParOf" srcId="{231185A3-5491-E248-96C9-53BE9302EB3A}" destId="{E22B779A-7EAB-884F-8C2B-631423A8A2C6}" srcOrd="2" destOrd="0" presId="urn:microsoft.com/office/officeart/2005/8/layout/hProcess9"/>
    <dgm:cxn modelId="{43DA5261-07F6-554D-B942-A0F8AA3EF56F}" type="presParOf" srcId="{231185A3-5491-E248-96C9-53BE9302EB3A}" destId="{4591F1B6-0DDE-FD49-8974-28A80BE22409}" srcOrd="3" destOrd="0" presId="urn:microsoft.com/office/officeart/2005/8/layout/hProcess9"/>
    <dgm:cxn modelId="{59038D5A-966C-5F45-8633-DB7564FB002C}" type="presParOf" srcId="{231185A3-5491-E248-96C9-53BE9302EB3A}" destId="{4590316F-79AB-5F48-BAE7-F160D0A9E16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EF7E5-40D3-A042-911F-42C8C8A1635F}">
      <dsp:nvSpPr>
        <dsp:cNvPr id="0" name=""/>
        <dsp:cNvSpPr/>
      </dsp:nvSpPr>
      <dsp:spPr>
        <a:xfrm>
          <a:off x="459223" y="0"/>
          <a:ext cx="5204538" cy="20955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E4AFEA-3AE7-EE41-BABB-53B5F6D39322}">
      <dsp:nvSpPr>
        <dsp:cNvPr id="0" name=""/>
        <dsp:cNvSpPr/>
      </dsp:nvSpPr>
      <dsp:spPr>
        <a:xfrm>
          <a:off x="457430" y="628649"/>
          <a:ext cx="2506597" cy="8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REMEDIATE</a:t>
          </a:r>
          <a:endParaRPr lang="en-US" sz="3500" kern="1200" dirty="0"/>
        </a:p>
      </dsp:txBody>
      <dsp:txXfrm>
        <a:off x="498348" y="669567"/>
        <a:ext cx="2424761" cy="756364"/>
      </dsp:txXfrm>
    </dsp:sp>
    <dsp:sp modelId="{9382CAF0-DE58-2C42-A57F-B516CDEBB02B}">
      <dsp:nvSpPr>
        <dsp:cNvPr id="0" name=""/>
        <dsp:cNvSpPr/>
      </dsp:nvSpPr>
      <dsp:spPr>
        <a:xfrm>
          <a:off x="3158958" y="628649"/>
          <a:ext cx="2506597" cy="838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SET</a:t>
          </a:r>
          <a:endParaRPr lang="en-US" sz="3500" kern="1200" dirty="0"/>
        </a:p>
      </dsp:txBody>
      <dsp:txXfrm>
        <a:off x="3199876" y="669567"/>
        <a:ext cx="2424761" cy="756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EF7E5-40D3-A042-911F-42C8C8A1635F}">
      <dsp:nvSpPr>
        <dsp:cNvPr id="0" name=""/>
        <dsp:cNvSpPr/>
      </dsp:nvSpPr>
      <dsp:spPr>
        <a:xfrm>
          <a:off x="459485" y="0"/>
          <a:ext cx="5207508" cy="20955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1BB340-E1C6-C24B-94AB-79178064C7F6}">
      <dsp:nvSpPr>
        <dsp:cNvPr id="0" name=""/>
        <dsp:cNvSpPr/>
      </dsp:nvSpPr>
      <dsp:spPr>
        <a:xfrm>
          <a:off x="63717" y="628649"/>
          <a:ext cx="1837944" cy="8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STOP</a:t>
          </a:r>
          <a:endParaRPr lang="en-US" sz="3500" kern="1200" dirty="0"/>
        </a:p>
      </dsp:txBody>
      <dsp:txXfrm>
        <a:off x="104635" y="669567"/>
        <a:ext cx="1756108" cy="756364"/>
      </dsp:txXfrm>
    </dsp:sp>
    <dsp:sp modelId="{E22B779A-7EAB-884F-8C2B-631423A8A2C6}">
      <dsp:nvSpPr>
        <dsp:cNvPr id="0" name=""/>
        <dsp:cNvSpPr/>
      </dsp:nvSpPr>
      <dsp:spPr>
        <a:xfrm>
          <a:off x="2144268" y="628649"/>
          <a:ext cx="1837944" cy="838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UPDATE</a:t>
          </a:r>
          <a:endParaRPr lang="en-US" sz="3500" kern="1200" dirty="0"/>
        </a:p>
      </dsp:txBody>
      <dsp:txXfrm>
        <a:off x="2185186" y="669567"/>
        <a:ext cx="1756108" cy="756364"/>
      </dsp:txXfrm>
    </dsp:sp>
    <dsp:sp modelId="{4590316F-79AB-5F48-BAE7-F160D0A9E16E}">
      <dsp:nvSpPr>
        <dsp:cNvPr id="0" name=""/>
        <dsp:cNvSpPr/>
      </dsp:nvSpPr>
      <dsp:spPr>
        <a:xfrm>
          <a:off x="4224818" y="628649"/>
          <a:ext cx="1837944" cy="8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START</a:t>
          </a:r>
          <a:endParaRPr lang="en-US" sz="3500" kern="1200" dirty="0"/>
        </a:p>
      </dsp:txBody>
      <dsp:txXfrm>
        <a:off x="4265736" y="669567"/>
        <a:ext cx="1756108" cy="75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4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28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7.png"/><Relationship Id="rId13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Relationship Id="rId3" Type="http://schemas.openxmlformats.org/officeDocument/2006/relationships/image" Target="../media/image23.gif"/><Relationship Id="rId4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15.png"/><Relationship Id="rId10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8.jp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8.jpg"/><Relationship Id="rId5" Type="http://schemas.openxmlformats.org/officeDocument/2006/relationships/image" Target="../media/image26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Cyber Defense Courses of Actions – Reference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Kevin Miller</a:t>
            </a:r>
          </a:p>
          <a:p>
            <a:r>
              <a:rPr lang="en-US" sz="2400" dirty="0" smtClean="0">
                <a:latin typeface="+mn-lt"/>
              </a:rPr>
              <a:t>September 29, 2016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Web Drive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QUERY</a:t>
            </a:r>
          </a:p>
          <a:p>
            <a:pPr marL="899795" lvl="1" indent="-457200"/>
            <a:r>
              <a:rPr lang="en-US" dirty="0"/>
              <a:t>Find processes associated with suspicious IP address</a:t>
            </a:r>
          </a:p>
          <a:p>
            <a:pPr marL="899795" lvl="1" indent="-457200"/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COPY</a:t>
            </a:r>
          </a:p>
          <a:p>
            <a:pPr lvl="1"/>
            <a:r>
              <a:rPr lang="en-US" dirty="0"/>
              <a:t>Copies a file from affected endpoint to a quarantined area</a:t>
            </a:r>
          </a:p>
          <a:p>
            <a:pPr lvl="1"/>
            <a:r>
              <a:rPr lang="en-US" dirty="0"/>
              <a:t>Finding: </a:t>
            </a:r>
            <a:r>
              <a:rPr lang="en-US" dirty="0" err="1"/>
              <a:t>CybOX</a:t>
            </a:r>
            <a:r>
              <a:rPr lang="en-US" dirty="0"/>
              <a:t> does not seem to support full network paths to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502920" indent="-457200">
              <a:buFont typeface="+mj-lt"/>
              <a:buAutoNum type="arabicPeriod" startAt="3"/>
            </a:pPr>
            <a:r>
              <a:rPr lang="en-US" dirty="0"/>
              <a:t>INVESTIGATE</a:t>
            </a:r>
          </a:p>
          <a:p>
            <a:pPr lvl="1"/>
            <a:r>
              <a:rPr lang="en-US" dirty="0"/>
              <a:t>Commands a dedicated machine to execute a </a:t>
            </a:r>
            <a:r>
              <a:rPr lang="en-US" dirty="0" err="1"/>
              <a:t>VirusTotal</a:t>
            </a:r>
            <a:r>
              <a:rPr lang="en-US" dirty="0"/>
              <a:t> lookup</a:t>
            </a:r>
          </a:p>
          <a:p>
            <a:pPr lvl="1"/>
            <a:endParaRPr lang="en-US" dirty="0"/>
          </a:p>
          <a:p>
            <a:pPr marL="502920" indent="-457200">
              <a:buFont typeface="+mj-lt"/>
              <a:buAutoNum type="arabicPeriod" startAt="3"/>
            </a:pPr>
            <a:r>
              <a:rPr lang="en-US" dirty="0"/>
              <a:t>DETONATE</a:t>
            </a:r>
          </a:p>
          <a:p>
            <a:pPr lvl="1"/>
            <a:r>
              <a:rPr lang="en-US" dirty="0"/>
              <a:t>Commands Cuckoo to pull and detonate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5" name="Picture 4" descr="j030926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76800"/>
            <a:ext cx="27849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2830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Web Drive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 startAt="5"/>
            </a:pPr>
            <a:r>
              <a:rPr lang="en-US" dirty="0"/>
              <a:t>RESTART</a:t>
            </a:r>
          </a:p>
          <a:p>
            <a:pPr marL="899795" lvl="1" indent="-457200"/>
            <a:r>
              <a:rPr lang="en-US" dirty="0" smtClean="0"/>
              <a:t>Restart affected endpoint</a:t>
            </a:r>
            <a:endParaRPr lang="en-US" dirty="0"/>
          </a:p>
          <a:p>
            <a:pPr marL="502920" indent="-457200">
              <a:buFont typeface="+mj-lt"/>
              <a:buAutoNum type="arabicPeriod" startAt="5"/>
            </a:pPr>
            <a:endParaRPr lang="en-US" dirty="0"/>
          </a:p>
          <a:p>
            <a:pPr marL="502920" indent="-457200">
              <a:buFont typeface="+mj-lt"/>
              <a:buAutoNum type="arabicPeriod" startAt="5"/>
            </a:pPr>
            <a:r>
              <a:rPr lang="en-US" dirty="0"/>
              <a:t>DENY</a:t>
            </a:r>
          </a:p>
          <a:p>
            <a:pPr lvl="1"/>
            <a:r>
              <a:rPr lang="en-US" dirty="0"/>
              <a:t>Commands </a:t>
            </a:r>
            <a:r>
              <a:rPr lang="en-US" dirty="0" err="1"/>
              <a:t>netfilter</a:t>
            </a:r>
            <a:r>
              <a:rPr lang="en-US" dirty="0"/>
              <a:t>/</a:t>
            </a:r>
            <a:r>
              <a:rPr lang="en-US" dirty="0" err="1"/>
              <a:t>iptables</a:t>
            </a:r>
            <a:r>
              <a:rPr lang="en-US" dirty="0"/>
              <a:t> to block the </a:t>
            </a:r>
            <a:r>
              <a:rPr lang="en-US" dirty="0" smtClean="0"/>
              <a:t>threat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 startAt="7"/>
            </a:pPr>
            <a:r>
              <a:rPr lang="en-US" dirty="0"/>
              <a:t>LOCATE</a:t>
            </a:r>
          </a:p>
          <a:p>
            <a:pPr lvl="1"/>
            <a:r>
              <a:rPr lang="en-US" dirty="0"/>
              <a:t>Commands </a:t>
            </a:r>
            <a:r>
              <a:rPr lang="en-US" dirty="0" err="1"/>
              <a:t>CarbonBlack</a:t>
            </a:r>
            <a:r>
              <a:rPr lang="en-US" dirty="0"/>
              <a:t> to find the suspicious file by hash across all endpoints</a:t>
            </a:r>
          </a:p>
          <a:p>
            <a:pPr lvl="1"/>
            <a:endParaRPr lang="en-US" dirty="0"/>
          </a:p>
          <a:p>
            <a:pPr marL="502920" indent="-457200">
              <a:buFont typeface="+mj-lt"/>
              <a:buAutoNum type="arabicPeriod" startAt="7"/>
            </a:pPr>
            <a:r>
              <a:rPr lang="en-US" dirty="0"/>
              <a:t>DELETE</a:t>
            </a:r>
          </a:p>
          <a:p>
            <a:pPr lvl="1"/>
            <a:r>
              <a:rPr lang="en-US" dirty="0"/>
              <a:t>Commands </a:t>
            </a:r>
            <a:r>
              <a:rPr lang="en-US" dirty="0" err="1"/>
              <a:t>CarbonBlack</a:t>
            </a:r>
            <a:r>
              <a:rPr lang="en-US" dirty="0"/>
              <a:t> to delete suspicious files from affected </a:t>
            </a:r>
            <a:r>
              <a:rPr lang="en-US" dirty="0" smtClean="0"/>
              <a:t>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2458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Web Drive By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2492" y="1427225"/>
            <a:ext cx="993908" cy="1182188"/>
            <a:chOff x="463252" y="1089396"/>
            <a:chExt cx="993908" cy="1182188"/>
          </a:xfrm>
        </p:grpSpPr>
        <p:pic>
          <p:nvPicPr>
            <p:cNvPr id="20" name="Picture 19" descr="server-icon-369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06" y="1357184"/>
              <a:ext cx="914400" cy="914400"/>
            </a:xfrm>
            <a:prstGeom prst="rect">
              <a:avLst/>
            </a:prstGeom>
          </p:spPr>
        </p:pic>
        <p:pic>
          <p:nvPicPr>
            <p:cNvPr id="21" name="Picture 20" descr="Snort_logo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52" y="1089396"/>
              <a:ext cx="993908" cy="539259"/>
            </a:xfrm>
            <a:prstGeom prst="rect">
              <a:avLst/>
            </a:prstGeom>
            <a:ln w="6350">
              <a:noFill/>
            </a:ln>
          </p:spPr>
        </p:pic>
      </p:grpSp>
      <p:grpSp>
        <p:nvGrpSpPr>
          <p:cNvPr id="22" name="Group 21"/>
          <p:cNvGrpSpPr/>
          <p:nvPr/>
        </p:nvGrpSpPr>
        <p:grpSpPr>
          <a:xfrm>
            <a:off x="2917670" y="1371600"/>
            <a:ext cx="920052" cy="1230108"/>
            <a:chOff x="2248632" y="1135840"/>
            <a:chExt cx="920052" cy="1230108"/>
          </a:xfrm>
        </p:grpSpPr>
        <p:pic>
          <p:nvPicPr>
            <p:cNvPr id="23" name="Picture 22" descr="server-icon-37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284" y="1451548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 descr="splunk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632" y="1135840"/>
              <a:ext cx="914400" cy="31764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974066" y="3388135"/>
            <a:ext cx="1371600" cy="1395873"/>
            <a:chOff x="3860670" y="2596705"/>
            <a:chExt cx="1371600" cy="1395873"/>
          </a:xfrm>
        </p:grpSpPr>
        <p:pic>
          <p:nvPicPr>
            <p:cNvPr id="26" name="Picture 25" descr="server-icon-37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629" y="3078178"/>
              <a:ext cx="914400" cy="914400"/>
            </a:xfrm>
            <a:prstGeom prst="rect">
              <a:avLst/>
            </a:prstGeom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6" t="47481" r="33048" b="40504"/>
            <a:stretch/>
          </p:blipFill>
          <p:spPr bwMode="auto">
            <a:xfrm>
              <a:off x="3860670" y="2596705"/>
              <a:ext cx="1371600" cy="38440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9" name="Straight Arrow Connector 48"/>
          <p:cNvCxnSpPr>
            <a:stCxn id="20" idx="3"/>
            <a:endCxn id="23" idx="1"/>
          </p:cNvCxnSpPr>
          <p:nvPr/>
        </p:nvCxnSpPr>
        <p:spPr>
          <a:xfrm flipV="1">
            <a:off x="1626646" y="2144508"/>
            <a:ext cx="1296676" cy="7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3" idx="2"/>
            <a:endCxn id="26" idx="1"/>
          </p:cNvCxnSpPr>
          <p:nvPr/>
        </p:nvCxnSpPr>
        <p:spPr>
          <a:xfrm rot="16200000" flipH="1">
            <a:off x="2938223" y="3044006"/>
            <a:ext cx="1725100" cy="8405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53530" y="1925453"/>
            <a:ext cx="1040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Sensor Data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919275" y="3007750"/>
            <a:ext cx="513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Alert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286000" y="5638800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Snort NIDS forwards sensor data to Splunk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Splunk generates an alert, triggering </a:t>
            </a:r>
            <a:r>
              <a:rPr lang="en-US" dirty="0" smtClean="0"/>
              <a:t>Phantom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3115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Web Drive By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74066" y="3388135"/>
            <a:ext cx="1371600" cy="1395873"/>
            <a:chOff x="3860670" y="2596705"/>
            <a:chExt cx="1371600" cy="1395873"/>
          </a:xfrm>
        </p:grpSpPr>
        <p:pic>
          <p:nvPicPr>
            <p:cNvPr id="11" name="Picture 10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629" y="3078178"/>
              <a:ext cx="914400" cy="914400"/>
            </a:xfrm>
            <a:prstGeom prst="rect">
              <a:avLst/>
            </a:prstGeom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6" t="47481" r="33048" b="40504"/>
            <a:stretch/>
          </p:blipFill>
          <p:spPr bwMode="auto">
            <a:xfrm>
              <a:off x="3860670" y="2596705"/>
              <a:ext cx="1371600" cy="38440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848950" y="5109746"/>
            <a:ext cx="1219200" cy="1663779"/>
            <a:chOff x="7334442" y="1040990"/>
            <a:chExt cx="1219200" cy="1663779"/>
          </a:xfrm>
        </p:grpSpPr>
        <p:grpSp>
          <p:nvGrpSpPr>
            <p:cNvPr id="14" name="Group 13"/>
            <p:cNvGrpSpPr/>
            <p:nvPr/>
          </p:nvGrpSpPr>
          <p:grpSpPr>
            <a:xfrm>
              <a:off x="7334442" y="1485569"/>
              <a:ext cx="1219200" cy="1219200"/>
              <a:chOff x="7334442" y="1485569"/>
              <a:chExt cx="1219200" cy="1219200"/>
            </a:xfrm>
          </p:grpSpPr>
          <p:pic>
            <p:nvPicPr>
              <p:cNvPr id="16" name="Picture 15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442" y="148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Picture 16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842" y="16379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Picture 17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9242" y="179036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Picture 14" descr="microsoft-icon-png-1276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335" y="1040990"/>
              <a:ext cx="457200" cy="4572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525844" y="4566330"/>
            <a:ext cx="1354841" cy="914400"/>
            <a:chOff x="6992882" y="3480062"/>
            <a:chExt cx="1354841" cy="914400"/>
          </a:xfrm>
        </p:grpSpPr>
        <p:pic>
          <p:nvPicPr>
            <p:cNvPr id="23" name="Picture 22" descr="mcafee_icon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432" y="3710582"/>
              <a:ext cx="530291" cy="594360"/>
            </a:xfrm>
            <a:prstGeom prst="rect">
              <a:avLst/>
            </a:prstGeom>
          </p:spPr>
        </p:pic>
        <p:pic>
          <p:nvPicPr>
            <p:cNvPr id="24" name="Picture 23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882" y="3480062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462791" y="3233169"/>
            <a:ext cx="1421468" cy="914400"/>
            <a:chOff x="6929829" y="2532461"/>
            <a:chExt cx="1421468" cy="914400"/>
          </a:xfrm>
        </p:grpSpPr>
        <p:pic>
          <p:nvPicPr>
            <p:cNvPr id="26" name="Picture 25" descr="Carbon 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657" y="2775640"/>
              <a:ext cx="548640" cy="548640"/>
            </a:xfrm>
            <a:prstGeom prst="rect">
              <a:avLst/>
            </a:prstGeom>
          </p:spPr>
        </p:pic>
        <p:pic>
          <p:nvPicPr>
            <p:cNvPr id="27" name="Picture 26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829" y="2532461"/>
              <a:ext cx="914400" cy="914400"/>
            </a:xfrm>
            <a:prstGeom prst="rect">
              <a:avLst/>
            </a:prstGeom>
          </p:spPr>
        </p:pic>
      </p:grpSp>
      <p:cxnSp>
        <p:nvCxnSpPr>
          <p:cNvPr id="37" name="Elbow Connector 36"/>
          <p:cNvCxnSpPr>
            <a:stCxn id="23" idx="3"/>
            <a:endCxn id="18" idx="3"/>
          </p:cNvCxnSpPr>
          <p:nvPr/>
        </p:nvCxnSpPr>
        <p:spPr>
          <a:xfrm flipH="1">
            <a:off x="7068150" y="5094030"/>
            <a:ext cx="1812535" cy="1222295"/>
          </a:xfrm>
          <a:prstGeom prst="bentConnector3">
            <a:avLst>
              <a:gd name="adj1" fmla="val -12612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6" idx="3"/>
            <a:endCxn id="18" idx="3"/>
          </p:cNvCxnSpPr>
          <p:nvPr/>
        </p:nvCxnSpPr>
        <p:spPr>
          <a:xfrm flipH="1">
            <a:off x="7068150" y="3750668"/>
            <a:ext cx="1816109" cy="2565657"/>
          </a:xfrm>
          <a:prstGeom prst="bentConnector3">
            <a:avLst>
              <a:gd name="adj1" fmla="val -12587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7" idx="1"/>
            <a:endCxn id="11" idx="3"/>
          </p:cNvCxnSpPr>
          <p:nvPr/>
        </p:nvCxnSpPr>
        <p:spPr>
          <a:xfrm rot="10800000" flipV="1">
            <a:off x="5135425" y="3690368"/>
            <a:ext cx="2327366" cy="636439"/>
          </a:xfrm>
          <a:prstGeom prst="bentConnector3">
            <a:avLst>
              <a:gd name="adj1" fmla="val 48538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1"/>
            <a:endCxn id="11" idx="3"/>
          </p:cNvCxnSpPr>
          <p:nvPr/>
        </p:nvCxnSpPr>
        <p:spPr>
          <a:xfrm rot="10800000">
            <a:off x="5135426" y="4326808"/>
            <a:ext cx="2390419" cy="6967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80790" y="403334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QUERY, COPY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6756" y="1600200"/>
            <a:ext cx="4683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Phantom sends a QUERY for running</a:t>
            </a:r>
            <a:br>
              <a:rPr lang="en-US" dirty="0"/>
            </a:br>
            <a:r>
              <a:rPr lang="en-US" dirty="0"/>
              <a:t>processes to </a:t>
            </a:r>
            <a:r>
              <a:rPr lang="en-US" dirty="0" err="1"/>
              <a:t>CarbonBlack</a:t>
            </a:r>
            <a:r>
              <a:rPr lang="en-US" dirty="0"/>
              <a:t> and </a:t>
            </a:r>
            <a:r>
              <a:rPr lang="en-US" dirty="0" err="1"/>
              <a:t>ePO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Phantom sends a COPY to </a:t>
            </a:r>
            <a:r>
              <a:rPr lang="en-US" dirty="0" err="1"/>
              <a:t>CarbonBlack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 err="1"/>
              <a:t>ePO</a:t>
            </a:r>
            <a:r>
              <a:rPr lang="en-US" dirty="0"/>
              <a:t> for a forensic copy to protected </a:t>
            </a:r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171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Web Drive By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74066" y="3388135"/>
            <a:ext cx="1371600" cy="1395873"/>
            <a:chOff x="3860670" y="2596705"/>
            <a:chExt cx="1371600" cy="1395873"/>
          </a:xfrm>
        </p:grpSpPr>
        <p:pic>
          <p:nvPicPr>
            <p:cNvPr id="11" name="Picture 10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629" y="3078178"/>
              <a:ext cx="914400" cy="914400"/>
            </a:xfrm>
            <a:prstGeom prst="rect">
              <a:avLst/>
            </a:prstGeom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6" t="47481" r="33048" b="40504"/>
            <a:stretch/>
          </p:blipFill>
          <p:spPr bwMode="auto">
            <a:xfrm>
              <a:off x="3860670" y="2596705"/>
              <a:ext cx="1371600" cy="38440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5658404" y="1424955"/>
            <a:ext cx="942526" cy="1224320"/>
            <a:chOff x="5114116" y="1143834"/>
            <a:chExt cx="942526" cy="122432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0279" y="1143834"/>
              <a:ext cx="916363" cy="25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</p:pic>
        <p:pic>
          <p:nvPicPr>
            <p:cNvPr id="30" name="Picture 29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116" y="1453754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248718" y="1441292"/>
            <a:ext cx="1097280" cy="1201622"/>
            <a:chOff x="3557008" y="1160170"/>
            <a:chExt cx="1097280" cy="1201622"/>
          </a:xfrm>
        </p:grpSpPr>
        <p:pic>
          <p:nvPicPr>
            <p:cNvPr id="32" name="Picture 31" descr="VirusTotal-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008" y="1160170"/>
              <a:ext cx="1097280" cy="21282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948" y="1447392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Elbow Connector 38"/>
          <p:cNvCxnSpPr>
            <a:stCxn id="30" idx="2"/>
            <a:endCxn id="11" idx="3"/>
          </p:cNvCxnSpPr>
          <p:nvPr/>
        </p:nvCxnSpPr>
        <p:spPr>
          <a:xfrm rot="5400000">
            <a:off x="4786749" y="2997952"/>
            <a:ext cx="1677533" cy="98017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3" idx="2"/>
            <a:endCxn id="11" idx="3"/>
          </p:cNvCxnSpPr>
          <p:nvPr/>
        </p:nvCxnSpPr>
        <p:spPr>
          <a:xfrm rot="16200000" flipH="1">
            <a:off x="4122694" y="3314077"/>
            <a:ext cx="1683894" cy="341567"/>
          </a:xfrm>
          <a:prstGeom prst="bentConnector4">
            <a:avLst>
              <a:gd name="adj1" fmla="val 36424"/>
              <a:gd name="adj2" fmla="val 200781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83009" y="2746925"/>
            <a:ext cx="1008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DETONATE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49913" y="2978705"/>
            <a:ext cx="119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INVESTIGATE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5486400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Phantom sends INVESTIGATE to </a:t>
            </a:r>
            <a:r>
              <a:rPr lang="en-US" dirty="0" err="1"/>
              <a:t>VirusTotal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(internal relay server) with hash of file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Phantom sends DETONATE to Cuckoo for</a:t>
            </a:r>
            <a:br>
              <a:rPr lang="en-US" dirty="0"/>
            </a:br>
            <a:r>
              <a:rPr lang="en-US" dirty="0"/>
              <a:t>forensic information gathering of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171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Web Drive By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74066" y="3388135"/>
            <a:ext cx="1371600" cy="1395873"/>
            <a:chOff x="3860670" y="2596705"/>
            <a:chExt cx="1371600" cy="1395873"/>
          </a:xfrm>
        </p:grpSpPr>
        <p:pic>
          <p:nvPicPr>
            <p:cNvPr id="11" name="Picture 10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629" y="3078178"/>
              <a:ext cx="914400" cy="914400"/>
            </a:xfrm>
            <a:prstGeom prst="rect">
              <a:avLst/>
            </a:prstGeom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6" t="47481" r="33048" b="40504"/>
            <a:stretch/>
          </p:blipFill>
          <p:spPr bwMode="auto">
            <a:xfrm>
              <a:off x="3860670" y="2596705"/>
              <a:ext cx="1371600" cy="38440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848950" y="5109746"/>
            <a:ext cx="1219200" cy="1663779"/>
            <a:chOff x="7334442" y="1040990"/>
            <a:chExt cx="1219200" cy="1663779"/>
          </a:xfrm>
        </p:grpSpPr>
        <p:grpSp>
          <p:nvGrpSpPr>
            <p:cNvPr id="14" name="Group 13"/>
            <p:cNvGrpSpPr/>
            <p:nvPr/>
          </p:nvGrpSpPr>
          <p:grpSpPr>
            <a:xfrm>
              <a:off x="7334442" y="1485569"/>
              <a:ext cx="1219200" cy="1219200"/>
              <a:chOff x="7334442" y="1485569"/>
              <a:chExt cx="1219200" cy="1219200"/>
            </a:xfrm>
          </p:grpSpPr>
          <p:pic>
            <p:nvPicPr>
              <p:cNvPr id="16" name="Picture 15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442" y="148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Picture 16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842" y="16379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Picture 17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9242" y="179036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Picture 14" descr="microsoft-icon-png-1276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335" y="1040990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5320" y="5354085"/>
            <a:ext cx="1097280" cy="1013912"/>
            <a:chOff x="464774" y="4948221"/>
            <a:chExt cx="1097280" cy="1013912"/>
          </a:xfrm>
        </p:grpSpPr>
        <p:pic>
          <p:nvPicPr>
            <p:cNvPr id="20" name="Picture 19" descr="server-icon-3696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50" y="5047733"/>
              <a:ext cx="914400" cy="914400"/>
            </a:xfrm>
            <a:prstGeom prst="rect">
              <a:avLst/>
            </a:prstGeom>
          </p:spPr>
        </p:pic>
        <p:pic>
          <p:nvPicPr>
            <p:cNvPr id="21" name="Picture 20" descr="netfilter-logo2 (iptables)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74" y="4948221"/>
              <a:ext cx="1097280" cy="33414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525844" y="4566330"/>
            <a:ext cx="1354841" cy="914400"/>
            <a:chOff x="6992882" y="3480062"/>
            <a:chExt cx="1354841" cy="914400"/>
          </a:xfrm>
        </p:grpSpPr>
        <p:pic>
          <p:nvPicPr>
            <p:cNvPr id="23" name="Picture 22" descr="mcafee_icon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432" y="3710582"/>
              <a:ext cx="530291" cy="594360"/>
            </a:xfrm>
            <a:prstGeom prst="rect">
              <a:avLst/>
            </a:prstGeom>
          </p:spPr>
        </p:pic>
        <p:pic>
          <p:nvPicPr>
            <p:cNvPr id="24" name="Picture 23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882" y="3480062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462791" y="3233169"/>
            <a:ext cx="1421468" cy="914400"/>
            <a:chOff x="6929829" y="2532461"/>
            <a:chExt cx="1421468" cy="914400"/>
          </a:xfrm>
        </p:grpSpPr>
        <p:pic>
          <p:nvPicPr>
            <p:cNvPr id="26" name="Picture 25" descr="Carbon Black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657" y="2775640"/>
              <a:ext cx="548640" cy="548640"/>
            </a:xfrm>
            <a:prstGeom prst="rect">
              <a:avLst/>
            </a:prstGeom>
          </p:spPr>
        </p:pic>
        <p:pic>
          <p:nvPicPr>
            <p:cNvPr id="27" name="Picture 26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829" y="2532461"/>
              <a:ext cx="914400" cy="914400"/>
            </a:xfrm>
            <a:prstGeom prst="rect">
              <a:avLst/>
            </a:prstGeom>
          </p:spPr>
        </p:pic>
      </p:grpSp>
      <p:cxnSp>
        <p:nvCxnSpPr>
          <p:cNvPr id="36" name="Elbow Connector 35"/>
          <p:cNvCxnSpPr>
            <a:stCxn id="11" idx="2"/>
            <a:endCxn id="20" idx="3"/>
          </p:cNvCxnSpPr>
          <p:nvPr/>
        </p:nvCxnSpPr>
        <p:spPr>
          <a:xfrm rot="5400000">
            <a:off x="2599867" y="3832438"/>
            <a:ext cx="1126789" cy="3029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3" idx="3"/>
            <a:endCxn id="18" idx="3"/>
          </p:cNvCxnSpPr>
          <p:nvPr/>
        </p:nvCxnSpPr>
        <p:spPr>
          <a:xfrm flipH="1">
            <a:off x="7068150" y="5094030"/>
            <a:ext cx="1812535" cy="1222295"/>
          </a:xfrm>
          <a:prstGeom prst="bentConnector3">
            <a:avLst>
              <a:gd name="adj1" fmla="val -12612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6" idx="3"/>
            <a:endCxn id="18" idx="3"/>
          </p:cNvCxnSpPr>
          <p:nvPr/>
        </p:nvCxnSpPr>
        <p:spPr>
          <a:xfrm flipH="1">
            <a:off x="7068150" y="3750668"/>
            <a:ext cx="1816109" cy="2565657"/>
          </a:xfrm>
          <a:prstGeom prst="bentConnector3">
            <a:avLst>
              <a:gd name="adj1" fmla="val -12587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45063" y="5593322"/>
            <a:ext cx="6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DENY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5" name="Elbow Connector 44"/>
          <p:cNvCxnSpPr>
            <a:stCxn id="27" idx="1"/>
            <a:endCxn id="11" idx="3"/>
          </p:cNvCxnSpPr>
          <p:nvPr/>
        </p:nvCxnSpPr>
        <p:spPr>
          <a:xfrm rot="10800000" flipV="1">
            <a:off x="5135425" y="3690368"/>
            <a:ext cx="2327366" cy="636439"/>
          </a:xfrm>
          <a:prstGeom prst="bentConnector3">
            <a:avLst>
              <a:gd name="adj1" fmla="val 48538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1"/>
            <a:endCxn id="11" idx="3"/>
          </p:cNvCxnSpPr>
          <p:nvPr/>
        </p:nvCxnSpPr>
        <p:spPr>
          <a:xfrm rot="10800000">
            <a:off x="5135426" y="4326808"/>
            <a:ext cx="2390419" cy="6967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80790" y="4033349"/>
            <a:ext cx="7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RESTART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1600200"/>
            <a:ext cx="5493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Phantom determines file is malicious, sends DENY</a:t>
            </a:r>
            <a:br>
              <a:rPr lang="en-US" dirty="0"/>
            </a:br>
            <a:r>
              <a:rPr lang="en-US" dirty="0"/>
              <a:t>to perimeter firewall (</a:t>
            </a:r>
            <a:r>
              <a:rPr lang="en-US" dirty="0" err="1"/>
              <a:t>netfilter</a:t>
            </a:r>
            <a:r>
              <a:rPr lang="en-US" dirty="0"/>
              <a:t>/</a:t>
            </a:r>
            <a:r>
              <a:rPr lang="en-US" dirty="0" err="1"/>
              <a:t>iptables</a:t>
            </a:r>
            <a:r>
              <a:rPr lang="en-US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Phantom tasks </a:t>
            </a:r>
            <a:r>
              <a:rPr lang="en-US" dirty="0" err="1" smtClean="0"/>
              <a:t>CarbonBlack</a:t>
            </a:r>
            <a:r>
              <a:rPr lang="en-US" dirty="0" smtClean="0"/>
              <a:t> or </a:t>
            </a:r>
            <a:r>
              <a:rPr lang="en-US" dirty="0" err="1" smtClean="0"/>
              <a:t>ePO</a:t>
            </a:r>
            <a:r>
              <a:rPr lang="en-US" dirty="0" smtClean="0"/>
              <a:t> to remove the file</a:t>
            </a:r>
            <a:br>
              <a:rPr lang="en-US" dirty="0" smtClean="0"/>
            </a:br>
            <a:r>
              <a:rPr lang="en-US" dirty="0" smtClean="0"/>
              <a:t>and reboot via DELETE and </a:t>
            </a:r>
            <a:r>
              <a:rPr lang="en-US" smtClean="0"/>
              <a:t>RESTART respectively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171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Web Drive By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74066" y="3388135"/>
            <a:ext cx="1371600" cy="1395873"/>
            <a:chOff x="3860670" y="2596705"/>
            <a:chExt cx="1371600" cy="1395873"/>
          </a:xfrm>
        </p:grpSpPr>
        <p:pic>
          <p:nvPicPr>
            <p:cNvPr id="11" name="Picture 10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629" y="3078178"/>
              <a:ext cx="914400" cy="914400"/>
            </a:xfrm>
            <a:prstGeom prst="rect">
              <a:avLst/>
            </a:prstGeom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6" t="47481" r="33048" b="40504"/>
            <a:stretch/>
          </p:blipFill>
          <p:spPr bwMode="auto">
            <a:xfrm>
              <a:off x="3860670" y="2596705"/>
              <a:ext cx="1371600" cy="38440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848950" y="5109746"/>
            <a:ext cx="1219200" cy="1663779"/>
            <a:chOff x="7334442" y="1040990"/>
            <a:chExt cx="1219200" cy="1663779"/>
          </a:xfrm>
        </p:grpSpPr>
        <p:grpSp>
          <p:nvGrpSpPr>
            <p:cNvPr id="14" name="Group 13"/>
            <p:cNvGrpSpPr/>
            <p:nvPr/>
          </p:nvGrpSpPr>
          <p:grpSpPr>
            <a:xfrm>
              <a:off x="7334442" y="1485569"/>
              <a:ext cx="1219200" cy="1219200"/>
              <a:chOff x="7334442" y="1485569"/>
              <a:chExt cx="1219200" cy="1219200"/>
            </a:xfrm>
          </p:grpSpPr>
          <p:pic>
            <p:nvPicPr>
              <p:cNvPr id="16" name="Picture 15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442" y="148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Picture 16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842" y="16379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Picture 17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9242" y="179036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Picture 14" descr="microsoft-icon-png-1276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335" y="1040990"/>
              <a:ext cx="457200" cy="4572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525844" y="4566330"/>
            <a:ext cx="1354841" cy="914400"/>
            <a:chOff x="6992882" y="3480062"/>
            <a:chExt cx="1354841" cy="914400"/>
          </a:xfrm>
        </p:grpSpPr>
        <p:pic>
          <p:nvPicPr>
            <p:cNvPr id="23" name="Picture 22" descr="mcafee_icon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432" y="3710582"/>
              <a:ext cx="530291" cy="594360"/>
            </a:xfrm>
            <a:prstGeom prst="rect">
              <a:avLst/>
            </a:prstGeom>
          </p:spPr>
        </p:pic>
        <p:pic>
          <p:nvPicPr>
            <p:cNvPr id="24" name="Picture 23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882" y="3480062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462791" y="3233169"/>
            <a:ext cx="1421468" cy="914400"/>
            <a:chOff x="6929829" y="2532461"/>
            <a:chExt cx="1421468" cy="914400"/>
          </a:xfrm>
        </p:grpSpPr>
        <p:pic>
          <p:nvPicPr>
            <p:cNvPr id="26" name="Picture 25" descr="Carbon 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657" y="2775640"/>
              <a:ext cx="548640" cy="548640"/>
            </a:xfrm>
            <a:prstGeom prst="rect">
              <a:avLst/>
            </a:prstGeom>
          </p:spPr>
        </p:pic>
        <p:pic>
          <p:nvPicPr>
            <p:cNvPr id="27" name="Picture 26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829" y="2532461"/>
              <a:ext cx="914400" cy="914400"/>
            </a:xfrm>
            <a:prstGeom prst="rect">
              <a:avLst/>
            </a:prstGeom>
          </p:spPr>
        </p:pic>
      </p:grpSp>
      <p:cxnSp>
        <p:nvCxnSpPr>
          <p:cNvPr id="37" name="Elbow Connector 36"/>
          <p:cNvCxnSpPr>
            <a:stCxn id="23" idx="3"/>
            <a:endCxn id="18" idx="3"/>
          </p:cNvCxnSpPr>
          <p:nvPr/>
        </p:nvCxnSpPr>
        <p:spPr>
          <a:xfrm flipH="1">
            <a:off x="7068150" y="5094030"/>
            <a:ext cx="1812535" cy="1222295"/>
          </a:xfrm>
          <a:prstGeom prst="bentConnector3">
            <a:avLst>
              <a:gd name="adj1" fmla="val -12612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6" idx="3"/>
            <a:endCxn id="18" idx="3"/>
          </p:cNvCxnSpPr>
          <p:nvPr/>
        </p:nvCxnSpPr>
        <p:spPr>
          <a:xfrm flipH="1">
            <a:off x="7068150" y="3750668"/>
            <a:ext cx="1816109" cy="2565657"/>
          </a:xfrm>
          <a:prstGeom prst="bentConnector3">
            <a:avLst>
              <a:gd name="adj1" fmla="val -12587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7" idx="1"/>
            <a:endCxn id="11" idx="3"/>
          </p:cNvCxnSpPr>
          <p:nvPr/>
        </p:nvCxnSpPr>
        <p:spPr>
          <a:xfrm rot="10800000" flipV="1">
            <a:off x="5135425" y="3690368"/>
            <a:ext cx="2327366" cy="636439"/>
          </a:xfrm>
          <a:prstGeom prst="bentConnector3">
            <a:avLst>
              <a:gd name="adj1" fmla="val 48538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1"/>
            <a:endCxn id="11" idx="3"/>
          </p:cNvCxnSpPr>
          <p:nvPr/>
        </p:nvCxnSpPr>
        <p:spPr>
          <a:xfrm rot="10800000">
            <a:off x="5135426" y="4326808"/>
            <a:ext cx="2390419" cy="6967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80790" y="4033349"/>
            <a:ext cx="679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LOCATE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1752600"/>
            <a:ext cx="4775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Phantom hunts for other instances by sending</a:t>
            </a:r>
            <a:br>
              <a:rPr lang="en-US" dirty="0"/>
            </a:br>
            <a:r>
              <a:rPr lang="en-US" dirty="0"/>
              <a:t>LOCATE to </a:t>
            </a:r>
            <a:r>
              <a:rPr lang="en-US" dirty="0" err="1"/>
              <a:t>CarbonBlack</a:t>
            </a:r>
            <a:r>
              <a:rPr lang="en-US" dirty="0"/>
              <a:t> or </a:t>
            </a:r>
            <a:r>
              <a:rPr lang="en-US" dirty="0" err="1"/>
              <a:t>ePO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If any files are found, Phantom sends DELETE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/>
              <a:t>CarbonBlack</a:t>
            </a:r>
            <a:r>
              <a:rPr lang="en-US" dirty="0"/>
              <a:t> or </a:t>
            </a:r>
            <a:r>
              <a:rPr lang="en-US" dirty="0" err="1" smtClean="0"/>
              <a:t>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171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Web Drive By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2492" y="1427225"/>
            <a:ext cx="993908" cy="1182188"/>
            <a:chOff x="463252" y="1089396"/>
            <a:chExt cx="993908" cy="1182188"/>
          </a:xfrm>
        </p:grpSpPr>
        <p:pic>
          <p:nvPicPr>
            <p:cNvPr id="4" name="Picture 3" descr="server-icon-369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06" y="1357184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 descr="Snort_logo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52" y="1089396"/>
              <a:ext cx="993908" cy="539259"/>
            </a:xfrm>
            <a:prstGeom prst="rect">
              <a:avLst/>
            </a:prstGeom>
            <a:ln w="6350"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2917670" y="1371600"/>
            <a:ext cx="920052" cy="1230108"/>
            <a:chOff x="2248632" y="1135840"/>
            <a:chExt cx="920052" cy="1230108"/>
          </a:xfrm>
        </p:grpSpPr>
        <p:pic>
          <p:nvPicPr>
            <p:cNvPr id="8" name="Picture 7" descr="server-icon-37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284" y="1451548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splunk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632" y="1135840"/>
              <a:ext cx="914400" cy="31764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974066" y="3388135"/>
            <a:ext cx="1371600" cy="1395873"/>
            <a:chOff x="3860670" y="2596705"/>
            <a:chExt cx="1371600" cy="1395873"/>
          </a:xfrm>
        </p:grpSpPr>
        <p:pic>
          <p:nvPicPr>
            <p:cNvPr id="11" name="Picture 10" descr="server-icon-37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629" y="3078178"/>
              <a:ext cx="914400" cy="914400"/>
            </a:xfrm>
            <a:prstGeom prst="rect">
              <a:avLst/>
            </a:prstGeom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6" t="47481" r="33048" b="40504"/>
            <a:stretch/>
          </p:blipFill>
          <p:spPr bwMode="auto">
            <a:xfrm>
              <a:off x="3860670" y="2596705"/>
              <a:ext cx="1371600" cy="38440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848950" y="5109746"/>
            <a:ext cx="1219200" cy="1663779"/>
            <a:chOff x="7334442" y="1040990"/>
            <a:chExt cx="1219200" cy="1663779"/>
          </a:xfrm>
        </p:grpSpPr>
        <p:grpSp>
          <p:nvGrpSpPr>
            <p:cNvPr id="14" name="Group 13"/>
            <p:cNvGrpSpPr/>
            <p:nvPr/>
          </p:nvGrpSpPr>
          <p:grpSpPr>
            <a:xfrm>
              <a:off x="7334442" y="1485569"/>
              <a:ext cx="1219200" cy="1219200"/>
              <a:chOff x="7334442" y="1485569"/>
              <a:chExt cx="1219200" cy="1219200"/>
            </a:xfrm>
          </p:grpSpPr>
          <p:pic>
            <p:nvPicPr>
              <p:cNvPr id="16" name="Picture 15" descr="computer-user-icon-16383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442" y="148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Picture 16" descr="computer-user-icon-16383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842" y="16379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Picture 17" descr="computer-user-icon-16383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9242" y="179036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Picture 14" descr="microsoft-icon-png-12760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335" y="1040990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5320" y="5354085"/>
            <a:ext cx="1097280" cy="1013912"/>
            <a:chOff x="464774" y="4948221"/>
            <a:chExt cx="1097280" cy="1013912"/>
          </a:xfrm>
        </p:grpSpPr>
        <p:pic>
          <p:nvPicPr>
            <p:cNvPr id="20" name="Picture 19" descr="server-icon-369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50" y="5047733"/>
              <a:ext cx="914400" cy="914400"/>
            </a:xfrm>
            <a:prstGeom prst="rect">
              <a:avLst/>
            </a:prstGeom>
          </p:spPr>
        </p:pic>
        <p:pic>
          <p:nvPicPr>
            <p:cNvPr id="21" name="Picture 20" descr="netfilter-logo2 (iptables)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74" y="4948221"/>
              <a:ext cx="1097280" cy="33414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525844" y="4566330"/>
            <a:ext cx="1354841" cy="914400"/>
            <a:chOff x="6992882" y="3480062"/>
            <a:chExt cx="1354841" cy="914400"/>
          </a:xfrm>
        </p:grpSpPr>
        <p:pic>
          <p:nvPicPr>
            <p:cNvPr id="23" name="Picture 22" descr="mcafee_icon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432" y="3710582"/>
              <a:ext cx="530291" cy="594360"/>
            </a:xfrm>
            <a:prstGeom prst="rect">
              <a:avLst/>
            </a:prstGeom>
          </p:spPr>
        </p:pic>
        <p:pic>
          <p:nvPicPr>
            <p:cNvPr id="24" name="Picture 23" descr="server-icon-37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882" y="3480062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462791" y="3233169"/>
            <a:ext cx="1421468" cy="914400"/>
            <a:chOff x="6929829" y="2532461"/>
            <a:chExt cx="1421468" cy="914400"/>
          </a:xfrm>
        </p:grpSpPr>
        <p:pic>
          <p:nvPicPr>
            <p:cNvPr id="26" name="Picture 25" descr="Carbon Blac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657" y="2775640"/>
              <a:ext cx="548640" cy="548640"/>
            </a:xfrm>
            <a:prstGeom prst="rect">
              <a:avLst/>
            </a:prstGeom>
          </p:spPr>
        </p:pic>
        <p:pic>
          <p:nvPicPr>
            <p:cNvPr id="27" name="Picture 26" descr="server-icon-37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829" y="2532461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5658404" y="1424955"/>
            <a:ext cx="942526" cy="1224320"/>
            <a:chOff x="5114116" y="1143834"/>
            <a:chExt cx="942526" cy="122432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40279" y="1143834"/>
              <a:ext cx="916363" cy="25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</p:pic>
        <p:pic>
          <p:nvPicPr>
            <p:cNvPr id="30" name="Picture 29" descr="server-icon-37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116" y="1453754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248718" y="1441292"/>
            <a:ext cx="1097280" cy="1201622"/>
            <a:chOff x="3557008" y="1160170"/>
            <a:chExt cx="1097280" cy="1201622"/>
          </a:xfrm>
        </p:grpSpPr>
        <p:pic>
          <p:nvPicPr>
            <p:cNvPr id="32" name="Picture 31" descr="VirusTotal-logo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008" y="1160170"/>
              <a:ext cx="1097280" cy="21282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 descr="server-icon-37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948" y="1447392"/>
              <a:ext cx="914400" cy="914400"/>
            </a:xfrm>
            <a:prstGeom prst="rect">
              <a:avLst/>
            </a:prstGeom>
          </p:spPr>
        </p:pic>
      </p:grpSp>
      <p:cxnSp>
        <p:nvCxnSpPr>
          <p:cNvPr id="34" name="Straight Arrow Connector 33"/>
          <p:cNvCxnSpPr>
            <a:stCxn id="4" idx="3"/>
            <a:endCxn id="8" idx="1"/>
          </p:cNvCxnSpPr>
          <p:nvPr/>
        </p:nvCxnSpPr>
        <p:spPr>
          <a:xfrm flipV="1">
            <a:off x="1626646" y="2144508"/>
            <a:ext cx="1296676" cy="7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2"/>
            <a:endCxn id="11" idx="1"/>
          </p:cNvCxnSpPr>
          <p:nvPr/>
        </p:nvCxnSpPr>
        <p:spPr>
          <a:xfrm rot="16200000" flipH="1">
            <a:off x="2938223" y="3044006"/>
            <a:ext cx="1725100" cy="8405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2"/>
            <a:endCxn id="20" idx="3"/>
          </p:cNvCxnSpPr>
          <p:nvPr/>
        </p:nvCxnSpPr>
        <p:spPr>
          <a:xfrm rot="5400000">
            <a:off x="2599867" y="3832438"/>
            <a:ext cx="1126789" cy="3029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3" idx="3"/>
            <a:endCxn id="18" idx="3"/>
          </p:cNvCxnSpPr>
          <p:nvPr/>
        </p:nvCxnSpPr>
        <p:spPr>
          <a:xfrm flipH="1">
            <a:off x="7068150" y="5094030"/>
            <a:ext cx="1812535" cy="1222295"/>
          </a:xfrm>
          <a:prstGeom prst="bentConnector3">
            <a:avLst>
              <a:gd name="adj1" fmla="val -12612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6" idx="3"/>
            <a:endCxn id="18" idx="3"/>
          </p:cNvCxnSpPr>
          <p:nvPr/>
        </p:nvCxnSpPr>
        <p:spPr>
          <a:xfrm flipH="1">
            <a:off x="7068150" y="3750668"/>
            <a:ext cx="1816109" cy="2565657"/>
          </a:xfrm>
          <a:prstGeom prst="bentConnector3">
            <a:avLst>
              <a:gd name="adj1" fmla="val -12587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0" idx="2"/>
            <a:endCxn id="11" idx="3"/>
          </p:cNvCxnSpPr>
          <p:nvPr/>
        </p:nvCxnSpPr>
        <p:spPr>
          <a:xfrm rot="5400000">
            <a:off x="4786749" y="2997952"/>
            <a:ext cx="1677533" cy="98017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3" idx="2"/>
            <a:endCxn id="11" idx="3"/>
          </p:cNvCxnSpPr>
          <p:nvPr/>
        </p:nvCxnSpPr>
        <p:spPr>
          <a:xfrm rot="16200000" flipH="1">
            <a:off x="4122694" y="3314077"/>
            <a:ext cx="1683894" cy="341567"/>
          </a:xfrm>
          <a:prstGeom prst="bentConnector4">
            <a:avLst>
              <a:gd name="adj1" fmla="val 36424"/>
              <a:gd name="adj2" fmla="val 200781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53530" y="1925453"/>
            <a:ext cx="1040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Sensor Data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919275" y="3007750"/>
            <a:ext cx="513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Alert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45063" y="5593322"/>
            <a:ext cx="6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DENY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83009" y="2746925"/>
            <a:ext cx="1008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DETONATE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5" name="Elbow Connector 44"/>
          <p:cNvCxnSpPr>
            <a:stCxn id="27" idx="1"/>
            <a:endCxn id="11" idx="3"/>
          </p:cNvCxnSpPr>
          <p:nvPr/>
        </p:nvCxnSpPr>
        <p:spPr>
          <a:xfrm rot="10800000" flipV="1">
            <a:off x="5135425" y="3690368"/>
            <a:ext cx="2327366" cy="636439"/>
          </a:xfrm>
          <a:prstGeom prst="bentConnector3">
            <a:avLst>
              <a:gd name="adj1" fmla="val 48538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1"/>
            <a:endCxn id="11" idx="3"/>
          </p:cNvCxnSpPr>
          <p:nvPr/>
        </p:nvCxnSpPr>
        <p:spPr>
          <a:xfrm rot="10800000">
            <a:off x="5135426" y="4326808"/>
            <a:ext cx="2390419" cy="6967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49913" y="2978705"/>
            <a:ext cx="119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INVESTIGATE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0790" y="4033349"/>
            <a:ext cx="158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QUERY, COPY,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RESTART, LOCATE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DELETE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5171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ePO</a:t>
            </a:r>
            <a:r>
              <a:rPr lang="en-US" dirty="0" smtClean="0"/>
              <a:t> Workaround</a:t>
            </a:r>
            <a:endParaRPr lang="en-US" dirty="0"/>
          </a:p>
        </p:txBody>
      </p:sp>
      <p:pic>
        <p:nvPicPr>
          <p:cNvPr id="3" name="Picture 2" descr="OpenC2 ePO Workaround 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8000" r="1306" b="3994"/>
          <a:stretch/>
        </p:blipFill>
        <p:spPr>
          <a:xfrm>
            <a:off x="1464749" y="1295400"/>
            <a:ext cx="618467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7251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Web Drive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Currently </a:t>
            </a:r>
            <a:r>
              <a:rPr lang="en-US" dirty="0" err="1"/>
              <a:t>CarbonBlack</a:t>
            </a:r>
            <a:r>
              <a:rPr lang="en-US" dirty="0"/>
              <a:t> executes all commands integrated into Phantom</a:t>
            </a:r>
          </a:p>
          <a:p>
            <a:endParaRPr lang="en-US" dirty="0"/>
          </a:p>
          <a:p>
            <a:r>
              <a:rPr lang="en-US" dirty="0"/>
              <a:t>No problem integrating OpenC2 into Phantom</a:t>
            </a:r>
          </a:p>
          <a:p>
            <a:endParaRPr lang="en-US" dirty="0"/>
          </a:p>
          <a:p>
            <a:r>
              <a:rPr lang="en-US" dirty="0"/>
              <a:t>Intend to “catch up” </a:t>
            </a:r>
            <a:r>
              <a:rPr lang="en-US" dirty="0" err="1"/>
              <a:t>ePO</a:t>
            </a:r>
            <a:r>
              <a:rPr lang="en-US" dirty="0"/>
              <a:t> to the same state as </a:t>
            </a:r>
            <a:r>
              <a:rPr lang="en-US" dirty="0" err="1" smtClean="0"/>
              <a:t>CarbonBlack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5504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09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Initial Architecture</a:t>
            </a:r>
          </a:p>
          <a:p>
            <a:pPr lvl="1"/>
            <a:r>
              <a:rPr lang="en-US" dirty="0"/>
              <a:t>OpenC2 Library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908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CTO – Block auto-run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Task Order scenario</a:t>
            </a:r>
          </a:p>
          <a:p>
            <a:endParaRPr lang="en-US" dirty="0"/>
          </a:p>
          <a:p>
            <a:r>
              <a:rPr lang="en-US" dirty="0"/>
              <a:t>What does it mean to take an abstract, generic OpenC2 command from a trusted authority and actually implement it with the proper intent in a subordinate enterprise?</a:t>
            </a:r>
          </a:p>
          <a:p>
            <a:endParaRPr lang="en-US" dirty="0"/>
          </a:p>
          <a:p>
            <a:r>
              <a:rPr lang="en-US" dirty="0"/>
              <a:t>Orchestrator to orchestrator</a:t>
            </a:r>
          </a:p>
          <a:p>
            <a:pPr lvl="1"/>
            <a:r>
              <a:rPr lang="en-US" dirty="0" err="1"/>
              <a:t>Invotas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Phantom </a:t>
            </a:r>
            <a:r>
              <a:rPr lang="en-US" dirty="0">
                <a:sym typeface="Symbol"/>
              </a:rPr>
              <a:t> SCCM  DC  Windows Domain PCs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7112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CTO – Block auto-run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Programmatically create and deploy GPO to block auto-run in a Windows environment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Updates registry on workstations through configuration </a:t>
            </a:r>
            <a:r>
              <a:rPr lang="en-US" dirty="0" smtClean="0">
                <a:sym typeface="Symbol"/>
              </a:rPr>
              <a:t>management</a:t>
            </a:r>
            <a:endParaRPr lang="en-US" dirty="0">
              <a:sym typeface="Symbol"/>
            </a:endParaRPr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911496"/>
              </p:ext>
            </p:extLst>
          </p:nvPr>
        </p:nvGraphicFramePr>
        <p:xfrm>
          <a:off x="1347987" y="4552691"/>
          <a:ext cx="6122986" cy="209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179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CTO – Block auto-run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74711" y="2724679"/>
            <a:ext cx="1371600" cy="1395873"/>
            <a:chOff x="3860670" y="2596705"/>
            <a:chExt cx="1371600" cy="1395873"/>
          </a:xfrm>
        </p:grpSpPr>
        <p:pic>
          <p:nvPicPr>
            <p:cNvPr id="6" name="Picture 5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629" y="3078178"/>
              <a:ext cx="914400" cy="914400"/>
            </a:xfrm>
            <a:prstGeom prst="rect">
              <a:avLst/>
            </a:prstGeom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6" t="47481" r="33048" b="40504"/>
            <a:stretch/>
          </p:blipFill>
          <p:spPr bwMode="auto">
            <a:xfrm>
              <a:off x="3860670" y="2596705"/>
              <a:ext cx="1371600" cy="38440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8001000" y="2761488"/>
            <a:ext cx="1219200" cy="1663779"/>
            <a:chOff x="7334442" y="1040990"/>
            <a:chExt cx="1219200" cy="1663779"/>
          </a:xfrm>
        </p:grpSpPr>
        <p:grpSp>
          <p:nvGrpSpPr>
            <p:cNvPr id="9" name="Group 8"/>
            <p:cNvGrpSpPr/>
            <p:nvPr/>
          </p:nvGrpSpPr>
          <p:grpSpPr>
            <a:xfrm>
              <a:off x="7334442" y="1485569"/>
              <a:ext cx="1219200" cy="1219200"/>
              <a:chOff x="7334442" y="1485569"/>
              <a:chExt cx="1219200" cy="1219200"/>
            </a:xfrm>
          </p:grpSpPr>
          <p:pic>
            <p:nvPicPr>
              <p:cNvPr id="11" name="Picture 10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442" y="148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Picture 11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842" y="16379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 descr="computer-user-icon-1638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9242" y="179036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" name="Picture 9" descr="microsoft-icon-png-1276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335" y="1040990"/>
              <a:ext cx="457200" cy="457200"/>
            </a:xfrm>
            <a:prstGeom prst="rect">
              <a:avLst/>
            </a:prstGeom>
          </p:spPr>
        </p:pic>
      </p:grpSp>
      <p:cxnSp>
        <p:nvCxnSpPr>
          <p:cNvPr id="14" name="Elbow Connector 13"/>
          <p:cNvCxnSpPr>
            <a:stCxn id="20" idx="3"/>
            <a:endCxn id="6" idx="1"/>
          </p:cNvCxnSpPr>
          <p:nvPr/>
        </p:nvCxnSpPr>
        <p:spPr>
          <a:xfrm flipV="1">
            <a:off x="1598508" y="3663352"/>
            <a:ext cx="1123162" cy="8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8" idx="3"/>
            <a:endCxn id="11" idx="1"/>
          </p:cNvCxnSpPr>
          <p:nvPr/>
        </p:nvCxnSpPr>
        <p:spPr>
          <a:xfrm>
            <a:off x="7056401" y="3661717"/>
            <a:ext cx="944599" cy="1550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2047" y="3367785"/>
            <a:ext cx="10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REMEDIATE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Elbow Connector 16"/>
          <p:cNvCxnSpPr>
            <a:stCxn id="6" idx="3"/>
            <a:endCxn id="24" idx="1"/>
          </p:cNvCxnSpPr>
          <p:nvPr/>
        </p:nvCxnSpPr>
        <p:spPr>
          <a:xfrm>
            <a:off x="3636070" y="3663352"/>
            <a:ext cx="767061" cy="921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2218" y="3400680"/>
            <a:ext cx="483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SET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83962" y="2894216"/>
            <a:ext cx="914546" cy="1227157"/>
            <a:chOff x="2923176" y="1150131"/>
            <a:chExt cx="914546" cy="1227157"/>
          </a:xfrm>
        </p:grpSpPr>
        <p:pic>
          <p:nvPicPr>
            <p:cNvPr id="20" name="Picture 19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322" y="1462888"/>
              <a:ext cx="914400" cy="914400"/>
            </a:xfrm>
            <a:prstGeom prst="rect">
              <a:avLst/>
            </a:prstGeom>
          </p:spPr>
        </p:pic>
        <p:pic>
          <p:nvPicPr>
            <p:cNvPr id="21" name="Picture 20" descr="invotas-logo-website-retina-new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176" y="1150131"/>
              <a:ext cx="914400" cy="26547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403131" y="2560320"/>
            <a:ext cx="918874" cy="1561153"/>
            <a:chOff x="6435449" y="1303353"/>
            <a:chExt cx="918874" cy="1561153"/>
          </a:xfrm>
        </p:grpSpPr>
        <p:pic>
          <p:nvPicPr>
            <p:cNvPr id="23" name="Picture 22" descr="Microsoft-SCCM-201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923" y="1303353"/>
              <a:ext cx="914400" cy="586740"/>
            </a:xfrm>
            <a:prstGeom prst="rect">
              <a:avLst/>
            </a:prstGeom>
          </p:spPr>
        </p:pic>
        <p:pic>
          <p:nvPicPr>
            <p:cNvPr id="24" name="Picture 23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449" y="1950106"/>
              <a:ext cx="914400" cy="91440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948721" y="3402065"/>
            <a:ext cx="1048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Deploy GPO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24" idx="3"/>
            <a:endCxn id="28" idx="1"/>
          </p:cNvCxnSpPr>
          <p:nvPr/>
        </p:nvCxnSpPr>
        <p:spPr>
          <a:xfrm flipV="1">
            <a:off x="5317531" y="3661717"/>
            <a:ext cx="824470" cy="2556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61937" y="2633520"/>
            <a:ext cx="1221320" cy="1485397"/>
            <a:chOff x="5769589" y="2633520"/>
            <a:chExt cx="1221320" cy="1485397"/>
          </a:xfrm>
        </p:grpSpPr>
        <p:pic>
          <p:nvPicPr>
            <p:cNvPr id="28" name="Picture 27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653" y="3204517"/>
              <a:ext cx="914400" cy="914400"/>
            </a:xfrm>
            <a:prstGeom prst="rect">
              <a:avLst/>
            </a:prstGeom>
          </p:spPr>
        </p:pic>
        <p:pic>
          <p:nvPicPr>
            <p:cNvPr id="29" name="Picture 28" descr="activeserver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9589" y="2633520"/>
              <a:ext cx="1221320" cy="545778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184722" y="3384361"/>
            <a:ext cx="103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 GPO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67000" y="4876800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Invotas</a:t>
            </a:r>
            <a:r>
              <a:rPr lang="en-US" dirty="0"/>
              <a:t> sends REMEDIATE to Phantom to</a:t>
            </a:r>
            <a:br>
              <a:rPr lang="en-US" dirty="0"/>
            </a:br>
            <a:r>
              <a:rPr lang="en-US" dirty="0"/>
              <a:t>block </a:t>
            </a:r>
            <a:r>
              <a:rPr lang="en-US" dirty="0" err="1"/>
              <a:t>autorun</a:t>
            </a:r>
            <a:r>
              <a:rPr lang="en-US" dirty="0"/>
              <a:t> across the enterprise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Phantom sends SET to System Center</a:t>
            </a:r>
            <a:br>
              <a:rPr lang="en-US" dirty="0"/>
            </a:br>
            <a:r>
              <a:rPr lang="en-US" dirty="0"/>
              <a:t>Configuration Manager to create a </a:t>
            </a:r>
            <a:r>
              <a:rPr lang="en-US" dirty="0" smtClean="0"/>
              <a:t>GPO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341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Automated 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vulnerable web server (IIS)</a:t>
            </a:r>
          </a:p>
          <a:p>
            <a:pPr lvl="1"/>
            <a:r>
              <a:rPr lang="en-US" dirty="0"/>
              <a:t>Determine if a patch is available</a:t>
            </a:r>
          </a:p>
          <a:p>
            <a:pPr lvl="1"/>
            <a:r>
              <a:rPr lang="en-US" dirty="0"/>
              <a:t>Patch it</a:t>
            </a:r>
          </a:p>
          <a:p>
            <a:endParaRPr lang="en-US" dirty="0"/>
          </a:p>
          <a:p>
            <a:r>
              <a:rPr lang="en-US" dirty="0"/>
              <a:t>Phantom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Microsoft </a:t>
            </a:r>
            <a:r>
              <a:rPr lang="en-US" dirty="0" smtClean="0"/>
              <a:t>SCCM</a:t>
            </a:r>
            <a:endParaRPr lang="en-US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768973"/>
              </p:ext>
            </p:extLst>
          </p:nvPr>
        </p:nvGraphicFramePr>
        <p:xfrm>
          <a:off x="1362456" y="4572000"/>
          <a:ext cx="6126480" cy="209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41788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Automated Patching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56149" y="2406998"/>
            <a:ext cx="1371600" cy="1395873"/>
            <a:chOff x="3860670" y="2596705"/>
            <a:chExt cx="1371600" cy="1395873"/>
          </a:xfrm>
        </p:grpSpPr>
        <p:pic>
          <p:nvPicPr>
            <p:cNvPr id="23" name="Picture 22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629" y="3078178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6" t="47481" r="33048" b="40504"/>
            <a:stretch/>
          </p:blipFill>
          <p:spPr bwMode="auto">
            <a:xfrm>
              <a:off x="3860670" y="2596705"/>
              <a:ext cx="1371600" cy="38440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5" name="Elbow Connector 24"/>
          <p:cNvCxnSpPr>
            <a:stCxn id="30" idx="3"/>
            <a:endCxn id="35" idx="1"/>
          </p:cNvCxnSpPr>
          <p:nvPr/>
        </p:nvCxnSpPr>
        <p:spPr>
          <a:xfrm>
            <a:off x="5257800" y="3345592"/>
            <a:ext cx="1905000" cy="2159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3"/>
            <a:endCxn id="30" idx="1"/>
          </p:cNvCxnSpPr>
          <p:nvPr/>
        </p:nvCxnSpPr>
        <p:spPr>
          <a:xfrm flipV="1">
            <a:off x="2117508" y="3345592"/>
            <a:ext cx="2225892" cy="79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9400" y="3040792"/>
            <a:ext cx="805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UPDATE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343400" y="2241639"/>
            <a:ext cx="918874" cy="1561153"/>
            <a:chOff x="6435449" y="1303353"/>
            <a:chExt cx="918874" cy="1561153"/>
          </a:xfrm>
        </p:grpSpPr>
        <p:pic>
          <p:nvPicPr>
            <p:cNvPr id="29" name="Picture 28" descr="Microsoft-SCCM-201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923" y="1303353"/>
              <a:ext cx="914400" cy="586740"/>
            </a:xfrm>
            <a:prstGeom prst="rect">
              <a:avLst/>
            </a:prstGeom>
          </p:spPr>
        </p:pic>
        <p:pic>
          <p:nvPicPr>
            <p:cNvPr id="30" name="Picture 29" descr="server-icon-37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449" y="1950106"/>
              <a:ext cx="914400" cy="91440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758044" y="3304401"/>
            <a:ext cx="109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Deploy Patch</a:t>
            </a:r>
            <a:endParaRPr lang="en-US" sz="1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7162800" y="2473864"/>
            <a:ext cx="1219200" cy="1635887"/>
            <a:chOff x="7708652" y="2789380"/>
            <a:chExt cx="1219200" cy="1635887"/>
          </a:xfrm>
        </p:grpSpPr>
        <p:grpSp>
          <p:nvGrpSpPr>
            <p:cNvPr id="33" name="Group 32"/>
            <p:cNvGrpSpPr/>
            <p:nvPr/>
          </p:nvGrpSpPr>
          <p:grpSpPr>
            <a:xfrm>
              <a:off x="7708652" y="3206067"/>
              <a:ext cx="1219200" cy="1219200"/>
              <a:chOff x="7334442" y="1485569"/>
              <a:chExt cx="1219200" cy="1219200"/>
            </a:xfrm>
          </p:grpSpPr>
          <p:pic>
            <p:nvPicPr>
              <p:cNvPr id="35" name="Picture 34" descr="computer-user-icon-1638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442" y="148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Picture 35" descr="computer-user-icon-1638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842" y="16379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Picture 36" descr="computer-user-icon-1638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9242" y="179036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34" name="Picture 33" descr="microsoft-iis-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749" y="2789380"/>
              <a:ext cx="914400" cy="415636"/>
            </a:xfrm>
            <a:prstGeom prst="rect">
              <a:avLst/>
            </a:prstGeom>
          </p:spPr>
        </p:pic>
      </p:grpSp>
      <p:cxnSp>
        <p:nvCxnSpPr>
          <p:cNvPr id="38" name="Elbow Connector 37"/>
          <p:cNvCxnSpPr>
            <a:stCxn id="30" idx="3"/>
            <a:endCxn id="35" idx="1"/>
          </p:cNvCxnSpPr>
          <p:nvPr/>
        </p:nvCxnSpPr>
        <p:spPr>
          <a:xfrm>
            <a:off x="5257800" y="3345592"/>
            <a:ext cx="1905000" cy="2159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43600" y="2891135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STOP,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START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800" y="4800600"/>
            <a:ext cx="444007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Phantom sends a STOP to IIS to stop the</a:t>
            </a:r>
            <a:br>
              <a:rPr lang="en-US" dirty="0"/>
            </a:br>
            <a:r>
              <a:rPr lang="en-US" dirty="0"/>
              <a:t>web server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Phantom sends UPDATE to System</a:t>
            </a:r>
            <a:br>
              <a:rPr lang="en-US" dirty="0"/>
            </a:br>
            <a:r>
              <a:rPr lang="en-US" dirty="0"/>
              <a:t>Center Configuration Manager to patch IIS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Phantom sends START to IIS to bring it</a:t>
            </a:r>
            <a:br>
              <a:rPr lang="en-US" dirty="0"/>
            </a:br>
            <a:r>
              <a:rPr lang="en-US" dirty="0"/>
              <a:t>back </a:t>
            </a:r>
            <a:r>
              <a:rPr lang="en-US" dirty="0" smtClean="0"/>
              <a:t>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898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Verbosity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Originally agreed to flexibility in design</a:t>
            </a:r>
          </a:p>
          <a:p>
            <a:endParaRPr lang="en-US" dirty="0"/>
          </a:p>
          <a:p>
            <a:r>
              <a:rPr lang="en-US" dirty="0"/>
              <a:t>Eschewed</a:t>
            </a:r>
          </a:p>
          <a:p>
            <a:pPr lvl="1"/>
            <a:r>
              <a:rPr lang="en-US" dirty="0"/>
              <a:t>XML in favor of JSON</a:t>
            </a:r>
          </a:p>
          <a:p>
            <a:pPr lvl="1"/>
            <a:r>
              <a:rPr lang="en-US" dirty="0"/>
              <a:t>Aligning field names with </a:t>
            </a:r>
            <a:r>
              <a:rPr lang="en-US" dirty="0" err="1"/>
              <a:t>CybOX</a:t>
            </a:r>
            <a:r>
              <a:rPr lang="en-US" dirty="0"/>
              <a:t> object names</a:t>
            </a:r>
          </a:p>
          <a:p>
            <a:endParaRPr lang="en-US" dirty="0"/>
          </a:p>
          <a:p>
            <a:r>
              <a:rPr lang="en-US" dirty="0"/>
              <a:t>JSON made the Python library significantly easier to develop</a:t>
            </a:r>
          </a:p>
          <a:p>
            <a:endParaRPr lang="en-US" dirty="0"/>
          </a:p>
          <a:p>
            <a:r>
              <a:rPr lang="en-US" dirty="0"/>
              <a:t>Using fields:</a:t>
            </a:r>
          </a:p>
          <a:p>
            <a:pPr lvl="1"/>
            <a:r>
              <a:rPr lang="en-US" dirty="0"/>
              <a:t>Significantly cut down on </a:t>
            </a:r>
            <a:r>
              <a:rPr lang="en-US" dirty="0" err="1"/>
              <a:t>CybOX</a:t>
            </a:r>
            <a:r>
              <a:rPr lang="en-US" dirty="0"/>
              <a:t> verbosity</a:t>
            </a:r>
          </a:p>
          <a:p>
            <a:pPr lvl="1"/>
            <a:r>
              <a:rPr lang="en-US" dirty="0"/>
              <a:t>Added flexibility for different transports</a:t>
            </a:r>
          </a:p>
          <a:p>
            <a:pPr lvl="1"/>
            <a:r>
              <a:rPr lang="en-US" dirty="0"/>
              <a:t>Easily mapped intent back to </a:t>
            </a:r>
            <a:r>
              <a:rPr lang="en-US" dirty="0" err="1"/>
              <a:t>CybOX</a:t>
            </a:r>
            <a:r>
              <a:rPr lang="en-US" dirty="0"/>
              <a:t> without using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8341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Flexibility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/>
          </a:bodyPr>
          <a:lstStyle/>
          <a:p>
            <a:r>
              <a:rPr lang="en-US" dirty="0"/>
              <a:t>Started implementing by mapping to </a:t>
            </a:r>
            <a:r>
              <a:rPr lang="en-US" dirty="0" err="1"/>
              <a:t>CarbonBlack’s</a:t>
            </a:r>
            <a:r>
              <a:rPr lang="en-US" dirty="0"/>
              <a:t> REST API</a:t>
            </a:r>
          </a:p>
          <a:p>
            <a:endParaRPr lang="en-US" dirty="0"/>
          </a:p>
          <a:p>
            <a:r>
              <a:rPr lang="en-US" dirty="0"/>
              <a:t>Migrated to using its Python API</a:t>
            </a:r>
          </a:p>
          <a:p>
            <a:endParaRPr lang="en-US" dirty="0"/>
          </a:p>
          <a:p>
            <a:r>
              <a:rPr lang="en-US" dirty="0"/>
              <a:t>OpenC2 commands did not change</a:t>
            </a:r>
          </a:p>
          <a:p>
            <a:pPr lvl="1"/>
            <a:r>
              <a:rPr lang="en-US" dirty="0"/>
              <a:t>Mappings are not always 1:1</a:t>
            </a:r>
          </a:p>
          <a:p>
            <a:pPr lvl="1"/>
            <a:r>
              <a:rPr lang="en-US" dirty="0"/>
              <a:t>Currently requires a robust, open, well documented API</a:t>
            </a:r>
          </a:p>
        </p:txBody>
      </p:sp>
    </p:spTree>
    <p:extLst>
      <p:ext uri="{BB962C8B-B14F-4D97-AF65-F5344CB8AC3E}">
        <p14:creationId xmlns:p14="http://schemas.microsoft.com/office/powerpoint/2010/main" val="308008547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Intent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commands need more detail or require explicitly defined default values</a:t>
            </a:r>
          </a:p>
          <a:p>
            <a:endParaRPr lang="en-US" dirty="0"/>
          </a:p>
          <a:p>
            <a:r>
              <a:rPr lang="en-US" dirty="0"/>
              <a:t>Consider blocking an IP at a firewall</a:t>
            </a:r>
          </a:p>
          <a:p>
            <a:pPr lvl="1"/>
            <a:r>
              <a:rPr lang="en-US" dirty="0"/>
              <a:t>Given currently required elements of OpenC2, how?</a:t>
            </a:r>
          </a:p>
          <a:p>
            <a:pPr lvl="2"/>
            <a:r>
              <a:rPr lang="en-US" dirty="0"/>
              <a:t>Silently drop packets</a:t>
            </a:r>
          </a:p>
          <a:p>
            <a:pPr lvl="2"/>
            <a:r>
              <a:rPr lang="en-US" dirty="0"/>
              <a:t>Block with </a:t>
            </a:r>
            <a:r>
              <a:rPr lang="en-US" dirty="0" err="1" smtClean="0"/>
              <a:t>icmp</a:t>
            </a:r>
            <a:endParaRPr lang="en-US" dirty="0"/>
          </a:p>
          <a:p>
            <a:endParaRPr lang="en-US" dirty="0"/>
          </a:p>
          <a:p>
            <a:r>
              <a:rPr lang="en-US" dirty="0"/>
              <a:t>Bottom line: some commands either need to require specific modifiers or need explicitly defined default </a:t>
            </a:r>
            <a:r>
              <a:rPr lang="en-US" dirty="0" smtClean="0"/>
              <a:t>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8547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Responses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Limited definition and discussion on handling responses to OpenC2 commands</a:t>
            </a:r>
          </a:p>
          <a:p>
            <a:endParaRPr lang="en-US" dirty="0"/>
          </a:p>
          <a:p>
            <a:r>
              <a:rPr lang="en-US" dirty="0"/>
              <a:t>Originally ignored RESPONSE due to lack of discussion in working group</a:t>
            </a:r>
          </a:p>
          <a:p>
            <a:endParaRPr lang="en-US" dirty="0"/>
          </a:p>
          <a:p>
            <a:r>
              <a:rPr lang="en-US" dirty="0"/>
              <a:t>Even as specified, combinations of responses need to be considered:</a:t>
            </a:r>
          </a:p>
          <a:p>
            <a:pPr lvl="1"/>
            <a:r>
              <a:rPr lang="en-US" dirty="0"/>
              <a:t>Where to redirect output of executed command (acknowledging INVESTIGATE’s modifier “report-to”)</a:t>
            </a:r>
          </a:p>
          <a:p>
            <a:pPr lvl="1"/>
            <a:r>
              <a:rPr lang="en-US" dirty="0"/>
              <a:t>Where to respond with status of command</a:t>
            </a:r>
          </a:p>
          <a:p>
            <a:endParaRPr lang="en-US" dirty="0"/>
          </a:p>
          <a:p>
            <a:r>
              <a:rPr lang="en-US" dirty="0"/>
              <a:t>Effectively, how should we nest transport-agnostic (message bus queue name?) response requirements (status and output to different places) into one command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8547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Responses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should we handle uniquely identifying OpenC2 commands?</a:t>
            </a:r>
          </a:p>
          <a:p>
            <a:pPr lvl="1"/>
            <a:r>
              <a:rPr lang="en-US" dirty="0"/>
              <a:t>Metadata wrapper object</a:t>
            </a:r>
          </a:p>
          <a:p>
            <a:pPr lvl="1"/>
            <a:r>
              <a:rPr lang="en-US" dirty="0"/>
              <a:t>Packet header</a:t>
            </a:r>
          </a:p>
          <a:p>
            <a:endParaRPr lang="en-US" dirty="0"/>
          </a:p>
          <a:p>
            <a:r>
              <a:rPr lang="en-US" dirty="0"/>
              <a:t>We used:</a:t>
            </a:r>
          </a:p>
          <a:p>
            <a:pPr lvl="1"/>
            <a:r>
              <a:rPr lang="en-US" dirty="0"/>
              <a:t>Metadata JSON wrapper with OpenC2 command nested in</a:t>
            </a:r>
          </a:p>
          <a:p>
            <a:pPr lvl="1"/>
            <a:r>
              <a:rPr lang="en-US" dirty="0"/>
              <a:t>Added UUID and more abstract reply-to fields</a:t>
            </a:r>
          </a:p>
          <a:p>
            <a:endParaRPr lang="en-US" dirty="0"/>
          </a:p>
          <a:p>
            <a:r>
              <a:rPr lang="en-US" dirty="0"/>
              <a:t>Implemented actions/responses with a message fabric</a:t>
            </a:r>
          </a:p>
          <a:p>
            <a:pPr lvl="1"/>
            <a:r>
              <a:rPr lang="en-US" dirty="0"/>
              <a:t>Commands go out on a topic logically separating classes of actuators</a:t>
            </a:r>
          </a:p>
          <a:p>
            <a:pPr lvl="1"/>
            <a:r>
              <a:rPr lang="en-US" dirty="0"/>
              <a:t>Response queue name aligned with the UUID of the command</a:t>
            </a:r>
          </a:p>
        </p:txBody>
      </p:sp>
    </p:spTree>
    <p:extLst>
      <p:ext uri="{BB962C8B-B14F-4D97-AF65-F5344CB8AC3E}">
        <p14:creationId xmlns:p14="http://schemas.microsoft.com/office/powerpoint/2010/main" val="342151076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proactive defensive </a:t>
            </a:r>
            <a:r>
              <a:rPr lang="en-US" dirty="0" smtClean="0"/>
              <a:t>measures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/>
              <a:t>OpenC2 language as a standardized interoperability layer</a:t>
            </a:r>
          </a:p>
          <a:p>
            <a:endParaRPr lang="en-US" dirty="0"/>
          </a:p>
          <a:p>
            <a:r>
              <a:rPr lang="en-US" dirty="0"/>
              <a:t>Understanding relationships amongst sequential response </a:t>
            </a:r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4" name="Picture 3" descr="j02895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562600"/>
            <a:ext cx="7563526" cy="12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469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Responses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OpenC2 responses…</a:t>
            </a:r>
          </a:p>
          <a:p>
            <a:pPr lvl="1"/>
            <a:r>
              <a:rPr lang="en-US" dirty="0"/>
              <a:t>Where (already covered)</a:t>
            </a:r>
          </a:p>
          <a:p>
            <a:pPr lvl="1"/>
            <a:r>
              <a:rPr lang="en-US" u="sng" dirty="0"/>
              <a:t>How?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RI: redirect output from an API response back to the orchestrator</a:t>
            </a:r>
          </a:p>
          <a:p>
            <a:pPr lvl="1"/>
            <a:r>
              <a:rPr lang="en-US" dirty="0"/>
              <a:t>Standardizing response payload will be a significant challenge across the vendor space</a:t>
            </a:r>
          </a:p>
          <a:p>
            <a:pPr lvl="1"/>
            <a:r>
              <a:rPr lang="en-US" dirty="0"/>
              <a:t>Leaves text or object parsing up to the orchestrator</a:t>
            </a:r>
          </a:p>
          <a:p>
            <a:pPr lvl="1"/>
            <a:r>
              <a:rPr lang="en-US" dirty="0"/>
              <a:t>Might be out of scope for the OpenC2 language, but worth noting </a:t>
            </a:r>
            <a:r>
              <a:rPr lang="en-US" dirty="0" smtClean="0"/>
              <a:t>nonetheless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1076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4" name="Content Placeholder 3" descr="Spiral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>
          <a:xfrm>
            <a:off x="763058" y="1295400"/>
            <a:ext cx="822854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063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RI - Applications</a:t>
            </a:r>
            <a:endParaRPr lang="en-US" dirty="0"/>
          </a:p>
        </p:txBody>
      </p:sp>
      <p:pic>
        <p:nvPicPr>
          <p:cNvPr id="3" name="Picture 2" descr="Microsoft-SCCM-20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67230"/>
            <a:ext cx="3657600" cy="2346960"/>
          </a:xfrm>
          <a:prstGeom prst="rect">
            <a:avLst/>
          </a:prstGeom>
        </p:spPr>
      </p:pic>
      <p:pic>
        <p:nvPicPr>
          <p:cNvPr id="4" name="Picture 3" descr="Snort_ids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73" y="3687338"/>
            <a:ext cx="2209800" cy="1206500"/>
          </a:xfrm>
          <a:prstGeom prst="rect">
            <a:avLst/>
          </a:prstGeom>
        </p:spPr>
      </p:pic>
      <p:pic>
        <p:nvPicPr>
          <p:cNvPr id="5" name="Picture 4" descr="Apache-activemq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64" y="4775927"/>
            <a:ext cx="3657600" cy="1080224"/>
          </a:xfrm>
          <a:prstGeom prst="rect">
            <a:avLst/>
          </a:prstGeom>
        </p:spPr>
      </p:pic>
      <p:pic>
        <p:nvPicPr>
          <p:cNvPr id="6" name="Picture 5" descr="Phantom Cyber 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56" y="1303780"/>
            <a:ext cx="3657600" cy="1047455"/>
          </a:xfrm>
          <a:prstGeom prst="rect">
            <a:avLst/>
          </a:prstGeom>
        </p:spPr>
      </p:pic>
      <p:pic>
        <p:nvPicPr>
          <p:cNvPr id="7" name="Picture 6" descr="mcafee_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050934"/>
            <a:ext cx="1828800" cy="1828800"/>
          </a:xfrm>
          <a:prstGeom prst="rect">
            <a:avLst/>
          </a:prstGeom>
        </p:spPr>
      </p:pic>
      <p:pic>
        <p:nvPicPr>
          <p:cNvPr id="8" name="Picture 7" descr="splunk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298" y="2466689"/>
            <a:ext cx="3657600" cy="1270591"/>
          </a:xfrm>
          <a:prstGeom prst="rect">
            <a:avLst/>
          </a:prstGeom>
        </p:spPr>
      </p:pic>
      <p:pic>
        <p:nvPicPr>
          <p:cNvPr id="9" name="Picture 8" descr="Carbon Black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1828800" cy="1828800"/>
          </a:xfrm>
          <a:prstGeom prst="rect">
            <a:avLst/>
          </a:prstGeom>
        </p:spPr>
      </p:pic>
      <p:pic>
        <p:nvPicPr>
          <p:cNvPr id="10" name="Picture 9" descr="netfilter-logo2 (iptables)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58" y="5791497"/>
            <a:ext cx="2125579" cy="577516"/>
          </a:xfrm>
          <a:prstGeom prst="rect">
            <a:avLst/>
          </a:prstGeom>
        </p:spPr>
      </p:pic>
      <p:pic>
        <p:nvPicPr>
          <p:cNvPr id="11" name="Picture 10" descr="invotas-logo-website-retina-new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5" y="5719916"/>
            <a:ext cx="3657600" cy="10618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910" y="5028098"/>
            <a:ext cx="2362290" cy="58840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57447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92500"/>
          </a:bodyPr>
          <a:lstStyle/>
          <a:p>
            <a:r>
              <a:rPr lang="en-US" dirty="0"/>
              <a:t>Why a library?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Minimize pairwise integration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core OpenC2 code once, reuse many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Maintain consistent code across multiple hosts with ease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Enable mapping from OpenC2 commands to custom callback functions containing application API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944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OpenC2 Library – Software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003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394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OpenC2 Library – Command Status</a:t>
            </a:r>
            <a:endParaRPr lang="en-US" dirty="0"/>
          </a:p>
        </p:txBody>
      </p:sp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452275"/>
              </p:ext>
            </p:extLst>
          </p:nvPr>
        </p:nvGraphicFramePr>
        <p:xfrm>
          <a:off x="1435099" y="1341120"/>
          <a:ext cx="6718301" cy="5364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40751"/>
                <a:gridCol w="974900"/>
                <a:gridCol w="1401402"/>
                <a:gridCol w="2501248"/>
              </a:tblGrid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Scenario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Potential Actuators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RESTART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CarbonBlack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ePO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CarbonBlack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DETONATE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Cuckoo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iptables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INVESTIGATE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VirusTotal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CarbonBlack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Nessus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SCCM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SCCM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COPY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CarbonBlack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ePO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SCCM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DELETE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CarbonBlack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ePO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ym typeface="Zapf Dingbats"/>
                        </a:rPr>
                        <a:t>✓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CarbonBlack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REMEDIATE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Zapf Dingbats"/>
                        </a:rPr>
                        <a:t>✓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Invotas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dirty="0" smtClean="0"/>
                        <a:t>Phantom</a:t>
                      </a:r>
                      <a:endParaRPr lang="en-US" sz="1600" dirty="0"/>
                    </a:p>
                  </a:txBody>
                  <a:tcPr/>
                </a:tc>
              </a:tr>
              <a:tr h="32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STOP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sym typeface="Zapf Dingbats"/>
                        </a:rPr>
                        <a:t>✓</a:t>
                      </a:r>
                      <a:endParaRPr 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SCCM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71120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Web Drive By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Spear-phishing </a:t>
            </a:r>
            <a:r>
              <a:rPr lang="en-US" dirty="0">
                <a:sym typeface="Symbol"/>
              </a:rPr>
              <a:t> navigation to compromised web site  artifact dropped on host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Snort alerts trigger automated defense sequence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Where possible, orchestrator to actuator or actuator manager commands leverage </a:t>
            </a:r>
            <a:r>
              <a:rPr lang="en-US" dirty="0" smtClean="0">
                <a:sym typeface="Symbol"/>
              </a:rPr>
              <a:t>OpenC2</a:t>
            </a:r>
            <a:endParaRPr lang="en-US" dirty="0">
              <a:sym typeface="Symbol"/>
            </a:endParaRPr>
          </a:p>
        </p:txBody>
      </p:sp>
      <p:pic>
        <p:nvPicPr>
          <p:cNvPr id="6" name="Picture 5" descr="kali-wp-june-2014_1920x108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" y="1925857"/>
            <a:ext cx="3657600" cy="1862390"/>
          </a:xfrm>
          <a:prstGeom prst="rect">
            <a:avLst/>
          </a:prstGeom>
        </p:spPr>
      </p:pic>
      <p:pic>
        <p:nvPicPr>
          <p:cNvPr id="7" name="Picture 6" descr="openc2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324600"/>
            <a:ext cx="1524000" cy="4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813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5BA1A334ADE24BBDC437B520E69459" ma:contentTypeVersion="13" ma:contentTypeDescription="Create a new document." ma:contentTypeScope="" ma:versionID="1b35d5e6cc0d90e2655ea7e4cab0cd2f">
  <xsd:schema xmlns:xsd="http://www.w3.org/2001/XMLSchema" xmlns:xs="http://www.w3.org/2001/XMLSchema" xmlns:p="http://schemas.microsoft.com/office/2006/metadata/properties" xmlns:ns1="http://schemas.microsoft.com/sharepoint/v3" xmlns:ns2="5f68d0c2-3866-46fa-a587-e70e1462f0d9" xmlns:ns3="07b08530-dd75-4f08-97a7-3079aa512e6b" xmlns:ns4="http://schemas.microsoft.com/sharepoint/v4" targetNamespace="http://schemas.microsoft.com/office/2006/metadata/properties" ma:root="true" ma:fieldsID="1c0a5d76b3c7975fa04190a197575b5c" ns1:_="" ns2:_="" ns3:_="" ns4:_="">
    <xsd:import namespace="http://schemas.microsoft.com/sharepoint/v3"/>
    <xsd:import namespace="5f68d0c2-3866-46fa-a587-e70e1462f0d9"/>
    <xsd:import namespace="07b08530-dd75-4f08-97a7-3079aa512e6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ategory" minOccurs="0"/>
                <xsd:element ref="ns3:Document_x0020_Type" minOccurs="0"/>
                <xsd:element ref="ns3:Group" minOccurs="0"/>
                <xsd:element ref="ns3:Archive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4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15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6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7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8" nillable="true" ma:displayName="E-Mail From" ma:hidden="true" ma:internalName="EmailFrom">
      <xsd:simpleType>
        <xsd:restriction base="dms:Text"/>
      </xsd:simpleType>
    </xsd:element>
    <xsd:element name="EmailSubject" ma:index="19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8d0c2-3866-46fa-a587-e70e1462f0d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08530-dd75-4f08-97a7-3079aa512e6b" elementFormDefault="qualified">
    <xsd:import namespace="http://schemas.microsoft.com/office/2006/documentManagement/types"/>
    <xsd:import namespace="http://schemas.microsoft.com/office/infopath/2007/PartnerControls"/>
    <xsd:element name="Category" ma:index="11" nillable="true" ma:displayName="Category" ma:list="{dc3c35bc-0be2-449a-a52c-debff3c1a3af}" ma:internalName="Category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ument_x0020_Type" ma:index="12" nillable="true" ma:displayName="Document Type" ma:list="{2d326f41-dba9-425d-a13f-327493f6128b}" ma:internalName="Document_x0020_Type" ma:showField="Title">
      <xsd:simpleType>
        <xsd:restriction base="dms:Lookup"/>
      </xsd:simpleType>
    </xsd:element>
    <xsd:element name="Group" ma:index="13" nillable="true" ma:displayName="Group" ma:list="{6ca77c03-247a-42dc-bc28-8bef3d5d7b87}" ma:internalName="Group" ma:readOnly="false" ma:showField="Title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rchive" ma:index="14" nillable="true" ma:displayName="Archive" ma:default="0" ma:internalName="Archi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20" nillable="true" ma:displayName="E-Mail Headers" ma:hidden="true" ma:internalName="EmailHeader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f68d0c2-3866-46fa-a587-e70e1462f0d9">SCID25-325-373</_dlc_DocId>
    <_dlc_DocIdUrl xmlns="5f68d0c2-3866-46fa-a587-e70e1462f0d9">
      <Url>https://aplworks.jhuapl.edu/sw/ba/co/IACD/_layouts/DocIdRedir.aspx?ID=SCID25-325-373</Url>
      <Description>SCID25-325-373</Description>
    </_dlc_DocIdUrl>
    <Archive xmlns="07b08530-dd75-4f08-97a7-3079aa512e6b">false</Archive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Category xmlns="07b08530-dd75-4f08-97a7-3079aa512e6b"/>
    <Group xmlns="07b08530-dd75-4f08-97a7-3079aa512e6b">
      <Value>5</Value>
    </Group>
    <Document_x0020_Type xmlns="07b08530-dd75-4f08-97a7-3079aa512e6b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09D9A84-3E9A-4A36-A8B2-AEEE94E332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0A152F-B466-4C3E-94DB-8E5F589B265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2D11C28-564E-4533-BD85-B64BE0785F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f68d0c2-3866-46fa-a587-e70e1462f0d9"/>
    <ds:schemaRef ds:uri="07b08530-dd75-4f08-97a7-3079aa512e6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3EE0083-1C85-49CC-8FF9-B8B3A2D96FF8}">
  <ds:schemaRefs>
    <ds:schemaRef ds:uri="http://purl.org/dc/elements/1.1/"/>
    <ds:schemaRef ds:uri="http://schemas.microsoft.com/office/2006/documentManagement/types"/>
    <ds:schemaRef ds:uri="http://schemas.microsoft.com/sharepoint/v3"/>
    <ds:schemaRef ds:uri="http://www.w3.org/XML/1998/namespace"/>
    <ds:schemaRef ds:uri="07b08530-dd75-4f08-97a7-3079aa512e6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4"/>
    <ds:schemaRef ds:uri="5f68d0c2-3866-46fa-a587-e70e1462f0d9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974</Words>
  <Application>Microsoft Macintosh PowerPoint</Application>
  <PresentationFormat>On-screen Show (4:3)</PresentationFormat>
  <Paragraphs>270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Training New Employees</vt:lpstr>
      <vt:lpstr>Automated Cyber Defense Courses of Actions – Reference Implementation</vt:lpstr>
      <vt:lpstr>Agenda</vt:lpstr>
      <vt:lpstr>Objectives</vt:lpstr>
      <vt:lpstr>Initial Architecture</vt:lpstr>
      <vt:lpstr>ADA RI - Applications</vt:lpstr>
      <vt:lpstr>OpenC2 Library</vt:lpstr>
      <vt:lpstr>OpenC2 Library – Software Architecture</vt:lpstr>
      <vt:lpstr>OpenC2 Library – Command Status</vt:lpstr>
      <vt:lpstr>Use Cases – Web Drive By</vt:lpstr>
      <vt:lpstr>Use Cases – Web Drive By</vt:lpstr>
      <vt:lpstr>Use Cases – Web Drive By</vt:lpstr>
      <vt:lpstr>Use Cases – Web Drive By</vt:lpstr>
      <vt:lpstr>Use Cases – Web Drive By</vt:lpstr>
      <vt:lpstr>Use Cases – Web Drive By</vt:lpstr>
      <vt:lpstr>Use Cases – Web Drive By</vt:lpstr>
      <vt:lpstr>Use Cases – Web Drive By</vt:lpstr>
      <vt:lpstr>Use Cases – Web Drive By</vt:lpstr>
      <vt:lpstr>ePO Workaround</vt:lpstr>
      <vt:lpstr>Use Cases – Web Drive By</vt:lpstr>
      <vt:lpstr>Use Cases – CTO – Block auto-run</vt:lpstr>
      <vt:lpstr>Use Cases – CTO – Block auto-run</vt:lpstr>
      <vt:lpstr>Use Cases – CTO – Block auto-run</vt:lpstr>
      <vt:lpstr>Use Cases – Automated Patching</vt:lpstr>
      <vt:lpstr>Use Cases – Automated Patching</vt:lpstr>
      <vt:lpstr>Findings – Verbosity </vt:lpstr>
      <vt:lpstr>Findings – Flexibility </vt:lpstr>
      <vt:lpstr>Findings – Intent  </vt:lpstr>
      <vt:lpstr>Findings – Responses  </vt:lpstr>
      <vt:lpstr>Findings – Responses  </vt:lpstr>
      <vt:lpstr>Findings – Responses 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2010-02-01T21:33:28Z</dcterms:created>
  <dcterms:modified xsi:type="dcterms:W3CDTF">2016-09-27T15:30:27Z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257a2b05-9e4a-46bc-8721-309cb676df1c</vt:lpwstr>
  </property>
  <property fmtid="{D5CDD505-2E9C-101B-9397-08002B2CF9AE}" pid="3" name="ContentTypeId">
    <vt:lpwstr>0x0101008A5BA1A334ADE24BBDC437B520E69459</vt:lpwstr>
  </property>
</Properties>
</file>