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7" r:id="rId1"/>
    <p:sldMasterId id="2147484012" r:id="rId2"/>
  </p:sldMasterIdLst>
  <p:notesMasterIdLst>
    <p:notesMasterId r:id="rId20"/>
  </p:notesMasterIdLst>
  <p:sldIdLst>
    <p:sldId id="569" r:id="rId3"/>
    <p:sldId id="598" r:id="rId4"/>
    <p:sldId id="600" r:id="rId5"/>
    <p:sldId id="601" r:id="rId6"/>
    <p:sldId id="603" r:id="rId7"/>
    <p:sldId id="599" r:id="rId8"/>
    <p:sldId id="588" r:id="rId9"/>
    <p:sldId id="606" r:id="rId10"/>
    <p:sldId id="593" r:id="rId11"/>
    <p:sldId id="607" r:id="rId12"/>
    <p:sldId id="608" r:id="rId13"/>
    <p:sldId id="570" r:id="rId14"/>
    <p:sldId id="604" r:id="rId15"/>
    <p:sldId id="605" r:id="rId16"/>
    <p:sldId id="602" r:id="rId17"/>
    <p:sldId id="597" r:id="rId18"/>
    <p:sldId id="577" r:id="rId19"/>
  </p:sldIdLst>
  <p:sldSz cx="12188825" cy="6858000"/>
  <p:notesSz cx="6858000" cy="9296400"/>
  <p:defaultTextStyle>
    <a:defPPr>
      <a:defRPr lang="en-US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3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1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9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7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 userDrawn="1">
          <p15:clr>
            <a:srgbClr val="A4A3A4"/>
          </p15:clr>
        </p15:guide>
        <p15:guide id="2" pos="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liste" initials="JL" lastIdx="3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DB1"/>
    <a:srgbClr val="75818B"/>
    <a:srgbClr val="71818F"/>
    <a:srgbClr val="6F7A83"/>
    <a:srgbClr val="63727F"/>
    <a:srgbClr val="5D7385"/>
    <a:srgbClr val="85959B"/>
    <a:srgbClr val="9AAEB8"/>
    <a:srgbClr val="4D4D4D"/>
    <a:srgbClr val="B4C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9" autoAdjust="0"/>
    <p:restoredTop sz="92358" autoAdjust="0"/>
  </p:normalViewPr>
  <p:slideViewPr>
    <p:cSldViewPr snapToGrid="0" snapToObjects="1">
      <p:cViewPr varScale="1">
        <p:scale>
          <a:sx n="111" d="100"/>
          <a:sy n="111" d="100"/>
        </p:scale>
        <p:origin x="186" y="96"/>
      </p:cViewPr>
      <p:guideLst>
        <p:guide orient="horz" pos="48"/>
        <p:guide pos="47"/>
      </p:guideLst>
    </p:cSldViewPr>
  </p:slideViewPr>
  <p:outlineViewPr>
    <p:cViewPr>
      <p:scale>
        <a:sx n="33" d="100"/>
        <a:sy n="33" d="100"/>
      </p:scale>
      <p:origin x="0" y="-39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-22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CB073-F236-415F-AF96-A4E5FA80F0D3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17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84785-AF00-4F0D-8ADA-A2B3D4A36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2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3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1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9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7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52811-6AA1-C844-BF1A-C22ED27E2E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91FD3-FDD0-3341-B4C6-72A8133C70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05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where we have</a:t>
            </a:r>
            <a:r>
              <a:rPr lang="en-US" baseline="0" dirty="0" smtClean="0"/>
              <a:t> database locking.  But this isn’t viable in such a distributed environment.  Instead we need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91FD3-FDD0-3341-B4C6-72A8133C70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2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978453"/>
            <a:ext cx="2971800" cy="4712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7" tIns="46589" rIns="93177" bIns="46589"/>
          <a:lstStyle/>
          <a:p>
            <a:r>
              <a:rPr lang="zh-SG" altLang="en-US">
                <a:solidFill>
                  <a:prstClr val="black"/>
                </a:solidFill>
                <a:cs typeface="宋体"/>
              </a:rPr>
              <a:t>© Accenture 2001</a:t>
            </a:r>
            <a:endParaRPr lang="en-US" altLang="zh-SG">
              <a:solidFill>
                <a:prstClr val="black"/>
              </a:solidFill>
              <a:cs typeface="宋体"/>
            </a:endParaRPr>
          </a:p>
        </p:txBody>
      </p:sp>
      <p:sp>
        <p:nvSpPr>
          <p:cNvPr id="768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23793E-925D-49A6-9D21-2F339B5DA264}" type="slidenum">
              <a:rPr lang="zh-SG" altLang="en-US" smtClean="0">
                <a:solidFill>
                  <a:prstClr val="black"/>
                </a:solidFill>
                <a:cs typeface="宋体"/>
              </a:rPr>
              <a:pPr/>
              <a:t>4</a:t>
            </a:fld>
            <a:endParaRPr lang="en-US" altLang="zh-SG" smtClean="0">
              <a:solidFill>
                <a:prstClr val="black"/>
              </a:solidFill>
              <a:cs typeface="宋体"/>
            </a:endParaRPr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6225" y="706438"/>
            <a:ext cx="6305550" cy="3548062"/>
          </a:xfrm>
          <a:solidFill>
            <a:srgbClr val="FFFFFF"/>
          </a:solidFill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6" y="4488422"/>
            <a:ext cx="5032375" cy="425278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SG" sz="1050" baseline="0" dirty="0" smtClean="0"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91403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053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68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053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12280-BCF9-4D5D-96BF-18A4B474620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6941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(Use PPT View for animations)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Applications use local path to access remote information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Config, Routing Tables, Counters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Configure network-wide settings with a single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Avoids unnecessary data replication / orchestration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12280-BCF9-4D5D-96BF-18A4B4746201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8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8AA6B-2097-43D6-A6C6-228B72F995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EBA48-38B4-47C3-98EE-801A28B2CB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27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2FD61-22E9-4912-8FB8-633DA26E0D9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B186F-6743-475D-A8B8-FC8C2BFE699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95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97" y="432215"/>
            <a:ext cx="11438251" cy="838200"/>
          </a:xfrm>
        </p:spPr>
        <p:txBody>
          <a:bodyPr/>
          <a:lstStyle>
            <a:lvl1pPr algn="l" defTabSz="68580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kern="1200" spc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0895" y="1344168"/>
            <a:ext cx="11424907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110"/>
              </a:spcBef>
              <a:buClr>
                <a:srgbClr val="3BC2FF"/>
              </a:buClr>
              <a:tabLst/>
              <a:defRPr sz="17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rgbClr val="3BC2FF"/>
              </a:buClr>
              <a:tabLst/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rgbClr val="3BC2FF"/>
              </a:buClr>
              <a:tabLst/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rgbClr val="3BC2FF"/>
              </a:buClr>
              <a:tabLst/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rgbClr val="3BC2FF"/>
              </a:buClr>
              <a:tabLst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2FD61-22E9-4912-8FB8-633DA26E0D9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B186F-6743-475D-A8B8-FC8C2BFE699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26573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68" y="432000"/>
            <a:ext cx="1254569" cy="780288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832" y="5057605"/>
            <a:ext cx="11059014" cy="384175"/>
          </a:xfrm>
          <a:prstGeom prst="rect">
            <a:avLst/>
          </a:prstGeom>
        </p:spPr>
        <p:txBody>
          <a:bodyPr lIns="121845" tIns="60923" rIns="121845" bIns="60923" anchor="b" anchorCtr="0">
            <a:noAutofit/>
          </a:bodyPr>
          <a:lstStyle>
            <a:lvl1pPr marL="0" indent="0" algn="l">
              <a:buNone/>
              <a:defRPr sz="19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456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832" y="5377601"/>
            <a:ext cx="11059014" cy="384175"/>
          </a:xfrm>
          <a:prstGeom prst="rect">
            <a:avLst/>
          </a:prstGeom>
        </p:spPr>
        <p:txBody>
          <a:bodyPr lIns="121845" tIns="60923" rIns="121845" bIns="60923"/>
          <a:lstStyle>
            <a:lvl1pPr marL="0" indent="0" algn="l">
              <a:buFontTx/>
              <a:buNone/>
              <a:defRPr lang="en-US" sz="19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832" y="5697597"/>
            <a:ext cx="11059014" cy="384175"/>
          </a:xfrm>
          <a:prstGeom prst="rect">
            <a:avLst/>
          </a:prstGeom>
        </p:spPr>
        <p:txBody>
          <a:bodyPr lIns="121845" tIns="60923" rIns="121845" bIns="60923"/>
          <a:lstStyle>
            <a:lvl1pPr marL="0" indent="0" algn="l">
              <a:buFontTx/>
              <a:buNone/>
              <a:defRPr lang="en-US" sz="19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562" y="4281951"/>
            <a:ext cx="11067284" cy="398668"/>
          </a:xfrm>
          <a:prstGeom prst="rect">
            <a:avLst/>
          </a:prstGeom>
        </p:spPr>
        <p:txBody>
          <a:bodyPr lIns="121845" tIns="60923" rIns="121845" bIns="60923"/>
          <a:lstStyle>
            <a:lvl1pPr marL="0" indent="0">
              <a:buFont typeface="Arial" panose="020B0604020202020204" pitchFamily="34" charset="0"/>
              <a:buNone/>
              <a:defRPr sz="2900" baseline="0">
                <a:solidFill>
                  <a:srgbClr val="FFFFFE"/>
                </a:solidFill>
                <a:latin typeface="+mj-lt"/>
              </a:defRPr>
            </a:lvl1pPr>
            <a:lvl2pPr marL="406224" indent="0">
              <a:buNone/>
              <a:defRPr/>
            </a:lvl2pPr>
            <a:lvl3pPr marL="569648" indent="0">
              <a:buNone/>
              <a:defRPr/>
            </a:lvl3pPr>
            <a:lvl4pPr marL="688665" indent="0">
              <a:buNone/>
              <a:defRPr/>
            </a:lvl4pPr>
            <a:lvl5pPr marL="8013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540" y="3519969"/>
            <a:ext cx="11117307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951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Slide">
    <p:bg>
      <p:bgPr>
        <a:gradFill rotWithShape="1">
          <a:gsLst>
            <a:gs pos="0">
              <a:srgbClr val="35A2D6"/>
            </a:gs>
            <a:gs pos="999">
              <a:srgbClr val="35A2D6"/>
            </a:gs>
            <a:gs pos="100000">
              <a:srgbClr val="2968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7492" y="2194987"/>
            <a:ext cx="2653857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693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94" y="432215"/>
            <a:ext cx="11438251" cy="838200"/>
          </a:xfrm>
        </p:spPr>
        <p:txBody>
          <a:bodyPr/>
          <a:lstStyle>
            <a:lvl1pPr algn="l" defTabSz="91424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0895" y="1344168"/>
            <a:ext cx="11424907" cy="496519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buClr>
                <a:srgbClr val="3BC2FF"/>
              </a:buClr>
              <a:tabLst/>
              <a:defRPr sz="23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rgbClr val="3BC2FF"/>
              </a:buClr>
              <a:tabLst/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rgbClr val="3BC2FF"/>
              </a:buClr>
              <a:tabLst/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rgbClr val="3BC2FF"/>
              </a:buClr>
              <a:tabLst/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rgbClr val="3BC2FF"/>
              </a:buClr>
              <a:tabLst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857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97" y="432215"/>
            <a:ext cx="11438251" cy="838200"/>
          </a:xfrm>
        </p:spPr>
        <p:txBody>
          <a:bodyPr/>
          <a:lstStyle>
            <a:lvl1pPr algn="l" defTabSz="914171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0895" y="1344168"/>
            <a:ext cx="11424907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buClr>
                <a:srgbClr val="3BC2FF"/>
              </a:buClr>
              <a:tabLst/>
              <a:defRPr sz="23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rgbClr val="3BC2FF"/>
              </a:buClr>
              <a:tabLst/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rgbClr val="3BC2FF"/>
              </a:buClr>
              <a:tabLst/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rgbClr val="3BC2FF"/>
              </a:buClr>
              <a:tabLst/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rgbClr val="3BC2FF"/>
              </a:buClr>
              <a:tabLst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152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807369" y="6552609"/>
            <a:ext cx="382056" cy="364331"/>
          </a:xfrm>
          <a:prstGeom prst="rect">
            <a:avLst/>
          </a:prstGeom>
        </p:spPr>
        <p:txBody>
          <a:bodyPr vert="horz" lIns="68537" tIns="34267" rIns="68537" bIns="34267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067"/>
            <a:fld id="{2F5CCB13-0A32-4557-88E9-079F0C330695}" type="slidenum"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pPr defTabSz="914067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76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 lIns="91424" tIns="45713" rIns="91424" bIns="45713"/>
          <a:lstStyle/>
          <a:p>
            <a:pPr defTabSz="914247"/>
            <a:fld id="{E9B9DDA3-AF32-8C47-AEDE-E72A12021405}" type="datetimeFigureOut">
              <a:rPr lang="en-US" sz="1900" smtClean="0">
                <a:solidFill>
                  <a:srgbClr val="0096D6"/>
                </a:solidFill>
              </a:rPr>
              <a:pPr defTabSz="914247"/>
              <a:t>9/26/2016</a:t>
            </a:fld>
            <a:endParaRPr lang="en-US" sz="1900">
              <a:solidFill>
                <a:srgbClr val="0096D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 lIns="91424" tIns="45713" rIns="91424" bIns="45713"/>
          <a:lstStyle/>
          <a:p>
            <a:pPr defTabSz="914247"/>
            <a:endParaRPr lang="en-US" sz="1900">
              <a:solidFill>
                <a:srgbClr val="0096D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2"/>
            <a:ext cx="2844059" cy="365125"/>
          </a:xfrm>
          <a:prstGeom prst="rect">
            <a:avLst/>
          </a:prstGeom>
        </p:spPr>
        <p:txBody>
          <a:bodyPr lIns="91424" tIns="45713" rIns="91424" bIns="45713"/>
          <a:lstStyle/>
          <a:p>
            <a:pPr defTabSz="914247"/>
            <a:fld id="{9B9C1C8D-8206-2F4A-96BB-09F489287C91}" type="slidenum">
              <a:rPr lang="en-US" sz="1900" smtClean="0">
                <a:solidFill>
                  <a:srgbClr val="0096D6"/>
                </a:solidFill>
              </a:rPr>
              <a:pPr defTabSz="914247"/>
              <a:t>‹#›</a:t>
            </a:fld>
            <a:endParaRPr lang="en-US" sz="1900">
              <a:solidFill>
                <a:srgbClr val="009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86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1" y="1600203"/>
            <a:ext cx="1096994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724489" y="6494448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62" tIns="30780" rIns="61562" bIns="30780" anchor="b">
            <a:spAutoFit/>
          </a:bodyPr>
          <a:lstStyle/>
          <a:p>
            <a:pPr algn="r" defTabSz="610541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5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9678691" y="6493194"/>
            <a:ext cx="205561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62" tIns="30780" rIns="61562" bIns="30780" anchor="b">
            <a:spAutoFit/>
          </a:bodyPr>
          <a:lstStyle/>
          <a:p>
            <a:pPr defTabSz="61054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2016  </a:t>
            </a:r>
            <a:r>
              <a:rPr lang="en-US" sz="6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Cisco and/or its affiliates. All rights reserved.   </a:t>
            </a:r>
          </a:p>
        </p:txBody>
      </p:sp>
      <p:pic>
        <p:nvPicPr>
          <p:cNvPr id="9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582" y="64545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87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3" r:id="rId2"/>
    <p:sldLayoutId id="2147484009" r:id="rId3"/>
    <p:sldLayoutId id="2147484010" r:id="rId4"/>
    <p:sldLayoutId id="2147484011" r:id="rId5"/>
  </p:sldLayoutIdLst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002B3E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609367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188" y="432215"/>
            <a:ext cx="11438253" cy="838200"/>
          </a:xfrm>
          <a:prstGeom prst="rect">
            <a:avLst/>
          </a:prstGeom>
        </p:spPr>
        <p:txBody>
          <a:bodyPr vert="horz" lIns="82272" tIns="45709" rIns="82272" bIns="45709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188" y="1339749"/>
            <a:ext cx="11438253" cy="4965699"/>
          </a:xfrm>
          <a:prstGeom prst="rect">
            <a:avLst/>
          </a:prstGeom>
        </p:spPr>
        <p:txBody>
          <a:bodyPr vert="horz" lIns="91416" tIns="45709" rIns="91416" bIns="45709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62290" y="6565025"/>
            <a:ext cx="276452" cy="1906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0" tIns="41049" rIns="82100" bIns="41049" anchor="b">
            <a:spAutoFit/>
          </a:bodyPr>
          <a:lstStyle/>
          <a:p>
            <a:pPr algn="r" defTabSz="814183"/>
            <a:fld id="{DFCF27A5-1A5B-48D3-A060-2758FFBB1ADD}" type="slidenum">
              <a:rPr lang="en-US" sz="700">
                <a:solidFill>
                  <a:srgbClr val="C0C0C0"/>
                </a:solidFill>
                <a:ea typeface="ＭＳ Ｐゴシック" charset="0"/>
              </a:rPr>
              <a:pPr algn="r" defTabSz="814183"/>
              <a:t>‹#›</a:t>
            </a:fld>
            <a:endParaRPr lang="en-US" sz="700" dirty="0">
              <a:solidFill>
                <a:srgbClr val="C0C0C0"/>
              </a:solidFill>
              <a:ea typeface="ＭＳ Ｐゴシック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9321249" y="6565037"/>
            <a:ext cx="2315498" cy="190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8" tIns="41053" rIns="82108" bIns="41053" anchor="b" anchorCtr="0">
            <a:spAutoFit/>
          </a:bodyPr>
          <a:lstStyle/>
          <a:p>
            <a:pPr algn="r" defTabSz="814251"/>
            <a:r>
              <a:rPr lang="en-US" sz="700" dirty="0" smtClean="0">
                <a:solidFill>
                  <a:srgbClr val="C0C0C0"/>
                </a:solidFill>
                <a:ea typeface="ＭＳ Ｐゴシック" charset="0"/>
              </a:rPr>
              <a:t>© 2016 Cisco -  All rights reserved</a:t>
            </a:r>
            <a:endParaRPr lang="en-US" sz="700" dirty="0">
              <a:solidFill>
                <a:srgbClr val="C0C0C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90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171" rtl="0" eaLnBrk="1" latinLnBrk="0" hangingPunct="1">
        <a:lnSpc>
          <a:spcPct val="80000"/>
        </a:lnSpc>
        <a:spcBef>
          <a:spcPct val="0"/>
        </a:spcBef>
        <a:buNone/>
        <a:defRPr lang="en-US" sz="3600" b="0" kern="1200" spc="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44" indent="-228544" algn="l" defTabSz="914171" rtl="0" eaLnBrk="1" latinLnBrk="0" hangingPunct="1">
        <a:lnSpc>
          <a:spcPct val="95000"/>
        </a:lnSpc>
        <a:spcBef>
          <a:spcPts val="1440"/>
        </a:spcBef>
        <a:buClr>
          <a:srgbClr val="4DCAFF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chemeClr val="bg1"/>
          </a:solidFill>
          <a:latin typeface="+mj-lt"/>
          <a:ea typeface="+mn-ea"/>
          <a:cs typeface="+mn-cs"/>
        </a:defRPr>
      </a:lvl1pPr>
      <a:lvl2pPr marL="406304" indent="0" algn="l" defTabSz="914171" rtl="0" eaLnBrk="1" latinLnBrk="0" hangingPunct="1">
        <a:lnSpc>
          <a:spcPct val="95000"/>
        </a:lnSpc>
        <a:spcBef>
          <a:spcPts val="840"/>
        </a:spcBef>
        <a:buClr>
          <a:srgbClr val="4DCAFF"/>
        </a:buClr>
        <a:buFontTx/>
        <a:buNone/>
        <a:defRPr lang="en-US" sz="1900" kern="1200" dirty="0" smtClean="0">
          <a:solidFill>
            <a:schemeClr val="bg1"/>
          </a:solidFill>
          <a:latin typeface="+mj-lt"/>
          <a:ea typeface="+mn-ea"/>
          <a:cs typeface="+mn-cs"/>
        </a:defRPr>
      </a:lvl2pPr>
      <a:lvl3pPr marL="571356" indent="-1588" algn="l" defTabSz="914171" rtl="0" eaLnBrk="1" latinLnBrk="0" hangingPunct="1">
        <a:lnSpc>
          <a:spcPct val="95000"/>
        </a:lnSpc>
        <a:spcBef>
          <a:spcPts val="840"/>
        </a:spcBef>
        <a:buClr>
          <a:srgbClr val="4DCAFF"/>
        </a:buClr>
        <a:buFont typeface="Arial" pitchFamily="34" charset="0"/>
        <a:buNone/>
        <a:defRPr lang="en-US" sz="1600" kern="1200" dirty="0" smtClean="0">
          <a:solidFill>
            <a:schemeClr val="bg1"/>
          </a:solidFill>
          <a:latin typeface="+mj-lt"/>
          <a:ea typeface="+mn-ea"/>
          <a:cs typeface="+mn-cs"/>
        </a:defRPr>
      </a:lvl3pPr>
      <a:lvl4pPr marL="688805" indent="0" algn="l" defTabSz="914171" rtl="0" eaLnBrk="1" latinLnBrk="0" hangingPunct="1">
        <a:lnSpc>
          <a:spcPct val="95000"/>
        </a:lnSpc>
        <a:spcBef>
          <a:spcPts val="840"/>
        </a:spcBef>
        <a:buClr>
          <a:srgbClr val="4DCAFF"/>
        </a:buClr>
        <a:buFont typeface="Arial" pitchFamily="34" charset="0"/>
        <a:buNone/>
        <a:defRPr lang="en-US" sz="1500" kern="1200" dirty="0" smtClean="0">
          <a:solidFill>
            <a:schemeClr val="bg1"/>
          </a:solidFill>
          <a:latin typeface="+mj-lt"/>
          <a:ea typeface="+mn-ea"/>
          <a:cs typeface="+mn-cs"/>
        </a:defRPr>
      </a:lvl4pPr>
      <a:lvl5pPr marL="801488" indent="0" algn="l" defTabSz="914171" rtl="0" eaLnBrk="1" latinLnBrk="0" hangingPunct="1">
        <a:lnSpc>
          <a:spcPct val="95000"/>
        </a:lnSpc>
        <a:spcBef>
          <a:spcPts val="840"/>
        </a:spcBef>
        <a:buClr>
          <a:srgbClr val="4DCAFF"/>
        </a:buClr>
        <a:buFont typeface="Arial" pitchFamily="34" charset="0"/>
        <a:buNone/>
        <a:defRPr lang="en-US" sz="1500" kern="1200" dirty="0">
          <a:solidFill>
            <a:schemeClr val="bg1"/>
          </a:solidFill>
          <a:latin typeface="+mj-lt"/>
          <a:ea typeface="+mn-ea"/>
          <a:cs typeface="+mn-cs"/>
        </a:defRPr>
      </a:lvl5pPr>
      <a:lvl6pPr marL="2513975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6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4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1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1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6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4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5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5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8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voit@cisco.com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jyoverma@cisco.com" TargetMode="Externa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penC2-org/docs-contributors/blob/master/use-cases/update-sensor-sig.md" TargetMode="External"/><Relationship Id="rId3" Type="http://schemas.openxmlformats.org/officeDocument/2006/relationships/hyperlink" Target="https://github.com/OpenC2-org/docs-contributors/blob/master/use-cases/block-on-indicators.md" TargetMode="External"/><Relationship Id="rId7" Type="http://schemas.openxmlformats.org/officeDocument/2006/relationships/hyperlink" Target="https://github.com/OpenC2-org/docs-contributors/blob/master/use-cases/host-remediation.md" TargetMode="External"/><Relationship Id="rId2" Type="http://schemas.openxmlformats.org/officeDocument/2006/relationships/hyperlink" Target="https://github.com/OpenC2-org/docs-pub/blob/master/use-cases/mitigate-evil-domain.md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OpenC2-org/docs-contributors/blob/master/use-cases/host-rem-actions.md" TargetMode="External"/><Relationship Id="rId5" Type="http://schemas.openxmlformats.org/officeDocument/2006/relationships/hyperlink" Target="https://github.com/OpenC2-org/docs-contributors/blob/master/use-cases/hbss-sig.md" TargetMode="External"/><Relationship Id="rId4" Type="http://schemas.openxmlformats.org/officeDocument/2006/relationships/hyperlink" Target="https://github.com/OpenC2-org/docs-contributors/blob/master/use-cases/email-phishing.m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microsoft.com/office/2007/relationships/hdphoto" Target="../media/hdphoto3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microsoft.com/office/2007/relationships/hdphoto" Target="../media/hdphoto4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microsoft.com/office/2007/relationships/hdphoto" Target="../media/hdphoto4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5.wmf"/><Relationship Id="rId4" Type="http://schemas.openxmlformats.org/officeDocument/2006/relationships/image" Target="../media/image19.wmf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 bwMode="auto">
          <a:xfrm>
            <a:off x="3209026" y="1789727"/>
            <a:ext cx="8482694" cy="332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851" tIns="60925" rIns="121851" bIns="60925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300" b="0" kern="1200" spc="0" baseline="0" dirty="0">
                <a:gradFill flip="none" rotWithShape="1">
                  <a:gsLst>
                    <a:gs pos="0">
                      <a:srgbClr val="81479C"/>
                    </a:gs>
                    <a:gs pos="100000">
                      <a:srgbClr val="652D89"/>
                    </a:gs>
                    <a:gs pos="50000">
                      <a:srgbClr val="0096D6"/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OpenC2 and Distributed Network Security Policy Convergence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0678" y="4427119"/>
            <a:ext cx="3254121" cy="2092832"/>
          </a:xfrm>
          <a:prstGeom prst="rect">
            <a:avLst/>
          </a:prstGeom>
        </p:spPr>
        <p:txBody>
          <a:bodyPr wrap="square" lIns="121872" tIns="60936" rIns="121872" bIns="60936">
            <a:spAutoFit/>
          </a:bodyPr>
          <a:lstStyle/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Eric Voit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Principal Engineer</a:t>
            </a:r>
          </a:p>
          <a:p>
            <a:r>
              <a:rPr lang="en-US" sz="2400" dirty="0" smtClean="0">
                <a:solidFill>
                  <a:schemeClr val="bg1"/>
                </a:solidFill>
                <a:hlinkClick r:id="rId3"/>
              </a:rPr>
              <a:t>evoit@cisco.com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29-Sep-2016</a:t>
            </a:r>
          </a:p>
        </p:txBody>
      </p:sp>
      <p:sp>
        <p:nvSpPr>
          <p:cNvPr id="4" name="Cloud 3"/>
          <p:cNvSpPr/>
          <p:nvPr/>
        </p:nvSpPr>
        <p:spPr bwMode="auto">
          <a:xfrm>
            <a:off x="701248" y="2708996"/>
            <a:ext cx="2433358" cy="1174501"/>
          </a:xfrm>
          <a:prstGeom prst="cloud">
            <a:avLst/>
          </a:prstGeom>
          <a:solidFill>
            <a:srgbClr val="FFFFFF">
              <a:lumMod val="85000"/>
              <a:alpha val="50000"/>
            </a:srgb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none" lIns="109705" tIns="48757" rIns="109705" bIns="48757" numCol="1" rtlCol="0" anchor="ctr" anchorCtr="0" compatLnSpc="1">
            <a:prstTxWarp prst="textNoShape">
              <a:avLst/>
            </a:prstTxWarp>
          </a:bodyPr>
          <a:lstStyle/>
          <a:p>
            <a:pPr algn="ctr" defTabSz="609468">
              <a:defRPr/>
            </a:pPr>
            <a:r>
              <a:rPr lang="en-US" sz="1600" kern="0" dirty="0">
                <a:solidFill>
                  <a:srgbClr val="2C2C2C"/>
                </a:solidFill>
                <a:effectLst>
                  <a:outerShdw blurRad="50800" dist="38100" dir="2700000" algn="tl" rotWithShape="0">
                    <a:srgbClr val="B7D333">
                      <a:lumMod val="75000"/>
                      <a:alpha val="43000"/>
                    </a:srgbClr>
                  </a:outerShdw>
                </a:effectLst>
                <a:ea typeface="ＭＳ Ｐゴシック" charset="0"/>
              </a:rPr>
              <a:t>  </a:t>
            </a:r>
            <a:endParaRPr lang="en-US" kern="0" dirty="0">
              <a:solidFill>
                <a:srgbClr val="FFFFFF">
                  <a:lumMod val="65000"/>
                </a:srgbClr>
              </a:solidFill>
              <a:effectLst>
                <a:outerShdw blurRad="50800" dist="38100" dir="2700000" algn="tl" rotWithShape="0">
                  <a:srgbClr val="B7D333">
                    <a:lumMod val="75000"/>
                    <a:alpha val="43000"/>
                  </a:srgbClr>
                </a:outerShdw>
              </a:effectLst>
              <a:ea typeface="ＭＳ Ｐゴシック" charset="0"/>
            </a:endParaRPr>
          </a:p>
          <a:p>
            <a:pPr algn="ctr" defTabSz="609468">
              <a:defRPr/>
            </a:pPr>
            <a:endParaRPr lang="en-US" kern="0" dirty="0">
              <a:solidFill>
                <a:srgbClr val="FFFFFF">
                  <a:lumMod val="65000"/>
                </a:srgbClr>
              </a:solidFill>
              <a:effectLst>
                <a:outerShdw blurRad="50800" dist="38100" dir="2700000" algn="tl" rotWithShape="0">
                  <a:srgbClr val="B7D333">
                    <a:lumMod val="75000"/>
                    <a:alpha val="43000"/>
                  </a:srgbClr>
                </a:outerShdw>
              </a:effectLst>
              <a:ea typeface="ＭＳ Ｐゴシック" charset="0"/>
            </a:endParaRPr>
          </a:p>
          <a:p>
            <a:pPr algn="ctr" defTabSz="609468">
              <a:defRPr/>
            </a:pPr>
            <a:endParaRPr lang="en-US" kern="0" dirty="0">
              <a:solidFill>
                <a:srgbClr val="FFFFFF">
                  <a:lumMod val="65000"/>
                </a:srgbClr>
              </a:solidFill>
              <a:effectLst>
                <a:outerShdw blurRad="50800" dist="38100" dir="2700000" algn="tl" rotWithShape="0">
                  <a:srgbClr val="B7D333">
                    <a:lumMod val="75000"/>
                    <a:alpha val="43000"/>
                  </a:srgbClr>
                </a:outerShdw>
              </a:effectLst>
              <a:ea typeface="ＭＳ Ｐゴシック" charset="0"/>
            </a:endParaRPr>
          </a:p>
        </p:txBody>
      </p:sp>
      <p:pic>
        <p:nvPicPr>
          <p:cNvPr id="16" name="Picture 12" descr="Padlock, Black, Lock, Security, Silhouette, Secure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B7D333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89" y="2146767"/>
            <a:ext cx="909294" cy="117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3769678" y="4427119"/>
            <a:ext cx="2997528" cy="1723500"/>
          </a:xfrm>
          <a:prstGeom prst="rect">
            <a:avLst/>
          </a:prstGeom>
        </p:spPr>
        <p:txBody>
          <a:bodyPr wrap="square" lIns="121872" tIns="60936" rIns="121872" bIns="60936">
            <a:spAutoFit/>
          </a:bodyPr>
          <a:lstStyle/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Jyoti Verma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Technical Leader</a:t>
            </a:r>
          </a:p>
          <a:p>
            <a:r>
              <a:rPr lang="en-US" sz="2400" dirty="0" smtClean="0">
                <a:solidFill>
                  <a:schemeClr val="bg1"/>
                </a:solidFill>
                <a:hlinkClick r:id="rId6"/>
              </a:rPr>
              <a:t>jyoverma@cisco.com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7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265" y="4255936"/>
            <a:ext cx="2764766" cy="85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2189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119" dirty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OpenC2 </a:t>
            </a:r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Alternative Selection Criteria</a:t>
            </a:r>
            <a:endParaRPr lang="en-US" sz="4000" spc="-119" dirty="0">
              <a:gradFill>
                <a:gsLst>
                  <a:gs pos="0">
                    <a:srgbClr val="0096D6">
                      <a:lumMod val="85000"/>
                      <a:lumOff val="15000"/>
                    </a:srgbClr>
                  </a:gs>
                  <a:gs pos="38000">
                    <a:srgbClr val="0096D6">
                      <a:lumMod val="95000"/>
                    </a:srgbClr>
                  </a:gs>
                  <a:gs pos="74000">
                    <a:srgbClr val="652D89">
                      <a:lumMod val="29000"/>
                      <a:lumOff val="71000"/>
                    </a:srgbClr>
                  </a:gs>
                </a:gsLst>
                <a:lin ang="4800000" scaled="0"/>
              </a:gra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152538"/>
              </p:ext>
            </p:extLst>
          </p:nvPr>
        </p:nvGraphicFramePr>
        <p:xfrm>
          <a:off x="397124" y="2461944"/>
          <a:ext cx="11124316" cy="1911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3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414801121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21501292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412740384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5884848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59490807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466030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98462" marR="0" lvl="1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73152" marR="27432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3975" marR="0" lvl="1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Convergence Speed</a:t>
                      </a:r>
                      <a:endParaRPr lang="en-US" sz="16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marT="91440" marB="91440" anchor="ctr">
                    <a:lnL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5DB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0" lvl="1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Scale</a:t>
                      </a:r>
                    </a:p>
                  </a:txBody>
                  <a:tcPr marL="45720" marR="45720" marT="91440" marB="91440" anchor="ctr">
                    <a:lnL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5DB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0" lvl="1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Controller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 State?</a:t>
                      </a:r>
                      <a:endParaRPr lang="en-US" sz="16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marT="91440" marB="91440" anchor="ctr">
                    <a:lnL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5DB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0" lvl="1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Auto-config / Self-healing</a:t>
                      </a:r>
                    </a:p>
                  </a:txBody>
                  <a:tcPr marL="45720" marR="45720" marT="91440" marB="91440" anchor="ctr">
                    <a:lnL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5DB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0" lvl="1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End-to-end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 Encryption</a:t>
                      </a:r>
                      <a:endParaRPr lang="en-US" sz="16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marT="91440" marB="91440" anchor="ctr">
                    <a:lnL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5DB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0" lvl="1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Embedded base</a:t>
                      </a:r>
                    </a:p>
                  </a:txBody>
                  <a:tcPr marL="45720" marR="45720" marT="91440" marB="91440" anchor="ctr">
                    <a:lnL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5DB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0" lvl="1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aseline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Local NE Application</a:t>
                      </a:r>
                      <a:endParaRPr lang="en-US" sz="16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marT="91440" marB="91440" anchor="ctr">
                    <a:lnL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5DB1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796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2712" marR="0" lvl="1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     NOS CLI/API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73152" marR="27432" marT="91440" marB="91440" anchor="ctr">
                    <a:lnL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5DB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0" lvl="1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C000"/>
                          </a:solidFill>
                          <a:latin typeface="Arial Narrow" panose="020B0606020202030204" pitchFamily="34" charset="0"/>
                        </a:rPr>
                        <a:t>Slow</a:t>
                      </a:r>
                      <a:endParaRPr lang="en-US" sz="1600" dirty="0" smtClean="0">
                        <a:solidFill>
                          <a:srgbClr val="FFC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37160" marR="137160" marT="91440" marB="91440" anchor="ctr">
                    <a:lnL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5DB1">
                        <a:alpha val="1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0" lvl="1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C000"/>
                          </a:solidFill>
                          <a:latin typeface="Arial Narrow" panose="020B0606020202030204" pitchFamily="34" charset="0"/>
                        </a:rPr>
                        <a:t>Low</a:t>
                      </a:r>
                      <a:endParaRPr lang="en-US" sz="1600" dirty="0" smtClean="0">
                        <a:solidFill>
                          <a:srgbClr val="FFC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37160" marR="137160" marT="91440" marB="91440" anchor="ctr">
                    <a:lnL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5DB1">
                        <a:alpha val="1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0" lvl="1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C000"/>
                          </a:solidFill>
                          <a:latin typeface="Arial Narrow" panose="020B0606020202030204" pitchFamily="34" charset="0"/>
                        </a:rPr>
                        <a:t>Yes</a:t>
                      </a:r>
                      <a:endParaRPr lang="en-US" sz="1600" dirty="0" smtClean="0">
                        <a:solidFill>
                          <a:srgbClr val="FFC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37160" marR="137160" marT="91440" marB="91440" anchor="ctr">
                    <a:lnL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5DB1">
                        <a:alpha val="1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0" lvl="1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C000"/>
                          </a:solidFill>
                          <a:latin typeface="Arial Narrow" panose="020B0606020202030204" pitchFamily="34" charset="0"/>
                        </a:rPr>
                        <a:t>No</a:t>
                      </a:r>
                      <a:endParaRPr lang="en-US" sz="1600" dirty="0" smtClean="0">
                        <a:solidFill>
                          <a:srgbClr val="FFC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37160" marR="137160" marT="91440" marB="91440" anchor="ctr">
                    <a:lnL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5DB1">
                        <a:alpha val="1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0" lvl="1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C000"/>
                          </a:solidFill>
                          <a:latin typeface="Arial Narrow" panose="020B0606020202030204" pitchFamily="34" charset="0"/>
                        </a:rPr>
                        <a:t>No</a:t>
                      </a:r>
                      <a:endParaRPr lang="en-US" sz="1600" dirty="0" smtClean="0">
                        <a:solidFill>
                          <a:srgbClr val="FFC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37160" marR="137160" marT="91440" marB="91440" anchor="ctr">
                    <a:lnL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5DB1">
                        <a:alpha val="1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0" lvl="1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</a:rPr>
                        <a:t>Yes</a:t>
                      </a:r>
                    </a:p>
                  </a:txBody>
                  <a:tcPr marL="137160" marR="137160" marT="91440" marB="91440" anchor="ctr">
                    <a:lnL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5DB1">
                        <a:alpha val="1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0" lvl="1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</a:rPr>
                        <a:t>No</a:t>
                      </a:r>
                      <a:endParaRPr lang="en-US" sz="1600" dirty="0" smtClean="0">
                        <a:solidFill>
                          <a:srgbClr val="00B05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37160" marR="137160" marT="91440" marB="91440" anchor="ctr">
                    <a:lnL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5DB1">
                        <a:alpha val="1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940">
                <a:tc>
                  <a:txBody>
                    <a:bodyPr/>
                    <a:lstStyle/>
                    <a:p>
                      <a:pPr marL="112712" marR="0" lvl="1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     Subscribed NOS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API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73152" marR="27432" marT="91440" marB="91440" anchor="ctr">
                    <a:lnL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5DB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0" lvl="1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</a:rPr>
                        <a:t>Fast</a:t>
                      </a:r>
                      <a:endParaRPr lang="en-US" sz="1600" dirty="0" smtClean="0">
                        <a:solidFill>
                          <a:srgbClr val="00B05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37160" marR="137160" marT="91440" marB="91440" anchor="ctr">
                    <a:lnL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5DB1">
                        <a:alpha val="1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0" lvl="1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</a:rPr>
                        <a:t>High</a:t>
                      </a:r>
                      <a:endParaRPr lang="en-US" sz="1600" dirty="0" smtClean="0">
                        <a:solidFill>
                          <a:srgbClr val="00B05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37160" marR="137160" marT="91440" marB="91440" anchor="ctr">
                    <a:lnL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5DB1">
                        <a:alpha val="1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0" lvl="1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</a:rPr>
                        <a:t>No</a:t>
                      </a:r>
                      <a:endParaRPr lang="en-US" sz="1600" dirty="0" smtClean="0">
                        <a:solidFill>
                          <a:srgbClr val="00B05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37160" marR="137160" marT="91440" marB="91440" anchor="ctr">
                    <a:lnL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5DB1">
                        <a:alpha val="1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0" lvl="1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</a:rPr>
                        <a:t>Yes</a:t>
                      </a:r>
                      <a:endParaRPr lang="en-US" sz="1600" dirty="0" smtClean="0">
                        <a:solidFill>
                          <a:srgbClr val="00B05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37160" marR="137160" marT="91440" marB="91440" anchor="ctr">
                    <a:lnL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5DB1">
                        <a:alpha val="1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0" lvl="1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C000"/>
                          </a:solidFill>
                          <a:latin typeface="Arial Narrow" panose="020B0606020202030204" pitchFamily="34" charset="0"/>
                        </a:rPr>
                        <a:t>No</a:t>
                      </a:r>
                      <a:endParaRPr lang="en-US" sz="1600" dirty="0" smtClean="0">
                        <a:solidFill>
                          <a:srgbClr val="FFC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37160" marR="137160" marT="91440" marB="91440" anchor="ctr">
                    <a:lnL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5DB1">
                        <a:alpha val="1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0" lvl="1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C000"/>
                          </a:solidFill>
                          <a:latin typeface="Arial Narrow" panose="020B0606020202030204" pitchFamily="34" charset="0"/>
                        </a:rPr>
                        <a:t>No</a:t>
                      </a:r>
                      <a:endParaRPr lang="en-US" sz="1600" dirty="0" smtClean="0">
                        <a:solidFill>
                          <a:srgbClr val="FFC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37160" marR="137160" marT="91440" marB="91440" anchor="ctr">
                    <a:lnL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5DB1">
                        <a:alpha val="1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0" lvl="1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No</a:t>
                      </a:r>
                      <a:endParaRPr lang="en-US" sz="1600" kern="1200" dirty="0" smtClean="0">
                        <a:solidFill>
                          <a:srgbClr val="00B05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137160" marR="137160" marT="91440" marB="91440" anchor="ctr">
                    <a:lnL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5DB1">
                        <a:alpha val="1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940">
                <a:tc>
                  <a:txBody>
                    <a:bodyPr/>
                    <a:lstStyle/>
                    <a:p>
                      <a:pPr marL="112712" marR="0" lvl="1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     Subscribed OpenC2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73152" marR="27432" marT="91440" marB="91440" anchor="ctr">
                    <a:lnL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5DB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0" lvl="1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</a:rPr>
                        <a:t>Fast</a:t>
                      </a:r>
                      <a:endParaRPr lang="en-US" sz="1600" dirty="0" smtClean="0">
                        <a:solidFill>
                          <a:srgbClr val="00B05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37160" marR="137160" marT="91440" marB="91440" anchor="ctr">
                    <a:lnL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5DB1">
                        <a:alpha val="1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0" lvl="1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</a:rPr>
                        <a:t>High</a:t>
                      </a:r>
                      <a:endParaRPr lang="en-US" sz="1600" dirty="0" smtClean="0">
                        <a:solidFill>
                          <a:srgbClr val="00B05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37160" marR="137160" marT="91440" marB="91440" anchor="ctr">
                    <a:lnL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5DB1">
                        <a:alpha val="1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0" lvl="1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</a:rPr>
                        <a:t>No</a:t>
                      </a:r>
                      <a:endParaRPr lang="en-US" sz="1600" dirty="0" smtClean="0">
                        <a:solidFill>
                          <a:srgbClr val="00B05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37160" marR="137160" marT="91440" marB="91440" anchor="ctr">
                    <a:lnL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5DB1">
                        <a:alpha val="1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0" lvl="1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</a:rPr>
                        <a:t>Yes</a:t>
                      </a:r>
                      <a:endParaRPr lang="en-US" sz="1600" dirty="0" smtClean="0">
                        <a:solidFill>
                          <a:srgbClr val="00B05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37160" marR="137160" marT="91440" marB="91440" anchor="ctr">
                    <a:lnL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5DB1">
                        <a:alpha val="1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0" lvl="1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</a:rPr>
                        <a:t>Viable</a:t>
                      </a:r>
                      <a:endParaRPr lang="en-US" sz="1600" dirty="0" smtClean="0">
                        <a:solidFill>
                          <a:srgbClr val="00B05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37160" marR="137160" marT="91440" marB="91440" anchor="ctr">
                    <a:lnL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5DB1">
                        <a:alpha val="1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0" lvl="1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C000"/>
                          </a:solidFill>
                          <a:latin typeface="Arial Narrow" panose="020B0606020202030204" pitchFamily="34" charset="0"/>
                        </a:rPr>
                        <a:t>No</a:t>
                      </a:r>
                      <a:endParaRPr lang="en-US" sz="1600" dirty="0" smtClean="0">
                        <a:solidFill>
                          <a:srgbClr val="FFC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37160" marR="137160" marT="91440" marB="91440" anchor="ctr">
                    <a:lnL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5DB1">
                        <a:alpha val="1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0" lvl="1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smtClean="0">
                          <a:solidFill>
                            <a:srgbClr val="FFC000"/>
                          </a:solidFill>
                          <a:latin typeface="Arial Narrow" panose="020B0606020202030204" pitchFamily="34" charset="0"/>
                        </a:rPr>
                        <a:t>Yes</a:t>
                      </a:r>
                      <a:endParaRPr lang="en-US" sz="1600" dirty="0" smtClean="0">
                        <a:solidFill>
                          <a:srgbClr val="FFC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37160" marR="137160" marT="91440" marB="91440" anchor="ctr">
                    <a:lnL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82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5DB1">
                        <a:alpha val="1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480889" y="3995211"/>
            <a:ext cx="319178" cy="319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0889" y="3584675"/>
            <a:ext cx="319178" cy="319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0889" y="3174139"/>
            <a:ext cx="319178" cy="319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59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Takeaways</a:t>
            </a:r>
            <a:endParaRPr lang="en-US" sz="4000" spc="-119" dirty="0">
              <a:gradFill>
                <a:gsLst>
                  <a:gs pos="0">
                    <a:srgbClr val="0096D6">
                      <a:lumMod val="85000"/>
                      <a:lumOff val="15000"/>
                    </a:srgbClr>
                  </a:gs>
                  <a:gs pos="38000">
                    <a:srgbClr val="0096D6">
                      <a:lumMod val="95000"/>
                    </a:srgbClr>
                  </a:gs>
                  <a:gs pos="74000">
                    <a:srgbClr val="652D89">
                      <a:lumMod val="29000"/>
                      <a:lumOff val="71000"/>
                    </a:srgbClr>
                  </a:gs>
                </a:gsLst>
                <a:lin ang="4800000" scaled="0"/>
              </a:gra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83914" y="2171761"/>
            <a:ext cx="10047679" cy="4249741"/>
          </a:xfrm>
        </p:spPr>
        <p:txBody>
          <a:bodyPr/>
          <a:lstStyle/>
          <a:p>
            <a:r>
              <a:rPr lang="en-US" dirty="0" smtClean="0"/>
              <a:t>Changes to Network Policy convergence will be relevant to end-to-end OpenC2 deployments, even if these changes are under-the-covers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Edge/leaf based subscription to Policy (however it is expressed) improves scale and simplifies management</a:t>
            </a:r>
          </a:p>
        </p:txBody>
      </p:sp>
    </p:spTree>
    <p:extLst>
      <p:ext uri="{BB962C8B-B14F-4D97-AF65-F5344CB8AC3E}">
        <p14:creationId xmlns:p14="http://schemas.microsoft.com/office/powerpoint/2010/main" val="14885600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6778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Layered Subscription Framework</a:t>
            </a:r>
            <a:endParaRPr lang="en-US" sz="4000" spc="-119" dirty="0">
              <a:gradFill>
                <a:gsLst>
                  <a:gs pos="0">
                    <a:srgbClr val="0096D6">
                      <a:lumMod val="85000"/>
                      <a:lumOff val="15000"/>
                    </a:srgbClr>
                  </a:gs>
                  <a:gs pos="38000">
                    <a:srgbClr val="0096D6">
                      <a:lumMod val="95000"/>
                    </a:srgbClr>
                  </a:gs>
                  <a:gs pos="74000">
                    <a:srgbClr val="652D89">
                      <a:lumMod val="29000"/>
                      <a:lumOff val="71000"/>
                    </a:srgbClr>
                  </a:gs>
                </a:gsLst>
                <a:lin ang="4800000" scaled="0"/>
              </a:gra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75394" y="2013600"/>
            <a:ext cx="1101553" cy="327545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CFB80B"/>
            </a:solidFill>
            <a:prstDash val="solid"/>
          </a:ln>
          <a:effectLst/>
        </p:spPr>
        <p:txBody>
          <a:bodyPr lIns="6859" tIns="6859" rIns="6859" bIns="6859" rtlCol="0" anchor="t" anchorCtr="0"/>
          <a:lstStyle/>
          <a:p>
            <a:pPr algn="ctr" defTabSz="6857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IETF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62837" y="2186514"/>
            <a:ext cx="1123300" cy="3291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</a:schemeClr>
            </a:solidFill>
            <a:prstDash val="solid"/>
          </a:ln>
          <a:effectLst/>
        </p:spPr>
        <p:txBody>
          <a:bodyPr lIns="6859" tIns="6859" rIns="6859" bIns="6859" rtlCol="0" anchor="b" anchorCtr="0"/>
          <a:lstStyle/>
          <a:p>
            <a:pPr algn="ctr" defTabSz="6857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kern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Open Config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62836" y="2186519"/>
            <a:ext cx="1014113" cy="154632"/>
          </a:xfrm>
          <a:prstGeom prst="rect">
            <a:avLst/>
          </a:prstGeom>
          <a:solidFill>
            <a:srgbClr val="92A713"/>
          </a:solidFill>
          <a:ln w="19050" cap="flat" cmpd="sng" algn="ctr">
            <a:solidFill>
              <a:srgbClr val="91B44A"/>
            </a:solidFill>
            <a:prstDash val="solid"/>
          </a:ln>
          <a:effectLst/>
        </p:spPr>
        <p:txBody>
          <a:bodyPr wrap="none" lIns="6859" tIns="34289" rIns="6859" bIns="34289" rtlCol="0" anchor="ctr"/>
          <a:lstStyle/>
          <a:p>
            <a:pPr algn="ctr" defTabSz="685777" fontAlgn="auto"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Common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75828" y="1443776"/>
            <a:ext cx="7897434" cy="742738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tIns="0" b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Application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5828" y="2475775"/>
            <a:ext cx="7897434" cy="3995419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25400" cap="flat" cmpd="sng" algn="ctr">
            <a:noFill/>
            <a:prstDash val="soli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txBody>
          <a:bodyPr anchor="b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Publisher</a:t>
            </a:r>
          </a:p>
        </p:txBody>
      </p:sp>
      <p:sp>
        <p:nvSpPr>
          <p:cNvPr id="11" name="Down Arrow 10"/>
          <p:cNvSpPr/>
          <p:nvPr/>
        </p:nvSpPr>
        <p:spPr>
          <a:xfrm flipV="1">
            <a:off x="5214746" y="2168435"/>
            <a:ext cx="433892" cy="412800"/>
          </a:xfrm>
          <a:prstGeom prst="downArrow">
            <a:avLst/>
          </a:prstGeom>
          <a:solidFill>
            <a:sysClr val="window" lastClr="FFFFFF">
              <a:lumMod val="65000"/>
            </a:sysClr>
          </a:solidFill>
          <a:ln w="19050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defTabSz="914400">
              <a:lnSpc>
                <a:spcPct val="80000"/>
              </a:lnSpc>
              <a:defRPr/>
            </a:pPr>
            <a:endParaRPr lang="en-US" sz="1100" kern="0">
              <a:solidFill>
                <a:prstClr val="white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540225" y="2118719"/>
            <a:ext cx="433892" cy="439918"/>
          </a:xfrm>
          <a:prstGeom prst="downArrow">
            <a:avLst/>
          </a:prstGeom>
          <a:solidFill>
            <a:sysClr val="window" lastClr="FFFFFF">
              <a:lumMod val="65000"/>
            </a:sysClr>
          </a:solidFill>
          <a:ln w="19050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defTabSz="914400">
              <a:lnSpc>
                <a:spcPct val="80000"/>
              </a:lnSpc>
              <a:defRPr/>
            </a:pPr>
            <a:endParaRPr lang="en-US" sz="1100" kern="0">
              <a:solidFill>
                <a:prstClr val="white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4149" y="1745090"/>
            <a:ext cx="1476437" cy="405267"/>
          </a:xfrm>
          <a:prstGeom prst="rect">
            <a:avLst/>
          </a:prstGeom>
          <a:solidFill>
            <a:sysClr val="window" lastClr="FFFFFF">
              <a:lumMod val="85000"/>
              <a:alpha val="68000"/>
            </a:sysClr>
          </a:solidFill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tIns="91440" bIns="91440" anchor="ctr"/>
          <a:lstStyle/>
          <a:p>
            <a:pPr algn="ctr" defTabSz="914400">
              <a:lnSpc>
                <a:spcPct val="80000"/>
              </a:lnSpc>
              <a:defRPr/>
            </a:pPr>
            <a:r>
              <a:rPr lang="en-US" sz="1050" kern="0" dirty="0">
                <a:solidFill>
                  <a:srgbClr val="1F497D">
                    <a:lumMod val="50000"/>
                  </a:srgbClr>
                </a:solidFill>
                <a:latin typeface="Calibri"/>
                <a:ea typeface="+mn-ea"/>
                <a:cs typeface="Arial" charset="0"/>
              </a:rPr>
              <a:t>Subscriber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05177" y="2558636"/>
            <a:ext cx="5721947" cy="1518621"/>
          </a:xfrm>
          <a:prstGeom prst="rect">
            <a:avLst/>
          </a:prstGeom>
          <a:solidFill>
            <a:sysClr val="window" lastClr="FFFFFF">
              <a:lumMod val="85000"/>
              <a:alpha val="68000"/>
            </a:sysClr>
          </a:solidFill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wrap="none" tIns="91440" rIns="45720" bIns="73152" anchor="ctr"/>
          <a:lstStyle/>
          <a:p>
            <a:pPr algn="r" defTabSz="914400">
              <a:lnSpc>
                <a:spcPct val="75000"/>
              </a:lnSpc>
              <a:defRPr/>
            </a:pPr>
            <a:r>
              <a:rPr lang="en-US" sz="1100" b="1" kern="0" dirty="0">
                <a:solidFill>
                  <a:srgbClr val="1F497D">
                    <a:lumMod val="50000"/>
                  </a:srgbClr>
                </a:solidFill>
                <a:latin typeface="Calibri"/>
                <a:ea typeface="+mn-ea"/>
                <a:cs typeface="Arial" charset="0"/>
              </a:rPr>
              <a:t>Update</a:t>
            </a:r>
          </a:p>
          <a:p>
            <a:pPr algn="r" defTabSz="914400">
              <a:lnSpc>
                <a:spcPct val="75000"/>
              </a:lnSpc>
              <a:defRPr/>
            </a:pPr>
            <a:r>
              <a:rPr lang="en-US" sz="1100" b="1" kern="0" dirty="0">
                <a:solidFill>
                  <a:srgbClr val="1F497D">
                    <a:lumMod val="50000"/>
                  </a:srgbClr>
                </a:solidFill>
                <a:latin typeface="Calibri"/>
                <a:ea typeface="+mn-ea"/>
                <a:cs typeface="Arial" charset="0"/>
              </a:rPr>
              <a:t>Packaging</a:t>
            </a:r>
          </a:p>
          <a:p>
            <a:pPr algn="r" defTabSz="914400">
              <a:lnSpc>
                <a:spcPct val="75000"/>
              </a:lnSpc>
              <a:defRPr/>
            </a:pPr>
            <a:r>
              <a:rPr lang="en-US" sz="1100" b="1" kern="0" dirty="0">
                <a:solidFill>
                  <a:srgbClr val="1F497D">
                    <a:lumMod val="50000"/>
                  </a:srgbClr>
                </a:solidFill>
                <a:latin typeface="Calibri"/>
                <a:ea typeface="+mn-ea"/>
                <a:cs typeface="Arial" charset="0"/>
              </a:rPr>
              <a:t>and</a:t>
            </a:r>
          </a:p>
          <a:p>
            <a:pPr algn="r" defTabSz="914400">
              <a:lnSpc>
                <a:spcPct val="75000"/>
              </a:lnSpc>
              <a:defRPr/>
            </a:pPr>
            <a:r>
              <a:rPr lang="en-US" sz="1100" b="1" kern="0" dirty="0">
                <a:solidFill>
                  <a:srgbClr val="1F497D">
                    <a:lumMod val="50000"/>
                  </a:srgbClr>
                </a:solidFill>
                <a:latin typeface="Calibri"/>
                <a:ea typeface="+mn-ea"/>
                <a:cs typeface="Arial" charset="0"/>
              </a:rPr>
              <a:t>Flow Control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07623" y="2630952"/>
            <a:ext cx="4634205" cy="759310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wrap="none"/>
          <a:lstStyle/>
          <a:p>
            <a:pPr algn="r" defTabSz="914400">
              <a:defRPr/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Transport</a:t>
            </a:r>
          </a:p>
          <a:p>
            <a:pPr algn="r" defTabSz="914400">
              <a:lnSpc>
                <a:spcPct val="75000"/>
              </a:lnSpc>
              <a:defRPr/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Session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07623" y="3498735"/>
            <a:ext cx="4634205" cy="506207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wrap="none"/>
          <a:lstStyle/>
          <a:p>
            <a:pPr algn="r" defTabSz="914400">
              <a:defRPr/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Encoding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21713" y="3167290"/>
            <a:ext cx="384174" cy="1521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</a:schemeClr>
            </a:solidFill>
            <a:prstDash val="solid"/>
          </a:ln>
          <a:effectLst/>
        </p:spPr>
        <p:txBody>
          <a:bodyPr wrap="none" lIns="6859" tIns="6859" rIns="6859" bIns="6859" rtlCol="0" anchor="ctr" anchorCtr="1"/>
          <a:lstStyle/>
          <a:p>
            <a:pPr defTabSz="685777" fontAlgn="auto"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gRPC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42973" y="3167290"/>
            <a:ext cx="578522" cy="152163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EEECE1">
                <a:lumMod val="75000"/>
              </a:srgbClr>
            </a:solidFill>
            <a:prstDash val="solid"/>
          </a:ln>
          <a:effectLst/>
        </p:spPr>
        <p:txBody>
          <a:bodyPr wrap="none" lIns="27432" tIns="9144" rIns="27432" bIns="9144"/>
          <a:lstStyle/>
          <a:p>
            <a:pPr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Netconf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37898" y="3167290"/>
            <a:ext cx="617693" cy="152163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EEECE1">
                <a:lumMod val="75000"/>
              </a:srgbClr>
            </a:solidFill>
            <a:prstDash val="solid"/>
          </a:ln>
          <a:effectLst/>
        </p:spPr>
        <p:txBody>
          <a:bodyPr wrap="none" lIns="27432" tIns="9144" rIns="27432" bIns="9144"/>
          <a:lstStyle/>
          <a:p>
            <a:pPr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Restconf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46228" y="3170303"/>
            <a:ext cx="569483" cy="149150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wrap="none" lIns="9144" rIns="9144" anchor="ctr"/>
          <a:lstStyle/>
          <a:p>
            <a:pPr algn="ctr" defTabSz="914400">
              <a:defRPr/>
            </a:pPr>
            <a:r>
              <a:rPr lang="en-US" sz="1050" kern="0" dirty="0">
                <a:solidFill>
                  <a:prstClr val="white"/>
                </a:solidFill>
                <a:latin typeface="Calibri"/>
                <a:ea typeface="+mn-ea"/>
                <a:cs typeface="Arial" charset="0"/>
              </a:rPr>
              <a:t>RFC5424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1991" y="3765397"/>
            <a:ext cx="468542" cy="152164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wrap="none" lIns="9144" rIns="9144" anchor="ctr"/>
          <a:lstStyle/>
          <a:p>
            <a:pPr algn="ctr" defTabSz="914400">
              <a:defRPr/>
            </a:pPr>
            <a:r>
              <a:rPr lang="en-US" sz="1050" kern="0" dirty="0">
                <a:solidFill>
                  <a:prstClr val="white"/>
                </a:solidFill>
                <a:latin typeface="Calibri"/>
                <a:ea typeface="+mn-ea"/>
                <a:cs typeface="Arial" charset="0"/>
              </a:rPr>
              <a:t>Syslog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13059" y="3765397"/>
            <a:ext cx="292274" cy="152164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wrap="none" lIns="9144" rIns="9144" anchor="ctr"/>
          <a:lstStyle/>
          <a:p>
            <a:pPr algn="ctr" defTabSz="914400">
              <a:defRPr/>
            </a:pPr>
            <a:r>
              <a:rPr lang="en-US" sz="1050" kern="0" dirty="0">
                <a:solidFill>
                  <a:prstClr val="white"/>
                </a:solidFill>
                <a:latin typeface="Calibri"/>
                <a:ea typeface="+mn-ea"/>
                <a:cs typeface="Arial" charset="0"/>
              </a:rPr>
              <a:t>TDL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07238" y="3765397"/>
            <a:ext cx="361577" cy="152164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wrap="none" lIns="9144" rIns="9144" anchor="ctr"/>
          <a:lstStyle/>
          <a:p>
            <a:pPr algn="ctr" defTabSz="914400">
              <a:defRPr/>
            </a:pPr>
            <a:r>
              <a:rPr lang="en-US" sz="1050" kern="0" dirty="0">
                <a:solidFill>
                  <a:prstClr val="white"/>
                </a:solidFill>
                <a:latin typeface="Calibri"/>
                <a:ea typeface="+mn-ea"/>
                <a:cs typeface="Arial" charset="0"/>
              </a:rPr>
              <a:t>IPFIX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80263" y="2721346"/>
            <a:ext cx="354044" cy="152163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EEECE1">
                <a:lumMod val="75000"/>
              </a:srgbClr>
            </a:solidFill>
            <a:prstDash val="solid"/>
          </a:ln>
          <a:effectLst/>
        </p:spPr>
        <p:txBody>
          <a:bodyPr wrap="none" lIns="27432" tIns="9144" rIns="27432" bIns="9144"/>
          <a:lstStyle/>
          <a:p>
            <a:pPr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SSH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06478" y="3765397"/>
            <a:ext cx="662890" cy="152164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wrap="none" lIns="9144" rIns="9144" anchor="ctr"/>
          <a:lstStyle/>
          <a:p>
            <a:pPr algn="ctr" defTabSz="914400">
              <a:defRPr/>
            </a:pPr>
            <a:r>
              <a:rPr lang="en-US" sz="1050" kern="0" dirty="0">
                <a:solidFill>
                  <a:prstClr val="white"/>
                </a:solidFill>
                <a:latin typeface="Calibri"/>
                <a:ea typeface="+mn-ea"/>
                <a:cs typeface="Arial" charset="0"/>
              </a:rPr>
              <a:t>ASN.1 BER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79517" y="2942810"/>
            <a:ext cx="527299" cy="152164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EEECE1">
                <a:lumMod val="75000"/>
              </a:srgbClr>
            </a:solidFill>
            <a:prstDash val="solid"/>
          </a:ln>
          <a:effectLst/>
        </p:spPr>
        <p:txBody>
          <a:bodyPr wrap="none" lIns="27432" tIns="9144" rIns="27432" bIns="9144"/>
          <a:lstStyle/>
          <a:p>
            <a:pPr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HTTP2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76503" y="3562011"/>
            <a:ext cx="408281" cy="152163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CFB80B"/>
            </a:solidFill>
            <a:prstDash val="solid"/>
          </a:ln>
          <a:effectLst/>
        </p:spPr>
        <p:txBody>
          <a:bodyPr wrap="none" lIns="9144" tIns="9144" rIns="9144" bIns="9144" anchor="ctr" anchorCtr="1"/>
          <a:lstStyle/>
          <a:p>
            <a:pPr defTabSz="914400">
              <a:defRPr/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JSON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110793" y="2721346"/>
            <a:ext cx="316379" cy="15216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9050" cap="flat" cmpd="sng" algn="ctr">
            <a:solidFill>
              <a:srgbClr val="9BBB59"/>
            </a:solidFill>
            <a:prstDash val="solid"/>
          </a:ln>
          <a:effectLst/>
        </p:spPr>
        <p:txBody>
          <a:bodyPr wrap="none" lIns="9144" tIns="9144" rIns="9144" bIns="9144" anchor="ctr" anchorCtr="1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TLS</a:t>
            </a:r>
          </a:p>
        </p:txBody>
      </p:sp>
      <p:sp>
        <p:nvSpPr>
          <p:cNvPr id="29" name="Down Arrow 28"/>
          <p:cNvSpPr/>
          <p:nvPr/>
        </p:nvSpPr>
        <p:spPr>
          <a:xfrm rot="10800000">
            <a:off x="5256930" y="4077257"/>
            <a:ext cx="400748" cy="144631"/>
          </a:xfrm>
          <a:prstGeom prst="downArrow">
            <a:avLst/>
          </a:prstGeom>
          <a:solidFill>
            <a:sysClr val="window" lastClr="FFFFFF">
              <a:lumMod val="65000"/>
            </a:sysClr>
          </a:solidFill>
          <a:ln w="19050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defTabSz="914400">
              <a:lnSpc>
                <a:spcPct val="80000"/>
              </a:lnSpc>
              <a:defRPr/>
            </a:pPr>
            <a:endParaRPr lang="en-US" sz="1100" kern="0">
              <a:solidFill>
                <a:prstClr val="white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05177" y="4229420"/>
            <a:ext cx="5718935" cy="393215"/>
          </a:xfrm>
          <a:prstGeom prst="rect">
            <a:avLst/>
          </a:prstGeom>
          <a:solidFill>
            <a:sysClr val="window" lastClr="FFFFFF">
              <a:lumMod val="85000"/>
              <a:alpha val="68000"/>
            </a:sysClr>
          </a:solidFill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wrap="none" tIns="91440" rIns="45720" bIns="73152" anchor="ctr"/>
          <a:lstStyle/>
          <a:p>
            <a:pPr algn="r" defTabSz="914400">
              <a:lnSpc>
                <a:spcPct val="75000"/>
              </a:lnSpc>
              <a:defRPr/>
            </a:pPr>
            <a:r>
              <a:rPr lang="en-US" sz="1100" b="1" kern="0" dirty="0">
                <a:solidFill>
                  <a:srgbClr val="1F497D">
                    <a:lumMod val="50000"/>
                  </a:srgbClr>
                </a:solidFill>
                <a:latin typeface="Calibri"/>
                <a:ea typeface="+mn-ea"/>
                <a:cs typeface="Arial" charset="0"/>
              </a:rPr>
              <a:t>Event Notification</a:t>
            </a:r>
          </a:p>
          <a:p>
            <a:pPr algn="r" defTabSz="914400">
              <a:lnSpc>
                <a:spcPct val="75000"/>
              </a:lnSpc>
              <a:defRPr/>
            </a:pPr>
            <a:r>
              <a:rPr lang="en-US" sz="1100" b="1" kern="0" dirty="0">
                <a:solidFill>
                  <a:srgbClr val="1F497D">
                    <a:lumMod val="50000"/>
                  </a:srgbClr>
                </a:solidFill>
                <a:latin typeface="Calibri"/>
                <a:ea typeface="+mn-ea"/>
                <a:cs typeface="Arial" charset="0"/>
              </a:rPr>
              <a:t>Generation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62221" y="4345427"/>
            <a:ext cx="552911" cy="15216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9050" cap="flat" cmpd="sng" algn="ctr">
            <a:solidFill>
              <a:srgbClr val="9BBB59"/>
            </a:solidFill>
            <a:prstDash val="solid"/>
          </a:ln>
          <a:effectLst/>
        </p:spPr>
        <p:txBody>
          <a:bodyPr wrap="none" lIns="9144" tIns="9144" rIns="9144" bIns="9144" anchor="ctr" anchorCtr="1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Filtering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663342" y="4345427"/>
            <a:ext cx="958177" cy="152163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EEECE1">
                <a:lumMod val="75000"/>
              </a:srgbClr>
            </a:solidFill>
            <a:prstDash val="solid"/>
          </a:ln>
          <a:effectLst/>
        </p:spPr>
        <p:txBody>
          <a:bodyPr wrap="none" lIns="27432" tIns="9144" rIns="27432" bIns="9144"/>
          <a:lstStyle/>
          <a:p>
            <a:pPr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Access Control</a:t>
            </a:r>
          </a:p>
        </p:txBody>
      </p:sp>
      <p:sp>
        <p:nvSpPr>
          <p:cNvPr id="33" name="Down Arrow 32"/>
          <p:cNvSpPr/>
          <p:nvPr/>
        </p:nvSpPr>
        <p:spPr>
          <a:xfrm rot="10800000">
            <a:off x="5256930" y="4627155"/>
            <a:ext cx="400748" cy="144631"/>
          </a:xfrm>
          <a:prstGeom prst="downArrow">
            <a:avLst/>
          </a:prstGeom>
          <a:solidFill>
            <a:sysClr val="window" lastClr="FFFFFF">
              <a:lumMod val="65000"/>
            </a:sysClr>
          </a:solidFill>
          <a:ln w="19050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defTabSz="914400">
              <a:lnSpc>
                <a:spcPct val="80000"/>
              </a:lnSpc>
              <a:defRPr/>
            </a:pPr>
            <a:endParaRPr lang="en-US" sz="1100" kern="0">
              <a:solidFill>
                <a:prstClr val="white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51904" y="4780824"/>
            <a:ext cx="7275220" cy="1364952"/>
          </a:xfrm>
          <a:prstGeom prst="rect">
            <a:avLst/>
          </a:prstGeom>
          <a:solidFill>
            <a:sysClr val="window" lastClr="FFFFFF">
              <a:lumMod val="85000"/>
              <a:alpha val="68000"/>
            </a:sysClr>
          </a:solidFill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wrap="none" tIns="91440" rIns="45720" bIns="73152" anchor="ctr"/>
          <a:lstStyle/>
          <a:p>
            <a:pPr algn="r" defTabSz="914400">
              <a:lnSpc>
                <a:spcPct val="75000"/>
              </a:lnSpc>
              <a:defRPr/>
            </a:pPr>
            <a:r>
              <a:rPr lang="en-US" sz="1100" b="1" kern="0" dirty="0">
                <a:solidFill>
                  <a:srgbClr val="1F497D">
                    <a:lumMod val="50000"/>
                  </a:srgbClr>
                </a:solidFill>
                <a:latin typeface="Calibri"/>
                <a:ea typeface="+mn-ea"/>
                <a:cs typeface="Arial" charset="0"/>
              </a:rPr>
              <a:t>Event </a:t>
            </a:r>
          </a:p>
          <a:p>
            <a:pPr algn="r" defTabSz="914400">
              <a:lnSpc>
                <a:spcPct val="75000"/>
              </a:lnSpc>
              <a:defRPr/>
            </a:pPr>
            <a:r>
              <a:rPr lang="en-US" sz="1100" b="1" kern="0" dirty="0">
                <a:solidFill>
                  <a:srgbClr val="1F497D">
                    <a:lumMod val="50000"/>
                  </a:srgbClr>
                </a:solidFill>
                <a:latin typeface="Calibri"/>
                <a:ea typeface="+mn-ea"/>
                <a:cs typeface="Arial" charset="0"/>
              </a:rPr>
              <a:t>Stream</a:t>
            </a:r>
          </a:p>
          <a:p>
            <a:pPr algn="r" defTabSz="914400">
              <a:lnSpc>
                <a:spcPct val="75000"/>
              </a:lnSpc>
              <a:defRPr/>
            </a:pPr>
            <a:r>
              <a:rPr lang="en-US" sz="1100" b="1" kern="0" dirty="0">
                <a:solidFill>
                  <a:srgbClr val="1F497D">
                    <a:lumMod val="50000"/>
                  </a:srgbClr>
                </a:solidFill>
                <a:latin typeface="Calibri"/>
                <a:ea typeface="+mn-ea"/>
                <a:cs typeface="Arial" charset="0"/>
              </a:rPr>
              <a:t>Generation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909440" y="3768411"/>
            <a:ext cx="457997" cy="152164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CFB80B"/>
            </a:solidFill>
            <a:prstDash val="solid"/>
          </a:ln>
          <a:effectLst/>
        </p:spPr>
        <p:txBody>
          <a:bodyPr wrap="none" lIns="9144" tIns="9144" rIns="9144" bIns="9144" anchor="ctr" anchorCtr="1"/>
          <a:lstStyle/>
          <a:p>
            <a:pPr defTabSz="914400">
              <a:defRPr/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YANG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532994" y="3562011"/>
            <a:ext cx="302819" cy="152163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CFB80B"/>
            </a:solidFill>
            <a:prstDash val="solid"/>
          </a:ln>
          <a:effectLst/>
        </p:spPr>
        <p:txBody>
          <a:bodyPr wrap="none" lIns="9144" tIns="9144" rIns="9144" bIns="9144" anchor="ctr" anchorCtr="1"/>
          <a:lstStyle/>
          <a:p>
            <a:pPr defTabSz="914400">
              <a:defRPr/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XML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728486" y="3562011"/>
            <a:ext cx="304327" cy="1521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</a:schemeClr>
            </a:solidFill>
            <a:prstDash val="solid"/>
          </a:ln>
          <a:effectLst/>
        </p:spPr>
        <p:txBody>
          <a:bodyPr wrap="none" lIns="6859" tIns="6859" rIns="6859" bIns="6859" rtlCol="0" anchor="ctr" anchorCtr="1"/>
          <a:lstStyle/>
          <a:p>
            <a:pPr defTabSz="685777" fontAlgn="auto"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GPB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869742" y="3562011"/>
            <a:ext cx="304327" cy="152163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wrap="none" lIns="9144" rIns="9144" anchor="ctr"/>
          <a:lstStyle/>
          <a:p>
            <a:pPr algn="ctr" defTabSz="914400">
              <a:defRPr/>
            </a:pPr>
            <a:r>
              <a:rPr lang="en-US" sz="1050" kern="0" dirty="0">
                <a:solidFill>
                  <a:prstClr val="white"/>
                </a:solidFill>
                <a:latin typeface="Calibri"/>
                <a:ea typeface="+mn-ea"/>
                <a:cs typeface="Arial" charset="0"/>
              </a:rPr>
              <a:t>Thrift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64149" y="2558636"/>
            <a:ext cx="1476437" cy="2063998"/>
          </a:xfrm>
          <a:prstGeom prst="rect">
            <a:avLst/>
          </a:prstGeom>
          <a:solidFill>
            <a:sysClr val="window" lastClr="FFFFFF">
              <a:lumMod val="85000"/>
              <a:alpha val="68000"/>
            </a:sysClr>
          </a:solidFill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tIns="91440" rIns="45720" bIns="73152"/>
          <a:lstStyle/>
          <a:p>
            <a:pPr defTabSz="914400">
              <a:lnSpc>
                <a:spcPct val="75000"/>
              </a:lnSpc>
              <a:defRPr/>
            </a:pPr>
            <a:r>
              <a:rPr lang="en-US" sz="1100" b="1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Subscription </a:t>
            </a:r>
          </a:p>
          <a:p>
            <a:pPr defTabSz="914400">
              <a:lnSpc>
                <a:spcPct val="75000"/>
              </a:lnSpc>
              <a:defRPr/>
            </a:pPr>
            <a:r>
              <a:rPr lang="en-US" sz="1100" b="1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Mgmt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63197" y="3637340"/>
            <a:ext cx="676449" cy="150657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9050" cap="flat" cmpd="sng" algn="ctr">
            <a:solidFill>
              <a:srgbClr val="9BBB59"/>
            </a:solidFill>
            <a:prstDash val="solid"/>
          </a:ln>
          <a:effectLst/>
        </p:spPr>
        <p:txBody>
          <a:bodyPr wrap="none" lIns="9144" tIns="9144" rIns="9144" bIns="9144" anchor="ctr" anchorCtr="1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Configured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25918" y="3637340"/>
            <a:ext cx="593588" cy="150657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9050" cap="flat" cmpd="sng" algn="ctr">
            <a:solidFill>
              <a:srgbClr val="9BBB59"/>
            </a:solidFill>
            <a:prstDash val="solid"/>
          </a:ln>
          <a:effectLst/>
        </p:spPr>
        <p:txBody>
          <a:bodyPr wrap="none" lIns="9144" tIns="9144" rIns="9144" bIns="9144" anchor="ctr" anchorCtr="1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Dynamic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583494" y="1745090"/>
            <a:ext cx="1640653" cy="405267"/>
          </a:xfrm>
          <a:prstGeom prst="rect">
            <a:avLst/>
          </a:prstGeom>
          <a:solidFill>
            <a:sysClr val="window" lastClr="FFFFFF">
              <a:lumMod val="85000"/>
              <a:alpha val="68000"/>
            </a:sysClr>
          </a:solidFill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tIns="91440" bIns="91440" anchor="ctr"/>
          <a:lstStyle/>
          <a:p>
            <a:pPr algn="ctr" defTabSz="914400">
              <a:lnSpc>
                <a:spcPct val="80000"/>
              </a:lnSpc>
              <a:defRPr/>
            </a:pPr>
            <a:r>
              <a:rPr lang="en-US" sz="1050" kern="0" dirty="0">
                <a:solidFill>
                  <a:srgbClr val="1F497D">
                    <a:lumMod val="50000"/>
                  </a:srgbClr>
                </a:solidFill>
                <a:latin typeface="Calibri"/>
                <a:ea typeface="+mn-ea"/>
                <a:cs typeface="Arial" charset="0"/>
              </a:rPr>
              <a:t>Recipient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25918" y="4023021"/>
            <a:ext cx="1313727" cy="155176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EEECE1">
                <a:lumMod val="75000"/>
              </a:srgbClr>
            </a:solidFill>
            <a:prstDash val="solid"/>
          </a:ln>
          <a:effectLst/>
        </p:spPr>
        <p:txBody>
          <a:bodyPr wrap="none" lIns="27432" tIns="9144" rIns="27432" bIns="9144"/>
          <a:lstStyle/>
          <a:p>
            <a:pPr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Admission Control</a:t>
            </a:r>
          </a:p>
        </p:txBody>
      </p:sp>
      <p:sp>
        <p:nvSpPr>
          <p:cNvPr id="44" name="Left-Right Arrow 43"/>
          <p:cNvSpPr/>
          <p:nvPr/>
        </p:nvSpPr>
        <p:spPr>
          <a:xfrm>
            <a:off x="2540586" y="4336388"/>
            <a:ext cx="364589" cy="170241"/>
          </a:xfrm>
          <a:prstGeom prst="leftRightArrow">
            <a:avLst/>
          </a:prstGeom>
          <a:solidFill>
            <a:sysClr val="window" lastClr="FFFFFF">
              <a:lumMod val="65000"/>
            </a:sysClr>
          </a:solidFill>
          <a:ln w="19050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defTabSz="914400">
              <a:lnSpc>
                <a:spcPct val="80000"/>
              </a:lnSpc>
              <a:defRPr/>
            </a:pPr>
            <a:endParaRPr lang="en-US" sz="1100" kern="0">
              <a:solidFill>
                <a:prstClr val="white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69357" y="2942810"/>
            <a:ext cx="527299" cy="152164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9050" cap="flat" cmpd="sng" algn="ctr">
            <a:solidFill>
              <a:srgbClr val="9BBB59"/>
            </a:solidFill>
            <a:prstDash val="solid"/>
          </a:ln>
          <a:effectLst/>
        </p:spPr>
        <p:txBody>
          <a:bodyPr wrap="none" lIns="9144" tIns="9144" rIns="9144" bIns="9144" anchor="ctr" anchorCtr="1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HTTP</a:t>
            </a:r>
          </a:p>
        </p:txBody>
      </p:sp>
      <p:sp>
        <p:nvSpPr>
          <p:cNvPr id="46" name="Can 45"/>
          <p:cNvSpPr/>
          <p:nvPr/>
        </p:nvSpPr>
        <p:spPr>
          <a:xfrm>
            <a:off x="3964294" y="4999277"/>
            <a:ext cx="2500905" cy="1146499"/>
          </a:xfrm>
          <a:prstGeom prst="can">
            <a:avLst>
              <a:gd name="adj" fmla="val 13023"/>
            </a:avLst>
          </a:prstGeom>
          <a:solidFill>
            <a:srgbClr val="C0C0C0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wrap="none" lIns="27432" tIns="9144" rIns="27432" bIns="9144"/>
          <a:lstStyle/>
          <a:p>
            <a:pPr algn="ctr" defTabSz="914400">
              <a:lnSpc>
                <a:spcPct val="70000"/>
              </a:lnSpc>
              <a:defRPr/>
            </a:pPr>
            <a:r>
              <a:rPr lang="en-US" sz="1050" kern="0" dirty="0">
                <a:solidFill>
                  <a:prstClr val="white"/>
                </a:solidFill>
                <a:latin typeface="Calibri"/>
                <a:ea typeface="+mn-ea"/>
                <a:cs typeface="Arial" charset="0"/>
              </a:rPr>
              <a:t>Operational State </a:t>
            </a:r>
          </a:p>
        </p:txBody>
      </p:sp>
      <p:sp>
        <p:nvSpPr>
          <p:cNvPr id="47" name="Can 46"/>
          <p:cNvSpPr/>
          <p:nvPr/>
        </p:nvSpPr>
        <p:spPr>
          <a:xfrm>
            <a:off x="2650565" y="4999277"/>
            <a:ext cx="1265518" cy="1007894"/>
          </a:xfrm>
          <a:prstGeom prst="can">
            <a:avLst>
              <a:gd name="adj" fmla="val 13023"/>
            </a:avLst>
          </a:prstGeom>
          <a:solidFill>
            <a:srgbClr val="C0C0C0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wrap="none" lIns="27432" tIns="9144" rIns="27432" bIns="9144"/>
          <a:lstStyle/>
          <a:p>
            <a:pPr algn="ctr" defTabSz="914400">
              <a:lnSpc>
                <a:spcPct val="70000"/>
              </a:lnSpc>
              <a:defRPr/>
            </a:pPr>
            <a:r>
              <a:rPr lang="en-US" sz="1050" kern="0" dirty="0">
                <a:solidFill>
                  <a:prstClr val="white"/>
                </a:solidFill>
                <a:latin typeface="Calibri"/>
                <a:ea typeface="+mn-ea"/>
                <a:cs typeface="Arial" charset="0"/>
              </a:rPr>
              <a:t>Intended Config</a:t>
            </a:r>
          </a:p>
        </p:txBody>
      </p:sp>
      <p:sp>
        <p:nvSpPr>
          <p:cNvPr id="48" name="Can 47"/>
          <p:cNvSpPr/>
          <p:nvPr/>
        </p:nvSpPr>
        <p:spPr>
          <a:xfrm>
            <a:off x="2694257" y="5323189"/>
            <a:ext cx="1889237" cy="727674"/>
          </a:xfrm>
          <a:prstGeom prst="can">
            <a:avLst>
              <a:gd name="adj" fmla="val 13023"/>
            </a:avLst>
          </a:prstGeom>
          <a:solidFill>
            <a:srgbClr val="C0C0C0">
              <a:alpha val="38000"/>
            </a:srgb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wrap="none" lIns="27432" tIns="9144" rIns="27432" bIns="9144"/>
          <a:lstStyle/>
          <a:p>
            <a:pPr algn="ctr" defTabSz="914400">
              <a:lnSpc>
                <a:spcPct val="70000"/>
              </a:lnSpc>
              <a:defRPr/>
            </a:pPr>
            <a:r>
              <a:rPr lang="en-US" sz="1050" kern="0" dirty="0">
                <a:solidFill>
                  <a:prstClr val="white"/>
                </a:solidFill>
                <a:latin typeface="Calibri"/>
                <a:ea typeface="+mn-ea"/>
                <a:cs typeface="Arial" charset="0"/>
              </a:rPr>
              <a:t>Running Config</a:t>
            </a:r>
          </a:p>
        </p:txBody>
      </p:sp>
      <p:sp>
        <p:nvSpPr>
          <p:cNvPr id="49" name="Can 48"/>
          <p:cNvSpPr/>
          <p:nvPr/>
        </p:nvSpPr>
        <p:spPr>
          <a:xfrm>
            <a:off x="6516422" y="5555200"/>
            <a:ext cx="548392" cy="385682"/>
          </a:xfrm>
          <a:prstGeom prst="can">
            <a:avLst/>
          </a:prstGeom>
          <a:solidFill>
            <a:srgbClr val="9BBB59">
              <a:lumMod val="60000"/>
              <a:lumOff val="40000"/>
            </a:srgbClr>
          </a:solidFill>
          <a:ln w="19050" cap="flat" cmpd="sng" algn="ctr">
            <a:solidFill>
              <a:srgbClr val="9BBB59"/>
            </a:solidFill>
            <a:prstDash val="solid"/>
          </a:ln>
          <a:effectLst/>
        </p:spPr>
        <p:txBody>
          <a:bodyPr wrap="none" lIns="27432" tIns="9144" rIns="27432" bIns="9144" anchor="ctr" anchorCtr="0"/>
          <a:lstStyle/>
          <a:p>
            <a:pPr algn="ctr" defTabSz="91440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Syslog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123569" y="5555200"/>
            <a:ext cx="518260" cy="385682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wrap="none" lIns="27432" tIns="9144" rIns="27432" bIns="9144" anchor="ctr"/>
          <a:lstStyle/>
          <a:p>
            <a:pPr algn="ctr" defTabSz="914400">
              <a:lnSpc>
                <a:spcPct val="70000"/>
              </a:lnSpc>
              <a:defRPr/>
            </a:pPr>
            <a:r>
              <a:rPr lang="en-US" sz="1050" kern="0" dirty="0">
                <a:solidFill>
                  <a:prstClr val="white"/>
                </a:solidFill>
                <a:latin typeface="Calibri"/>
                <a:ea typeface="+mn-ea"/>
                <a:cs typeface="Arial" charset="0"/>
              </a:rPr>
              <a:t>Flows</a:t>
            </a:r>
          </a:p>
        </p:txBody>
      </p:sp>
      <p:sp>
        <p:nvSpPr>
          <p:cNvPr id="51" name="Can 50"/>
          <p:cNvSpPr/>
          <p:nvPr/>
        </p:nvSpPr>
        <p:spPr>
          <a:xfrm>
            <a:off x="4624171" y="5555200"/>
            <a:ext cx="548392" cy="385682"/>
          </a:xfrm>
          <a:prstGeom prst="can">
            <a:avLst/>
          </a:prstGeom>
          <a:solidFill>
            <a:srgbClr val="9BBB59">
              <a:lumMod val="60000"/>
              <a:lumOff val="40000"/>
            </a:srgbClr>
          </a:solidFill>
          <a:ln w="19050" cap="flat" cmpd="sng" algn="ctr">
            <a:solidFill>
              <a:srgbClr val="9BBB59"/>
            </a:solidFill>
            <a:prstDash val="solid"/>
          </a:ln>
          <a:effectLst/>
        </p:spPr>
        <p:txBody>
          <a:bodyPr wrap="none" lIns="27432" tIns="9144" rIns="27432" bIns="9144" anchor="ctr" anchorCtr="0"/>
          <a:lstStyle/>
          <a:p>
            <a:pPr algn="ctr" defTabSz="91440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System</a:t>
            </a:r>
          </a:p>
          <a:p>
            <a:pPr algn="ctr" defTabSz="91440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Config</a:t>
            </a:r>
          </a:p>
        </p:txBody>
      </p:sp>
      <p:sp>
        <p:nvSpPr>
          <p:cNvPr id="52" name="Can 51"/>
          <p:cNvSpPr/>
          <p:nvPr/>
        </p:nvSpPr>
        <p:spPr>
          <a:xfrm>
            <a:off x="1436272" y="5544655"/>
            <a:ext cx="548392" cy="385682"/>
          </a:xfrm>
          <a:prstGeom prst="can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wrap="none" lIns="27432" tIns="9144" rIns="27432" bIns="9144" anchor="ctr"/>
          <a:lstStyle/>
          <a:p>
            <a:pPr algn="ctr" defTabSz="914400">
              <a:lnSpc>
                <a:spcPct val="70000"/>
              </a:lnSpc>
              <a:defRPr/>
            </a:pPr>
            <a:r>
              <a:rPr lang="en-US" sz="1050" kern="0" dirty="0">
                <a:solidFill>
                  <a:prstClr val="white"/>
                </a:solidFill>
                <a:latin typeface="Calibri"/>
                <a:ea typeface="+mn-ea"/>
                <a:cs typeface="Arial" charset="0"/>
              </a:rPr>
              <a:t>Startup</a:t>
            </a:r>
          </a:p>
          <a:p>
            <a:pPr algn="ctr" defTabSz="914400">
              <a:lnSpc>
                <a:spcPct val="70000"/>
              </a:lnSpc>
              <a:defRPr/>
            </a:pPr>
            <a:r>
              <a:rPr lang="en-US" sz="1050" kern="0" dirty="0">
                <a:solidFill>
                  <a:prstClr val="white"/>
                </a:solidFill>
                <a:latin typeface="Calibri"/>
                <a:ea typeface="+mn-ea"/>
                <a:cs typeface="Arial" charset="0"/>
              </a:rPr>
              <a:t>Config</a:t>
            </a:r>
          </a:p>
        </p:txBody>
      </p:sp>
      <p:sp>
        <p:nvSpPr>
          <p:cNvPr id="53" name="Can 52"/>
          <p:cNvSpPr/>
          <p:nvPr/>
        </p:nvSpPr>
        <p:spPr>
          <a:xfrm>
            <a:off x="2046432" y="5546161"/>
            <a:ext cx="548392" cy="385682"/>
          </a:xfrm>
          <a:prstGeom prst="can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wrap="none" lIns="27432" tIns="9144" rIns="27432" bIns="9144" anchor="ctr"/>
          <a:lstStyle/>
          <a:p>
            <a:pPr algn="ctr" defTabSz="914400">
              <a:lnSpc>
                <a:spcPct val="70000"/>
              </a:lnSpc>
              <a:defRPr/>
            </a:pPr>
            <a:r>
              <a:rPr lang="en-US" sz="1050" kern="0" dirty="0">
                <a:solidFill>
                  <a:prstClr val="white"/>
                </a:solidFill>
                <a:latin typeface="Calibri"/>
                <a:ea typeface="+mn-ea"/>
                <a:cs typeface="Arial" charset="0"/>
              </a:rPr>
              <a:t>Candidate</a:t>
            </a:r>
          </a:p>
          <a:p>
            <a:pPr algn="ctr" defTabSz="914400">
              <a:lnSpc>
                <a:spcPct val="70000"/>
              </a:lnSpc>
              <a:defRPr/>
            </a:pPr>
            <a:r>
              <a:rPr lang="en-US" sz="1050" kern="0" dirty="0">
                <a:solidFill>
                  <a:prstClr val="white"/>
                </a:solidFill>
                <a:latin typeface="Calibri"/>
                <a:ea typeface="+mn-ea"/>
                <a:cs typeface="Arial" charset="0"/>
              </a:rPr>
              <a:t>Config</a:t>
            </a:r>
          </a:p>
        </p:txBody>
      </p:sp>
      <p:sp>
        <p:nvSpPr>
          <p:cNvPr id="54" name="Can 53"/>
          <p:cNvSpPr/>
          <p:nvPr/>
        </p:nvSpPr>
        <p:spPr>
          <a:xfrm>
            <a:off x="4003465" y="5555200"/>
            <a:ext cx="548392" cy="385682"/>
          </a:xfrm>
          <a:prstGeom prst="can">
            <a:avLst/>
          </a:prstGeom>
          <a:solidFill>
            <a:srgbClr val="9BBB59">
              <a:lumMod val="60000"/>
              <a:lumOff val="40000"/>
            </a:srgbClr>
          </a:solidFill>
          <a:ln w="19050" cap="flat" cmpd="sng" algn="ctr">
            <a:solidFill>
              <a:srgbClr val="9BBB59"/>
            </a:solidFill>
            <a:prstDash val="solid"/>
          </a:ln>
          <a:effectLst/>
        </p:spPr>
        <p:txBody>
          <a:bodyPr wrap="none" lIns="27432" tIns="9144" rIns="27432" bIns="9144" anchor="ctr" anchorCtr="0"/>
          <a:lstStyle/>
          <a:p>
            <a:pPr algn="ctr" defTabSz="91440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Applied</a:t>
            </a:r>
          </a:p>
          <a:p>
            <a:pPr algn="ctr" defTabSz="91440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Config</a:t>
            </a:r>
          </a:p>
        </p:txBody>
      </p:sp>
      <p:sp>
        <p:nvSpPr>
          <p:cNvPr id="55" name="Can 54"/>
          <p:cNvSpPr/>
          <p:nvPr/>
        </p:nvSpPr>
        <p:spPr>
          <a:xfrm>
            <a:off x="3334548" y="5555200"/>
            <a:ext cx="548392" cy="385682"/>
          </a:xfrm>
          <a:prstGeom prst="can">
            <a:avLst/>
          </a:prstGeom>
          <a:solidFill>
            <a:srgbClr val="9BBB59">
              <a:lumMod val="60000"/>
              <a:lumOff val="40000"/>
            </a:srgbClr>
          </a:solidFill>
          <a:ln w="19050" cap="flat" cmpd="sng" algn="ctr">
            <a:solidFill>
              <a:srgbClr val="9BBB59"/>
            </a:solidFill>
            <a:prstDash val="solid"/>
          </a:ln>
          <a:effectLst/>
        </p:spPr>
        <p:txBody>
          <a:bodyPr wrap="none" lIns="27432" tIns="9144" rIns="27432" bIns="9144" anchor="ctr" anchorCtr="0"/>
          <a:lstStyle/>
          <a:p>
            <a:pPr algn="ctr" defTabSz="91440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Persistent</a:t>
            </a:r>
          </a:p>
          <a:p>
            <a:pPr algn="ctr" defTabSz="91440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Config</a:t>
            </a:r>
          </a:p>
        </p:txBody>
      </p:sp>
      <p:sp>
        <p:nvSpPr>
          <p:cNvPr id="56" name="Can 55"/>
          <p:cNvSpPr/>
          <p:nvPr/>
        </p:nvSpPr>
        <p:spPr>
          <a:xfrm>
            <a:off x="2749999" y="5555200"/>
            <a:ext cx="549898" cy="385682"/>
          </a:xfrm>
          <a:prstGeom prst="can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wrap="none" lIns="27432" tIns="9144" rIns="27432" bIns="9144" anchor="ctr"/>
          <a:lstStyle/>
          <a:p>
            <a:pPr algn="ctr" defTabSz="914400">
              <a:lnSpc>
                <a:spcPct val="70000"/>
              </a:lnSpc>
              <a:defRPr/>
            </a:pPr>
            <a:r>
              <a:rPr lang="en-US" sz="1050" kern="0" dirty="0">
                <a:solidFill>
                  <a:prstClr val="white"/>
                </a:solidFill>
                <a:latin typeface="Calibri"/>
                <a:ea typeface="+mn-ea"/>
                <a:cs typeface="Arial" charset="0"/>
              </a:rPr>
              <a:t>Ephemeral</a:t>
            </a:r>
          </a:p>
          <a:p>
            <a:pPr algn="ctr" defTabSz="914400">
              <a:lnSpc>
                <a:spcPct val="70000"/>
              </a:lnSpc>
              <a:defRPr/>
            </a:pPr>
            <a:r>
              <a:rPr lang="en-US" sz="1050" kern="0" dirty="0">
                <a:solidFill>
                  <a:prstClr val="white"/>
                </a:solidFill>
                <a:latin typeface="Calibri"/>
                <a:ea typeface="+mn-ea"/>
                <a:cs typeface="Arial" charset="0"/>
              </a:rPr>
              <a:t>Config</a:t>
            </a:r>
          </a:p>
        </p:txBody>
      </p:sp>
      <p:sp>
        <p:nvSpPr>
          <p:cNvPr id="57" name="Can 56"/>
          <p:cNvSpPr/>
          <p:nvPr/>
        </p:nvSpPr>
        <p:spPr>
          <a:xfrm>
            <a:off x="5210226" y="5323189"/>
            <a:ext cx="1212788" cy="727674"/>
          </a:xfrm>
          <a:prstGeom prst="can">
            <a:avLst>
              <a:gd name="adj" fmla="val 13023"/>
            </a:avLst>
          </a:prstGeom>
          <a:solidFill>
            <a:srgbClr val="C0C0C0">
              <a:alpha val="38000"/>
            </a:srgb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wrap="none" lIns="27432" tIns="9144" rIns="27432" bIns="9144"/>
          <a:lstStyle/>
          <a:p>
            <a:pPr algn="ctr" defTabSz="914400">
              <a:lnSpc>
                <a:spcPct val="70000"/>
              </a:lnSpc>
              <a:defRPr/>
            </a:pPr>
            <a:r>
              <a:rPr lang="en-US" sz="1050" kern="0" dirty="0">
                <a:solidFill>
                  <a:prstClr val="white"/>
                </a:solidFill>
                <a:latin typeface="Calibri"/>
                <a:ea typeface="+mn-ea"/>
                <a:cs typeface="Arial" charset="0"/>
              </a:rPr>
              <a:t>System State</a:t>
            </a:r>
          </a:p>
        </p:txBody>
      </p:sp>
      <p:sp>
        <p:nvSpPr>
          <p:cNvPr id="58" name="Can 57"/>
          <p:cNvSpPr/>
          <p:nvPr/>
        </p:nvSpPr>
        <p:spPr>
          <a:xfrm>
            <a:off x="5244877" y="5555200"/>
            <a:ext cx="548392" cy="385682"/>
          </a:xfrm>
          <a:prstGeom prst="can">
            <a:avLst/>
          </a:prstGeom>
          <a:solidFill>
            <a:srgbClr val="9BBB59">
              <a:lumMod val="60000"/>
              <a:lumOff val="40000"/>
            </a:srgbClr>
          </a:solidFill>
          <a:ln w="19050" cap="flat" cmpd="sng" algn="ctr">
            <a:solidFill>
              <a:srgbClr val="9BBB59"/>
            </a:solidFill>
            <a:prstDash val="solid"/>
          </a:ln>
          <a:effectLst/>
        </p:spPr>
        <p:txBody>
          <a:bodyPr wrap="none" lIns="27432" tIns="9144" rIns="27432" bIns="9144" anchor="ctr" anchorCtr="0"/>
          <a:lstStyle/>
          <a:p>
            <a:pPr algn="ctr" defTabSz="91440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Counters</a:t>
            </a:r>
          </a:p>
        </p:txBody>
      </p:sp>
      <p:sp>
        <p:nvSpPr>
          <p:cNvPr id="59" name="Can 58"/>
          <p:cNvSpPr/>
          <p:nvPr/>
        </p:nvSpPr>
        <p:spPr>
          <a:xfrm>
            <a:off x="5832440" y="5555200"/>
            <a:ext cx="548392" cy="385682"/>
          </a:xfrm>
          <a:prstGeom prst="can">
            <a:avLst/>
          </a:prstGeom>
          <a:solidFill>
            <a:srgbClr val="9BBB59">
              <a:lumMod val="60000"/>
              <a:lumOff val="40000"/>
            </a:srgbClr>
          </a:solidFill>
          <a:ln w="19050" cap="flat" cmpd="sng" algn="ctr">
            <a:solidFill>
              <a:srgbClr val="9BBB59"/>
            </a:solidFill>
            <a:prstDash val="solid"/>
          </a:ln>
          <a:effectLst/>
        </p:spPr>
        <p:txBody>
          <a:bodyPr wrap="none" lIns="27432" tIns="9144" rIns="27432" bIns="9144" anchor="ctr" anchorCtr="0"/>
          <a:lstStyle/>
          <a:p>
            <a:pPr algn="ctr" defTabSz="91440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Operational</a:t>
            </a:r>
          </a:p>
          <a:p>
            <a:pPr algn="ctr" defTabSz="91440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Status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540225" y="4212849"/>
            <a:ext cx="899421" cy="155176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EEECE1">
                <a:lumMod val="75000"/>
              </a:srgbClr>
            </a:solidFill>
            <a:prstDash val="solid"/>
          </a:ln>
          <a:effectLst/>
        </p:spPr>
        <p:txBody>
          <a:bodyPr wrap="none" lIns="27432" tIns="9144" rIns="27432" bIns="9144"/>
          <a:lstStyle/>
          <a:p>
            <a:pPr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Negotiation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125918" y="4211341"/>
            <a:ext cx="358564" cy="15668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9050" cap="flat" cmpd="sng" algn="ctr">
            <a:solidFill>
              <a:srgbClr val="9BBB59"/>
            </a:solidFill>
            <a:prstDash val="solid"/>
          </a:ln>
          <a:effectLst/>
        </p:spPr>
        <p:txBody>
          <a:bodyPr wrap="none" lIns="9144" tIns="9144" rIns="9144" bIns="9144" anchor="ctr" anchorCtr="1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OAM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125918" y="4407196"/>
            <a:ext cx="1313727" cy="155177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EEECE1">
                <a:lumMod val="75000"/>
              </a:srgbClr>
            </a:solidFill>
            <a:prstDash val="solid"/>
          </a:ln>
          <a:effectLst/>
        </p:spPr>
        <p:txBody>
          <a:bodyPr wrap="none" lIns="27432" tIns="9144" rIns="27432" bIns="9144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Stream Discovery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125918" y="3819634"/>
            <a:ext cx="1313727" cy="155177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EEECE1">
                <a:lumMod val="75000"/>
              </a:srgbClr>
            </a:solidFill>
            <a:prstDash val="solid"/>
          </a:ln>
          <a:effectLst/>
        </p:spPr>
        <p:txBody>
          <a:bodyPr wrap="none" lIns="27432" tIns="9144" rIns="27432" bIns="9144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Subscription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Mtc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282542" y="3562011"/>
            <a:ext cx="304327" cy="152163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wrap="none" lIns="9144" rIns="9144" anchor="ctr"/>
          <a:lstStyle/>
          <a:p>
            <a:pPr algn="ctr" defTabSz="914400">
              <a:defRPr/>
            </a:pPr>
            <a:r>
              <a:rPr lang="en-US" sz="1050" kern="0" dirty="0">
                <a:solidFill>
                  <a:prstClr val="white"/>
                </a:solidFill>
                <a:latin typeface="Calibri"/>
                <a:ea typeface="+mn-ea"/>
                <a:cs typeface="Arial" charset="0"/>
              </a:rPr>
              <a:t>CBOR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677263" y="4345427"/>
            <a:ext cx="718633" cy="152163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EEECE1">
                <a:lumMod val="75000"/>
              </a:srgbClr>
            </a:solidFill>
            <a:prstDash val="solid"/>
          </a:ln>
          <a:effectLst/>
        </p:spPr>
        <p:txBody>
          <a:bodyPr wrap="none" lIns="27432" tIns="9144" rIns="27432" bIns="9144"/>
          <a:lstStyle/>
          <a:p>
            <a:pPr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On-Change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448627" y="4345427"/>
            <a:ext cx="572495" cy="15216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9050" cap="flat" cmpd="sng" algn="ctr">
            <a:solidFill>
              <a:srgbClr val="9BBB59"/>
            </a:solidFill>
            <a:prstDash val="solid"/>
          </a:ln>
          <a:effectLst/>
        </p:spPr>
        <p:txBody>
          <a:bodyPr wrap="none" lIns="9144" tIns="9144" rIns="9144" bIns="9144" anchor="ctr" anchorCtr="1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Periodic</a:t>
            </a:r>
          </a:p>
        </p:txBody>
      </p:sp>
    </p:spTree>
    <p:extLst>
      <p:ext uri="{BB962C8B-B14F-4D97-AF65-F5344CB8AC3E}">
        <p14:creationId xmlns:p14="http://schemas.microsoft.com/office/powerpoint/2010/main" val="999563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48" y="262530"/>
            <a:ext cx="10470676" cy="680148"/>
          </a:xfrm>
        </p:spPr>
        <p:txBody>
          <a:bodyPr/>
          <a:lstStyle/>
          <a:p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Network Subscription </a:t>
            </a:r>
            <a:r>
              <a:rPr lang="en-US" sz="4000" spc="-119" dirty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Specification Progression</a:t>
            </a:r>
            <a:endParaRPr lang="en-US" sz="3200" spc="-119" dirty="0">
              <a:solidFill>
                <a:srgbClr val="FFFF00"/>
              </a:solidFill>
            </a:endParaRPr>
          </a:p>
        </p:txBody>
      </p:sp>
      <p:sp>
        <p:nvSpPr>
          <p:cNvPr id="37" name="Text Placeholder 2"/>
          <p:cNvSpPr txBox="1">
            <a:spLocks/>
          </p:cNvSpPr>
          <p:nvPr/>
        </p:nvSpPr>
        <p:spPr>
          <a:xfrm>
            <a:off x="8838634" y="4486911"/>
            <a:ext cx="1439497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draft-ietf-netconf-5277bis</a:t>
            </a:r>
            <a:endParaRPr 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9" name="Text Placeholder 2"/>
          <p:cNvSpPr txBox="1">
            <a:spLocks/>
          </p:cNvSpPr>
          <p:nvPr/>
        </p:nvSpPr>
        <p:spPr>
          <a:xfrm>
            <a:off x="8831558" y="3876830"/>
            <a:ext cx="1763303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draft-ietf-netconf-event-netconf</a:t>
            </a:r>
            <a:endParaRPr 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4" name="Text Placeholder 2"/>
          <p:cNvSpPr txBox="1">
            <a:spLocks/>
          </p:cNvSpPr>
          <p:nvPr/>
        </p:nvSpPr>
        <p:spPr>
          <a:xfrm>
            <a:off x="953811" y="3368169"/>
            <a:ext cx="666849" cy="22159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marL="0" defTabSz="914400" eaLnBrk="1" fontAlgn="auto" latinLnBrk="0" hangingPunct="1">
              <a:lnSpc>
                <a:spcPct val="120000"/>
              </a:lnSpc>
              <a:spcBef>
                <a:spcPts val="150"/>
              </a:spcBef>
              <a:spcAft>
                <a:spcPts val="0"/>
              </a:spcAft>
              <a:defRPr sz="11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>
                <a:latin typeface="+mn-lt"/>
                <a:ea typeface="+mn-ea"/>
                <a:cs typeface="+mn-cs"/>
              </a:defRPr>
            </a:lvl5pPr>
            <a:lvl6pPr marL="2286000" defTabSz="914400">
              <a:defRPr sz="1800">
                <a:latin typeface="+mn-lt"/>
                <a:ea typeface="+mn-ea"/>
                <a:cs typeface="+mn-cs"/>
              </a:defRPr>
            </a:lvl6pPr>
            <a:lvl7pPr marL="2743200" defTabSz="914400">
              <a:defRPr sz="1800">
                <a:latin typeface="+mn-lt"/>
                <a:ea typeface="+mn-ea"/>
                <a:cs typeface="+mn-cs"/>
              </a:defRPr>
            </a:lvl7pPr>
            <a:lvl8pPr marL="3200400" defTabSz="914400">
              <a:defRPr sz="1800">
                <a:latin typeface="+mn-lt"/>
                <a:ea typeface="+mn-ea"/>
                <a:cs typeface="+mn-cs"/>
              </a:defRPr>
            </a:lvl8pPr>
            <a:lvl9pPr marL="3657600" defTabSz="914400">
              <a:defRPr sz="18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</a:rPr>
              <a:t>draft-clemm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5" name="Text Placeholder 2"/>
          <p:cNvSpPr txBox="1">
            <a:spLocks/>
          </p:cNvSpPr>
          <p:nvPr/>
        </p:nvSpPr>
        <p:spPr>
          <a:xfrm>
            <a:off x="1099224" y="2487203"/>
            <a:ext cx="490519" cy="22159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marL="0" defTabSz="914400" eaLnBrk="1" fontAlgn="auto" latinLnBrk="0" hangingPunct="1">
              <a:lnSpc>
                <a:spcPct val="120000"/>
              </a:lnSpc>
              <a:spcBef>
                <a:spcPts val="150"/>
              </a:spcBef>
              <a:spcAft>
                <a:spcPts val="0"/>
              </a:spcAft>
              <a:defRPr sz="11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>
                <a:latin typeface="+mn-lt"/>
                <a:ea typeface="+mn-ea"/>
                <a:cs typeface="+mn-cs"/>
              </a:defRPr>
            </a:lvl5pPr>
            <a:lvl6pPr marL="2286000" defTabSz="914400">
              <a:defRPr sz="1800">
                <a:latin typeface="+mn-lt"/>
                <a:ea typeface="+mn-ea"/>
                <a:cs typeface="+mn-cs"/>
              </a:defRPr>
            </a:lvl6pPr>
            <a:lvl7pPr marL="2743200" defTabSz="914400">
              <a:defRPr sz="1800">
                <a:latin typeface="+mn-lt"/>
                <a:ea typeface="+mn-ea"/>
                <a:cs typeface="+mn-cs"/>
              </a:defRPr>
            </a:lvl7pPr>
            <a:lvl8pPr marL="3200400" defTabSz="914400">
              <a:defRPr sz="1800">
                <a:latin typeface="+mn-lt"/>
                <a:ea typeface="+mn-ea"/>
                <a:cs typeface="+mn-cs"/>
              </a:defRPr>
            </a:lvl8pPr>
            <a:lvl9pPr marL="3657600" defTabSz="914400">
              <a:defRPr sz="18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draft-voit</a:t>
            </a:r>
          </a:p>
        </p:txBody>
      </p:sp>
      <p:sp>
        <p:nvSpPr>
          <p:cNvPr id="47" name="Text Placeholder 2"/>
          <p:cNvSpPr txBox="1">
            <a:spLocks/>
          </p:cNvSpPr>
          <p:nvPr/>
        </p:nvSpPr>
        <p:spPr>
          <a:xfrm>
            <a:off x="5479953" y="2969155"/>
            <a:ext cx="490519" cy="22159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marL="0" defTabSz="914400" eaLnBrk="1" fontAlgn="auto" latinLnBrk="0" hangingPunct="1">
              <a:lnSpc>
                <a:spcPct val="120000"/>
              </a:lnSpc>
              <a:spcBef>
                <a:spcPts val="150"/>
              </a:spcBef>
              <a:spcAft>
                <a:spcPts val="0"/>
              </a:spcAft>
              <a:defRPr sz="11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>
                <a:latin typeface="+mn-lt"/>
                <a:ea typeface="+mn-ea"/>
                <a:cs typeface="+mn-cs"/>
              </a:defRPr>
            </a:lvl5pPr>
            <a:lvl6pPr marL="2286000" defTabSz="914400">
              <a:defRPr sz="1800">
                <a:latin typeface="+mn-lt"/>
                <a:ea typeface="+mn-ea"/>
                <a:cs typeface="+mn-cs"/>
              </a:defRPr>
            </a:lvl6pPr>
            <a:lvl7pPr marL="2743200" defTabSz="914400">
              <a:defRPr sz="1800">
                <a:latin typeface="+mn-lt"/>
                <a:ea typeface="+mn-ea"/>
                <a:cs typeface="+mn-cs"/>
              </a:defRPr>
            </a:lvl7pPr>
            <a:lvl8pPr marL="3200400" defTabSz="914400">
              <a:defRPr sz="1800">
                <a:latin typeface="+mn-lt"/>
                <a:ea typeface="+mn-ea"/>
                <a:cs typeface="+mn-cs"/>
              </a:defRPr>
            </a:lvl8pPr>
            <a:lvl9pPr marL="3657600" defTabSz="914400">
              <a:defRPr sz="18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draft-voit</a:t>
            </a:r>
          </a:p>
        </p:txBody>
      </p:sp>
      <p:sp>
        <p:nvSpPr>
          <p:cNvPr id="48" name="Text Placeholder 2"/>
          <p:cNvSpPr txBox="1">
            <a:spLocks/>
          </p:cNvSpPr>
          <p:nvPr/>
        </p:nvSpPr>
        <p:spPr>
          <a:xfrm>
            <a:off x="7841284" y="3858362"/>
            <a:ext cx="799899" cy="22159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marL="0" defTabSz="914400" eaLnBrk="1" fontAlgn="auto" latinLnBrk="0" hangingPunct="1">
              <a:lnSpc>
                <a:spcPct val="120000"/>
              </a:lnSpc>
              <a:spcBef>
                <a:spcPts val="150"/>
              </a:spcBef>
              <a:spcAft>
                <a:spcPts val="0"/>
              </a:spcAft>
              <a:defRPr sz="11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>
                <a:latin typeface="+mn-lt"/>
                <a:ea typeface="+mn-ea"/>
                <a:cs typeface="+mn-cs"/>
              </a:defRPr>
            </a:lvl5pPr>
            <a:lvl6pPr marL="2286000" defTabSz="914400">
              <a:defRPr sz="1800">
                <a:latin typeface="+mn-lt"/>
                <a:ea typeface="+mn-ea"/>
                <a:cs typeface="+mn-cs"/>
              </a:defRPr>
            </a:lvl6pPr>
            <a:lvl7pPr marL="2743200" defTabSz="914400">
              <a:defRPr sz="1800">
                <a:latin typeface="+mn-lt"/>
                <a:ea typeface="+mn-ea"/>
                <a:cs typeface="+mn-cs"/>
              </a:defRPr>
            </a:lvl7pPr>
            <a:lvl8pPr marL="3200400" defTabSz="914400">
              <a:defRPr sz="1800">
                <a:latin typeface="+mn-lt"/>
                <a:ea typeface="+mn-ea"/>
                <a:cs typeface="+mn-cs"/>
              </a:defRPr>
            </a:lvl8pPr>
            <a:lvl9pPr marL="3657600" defTabSz="914400">
              <a:defRPr sz="18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draft-gonzalez</a:t>
            </a:r>
          </a:p>
        </p:txBody>
      </p:sp>
      <p:sp>
        <p:nvSpPr>
          <p:cNvPr id="49" name="Text Placeholder 2"/>
          <p:cNvSpPr txBox="1">
            <a:spLocks/>
          </p:cNvSpPr>
          <p:nvPr/>
        </p:nvSpPr>
        <p:spPr>
          <a:xfrm>
            <a:off x="7183139" y="4464572"/>
            <a:ext cx="799899" cy="22159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marL="0" defTabSz="914400" eaLnBrk="1" fontAlgn="auto" latinLnBrk="0" hangingPunct="1">
              <a:lnSpc>
                <a:spcPct val="120000"/>
              </a:lnSpc>
              <a:spcBef>
                <a:spcPts val="150"/>
              </a:spcBef>
              <a:spcAft>
                <a:spcPts val="0"/>
              </a:spcAft>
              <a:defRPr sz="11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>
                <a:latin typeface="+mn-lt"/>
                <a:ea typeface="+mn-ea"/>
                <a:cs typeface="+mn-cs"/>
              </a:defRPr>
            </a:lvl5pPr>
            <a:lvl6pPr marL="2286000" defTabSz="914400">
              <a:defRPr sz="1800">
                <a:latin typeface="+mn-lt"/>
                <a:ea typeface="+mn-ea"/>
                <a:cs typeface="+mn-cs"/>
              </a:defRPr>
            </a:lvl6pPr>
            <a:lvl7pPr marL="2743200" defTabSz="914400">
              <a:defRPr sz="1800">
                <a:latin typeface="+mn-lt"/>
                <a:ea typeface="+mn-ea"/>
                <a:cs typeface="+mn-cs"/>
              </a:defRPr>
            </a:lvl7pPr>
            <a:lvl8pPr marL="3200400" defTabSz="914400">
              <a:defRPr sz="1800">
                <a:latin typeface="+mn-lt"/>
                <a:ea typeface="+mn-ea"/>
                <a:cs typeface="+mn-cs"/>
              </a:defRPr>
            </a:lvl8pPr>
            <a:lvl9pPr marL="3657600" defTabSz="914400">
              <a:defRPr sz="18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draft-gonzalez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9682619" y="2018859"/>
            <a:ext cx="0" cy="3739684"/>
          </a:xfrm>
          <a:prstGeom prst="straightConnector1">
            <a:avLst/>
          </a:prstGeom>
          <a:ln w="6350">
            <a:solidFill>
              <a:srgbClr val="3D3D3D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2"/>
          <p:cNvSpPr txBox="1">
            <a:spLocks/>
          </p:cNvSpPr>
          <p:nvPr/>
        </p:nvSpPr>
        <p:spPr>
          <a:xfrm>
            <a:off x="8877478" y="2974806"/>
            <a:ext cx="1761701" cy="22159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15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draft-ietf-netconf-event-restconf</a:t>
            </a:r>
            <a:endParaRPr 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2" name="Text Placeholder 2"/>
          <p:cNvSpPr txBox="1">
            <a:spLocks/>
          </p:cNvSpPr>
          <p:nvPr/>
        </p:nvSpPr>
        <p:spPr>
          <a:xfrm>
            <a:off x="8867416" y="3392071"/>
            <a:ext cx="1551707" cy="16619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Arial Narrow" panose="020B0606020202030204" pitchFamily="34" charset="0"/>
              </a:rPr>
              <a:t>draft-ietf-netconf-yang-push</a:t>
            </a:r>
          </a:p>
        </p:txBody>
      </p:sp>
      <p:sp>
        <p:nvSpPr>
          <p:cNvPr id="53" name="Text Placeholder 2"/>
          <p:cNvSpPr txBox="1">
            <a:spLocks/>
          </p:cNvSpPr>
          <p:nvPr/>
        </p:nvSpPr>
        <p:spPr>
          <a:xfrm>
            <a:off x="7181128" y="4233293"/>
            <a:ext cx="2226572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marL="0" defTabSz="914400" eaLnBrk="1" fontAlgn="auto" latinLnBrk="0" hangingPunct="1">
              <a:spcBef>
                <a:spcPts val="0"/>
              </a:spcBef>
              <a:spcAft>
                <a:spcPts val="0"/>
              </a:spcAft>
              <a:defRPr sz="1100" b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>
                <a:latin typeface="+mn-lt"/>
                <a:ea typeface="+mn-ea"/>
                <a:cs typeface="+mn-cs"/>
              </a:defRPr>
            </a:lvl5pPr>
            <a:lvl6pPr marL="2286000" defTabSz="914400">
              <a:defRPr sz="1800">
                <a:latin typeface="+mn-lt"/>
                <a:ea typeface="+mn-ea"/>
                <a:cs typeface="+mn-cs"/>
              </a:defRPr>
            </a:lvl6pPr>
            <a:lvl7pPr marL="2743200" defTabSz="914400">
              <a:defRPr sz="1800">
                <a:latin typeface="+mn-lt"/>
                <a:ea typeface="+mn-ea"/>
                <a:cs typeface="+mn-cs"/>
              </a:defRPr>
            </a:lvl7pPr>
            <a:lvl8pPr marL="3200400" defTabSz="914400">
              <a:defRPr sz="1800">
                <a:latin typeface="+mn-lt"/>
                <a:ea typeface="+mn-ea"/>
                <a:cs typeface="+mn-cs"/>
              </a:defRPr>
            </a:lvl8pPr>
            <a:lvl9pPr marL="3657600" defTabSz="914400">
              <a:defRPr sz="18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Subscriptions for Event Notifications</a:t>
            </a:r>
          </a:p>
        </p:txBody>
      </p:sp>
      <p:sp>
        <p:nvSpPr>
          <p:cNvPr id="54" name="Text Placeholder 2"/>
          <p:cNvSpPr txBox="1">
            <a:spLocks/>
          </p:cNvSpPr>
          <p:nvPr/>
        </p:nvSpPr>
        <p:spPr>
          <a:xfrm>
            <a:off x="7860538" y="3625034"/>
            <a:ext cx="1228991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 Narrow" panose="020B0606020202030204" pitchFamily="34" charset="0"/>
              </a:rPr>
              <a:t>NETCONF </a:t>
            </a:r>
            <a:r>
              <a:rPr 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Transport</a:t>
            </a:r>
            <a:endParaRPr lang="en-US" sz="1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37623" y="2478409"/>
            <a:ext cx="1354944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 txBox="1">
            <a:spLocks/>
          </p:cNvSpPr>
          <p:nvPr/>
        </p:nvSpPr>
        <p:spPr>
          <a:xfrm>
            <a:off x="1024732" y="2158633"/>
            <a:ext cx="1702562" cy="680094"/>
          </a:xfrm>
          <a:prstGeom prst="rect">
            <a:avLst/>
          </a:prstGeom>
        </p:spPr>
        <p:txBody>
          <a:bodyPr vert="horz" wrap="none" lIns="68586" tIns="34294" rIns="68586" bIns="34294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Pub/Sub Requirements</a:t>
            </a:r>
            <a:endParaRPr lang="en-US" sz="1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Text Placeholder 2"/>
          <p:cNvSpPr txBox="1">
            <a:spLocks/>
          </p:cNvSpPr>
          <p:nvPr/>
        </p:nvSpPr>
        <p:spPr>
          <a:xfrm>
            <a:off x="856319" y="3077875"/>
            <a:ext cx="1728769" cy="259041"/>
          </a:xfrm>
          <a:prstGeom prst="rect">
            <a:avLst/>
          </a:prstGeom>
        </p:spPr>
        <p:txBody>
          <a:bodyPr vert="horz" wrap="none" lIns="68586" tIns="34294" rIns="68586" bIns="34294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 Narrow" panose="020B0606020202030204" pitchFamily="34" charset="0"/>
              </a:rPr>
              <a:t>YANG Datastore </a:t>
            </a:r>
            <a:r>
              <a:rPr 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Push</a:t>
            </a:r>
            <a:endParaRPr 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8" name="Straight Arrow Connector 57"/>
          <p:cNvCxnSpPr>
            <a:endCxn id="84" idx="3"/>
          </p:cNvCxnSpPr>
          <p:nvPr/>
        </p:nvCxnSpPr>
        <p:spPr>
          <a:xfrm>
            <a:off x="2392567" y="2478409"/>
            <a:ext cx="5854725" cy="0"/>
          </a:xfrm>
          <a:prstGeom prst="straightConnector1">
            <a:avLst/>
          </a:prstGeom>
          <a:ln w="25400">
            <a:solidFill>
              <a:srgbClr val="FFFF0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167398" y="2986015"/>
            <a:ext cx="173229" cy="34324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408202" y="2972119"/>
            <a:ext cx="342533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848708" y="3362980"/>
            <a:ext cx="449524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408202" y="3362980"/>
            <a:ext cx="4686711" cy="0"/>
          </a:xfrm>
          <a:prstGeom prst="straightConnector1">
            <a:avLst/>
          </a:prstGeom>
          <a:ln w="25400">
            <a:solidFill>
              <a:srgbClr val="FFFF0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080077" y="4470266"/>
            <a:ext cx="1765046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760391" y="3359876"/>
            <a:ext cx="319686" cy="109508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552739" y="1559036"/>
            <a:ext cx="4584408" cy="467083"/>
          </a:xfrm>
          <a:prstGeom prst="rect">
            <a:avLst/>
          </a:prstGeom>
          <a:solidFill>
            <a:schemeClr val="tx1">
              <a:lumMod val="50000"/>
            </a:schemeClr>
          </a:solidFill>
          <a:ln w="38100">
            <a:solidFill>
              <a:schemeClr val="accent3">
                <a:lumMod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6" tIns="34294" rIns="68586" bIns="34294" rtlCol="0" anchor="t" anchorCtr="0"/>
          <a:lstStyle/>
          <a:p>
            <a:pPr algn="ctr" defTabSz="685784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</a:rPr>
              <a:t>2015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80385" y="1559036"/>
            <a:ext cx="772355" cy="467083"/>
          </a:xfrm>
          <a:prstGeom prst="rect">
            <a:avLst/>
          </a:prstGeom>
          <a:solidFill>
            <a:schemeClr val="tx1">
              <a:lumMod val="50000"/>
            </a:schemeClr>
          </a:solidFill>
          <a:ln w="38100">
            <a:solidFill>
              <a:schemeClr val="accent3">
                <a:lumMod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6" tIns="34294" rIns="68586" bIns="34294" rtlCol="0" anchor="t" anchorCtr="0"/>
          <a:lstStyle/>
          <a:p>
            <a:pPr algn="ctr" defTabSz="685784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</a:rPr>
              <a:t>2014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126751" y="1559036"/>
            <a:ext cx="4646307" cy="467083"/>
          </a:xfrm>
          <a:prstGeom prst="rect">
            <a:avLst/>
          </a:prstGeom>
          <a:solidFill>
            <a:schemeClr val="tx1">
              <a:lumMod val="50000"/>
            </a:schemeClr>
          </a:solidFill>
          <a:ln w="38100">
            <a:solidFill>
              <a:schemeClr val="accent3">
                <a:lumMod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6" tIns="34294" rIns="68586" bIns="34294" rtlCol="0" anchor="t" anchorCtr="0"/>
          <a:lstStyle/>
          <a:p>
            <a:pPr algn="ctr" defTabSz="685784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</a:rPr>
              <a:t>2016</a:t>
            </a:r>
          </a:p>
        </p:txBody>
      </p:sp>
      <p:sp>
        <p:nvSpPr>
          <p:cNvPr id="68" name="Text Placeholder 2"/>
          <p:cNvSpPr txBox="1">
            <a:spLocks/>
          </p:cNvSpPr>
          <p:nvPr/>
        </p:nvSpPr>
        <p:spPr>
          <a:xfrm>
            <a:off x="3919515" y="1814527"/>
            <a:ext cx="970195" cy="211594"/>
          </a:xfrm>
          <a:prstGeom prst="rect">
            <a:avLst/>
          </a:prstGeom>
          <a:effectLst/>
        </p:spPr>
        <p:txBody>
          <a:bodyPr vert="horz" wrap="none" lIns="68586" tIns="34294" rIns="68586" bIns="34294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45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FFFFFF">
                    <a:lumMod val="50000"/>
                  </a:srgbClr>
                </a:solidFill>
              </a:rPr>
              <a:t>IETF 93</a:t>
            </a:r>
          </a:p>
        </p:txBody>
      </p:sp>
      <p:sp>
        <p:nvSpPr>
          <p:cNvPr id="69" name="Text Placeholder 2"/>
          <p:cNvSpPr txBox="1">
            <a:spLocks/>
          </p:cNvSpPr>
          <p:nvPr/>
        </p:nvSpPr>
        <p:spPr>
          <a:xfrm>
            <a:off x="833402" y="1814527"/>
            <a:ext cx="730682" cy="211594"/>
          </a:xfrm>
          <a:prstGeom prst="rect">
            <a:avLst/>
          </a:prstGeom>
          <a:effectLst/>
        </p:spPr>
        <p:txBody>
          <a:bodyPr vert="horz" wrap="none" lIns="68586" tIns="34294" rIns="68586" bIns="34294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45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FFFFFF">
                    <a:lumMod val="50000"/>
                  </a:srgbClr>
                </a:solidFill>
              </a:rPr>
              <a:t>IETF 91</a:t>
            </a:r>
          </a:p>
        </p:txBody>
      </p:sp>
      <p:sp>
        <p:nvSpPr>
          <p:cNvPr id="70" name="Text Placeholder 2"/>
          <p:cNvSpPr txBox="1">
            <a:spLocks/>
          </p:cNvSpPr>
          <p:nvPr/>
        </p:nvSpPr>
        <p:spPr>
          <a:xfrm>
            <a:off x="2392567" y="1814527"/>
            <a:ext cx="730682" cy="211594"/>
          </a:xfrm>
          <a:prstGeom prst="rect">
            <a:avLst/>
          </a:prstGeom>
          <a:effectLst/>
        </p:spPr>
        <p:txBody>
          <a:bodyPr vert="horz" wrap="none" lIns="68586" tIns="34294" rIns="68586" bIns="34294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45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FFFFFF">
                    <a:lumMod val="50000"/>
                  </a:srgbClr>
                </a:solidFill>
              </a:rPr>
              <a:t>IETF 92</a:t>
            </a:r>
          </a:p>
        </p:txBody>
      </p:sp>
      <p:sp>
        <p:nvSpPr>
          <p:cNvPr id="71" name="Text Placeholder 2"/>
          <p:cNvSpPr txBox="1">
            <a:spLocks/>
          </p:cNvSpPr>
          <p:nvPr/>
        </p:nvSpPr>
        <p:spPr>
          <a:xfrm>
            <a:off x="5354357" y="1814527"/>
            <a:ext cx="970195" cy="211594"/>
          </a:xfrm>
          <a:prstGeom prst="rect">
            <a:avLst/>
          </a:prstGeom>
          <a:effectLst/>
        </p:spPr>
        <p:txBody>
          <a:bodyPr vert="horz" wrap="none" lIns="68586" tIns="34294" rIns="68586" bIns="34294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45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FFFFFF">
                    <a:lumMod val="50000"/>
                  </a:srgbClr>
                </a:solidFill>
              </a:rPr>
              <a:t>IETF 94</a:t>
            </a:r>
          </a:p>
        </p:txBody>
      </p:sp>
      <p:sp>
        <p:nvSpPr>
          <p:cNvPr id="72" name="Text Placeholder 2"/>
          <p:cNvSpPr txBox="1">
            <a:spLocks/>
          </p:cNvSpPr>
          <p:nvPr/>
        </p:nvSpPr>
        <p:spPr>
          <a:xfrm>
            <a:off x="6882056" y="1814527"/>
            <a:ext cx="970195" cy="211594"/>
          </a:xfrm>
          <a:prstGeom prst="rect">
            <a:avLst/>
          </a:prstGeom>
          <a:effectLst/>
        </p:spPr>
        <p:txBody>
          <a:bodyPr vert="horz" wrap="none" lIns="68586" tIns="34294" rIns="68586" bIns="34294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45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FFFFFF">
                    <a:lumMod val="50000"/>
                  </a:srgbClr>
                </a:solidFill>
              </a:rPr>
              <a:t>IETF 95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3" name="Text Placeholder 2"/>
          <p:cNvSpPr txBox="1">
            <a:spLocks/>
          </p:cNvSpPr>
          <p:nvPr/>
        </p:nvSpPr>
        <p:spPr>
          <a:xfrm>
            <a:off x="5714040" y="5198032"/>
            <a:ext cx="1556837" cy="560510"/>
          </a:xfrm>
          <a:prstGeom prst="rect">
            <a:avLst/>
          </a:prstGeom>
        </p:spPr>
        <p:txBody>
          <a:bodyPr vert="horz" wrap="none" lIns="68586" tIns="34294" rIns="68586" bIns="34294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 Narrow" panose="020B0606020202030204" pitchFamily="34" charset="0"/>
              </a:rPr>
              <a:t>OC-Telemetry</a:t>
            </a:r>
          </a:p>
          <a:p>
            <a:pPr fontAlgn="auto">
              <a:lnSpc>
                <a:spcPct val="120000"/>
              </a:lnSpc>
              <a:spcBef>
                <a:spcPts val="15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Arial Narrow" panose="020B0606020202030204" pitchFamily="34" charset="0"/>
              </a:rPr>
              <a:t>GitHub: openconfig-telemetry.yang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743953" y="5485357"/>
            <a:ext cx="4350960" cy="0"/>
          </a:xfrm>
          <a:prstGeom prst="straightConnector1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906364" y="2512380"/>
            <a:ext cx="175026" cy="802987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2"/>
          <p:cNvSpPr txBox="1">
            <a:spLocks/>
          </p:cNvSpPr>
          <p:nvPr/>
        </p:nvSpPr>
        <p:spPr>
          <a:xfrm>
            <a:off x="8360026" y="1814527"/>
            <a:ext cx="970195" cy="211594"/>
          </a:xfrm>
          <a:prstGeom prst="rect">
            <a:avLst/>
          </a:prstGeom>
          <a:effectLst/>
        </p:spPr>
        <p:txBody>
          <a:bodyPr vert="horz" wrap="none" lIns="68586" tIns="34294" rIns="68586" bIns="34294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45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FFFFFF">
                    <a:lumMod val="50000"/>
                  </a:srgbClr>
                </a:solidFill>
              </a:rPr>
              <a:t>IETF 96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srgbClr val="FFFFFF">
                  <a:lumMod val="50000"/>
                </a:srgbClr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7780615" y="3868994"/>
            <a:ext cx="105291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573917" y="3359876"/>
            <a:ext cx="163287" cy="48165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2" descr="https://www.ripe.net/participate/internet-governance/internet-technical-community/ietf/IETF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51" y="3077875"/>
            <a:ext cx="322824" cy="21453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Group 79"/>
          <p:cNvGrpSpPr/>
          <p:nvPr/>
        </p:nvGrpSpPr>
        <p:grpSpPr>
          <a:xfrm>
            <a:off x="6742227" y="5232980"/>
            <a:ext cx="650459" cy="180554"/>
            <a:chOff x="2146852" y="5665727"/>
            <a:chExt cx="1232076" cy="294742"/>
          </a:xfrm>
        </p:grpSpPr>
        <p:sp>
          <p:nvSpPr>
            <p:cNvPr id="81" name="Rectangle 80"/>
            <p:cNvSpPr/>
            <p:nvPr/>
          </p:nvSpPr>
          <p:spPr>
            <a:xfrm>
              <a:off x="2146852" y="5665727"/>
              <a:ext cx="1232076" cy="2947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4" fontAlgn="auto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1258" y="5665727"/>
              <a:ext cx="1157915" cy="29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" name="Text Placeholder 2"/>
          <p:cNvSpPr txBox="1">
            <a:spLocks/>
          </p:cNvSpPr>
          <p:nvPr/>
        </p:nvSpPr>
        <p:spPr>
          <a:xfrm>
            <a:off x="5408205" y="2704179"/>
            <a:ext cx="1984482" cy="251321"/>
          </a:xfrm>
          <a:prstGeom prst="rect">
            <a:avLst/>
          </a:prstGeom>
        </p:spPr>
        <p:txBody>
          <a:bodyPr vert="horz" wrap="none" lIns="68586" tIns="34294" rIns="68586" bIns="34294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 Narrow" panose="020B0606020202030204" pitchFamily="34" charset="0"/>
              </a:rPr>
              <a:t>Restconf &amp; HTTP </a:t>
            </a:r>
            <a:r>
              <a:rPr 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Transport</a:t>
            </a:r>
            <a:endParaRPr lang="en-US" sz="1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4" name="Diamond 83"/>
          <p:cNvSpPr/>
          <p:nvPr/>
        </p:nvSpPr>
        <p:spPr>
          <a:xfrm>
            <a:off x="8058309" y="2363790"/>
            <a:ext cx="188983" cy="229238"/>
          </a:xfrm>
          <a:prstGeom prst="diamond">
            <a:avLst/>
          </a:prstGeom>
          <a:solidFill>
            <a:srgbClr val="FFFF00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6" tIns="34294" rIns="68586" bIns="34294" rtlCol="0" anchor="ctr"/>
          <a:lstStyle/>
          <a:p>
            <a:pPr algn="ctr" defTabSz="685784" fontAlgn="auto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85" name="Picture 2" descr="https://www.ripe.net/participate/internet-governance/internet-technical-community/ietf/IETF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621" y="2195270"/>
            <a:ext cx="322824" cy="21453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 Placeholder 2"/>
          <p:cNvSpPr txBox="1">
            <a:spLocks/>
          </p:cNvSpPr>
          <p:nvPr/>
        </p:nvSpPr>
        <p:spPr>
          <a:xfrm>
            <a:off x="9875408" y="1814527"/>
            <a:ext cx="970195" cy="211594"/>
          </a:xfrm>
          <a:prstGeom prst="rect">
            <a:avLst/>
          </a:prstGeom>
          <a:effectLst/>
        </p:spPr>
        <p:txBody>
          <a:bodyPr vert="horz" wrap="none" lIns="68586" tIns="34294" rIns="68586" bIns="34294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45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FFFFFF">
                    <a:lumMod val="50000"/>
                  </a:srgbClr>
                </a:solidFill>
              </a:rPr>
              <a:t>IETF </a:t>
            </a:r>
            <a:r>
              <a:rPr lang="en-US" sz="900" b="1" dirty="0" smtClean="0">
                <a:solidFill>
                  <a:srgbClr val="FFFFFF">
                    <a:lumMod val="50000"/>
                  </a:srgbClr>
                </a:solidFill>
              </a:rPr>
              <a:t>97</a:t>
            </a:r>
            <a:endParaRPr lang="en-US" sz="900" b="1" dirty="0">
              <a:solidFill>
                <a:srgbClr val="FFFFFF">
                  <a:lumMod val="50000"/>
                </a:srgb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srgbClr val="FFFFFF">
                  <a:lumMod val="50000"/>
                </a:srgbClr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8845123" y="2972120"/>
            <a:ext cx="1249790" cy="0"/>
          </a:xfrm>
          <a:prstGeom prst="straightConnector1">
            <a:avLst/>
          </a:prstGeom>
          <a:ln w="25400">
            <a:solidFill>
              <a:srgbClr val="FFFF0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8833534" y="3868994"/>
            <a:ext cx="1261379" cy="0"/>
          </a:xfrm>
          <a:prstGeom prst="straightConnector1">
            <a:avLst/>
          </a:prstGeom>
          <a:ln w="25400">
            <a:solidFill>
              <a:srgbClr val="FFFF0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8833534" y="4470266"/>
            <a:ext cx="1261379" cy="0"/>
          </a:xfrm>
          <a:prstGeom prst="straightConnector1">
            <a:avLst/>
          </a:prstGeom>
          <a:ln w="25400">
            <a:solidFill>
              <a:srgbClr val="FFFF0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Placeholder 2"/>
          <p:cNvSpPr txBox="1">
            <a:spLocks/>
          </p:cNvSpPr>
          <p:nvPr/>
        </p:nvSpPr>
        <p:spPr>
          <a:xfrm>
            <a:off x="7788213" y="2150979"/>
            <a:ext cx="969250" cy="545546"/>
          </a:xfrm>
          <a:prstGeom prst="rect">
            <a:avLst/>
          </a:prstGeom>
        </p:spPr>
        <p:txBody>
          <a:bodyPr vert="horz" wrap="none" lIns="68586" tIns="34294" rIns="68586" bIns="34294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RFC </a:t>
            </a:r>
            <a:r>
              <a:rPr lang="en-US" sz="1200" b="1" dirty="0">
                <a:solidFill>
                  <a:schemeClr val="bg1"/>
                </a:solidFill>
                <a:latin typeface="Arial Narrow" panose="020B0606020202030204" pitchFamily="34" charset="0"/>
              </a:rPr>
              <a:t>7923</a:t>
            </a:r>
          </a:p>
        </p:txBody>
      </p:sp>
    </p:spTree>
    <p:extLst>
      <p:ext uri="{BB962C8B-B14F-4D97-AF65-F5344CB8AC3E}">
        <p14:creationId xmlns:p14="http://schemas.microsoft.com/office/powerpoint/2010/main" val="13339181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>
            <a:off x="490530" y="1210235"/>
            <a:ext cx="11605218" cy="5284694"/>
          </a:xfrm>
          <a:prstGeom prst="rect">
            <a:avLst/>
          </a:prstGeom>
          <a:solidFill>
            <a:srgbClr val="1B2639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2" name="Rectangle 61"/>
          <p:cNvSpPr/>
          <p:nvPr/>
        </p:nvSpPr>
        <p:spPr>
          <a:xfrm>
            <a:off x="5846557" y="2141215"/>
            <a:ext cx="4724235" cy="1351604"/>
          </a:xfrm>
          <a:prstGeom prst="rect">
            <a:avLst/>
          </a:prstGeom>
          <a:solidFill>
            <a:schemeClr val="tx1">
              <a:lumMod val="50000"/>
            </a:schemeClr>
          </a:solidFill>
          <a:ln w="38100">
            <a:solidFill>
              <a:srgbClr val="1B2639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230737"/>
            <a:ext cx="11438251" cy="838200"/>
          </a:xfrm>
        </p:spPr>
        <p:txBody>
          <a:bodyPr/>
          <a:lstStyle/>
          <a:p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Dampening Period</a:t>
            </a:r>
            <a:r>
              <a:rPr lang="en-US" sz="4000" spc="-119" dirty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 </a:t>
            </a:r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&amp; Suppressed Periodic Behavior</a:t>
            </a:r>
            <a:endParaRPr lang="en-US" sz="3200" spc="-119" dirty="0">
              <a:gradFill>
                <a:gsLst>
                  <a:gs pos="0">
                    <a:srgbClr val="0096D6">
                      <a:lumMod val="85000"/>
                      <a:lumOff val="15000"/>
                    </a:srgbClr>
                  </a:gs>
                  <a:gs pos="38000">
                    <a:srgbClr val="0096D6">
                      <a:lumMod val="95000"/>
                    </a:srgbClr>
                  </a:gs>
                  <a:gs pos="74000">
                    <a:srgbClr val="652D89">
                      <a:lumMod val="29000"/>
                      <a:lumOff val="71000"/>
                    </a:srgbClr>
                  </a:gs>
                </a:gsLst>
                <a:lin ang="4800000" scaled="0"/>
              </a:gra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0530" y="1461369"/>
            <a:ext cx="3947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ubscription to Access Control List</a:t>
            </a:r>
          </a:p>
        </p:txBody>
      </p:sp>
      <p:sp useBgFill="1">
        <p:nvSpPr>
          <p:cNvPr id="121" name="Rectangle 120"/>
          <p:cNvSpPr/>
          <p:nvPr/>
        </p:nvSpPr>
        <p:spPr>
          <a:xfrm>
            <a:off x="823032" y="1893090"/>
            <a:ext cx="2837899" cy="2992853"/>
          </a:xfrm>
          <a:prstGeom prst="rect">
            <a:avLst/>
          </a:prstGeom>
          <a:ln>
            <a:solidFill>
              <a:srgbClr val="80808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t" anchorCtr="0"/>
          <a:lstStyle/>
          <a:p>
            <a:pPr>
              <a:lnSpc>
                <a:spcPct val="85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Subscription</a:t>
            </a:r>
          </a:p>
        </p:txBody>
      </p:sp>
      <p:sp>
        <p:nvSpPr>
          <p:cNvPr id="125" name="Oval 124"/>
          <p:cNvSpPr/>
          <p:nvPr/>
        </p:nvSpPr>
        <p:spPr>
          <a:xfrm>
            <a:off x="1714037" y="2088167"/>
            <a:ext cx="227661" cy="18480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rtlCol="0" anchor="ctr"/>
          <a:lstStyle/>
          <a:p>
            <a:pPr defTabSz="914400">
              <a:lnSpc>
                <a:spcPct val="85000"/>
              </a:lnSpc>
            </a:pPr>
            <a:r>
              <a:rPr lang="en-US" sz="1400" dirty="0">
                <a:solidFill>
                  <a:srgbClr val="FFFFFF"/>
                </a:solidFill>
                <a:latin typeface="Arial Narrow" panose="020B0606020202030204" pitchFamily="34" charset="0"/>
              </a:rPr>
              <a:t>  </a:t>
            </a:r>
            <a:r>
              <a:rPr lang="en-US" sz="1400" dirty="0" smtClean="0">
                <a:solidFill>
                  <a:srgbClr val="FFFF00"/>
                </a:solidFill>
                <a:latin typeface="Arial Narrow" panose="020B0606020202030204" pitchFamily="34" charset="0"/>
              </a:rPr>
              <a:t>ACL*</a:t>
            </a:r>
            <a:endParaRPr lang="en-US" sz="1400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1940808" y="2323226"/>
            <a:ext cx="227661" cy="18480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rtlCol="0" anchor="ctr"/>
          <a:lstStyle/>
          <a:p>
            <a:pPr defTabSz="914400">
              <a:lnSpc>
                <a:spcPct val="85000"/>
              </a:lnSpc>
            </a:pPr>
            <a:r>
              <a:rPr lang="en-US" sz="1400" dirty="0">
                <a:solidFill>
                  <a:srgbClr val="FFFFFF"/>
                </a:solidFill>
                <a:latin typeface="Arial Narrow" panose="020B0606020202030204" pitchFamily="34" charset="0"/>
              </a:rPr>
              <a:t>  </a:t>
            </a:r>
            <a:r>
              <a:rPr lang="en-US" sz="1400" dirty="0" smtClean="0">
                <a:solidFill>
                  <a:srgbClr val="FFFF00"/>
                </a:solidFill>
                <a:latin typeface="Arial Narrow" panose="020B0606020202030204" pitchFamily="34" charset="0"/>
              </a:rPr>
              <a:t>ACL entries</a:t>
            </a:r>
            <a:r>
              <a:rPr lang="en-US" sz="1400" dirty="0">
                <a:solidFill>
                  <a:srgbClr val="FFFF00"/>
                </a:solidFill>
                <a:latin typeface="Arial Narrow" panose="020B0606020202030204" pitchFamily="34" charset="0"/>
              </a:rPr>
              <a:t>	</a:t>
            </a:r>
          </a:p>
        </p:txBody>
      </p:sp>
      <p:cxnSp>
        <p:nvCxnSpPr>
          <p:cNvPr id="129" name="Elbow Connector 128"/>
          <p:cNvCxnSpPr>
            <a:stCxn id="125" idx="4"/>
            <a:endCxn id="126" idx="2"/>
          </p:cNvCxnSpPr>
          <p:nvPr/>
        </p:nvCxnSpPr>
        <p:spPr>
          <a:xfrm rot="16200000" flipH="1">
            <a:off x="1813011" y="2287833"/>
            <a:ext cx="142655" cy="11294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170765" y="2586418"/>
            <a:ext cx="227661" cy="18480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rtlCol="0" anchor="ctr"/>
          <a:lstStyle/>
          <a:p>
            <a:pPr defTabSz="914400">
              <a:lnSpc>
                <a:spcPct val="85000"/>
              </a:lnSpc>
            </a:pPr>
            <a:r>
              <a:rPr lang="en-US" sz="1400" dirty="0">
                <a:solidFill>
                  <a:srgbClr val="FFFFFF"/>
                </a:solidFill>
                <a:latin typeface="Arial Narrow" panose="020B0606020202030204" pitchFamily="34" charset="0"/>
              </a:rPr>
              <a:t>  </a:t>
            </a:r>
            <a:r>
              <a:rPr lang="en-US" sz="1400" dirty="0" smtClean="0">
                <a:solidFill>
                  <a:srgbClr val="FFFF00"/>
                </a:solidFill>
                <a:latin typeface="Arial Narrow" panose="020B0606020202030204" pitchFamily="34" charset="0"/>
              </a:rPr>
              <a:t>ACE</a:t>
            </a:r>
            <a:endParaRPr lang="en-US" sz="1400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85" name="Elbow Connector 184"/>
          <p:cNvCxnSpPr>
            <a:stCxn id="126" idx="4"/>
            <a:endCxn id="179" idx="2"/>
          </p:cNvCxnSpPr>
          <p:nvPr/>
        </p:nvCxnSpPr>
        <p:spPr>
          <a:xfrm rot="16200000" flipH="1">
            <a:off x="2027308" y="2535366"/>
            <a:ext cx="170788" cy="11612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35864" y="2180571"/>
            <a:ext cx="577516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120333" y="4132810"/>
            <a:ext cx="172034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YANG Push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Dampening period = 60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On-change</a:t>
            </a:r>
            <a:endParaRPr lang="en-US" sz="1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3865520" y="5227905"/>
            <a:ext cx="19751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OC-Telemetry.yang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Period = 60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Suppress Redundant = Yes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1655" y="3244803"/>
            <a:ext cx="4318953" cy="144714"/>
            <a:chOff x="4525805" y="3140145"/>
            <a:chExt cx="5901909" cy="144714"/>
          </a:xfrm>
        </p:grpSpPr>
        <p:cxnSp>
          <p:nvCxnSpPr>
            <p:cNvPr id="228" name="Straight Connector 227"/>
            <p:cNvCxnSpPr/>
            <p:nvPr/>
          </p:nvCxnSpPr>
          <p:spPr>
            <a:xfrm>
              <a:off x="4525805" y="3214350"/>
              <a:ext cx="5901909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4525805" y="3140145"/>
              <a:ext cx="0" cy="144714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Rectangle 231"/>
          <p:cNvSpPr/>
          <p:nvPr/>
        </p:nvSpPr>
        <p:spPr>
          <a:xfrm>
            <a:off x="10180608" y="3238207"/>
            <a:ext cx="23403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Time</a:t>
            </a:r>
            <a:endParaRPr lang="en-US" sz="1000" dirty="0">
              <a:solidFill>
                <a:schemeClr val="tx1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862885" y="2477323"/>
            <a:ext cx="0" cy="2624066"/>
          </a:xfrm>
          <a:prstGeom prst="line">
            <a:avLst/>
          </a:prstGeom>
          <a:ln>
            <a:solidFill>
              <a:srgbClr val="4D4D4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398426" y="2819718"/>
            <a:ext cx="227661" cy="18480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rtlCol="0" anchor="ctr"/>
          <a:lstStyle/>
          <a:p>
            <a:pPr defTabSz="914400">
              <a:lnSpc>
                <a:spcPct val="85000"/>
              </a:lnSpc>
            </a:pPr>
            <a:r>
              <a:rPr lang="en-US" sz="1400" dirty="0">
                <a:solidFill>
                  <a:srgbClr val="FFFFFF"/>
                </a:solidFill>
                <a:latin typeface="Arial Narrow" panose="020B0606020202030204" pitchFamily="34" charset="0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Arial Narrow" panose="020B0606020202030204" pitchFamily="34" charset="0"/>
              </a:rPr>
              <a:t>matches</a:t>
            </a:r>
          </a:p>
        </p:txBody>
      </p:sp>
      <p:cxnSp>
        <p:nvCxnSpPr>
          <p:cNvPr id="139" name="Elbow Connector 138"/>
          <p:cNvCxnSpPr>
            <a:stCxn id="179" idx="4"/>
            <a:endCxn id="128" idx="2"/>
          </p:cNvCxnSpPr>
          <p:nvPr/>
        </p:nvCxnSpPr>
        <p:spPr>
          <a:xfrm rot="16200000" flipH="1">
            <a:off x="2271063" y="2784760"/>
            <a:ext cx="140896" cy="11383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2398426" y="3023532"/>
            <a:ext cx="227661" cy="18480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rtlCol="0" anchor="ctr"/>
          <a:lstStyle/>
          <a:p>
            <a:pPr defTabSz="914400">
              <a:lnSpc>
                <a:spcPct val="85000"/>
              </a:lnSpc>
            </a:pPr>
            <a:r>
              <a:rPr lang="en-US" sz="1400" dirty="0" smtClean="0">
                <a:solidFill>
                  <a:srgbClr val="FFFF00"/>
                </a:solidFill>
                <a:latin typeface="Arial Narrow" panose="020B0606020202030204" pitchFamily="34" charset="0"/>
              </a:rPr>
              <a:t>  action</a:t>
            </a:r>
            <a:endParaRPr lang="en-US" sz="1400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60" name="Elbow Connector 159"/>
          <p:cNvCxnSpPr>
            <a:stCxn id="179" idx="4"/>
            <a:endCxn id="153" idx="2"/>
          </p:cNvCxnSpPr>
          <p:nvPr/>
        </p:nvCxnSpPr>
        <p:spPr>
          <a:xfrm rot="16200000" flipH="1">
            <a:off x="2169156" y="2886667"/>
            <a:ext cx="344710" cy="11383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908255" y="3974925"/>
            <a:ext cx="275267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 </a:t>
            </a:r>
            <a: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50 access-list permit </a:t>
            </a:r>
            <a:r>
              <a:rPr lang="en-US" sz="1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ip any any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100 access-list permit </a:t>
            </a:r>
            <a: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host </a:t>
            </a:r>
            <a:r>
              <a:rPr lang="en-US" sz="1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192.168.1.1</a:t>
            </a:r>
            <a:endParaRPr lang="en-US" sz="14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200 access-list deny any any  </a:t>
            </a:r>
            <a:endParaRPr lang="en-US" sz="1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7554095" y="5331815"/>
            <a:ext cx="1680394" cy="144714"/>
            <a:chOff x="2342147" y="5356048"/>
            <a:chExt cx="1178666" cy="144714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2342147" y="5430253"/>
              <a:ext cx="1175181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2342147" y="5356048"/>
              <a:ext cx="0" cy="144714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520813" y="5356048"/>
              <a:ext cx="0" cy="144714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5873700" y="5331815"/>
            <a:ext cx="1680394" cy="144714"/>
            <a:chOff x="2342147" y="5356048"/>
            <a:chExt cx="1178666" cy="144714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2342147" y="5430253"/>
              <a:ext cx="1175181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2342147" y="5356048"/>
              <a:ext cx="0" cy="144714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520813" y="5356048"/>
              <a:ext cx="0" cy="144714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Rectangle 212"/>
          <p:cNvSpPr/>
          <p:nvPr/>
        </p:nvSpPr>
        <p:spPr>
          <a:xfrm>
            <a:off x="7466853" y="5177927"/>
            <a:ext cx="164546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60</a:t>
            </a:r>
            <a:endParaRPr lang="en-US" sz="1000" dirty="0">
              <a:solidFill>
                <a:schemeClr val="tx1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9114362" y="5177927"/>
            <a:ext cx="24681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120</a:t>
            </a:r>
            <a:endParaRPr lang="en-US" sz="1000" dirty="0">
              <a:solidFill>
                <a:schemeClr val="tx1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5833358" y="5177927"/>
            <a:ext cx="82273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0</a:t>
            </a:r>
            <a:endParaRPr lang="en-US" sz="1000" dirty="0">
              <a:solidFill>
                <a:schemeClr val="tx1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8169621" y="4224909"/>
            <a:ext cx="1680394" cy="144714"/>
            <a:chOff x="2342147" y="5356048"/>
            <a:chExt cx="1178666" cy="144714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2342147" y="5430253"/>
              <a:ext cx="1175181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2342147" y="5356048"/>
              <a:ext cx="0" cy="144714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3520813" y="5356048"/>
              <a:ext cx="0" cy="144714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6483002" y="4224909"/>
            <a:ext cx="1680394" cy="144714"/>
            <a:chOff x="2342147" y="5356048"/>
            <a:chExt cx="1178666" cy="144714"/>
          </a:xfrm>
        </p:grpSpPr>
        <p:cxnSp>
          <p:nvCxnSpPr>
            <p:cNvPr id="163" name="Straight Connector 162"/>
            <p:cNvCxnSpPr/>
            <p:nvPr/>
          </p:nvCxnSpPr>
          <p:spPr>
            <a:xfrm>
              <a:off x="2342147" y="5430253"/>
              <a:ext cx="1175181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2342147" y="5356048"/>
              <a:ext cx="0" cy="144714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520813" y="5356048"/>
              <a:ext cx="0" cy="144714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Rectangle 219"/>
          <p:cNvSpPr/>
          <p:nvPr/>
        </p:nvSpPr>
        <p:spPr>
          <a:xfrm>
            <a:off x="9726606" y="4078825"/>
            <a:ext cx="24681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125</a:t>
            </a:r>
            <a:endParaRPr lang="en-US" sz="1000" dirty="0">
              <a:solidFill>
                <a:schemeClr val="tx1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8104895" y="4075662"/>
            <a:ext cx="115416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85</a:t>
            </a:r>
            <a:endParaRPr lang="en-US" sz="1000" dirty="0">
              <a:solidFill>
                <a:schemeClr val="tx1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6449245" y="4075662"/>
            <a:ext cx="115416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25</a:t>
            </a:r>
            <a:endParaRPr lang="en-US" sz="1000" dirty="0">
              <a:solidFill>
                <a:schemeClr val="tx1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1" name="Pentagon 150"/>
          <p:cNvSpPr/>
          <p:nvPr/>
        </p:nvSpPr>
        <p:spPr>
          <a:xfrm rot="16200000">
            <a:off x="6246901" y="4388660"/>
            <a:ext cx="475726" cy="471413"/>
          </a:xfrm>
          <a:prstGeom prst="homePlate">
            <a:avLst>
              <a:gd name="adj" fmla="val 25207"/>
            </a:avLst>
          </a:prstGeom>
          <a:solidFill>
            <a:srgbClr val="000000"/>
          </a:solidFill>
          <a:ln w="6350">
            <a:solidFill>
              <a:srgbClr val="80808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t" anchorCtr="0"/>
          <a:lstStyle/>
          <a:p>
            <a:pPr>
              <a:lnSpc>
                <a:spcPct val="85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267555" y="4501876"/>
            <a:ext cx="434414" cy="3447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create</a:t>
            </a:r>
          </a:p>
          <a:p>
            <a:pPr algn="ctr">
              <a:lnSpc>
                <a:spcPct val="80000"/>
              </a:lnSpc>
            </a:pPr>
            <a:r>
              <a:rPr lang="en-US" sz="14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200</a:t>
            </a:r>
            <a:endParaRPr lang="en-US" sz="1400" b="1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178" name="Right Brace 177"/>
          <p:cNvSpPr/>
          <p:nvPr/>
        </p:nvSpPr>
        <p:spPr>
          <a:xfrm>
            <a:off x="10244776" y="4394670"/>
            <a:ext cx="144194" cy="475724"/>
          </a:xfrm>
          <a:prstGeom prst="rightBrace">
            <a:avLst>
              <a:gd name="adj1" fmla="val 8333"/>
              <a:gd name="adj2" fmla="val 2579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10381940" y="4355342"/>
            <a:ext cx="1713808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4D4D4D"/>
                </a:solidFill>
                <a:latin typeface="Arial Narrow" panose="020B0606020202030204" pitchFamily="34" charset="0"/>
              </a:rPr>
              <a:t>Update Stream</a:t>
            </a:r>
          </a:p>
          <a:p>
            <a:pPr marL="285750" indent="-1143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4D4D4D"/>
                </a:solidFill>
                <a:latin typeface="Arial Narrow" panose="020B0606020202030204" pitchFamily="34" charset="0"/>
              </a:rPr>
              <a:t>Exposes existence of transient config </a:t>
            </a:r>
            <a:endParaRPr lang="en-US" sz="1400" dirty="0">
              <a:solidFill>
                <a:srgbClr val="4D4D4D"/>
              </a:solidFill>
              <a:latin typeface="Arial Narrow" panose="020B0606020202030204" pitchFamily="34" charset="0"/>
            </a:endParaRPr>
          </a:p>
        </p:txBody>
      </p:sp>
      <p:sp>
        <p:nvSpPr>
          <p:cNvPr id="181" name="Pentagon 180"/>
          <p:cNvSpPr/>
          <p:nvPr/>
        </p:nvSpPr>
        <p:spPr>
          <a:xfrm rot="16200000">
            <a:off x="7931758" y="4388660"/>
            <a:ext cx="475726" cy="471413"/>
          </a:xfrm>
          <a:prstGeom prst="homePlate">
            <a:avLst>
              <a:gd name="adj" fmla="val 25207"/>
            </a:avLst>
          </a:prstGeom>
          <a:solidFill>
            <a:srgbClr val="000000"/>
          </a:solidFill>
          <a:ln w="6350">
            <a:solidFill>
              <a:srgbClr val="80808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t" anchorCtr="0"/>
          <a:lstStyle/>
          <a:p>
            <a:pPr>
              <a:lnSpc>
                <a:spcPct val="85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7952412" y="4501876"/>
            <a:ext cx="434414" cy="3447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create</a:t>
            </a:r>
          </a:p>
          <a:p>
            <a:pPr algn="ctr">
              <a:lnSpc>
                <a:spcPct val="80000"/>
              </a:lnSpc>
            </a:pPr>
            <a:r>
              <a:rPr lang="en-US" sz="14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100</a:t>
            </a:r>
            <a:endParaRPr lang="en-US" sz="1400" b="1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183" name="Pentagon 182"/>
          <p:cNvSpPr/>
          <p:nvPr/>
        </p:nvSpPr>
        <p:spPr>
          <a:xfrm rot="16200000">
            <a:off x="9614143" y="4388661"/>
            <a:ext cx="475726" cy="471413"/>
          </a:xfrm>
          <a:prstGeom prst="homePlate">
            <a:avLst>
              <a:gd name="adj" fmla="val 25207"/>
            </a:avLst>
          </a:prstGeom>
          <a:solidFill>
            <a:srgbClr val="000000"/>
          </a:solidFill>
          <a:ln w="6350">
            <a:solidFill>
              <a:srgbClr val="80808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t" anchorCtr="0"/>
          <a:lstStyle/>
          <a:p>
            <a:pPr>
              <a:lnSpc>
                <a:spcPct val="85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638805" y="4501877"/>
            <a:ext cx="426399" cy="3447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delete</a:t>
            </a:r>
          </a:p>
          <a:p>
            <a:pPr algn="ctr">
              <a:lnSpc>
                <a:spcPct val="80000"/>
              </a:lnSpc>
            </a:pPr>
            <a:r>
              <a:rPr lang="en-US" sz="14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50</a:t>
            </a:r>
            <a:endParaRPr lang="en-US" sz="1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86" name="Pentagon 185"/>
          <p:cNvSpPr/>
          <p:nvPr/>
        </p:nvSpPr>
        <p:spPr>
          <a:xfrm rot="16200000">
            <a:off x="7252432" y="5571354"/>
            <a:ext cx="632437" cy="471413"/>
          </a:xfrm>
          <a:prstGeom prst="homePlate">
            <a:avLst>
              <a:gd name="adj" fmla="val 25207"/>
            </a:avLst>
          </a:prstGeom>
          <a:solidFill>
            <a:srgbClr val="000000"/>
          </a:solidFill>
          <a:ln w="6350">
            <a:solidFill>
              <a:srgbClr val="80808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t" anchorCtr="0"/>
          <a:lstStyle/>
          <a:p>
            <a:pPr>
              <a:lnSpc>
                <a:spcPct val="85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7351441" y="5606215"/>
            <a:ext cx="434413" cy="5170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create</a:t>
            </a:r>
          </a:p>
          <a:p>
            <a:pPr algn="ctr">
              <a:lnSpc>
                <a:spcPct val="80000"/>
              </a:lnSpc>
            </a:pPr>
            <a:r>
              <a:rPr lang="en-US" sz="14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100</a:t>
            </a:r>
          </a:p>
          <a:p>
            <a:pPr algn="ctr">
              <a:lnSpc>
                <a:spcPct val="80000"/>
              </a:lnSpc>
            </a:pPr>
            <a:r>
              <a:rPr lang="en-US" sz="14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200</a:t>
            </a:r>
            <a:endParaRPr lang="en-US" sz="1400" b="1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7395841" y="4253248"/>
            <a:ext cx="2695761" cy="527231"/>
          </a:xfrm>
          <a:prstGeom prst="rect">
            <a:avLst/>
          </a:prstGeom>
          <a:solidFill>
            <a:srgbClr val="FFFF00">
              <a:alpha val="17000"/>
            </a:srgb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Security Vulnerability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7002524" y="2375091"/>
            <a:ext cx="525785" cy="5601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commit</a:t>
            </a:r>
          </a:p>
          <a:p>
            <a:pPr algn="ctr">
              <a:lnSpc>
                <a:spcPct val="80000"/>
              </a:lnSpc>
            </a:pPr>
            <a:r>
              <a:rPr lang="en-US" sz="14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100</a:t>
            </a:r>
          </a:p>
          <a:p>
            <a:pPr algn="ctr">
              <a:lnSpc>
                <a:spcPct val="80000"/>
              </a:lnSpc>
            </a:pPr>
            <a:r>
              <a:rPr lang="en-US" sz="14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200</a:t>
            </a:r>
            <a:endParaRPr lang="en-US" sz="1400" b="1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440181" y="1564963"/>
            <a:ext cx="727627" cy="805547"/>
            <a:chOff x="7256331" y="905810"/>
            <a:chExt cx="1032438" cy="1143000"/>
          </a:xfrm>
        </p:grpSpPr>
        <p:sp>
          <p:nvSpPr>
            <p:cNvPr id="189" name="Rectangle 188"/>
            <p:cNvSpPr/>
            <p:nvPr/>
          </p:nvSpPr>
          <p:spPr>
            <a:xfrm>
              <a:off x="7256331" y="905810"/>
              <a:ext cx="1032438" cy="1143000"/>
            </a:xfrm>
            <a:prstGeom prst="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97000">
                  <a:schemeClr val="accent1"/>
                </a:gs>
              </a:gsLst>
              <a:lin ang="129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90" name="Freeform 22"/>
            <p:cNvSpPr>
              <a:spLocks noEditPoints="1"/>
            </p:cNvSpPr>
            <p:nvPr/>
          </p:nvSpPr>
          <p:spPr bwMode="auto">
            <a:xfrm>
              <a:off x="7422087" y="1068190"/>
              <a:ext cx="676480" cy="834533"/>
            </a:xfrm>
            <a:custGeom>
              <a:avLst/>
              <a:gdLst/>
              <a:ahLst/>
              <a:cxnLst>
                <a:cxn ang="0">
                  <a:pos x="195" y="167"/>
                </a:cxn>
                <a:cxn ang="0">
                  <a:pos x="191" y="167"/>
                </a:cxn>
                <a:cxn ang="0">
                  <a:pos x="100" y="180"/>
                </a:cxn>
                <a:cxn ang="0">
                  <a:pos x="110" y="237"/>
                </a:cxn>
                <a:cxn ang="0">
                  <a:pos x="145" y="257"/>
                </a:cxn>
                <a:cxn ang="0">
                  <a:pos x="243" y="297"/>
                </a:cxn>
                <a:cxn ang="0">
                  <a:pos x="263" y="237"/>
                </a:cxn>
                <a:cxn ang="0">
                  <a:pos x="287" y="216"/>
                </a:cxn>
                <a:cxn ang="0">
                  <a:pos x="283" y="163"/>
                </a:cxn>
                <a:cxn ang="0">
                  <a:pos x="76" y="160"/>
                </a:cxn>
                <a:cxn ang="0">
                  <a:pos x="89" y="104"/>
                </a:cxn>
                <a:cxn ang="0">
                  <a:pos x="128" y="0"/>
                </a:cxn>
                <a:cxn ang="0">
                  <a:pos x="270" y="8"/>
                </a:cxn>
                <a:cxn ang="0">
                  <a:pos x="387" y="137"/>
                </a:cxn>
                <a:cxn ang="0">
                  <a:pos x="319" y="199"/>
                </a:cxn>
                <a:cxn ang="0">
                  <a:pos x="317" y="237"/>
                </a:cxn>
                <a:cxn ang="0">
                  <a:pos x="337" y="279"/>
                </a:cxn>
                <a:cxn ang="0">
                  <a:pos x="365" y="439"/>
                </a:cxn>
                <a:cxn ang="0">
                  <a:pos x="201" y="475"/>
                </a:cxn>
                <a:cxn ang="0">
                  <a:pos x="187" y="315"/>
                </a:cxn>
                <a:cxn ang="0">
                  <a:pos x="55" y="475"/>
                </a:cxn>
                <a:cxn ang="0">
                  <a:pos x="22" y="315"/>
                </a:cxn>
                <a:cxn ang="0">
                  <a:pos x="51" y="257"/>
                </a:cxn>
                <a:cxn ang="0">
                  <a:pos x="76" y="237"/>
                </a:cxn>
                <a:cxn ang="0">
                  <a:pos x="76" y="160"/>
                </a:cxn>
                <a:cxn ang="0">
                  <a:pos x="168" y="179"/>
                </a:cxn>
                <a:cxn ang="0">
                  <a:pos x="181" y="210"/>
                </a:cxn>
                <a:cxn ang="0">
                  <a:pos x="143" y="227"/>
                </a:cxn>
                <a:cxn ang="0">
                  <a:pos x="126" y="182"/>
                </a:cxn>
                <a:cxn ang="0">
                  <a:pos x="131" y="179"/>
                </a:cxn>
                <a:cxn ang="0">
                  <a:pos x="224" y="179"/>
                </a:cxn>
                <a:cxn ang="0">
                  <a:pos x="262" y="179"/>
                </a:cxn>
                <a:cxn ang="0">
                  <a:pos x="269" y="182"/>
                </a:cxn>
                <a:cxn ang="0">
                  <a:pos x="252" y="227"/>
                </a:cxn>
                <a:cxn ang="0">
                  <a:pos x="213" y="210"/>
                </a:cxn>
                <a:cxn ang="0">
                  <a:pos x="224" y="179"/>
                </a:cxn>
              </a:cxnLst>
              <a:rect l="0" t="0" r="r" b="b"/>
              <a:pathLst>
                <a:path w="387" h="475">
                  <a:moveTo>
                    <a:pt x="196" y="167"/>
                  </a:moveTo>
                  <a:cubicBezTo>
                    <a:pt x="195" y="167"/>
                    <a:pt x="195" y="167"/>
                    <a:pt x="195" y="167"/>
                  </a:cubicBezTo>
                  <a:cubicBezTo>
                    <a:pt x="193" y="167"/>
                    <a:pt x="193" y="167"/>
                    <a:pt x="193" y="167"/>
                  </a:cubicBezTo>
                  <a:cubicBezTo>
                    <a:pt x="191" y="167"/>
                    <a:pt x="191" y="167"/>
                    <a:pt x="191" y="167"/>
                  </a:cubicBezTo>
                  <a:cubicBezTo>
                    <a:pt x="160" y="167"/>
                    <a:pt x="131" y="166"/>
                    <a:pt x="105" y="163"/>
                  </a:cubicBezTo>
                  <a:cubicBezTo>
                    <a:pt x="102" y="168"/>
                    <a:pt x="100" y="173"/>
                    <a:pt x="100" y="180"/>
                  </a:cubicBezTo>
                  <a:cubicBezTo>
                    <a:pt x="100" y="216"/>
                    <a:pt x="100" y="216"/>
                    <a:pt x="100" y="216"/>
                  </a:cubicBezTo>
                  <a:cubicBezTo>
                    <a:pt x="100" y="225"/>
                    <a:pt x="104" y="233"/>
                    <a:pt x="110" y="237"/>
                  </a:cubicBezTo>
                  <a:cubicBezTo>
                    <a:pt x="125" y="237"/>
                    <a:pt x="125" y="237"/>
                    <a:pt x="125" y="237"/>
                  </a:cubicBezTo>
                  <a:cubicBezTo>
                    <a:pt x="136" y="237"/>
                    <a:pt x="145" y="246"/>
                    <a:pt x="145" y="257"/>
                  </a:cubicBezTo>
                  <a:cubicBezTo>
                    <a:pt x="145" y="297"/>
                    <a:pt x="145" y="297"/>
                    <a:pt x="145" y="297"/>
                  </a:cubicBezTo>
                  <a:cubicBezTo>
                    <a:pt x="173" y="313"/>
                    <a:pt x="215" y="313"/>
                    <a:pt x="243" y="297"/>
                  </a:cubicBezTo>
                  <a:cubicBezTo>
                    <a:pt x="243" y="257"/>
                    <a:pt x="243" y="257"/>
                    <a:pt x="243" y="257"/>
                  </a:cubicBezTo>
                  <a:cubicBezTo>
                    <a:pt x="243" y="246"/>
                    <a:pt x="252" y="237"/>
                    <a:pt x="263" y="237"/>
                  </a:cubicBezTo>
                  <a:cubicBezTo>
                    <a:pt x="278" y="237"/>
                    <a:pt x="278" y="237"/>
                    <a:pt x="278" y="237"/>
                  </a:cubicBezTo>
                  <a:cubicBezTo>
                    <a:pt x="283" y="233"/>
                    <a:pt x="287" y="225"/>
                    <a:pt x="287" y="216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7" y="173"/>
                    <a:pt x="286" y="168"/>
                    <a:pt x="283" y="163"/>
                  </a:cubicBezTo>
                  <a:cubicBezTo>
                    <a:pt x="257" y="166"/>
                    <a:pt x="227" y="167"/>
                    <a:pt x="196" y="167"/>
                  </a:cubicBezTo>
                  <a:close/>
                  <a:moveTo>
                    <a:pt x="76" y="160"/>
                  </a:moveTo>
                  <a:cubicBezTo>
                    <a:pt x="30" y="154"/>
                    <a:pt x="0" y="145"/>
                    <a:pt x="0" y="137"/>
                  </a:cubicBezTo>
                  <a:cubicBezTo>
                    <a:pt x="1" y="124"/>
                    <a:pt x="36" y="110"/>
                    <a:pt x="89" y="104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4"/>
                    <a:pt x="122" y="0"/>
                    <a:pt x="128" y="0"/>
                  </a:cubicBezTo>
                  <a:cubicBezTo>
                    <a:pt x="172" y="0"/>
                    <a:pt x="216" y="0"/>
                    <a:pt x="260" y="0"/>
                  </a:cubicBezTo>
                  <a:cubicBezTo>
                    <a:pt x="266" y="0"/>
                    <a:pt x="269" y="4"/>
                    <a:pt x="270" y="8"/>
                  </a:cubicBezTo>
                  <a:cubicBezTo>
                    <a:pt x="299" y="104"/>
                    <a:pt x="299" y="104"/>
                    <a:pt x="299" y="104"/>
                  </a:cubicBezTo>
                  <a:cubicBezTo>
                    <a:pt x="352" y="110"/>
                    <a:pt x="387" y="124"/>
                    <a:pt x="387" y="137"/>
                  </a:cubicBezTo>
                  <a:cubicBezTo>
                    <a:pt x="387" y="145"/>
                    <a:pt x="358" y="154"/>
                    <a:pt x="312" y="160"/>
                  </a:cubicBezTo>
                  <a:cubicBezTo>
                    <a:pt x="316" y="172"/>
                    <a:pt x="319" y="185"/>
                    <a:pt x="319" y="199"/>
                  </a:cubicBezTo>
                  <a:cubicBezTo>
                    <a:pt x="319" y="212"/>
                    <a:pt x="316" y="225"/>
                    <a:pt x="312" y="237"/>
                  </a:cubicBezTo>
                  <a:cubicBezTo>
                    <a:pt x="317" y="237"/>
                    <a:pt x="317" y="237"/>
                    <a:pt x="317" y="237"/>
                  </a:cubicBezTo>
                  <a:cubicBezTo>
                    <a:pt x="328" y="237"/>
                    <a:pt x="337" y="246"/>
                    <a:pt x="337" y="257"/>
                  </a:cubicBezTo>
                  <a:cubicBezTo>
                    <a:pt x="337" y="279"/>
                    <a:pt x="337" y="279"/>
                    <a:pt x="337" y="279"/>
                  </a:cubicBezTo>
                  <a:cubicBezTo>
                    <a:pt x="353" y="281"/>
                    <a:pt x="365" y="296"/>
                    <a:pt x="365" y="315"/>
                  </a:cubicBezTo>
                  <a:cubicBezTo>
                    <a:pt x="365" y="439"/>
                    <a:pt x="365" y="439"/>
                    <a:pt x="365" y="439"/>
                  </a:cubicBezTo>
                  <a:cubicBezTo>
                    <a:pt x="365" y="459"/>
                    <a:pt x="351" y="475"/>
                    <a:pt x="333" y="475"/>
                  </a:cubicBezTo>
                  <a:cubicBezTo>
                    <a:pt x="201" y="475"/>
                    <a:pt x="201" y="475"/>
                    <a:pt x="201" y="475"/>
                  </a:cubicBezTo>
                  <a:cubicBezTo>
                    <a:pt x="201" y="315"/>
                    <a:pt x="201" y="315"/>
                    <a:pt x="201" y="315"/>
                  </a:cubicBezTo>
                  <a:cubicBezTo>
                    <a:pt x="196" y="315"/>
                    <a:pt x="191" y="315"/>
                    <a:pt x="187" y="315"/>
                  </a:cubicBezTo>
                  <a:cubicBezTo>
                    <a:pt x="187" y="475"/>
                    <a:pt x="187" y="475"/>
                    <a:pt x="187" y="475"/>
                  </a:cubicBezTo>
                  <a:cubicBezTo>
                    <a:pt x="55" y="475"/>
                    <a:pt x="55" y="475"/>
                    <a:pt x="55" y="475"/>
                  </a:cubicBezTo>
                  <a:cubicBezTo>
                    <a:pt x="37" y="475"/>
                    <a:pt x="22" y="459"/>
                    <a:pt x="22" y="439"/>
                  </a:cubicBezTo>
                  <a:cubicBezTo>
                    <a:pt x="22" y="315"/>
                    <a:pt x="22" y="315"/>
                    <a:pt x="22" y="315"/>
                  </a:cubicBezTo>
                  <a:cubicBezTo>
                    <a:pt x="22" y="296"/>
                    <a:pt x="35" y="281"/>
                    <a:pt x="51" y="279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46"/>
                    <a:pt x="60" y="237"/>
                    <a:pt x="71" y="237"/>
                  </a:cubicBezTo>
                  <a:cubicBezTo>
                    <a:pt x="76" y="237"/>
                    <a:pt x="76" y="237"/>
                    <a:pt x="76" y="237"/>
                  </a:cubicBezTo>
                  <a:cubicBezTo>
                    <a:pt x="71" y="225"/>
                    <a:pt x="69" y="212"/>
                    <a:pt x="69" y="199"/>
                  </a:cubicBezTo>
                  <a:cubicBezTo>
                    <a:pt x="69" y="185"/>
                    <a:pt x="71" y="172"/>
                    <a:pt x="76" y="160"/>
                  </a:cubicBezTo>
                  <a:close/>
                  <a:moveTo>
                    <a:pt x="132" y="179"/>
                  </a:moveTo>
                  <a:cubicBezTo>
                    <a:pt x="144" y="179"/>
                    <a:pt x="156" y="179"/>
                    <a:pt x="168" y="179"/>
                  </a:cubicBezTo>
                  <a:cubicBezTo>
                    <a:pt x="180" y="179"/>
                    <a:pt x="181" y="182"/>
                    <a:pt x="181" y="194"/>
                  </a:cubicBezTo>
                  <a:cubicBezTo>
                    <a:pt x="181" y="194"/>
                    <a:pt x="181" y="208"/>
                    <a:pt x="181" y="210"/>
                  </a:cubicBezTo>
                  <a:cubicBezTo>
                    <a:pt x="181" y="219"/>
                    <a:pt x="173" y="227"/>
                    <a:pt x="164" y="227"/>
                  </a:cubicBezTo>
                  <a:cubicBezTo>
                    <a:pt x="143" y="227"/>
                    <a:pt x="143" y="227"/>
                    <a:pt x="143" y="227"/>
                  </a:cubicBezTo>
                  <a:cubicBezTo>
                    <a:pt x="133" y="227"/>
                    <a:pt x="126" y="219"/>
                    <a:pt x="126" y="210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26" y="180"/>
                    <a:pt x="127" y="179"/>
                    <a:pt x="128" y="179"/>
                  </a:cubicBezTo>
                  <a:cubicBezTo>
                    <a:pt x="131" y="179"/>
                    <a:pt x="131" y="179"/>
                    <a:pt x="131" y="179"/>
                  </a:cubicBezTo>
                  <a:cubicBezTo>
                    <a:pt x="131" y="179"/>
                    <a:pt x="131" y="179"/>
                    <a:pt x="132" y="179"/>
                  </a:cubicBezTo>
                  <a:close/>
                  <a:moveTo>
                    <a:pt x="224" y="179"/>
                  </a:moveTo>
                  <a:cubicBezTo>
                    <a:pt x="262" y="179"/>
                    <a:pt x="262" y="179"/>
                    <a:pt x="262" y="179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266" y="179"/>
                    <a:pt x="266" y="179"/>
                    <a:pt x="266" y="179"/>
                  </a:cubicBezTo>
                  <a:cubicBezTo>
                    <a:pt x="268" y="179"/>
                    <a:pt x="269" y="180"/>
                    <a:pt x="269" y="182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69" y="219"/>
                    <a:pt x="261" y="227"/>
                    <a:pt x="252" y="227"/>
                  </a:cubicBezTo>
                  <a:cubicBezTo>
                    <a:pt x="230" y="227"/>
                    <a:pt x="230" y="227"/>
                    <a:pt x="230" y="227"/>
                  </a:cubicBezTo>
                  <a:cubicBezTo>
                    <a:pt x="221" y="227"/>
                    <a:pt x="214" y="219"/>
                    <a:pt x="213" y="210"/>
                  </a:cubicBezTo>
                  <a:cubicBezTo>
                    <a:pt x="213" y="193"/>
                    <a:pt x="213" y="193"/>
                    <a:pt x="213" y="193"/>
                  </a:cubicBezTo>
                  <a:cubicBezTo>
                    <a:pt x="213" y="182"/>
                    <a:pt x="211" y="179"/>
                    <a:pt x="224" y="17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51358" tIns="25679" rIns="51358" bIns="25679" numCol="1" anchor="t" anchorCtr="0" compatLnSpc="1">
              <a:prstTxWarp prst="textNoShape">
                <a:avLst/>
              </a:prstTxWarp>
            </a:bodyPr>
            <a:lstStyle/>
            <a:p>
              <a:pPr defTabSz="912548">
                <a:defRPr/>
              </a:pPr>
              <a:endParaRPr lang="en-US" i="1" kern="0" dirty="0">
                <a:solidFill>
                  <a:srgbClr val="000000"/>
                </a:solidFill>
                <a:latin typeface="CiscoSansTT Light"/>
                <a:ea typeface="Arial"/>
                <a:cs typeface="Arial"/>
              </a:endParaRPr>
            </a:p>
          </p:txBody>
        </p:sp>
      </p:grpSp>
      <p:sp>
        <p:nvSpPr>
          <p:cNvPr id="191" name="Rectangle 190"/>
          <p:cNvSpPr/>
          <p:nvPr/>
        </p:nvSpPr>
        <p:spPr>
          <a:xfrm>
            <a:off x="8220311" y="2375091"/>
            <a:ext cx="525785" cy="7325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commit</a:t>
            </a:r>
          </a:p>
          <a:p>
            <a:pPr algn="ctr">
              <a:lnSpc>
                <a:spcPct val="80000"/>
              </a:lnSpc>
            </a:pPr>
            <a:r>
              <a:rPr lang="en-US" sz="14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50</a:t>
            </a:r>
          </a:p>
          <a:p>
            <a:pPr algn="ctr">
              <a:lnSpc>
                <a:spcPct val="80000"/>
              </a:lnSpc>
            </a:pPr>
            <a:r>
              <a:rPr lang="en-US" sz="14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100</a:t>
            </a:r>
          </a:p>
          <a:p>
            <a:pPr algn="ctr">
              <a:lnSpc>
                <a:spcPct val="80000"/>
              </a:lnSpc>
            </a:pPr>
            <a:r>
              <a:rPr lang="en-US" sz="14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200</a:t>
            </a:r>
            <a:endParaRPr lang="en-US" sz="1400" b="1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8851469" y="2375091"/>
            <a:ext cx="525785" cy="5601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commit</a:t>
            </a:r>
          </a:p>
          <a:p>
            <a:pPr algn="ctr">
              <a:lnSpc>
                <a:spcPct val="80000"/>
              </a:lnSpc>
            </a:pPr>
            <a:r>
              <a:rPr lang="en-US" sz="14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100</a:t>
            </a:r>
          </a:p>
          <a:p>
            <a:pPr algn="ctr">
              <a:lnSpc>
                <a:spcPct val="80000"/>
              </a:lnSpc>
            </a:pPr>
            <a:r>
              <a:rPr lang="en-US" sz="14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200</a:t>
            </a:r>
            <a:endParaRPr lang="en-US" sz="1400" b="1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221871" y="2375091"/>
            <a:ext cx="525785" cy="3877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commit</a:t>
            </a:r>
          </a:p>
          <a:p>
            <a:pPr algn="ctr">
              <a:lnSpc>
                <a:spcPct val="80000"/>
              </a:lnSpc>
            </a:pPr>
            <a:r>
              <a:rPr lang="en-US" sz="14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200</a:t>
            </a:r>
          </a:p>
        </p:txBody>
      </p:sp>
      <p:cxnSp>
        <p:nvCxnSpPr>
          <p:cNvPr id="9" name="Straight Connector 8"/>
          <p:cNvCxnSpPr>
            <a:stCxn id="193" idx="2"/>
          </p:cNvCxnSpPr>
          <p:nvPr/>
        </p:nvCxnSpPr>
        <p:spPr>
          <a:xfrm flipH="1">
            <a:off x="6483002" y="2762889"/>
            <a:ext cx="1762" cy="55611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267407" y="2943581"/>
            <a:ext cx="0" cy="3754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91" idx="2"/>
          </p:cNvCxnSpPr>
          <p:nvPr/>
        </p:nvCxnSpPr>
        <p:spPr>
          <a:xfrm flipH="1">
            <a:off x="8472418" y="3107599"/>
            <a:ext cx="10786" cy="21140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92" idx="2"/>
          </p:cNvCxnSpPr>
          <p:nvPr/>
        </p:nvCxnSpPr>
        <p:spPr>
          <a:xfrm flipH="1">
            <a:off x="8996548" y="2935244"/>
            <a:ext cx="117814" cy="38376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1425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6657822" y="4857959"/>
            <a:ext cx="2083076" cy="13330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1" tIns="45711" rIns="45711" bIns="45711" rtlCol="0" anchor="b" anchorCtr="0"/>
          <a:lstStyle/>
          <a:p>
            <a:pPr defTabSz="914209">
              <a:lnSpc>
                <a:spcPct val="85000"/>
              </a:lnSpc>
            </a:pPr>
            <a:r>
              <a:rPr lang="en-US" sz="1200" b="1" i="1" dirty="0">
                <a:solidFill>
                  <a:srgbClr val="FFFFFF"/>
                </a:solidFill>
              </a:rPr>
              <a:t>Network </a:t>
            </a:r>
          </a:p>
          <a:p>
            <a:pPr defTabSz="914209">
              <a:lnSpc>
                <a:spcPct val="85000"/>
              </a:lnSpc>
            </a:pPr>
            <a:r>
              <a:rPr lang="en-US" sz="1200" b="1" i="1" dirty="0">
                <a:solidFill>
                  <a:srgbClr val="FFFFFF"/>
                </a:solidFill>
              </a:rPr>
              <a:t>Element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9102559" y="3778931"/>
            <a:ext cx="2494084" cy="13330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1" tIns="45711" rIns="45711" bIns="45711" rtlCol="0" anchor="b" anchorCtr="0"/>
          <a:lstStyle/>
          <a:p>
            <a:pPr algn="r" defTabSz="914209">
              <a:lnSpc>
                <a:spcPct val="85000"/>
              </a:lnSpc>
            </a:pPr>
            <a:r>
              <a:rPr lang="en-US" sz="1200" b="1" i="1" dirty="0">
                <a:solidFill>
                  <a:srgbClr val="FFFFFF"/>
                </a:solidFill>
              </a:rPr>
              <a:t>Network </a:t>
            </a:r>
          </a:p>
          <a:p>
            <a:pPr algn="r" defTabSz="914209">
              <a:lnSpc>
                <a:spcPct val="85000"/>
              </a:lnSpc>
            </a:pPr>
            <a:r>
              <a:rPr lang="en-US" sz="1200" b="1" i="1" dirty="0">
                <a:solidFill>
                  <a:srgbClr val="FFFFFF"/>
                </a:solidFill>
              </a:rPr>
              <a:t>Element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8043862" y="2182231"/>
            <a:ext cx="1808748" cy="133203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1" tIns="45711" rIns="45711" bIns="45711" rtlCol="0" anchor="t" anchorCtr="0"/>
          <a:lstStyle/>
          <a:p>
            <a:pPr algn="r" defTabSz="914209">
              <a:lnSpc>
                <a:spcPct val="85000"/>
              </a:lnSpc>
            </a:pPr>
            <a:r>
              <a:rPr lang="en-US" sz="1200" b="1" i="1" dirty="0">
                <a:solidFill>
                  <a:srgbClr val="FFFFFF"/>
                </a:solidFill>
              </a:rPr>
              <a:t>Network</a:t>
            </a:r>
          </a:p>
          <a:p>
            <a:pPr algn="r" defTabSz="914209">
              <a:lnSpc>
                <a:spcPct val="85000"/>
              </a:lnSpc>
            </a:pPr>
            <a:r>
              <a:rPr lang="en-US" sz="1200" b="1" i="1" dirty="0">
                <a:solidFill>
                  <a:srgbClr val="FFFFFF"/>
                </a:solidFill>
              </a:rPr>
              <a:t>Element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89539" y="2178760"/>
            <a:ext cx="671996" cy="223739"/>
            <a:chOff x="8089539" y="1592734"/>
            <a:chExt cx="671996" cy="223738"/>
          </a:xfrm>
        </p:grpSpPr>
        <p:sp>
          <p:nvSpPr>
            <p:cNvPr id="81" name="Rectangle 80"/>
            <p:cNvSpPr/>
            <p:nvPr/>
          </p:nvSpPr>
          <p:spPr>
            <a:xfrm>
              <a:off x="8089539" y="1595591"/>
              <a:ext cx="671996" cy="22088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09"/>
              <a:endParaRPr lang="en-US" sz="1900" dirty="0">
                <a:solidFill>
                  <a:srgbClr val="FFFFFF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148027" y="1592734"/>
              <a:ext cx="545367" cy="163142"/>
            </a:xfrm>
            <a:prstGeom prst="rect">
              <a:avLst/>
            </a:prstGeom>
            <a:solidFill>
              <a:schemeClr val="accent3">
                <a:lumMod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09"/>
              <a:endParaRPr lang="en-US" sz="1900" dirty="0">
                <a:solidFill>
                  <a:srgbClr val="ABDFF0">
                    <a:lumMod val="25000"/>
                  </a:srgbClr>
                </a:solidFill>
              </a:endParaRPr>
            </a:p>
          </p:txBody>
        </p:sp>
      </p:grpSp>
      <p:sp>
        <p:nvSpPr>
          <p:cNvPr id="137" name="Rectangle 136"/>
          <p:cNvSpPr/>
          <p:nvPr/>
        </p:nvSpPr>
        <p:spPr>
          <a:xfrm>
            <a:off x="8043862" y="2182233"/>
            <a:ext cx="1808748" cy="13320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45711" bIns="45711" rtlCol="0" anchor="t" anchorCtr="0"/>
          <a:lstStyle/>
          <a:p>
            <a:pPr algn="r" defTabSz="914209">
              <a:lnSpc>
                <a:spcPct val="85000"/>
              </a:lnSpc>
            </a:pPr>
            <a:r>
              <a:rPr lang="en-US" sz="1200" b="1" i="1" dirty="0">
                <a:solidFill>
                  <a:srgbClr val="FFFFFF"/>
                </a:solidFill>
              </a:rPr>
              <a:t>Controller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48" y="432216"/>
            <a:ext cx="10397376" cy="883397"/>
          </a:xfrm>
        </p:spPr>
        <p:txBody>
          <a:bodyPr/>
          <a:lstStyle/>
          <a:p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Mount</a:t>
            </a:r>
            <a:r>
              <a:rPr lang="en-US" sz="4000" spc="-119" dirty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/>
            </a:r>
            <a:br>
              <a:rPr lang="en-US" sz="4000" spc="-119" dirty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</a:br>
            <a:r>
              <a:rPr lang="en-US" sz="3200" spc="-119" dirty="0">
                <a:solidFill>
                  <a:srgbClr val="FFFF00"/>
                </a:solidFill>
              </a:rPr>
              <a:t>One Authoritative Copy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381110" y="2614251"/>
            <a:ext cx="3495776" cy="3474567"/>
            <a:chOff x="7381108" y="2614246"/>
            <a:chExt cx="3495776" cy="3474566"/>
          </a:xfrm>
        </p:grpSpPr>
        <p:sp>
          <p:nvSpPr>
            <p:cNvPr id="144" name="Rounded Rectangle 143"/>
            <p:cNvSpPr/>
            <p:nvPr/>
          </p:nvSpPr>
          <p:spPr>
            <a:xfrm>
              <a:off x="8120238" y="2614246"/>
              <a:ext cx="1666568" cy="797793"/>
            </a:xfrm>
            <a:prstGeom prst="roundRect">
              <a:avLst>
                <a:gd name="adj" fmla="val 5608"/>
              </a:avLst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  <a:lumMod val="76000"/>
                  </a:schemeClr>
                </a:gs>
              </a:gsLst>
            </a:gra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defTabSz="914209">
                <a:lnSpc>
                  <a:spcPct val="85000"/>
                </a:lnSpc>
              </a:pPr>
              <a:r>
                <a:rPr lang="en-US" sz="1500" b="1" dirty="0">
                  <a:solidFill>
                    <a:srgbClr val="00B0F0"/>
                  </a:solidFill>
                  <a:latin typeface="Arial Narrow" panose="020B0606020202030204" pitchFamily="34" charset="0"/>
                </a:rPr>
                <a:t>Datastore</a:t>
              </a: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7381108" y="5025715"/>
              <a:ext cx="1244856" cy="1063097"/>
            </a:xfrm>
            <a:prstGeom prst="roundRect">
              <a:avLst>
                <a:gd name="adj" fmla="val 5608"/>
              </a:avLst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  <a:lumMod val="76000"/>
                  </a:schemeClr>
                </a:gs>
              </a:gsLst>
            </a:gra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tIns="0" rtlCol="0" anchor="b" anchorCtr="0"/>
            <a:lstStyle/>
            <a:p>
              <a:pPr defTabSz="914209">
                <a:lnSpc>
                  <a:spcPct val="85000"/>
                </a:lnSpc>
              </a:pPr>
              <a:r>
                <a:rPr lang="en-US" sz="1500" b="1" dirty="0">
                  <a:solidFill>
                    <a:srgbClr val="00B0F0"/>
                  </a:solidFill>
                  <a:latin typeface="Arial Narrow" panose="020B0606020202030204" pitchFamily="34" charset="0"/>
                </a:rPr>
                <a:t>Datastore</a:t>
              </a: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9250144" y="3946688"/>
              <a:ext cx="1626740" cy="1063097"/>
            </a:xfrm>
            <a:prstGeom prst="roundRect">
              <a:avLst>
                <a:gd name="adj" fmla="val 5608"/>
              </a:avLst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  <a:lumMod val="76000"/>
                  </a:schemeClr>
                </a:gs>
              </a:gsLst>
            </a:gra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tIns="0" rtlCol="0" anchor="b" anchorCtr="0"/>
            <a:lstStyle/>
            <a:p>
              <a:pPr algn="r" defTabSz="914209">
                <a:lnSpc>
                  <a:spcPct val="85000"/>
                </a:lnSpc>
              </a:pPr>
              <a:r>
                <a:rPr lang="en-US" sz="1500" b="1" dirty="0">
                  <a:solidFill>
                    <a:srgbClr val="00B0F0"/>
                  </a:solidFill>
                  <a:latin typeface="Arial Narrow" panose="020B0606020202030204" pitchFamily="34" charset="0"/>
                </a:rPr>
                <a:t>Datastore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940452" y="5095821"/>
            <a:ext cx="586297" cy="808944"/>
            <a:chOff x="8654256" y="5443607"/>
            <a:chExt cx="402744" cy="555689"/>
          </a:xfrm>
        </p:grpSpPr>
        <p:sp>
          <p:nvSpPr>
            <p:cNvPr id="109" name="Oval 108"/>
            <p:cNvSpPr/>
            <p:nvPr/>
          </p:nvSpPr>
          <p:spPr>
            <a:xfrm>
              <a:off x="8676412" y="5481091"/>
              <a:ext cx="203147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09"/>
              <a:endParaRPr lang="en-US" sz="1900">
                <a:solidFill>
                  <a:srgbClr val="FFFFFF"/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8819971" y="5667519"/>
              <a:ext cx="203147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09">
                <a:lnSpc>
                  <a:spcPct val="85000"/>
                </a:lnSpc>
              </a:pPr>
              <a:endParaRPr lang="en-US" sz="1900">
                <a:solidFill>
                  <a:srgbClr val="FFFFFF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8798010" y="5630033"/>
              <a:ext cx="258990" cy="1622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209">
                <a:lnSpc>
                  <a:spcPct val="850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      </a:t>
              </a:r>
              <a:endParaRPr lang="en-US" sz="1100" dirty="0">
                <a:solidFill>
                  <a:srgbClr val="0096D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8819971" y="5846896"/>
              <a:ext cx="203147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09">
                <a:lnSpc>
                  <a:spcPct val="85000"/>
                </a:lnSpc>
              </a:pPr>
              <a:endParaRPr lang="en-US" sz="1900">
                <a:solidFill>
                  <a:srgbClr val="FFFFFF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798010" y="5809410"/>
              <a:ext cx="258990" cy="1622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209">
                <a:lnSpc>
                  <a:spcPct val="850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      </a:t>
              </a:r>
              <a:endParaRPr lang="en-US" sz="1100" dirty="0">
                <a:solidFill>
                  <a:srgbClr val="0096D6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115" name="Elbow Connector 114"/>
            <p:cNvCxnSpPr>
              <a:stCxn id="109" idx="4"/>
              <a:endCxn id="111" idx="2"/>
            </p:cNvCxnSpPr>
            <p:nvPr/>
          </p:nvCxnSpPr>
          <p:spPr>
            <a:xfrm rot="16200000" flipH="1">
              <a:off x="8743864" y="5667612"/>
              <a:ext cx="110228" cy="41985"/>
            </a:xfrm>
            <a:prstGeom prst="bentConnector2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Elbow Connector 116"/>
            <p:cNvCxnSpPr>
              <a:stCxn id="109" idx="4"/>
              <a:endCxn id="113" idx="2"/>
            </p:cNvCxnSpPr>
            <p:nvPr/>
          </p:nvCxnSpPr>
          <p:spPr>
            <a:xfrm rot="16200000" flipH="1">
              <a:off x="8654176" y="5757300"/>
              <a:ext cx="289605" cy="41985"/>
            </a:xfrm>
            <a:prstGeom prst="bentConnector2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/>
            <p:cNvSpPr/>
            <p:nvPr/>
          </p:nvSpPr>
          <p:spPr>
            <a:xfrm>
              <a:off x="8676218" y="5481091"/>
              <a:ext cx="203147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09"/>
              <a:endParaRPr lang="en-US" sz="1900">
                <a:solidFill>
                  <a:srgbClr val="FFFFFF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8654256" y="5443607"/>
              <a:ext cx="258990" cy="1797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209"/>
              <a:r>
                <a:rPr lang="en-US" sz="1100" dirty="0">
                  <a:solidFill>
                    <a:srgbClr val="000000"/>
                  </a:solidFill>
                  <a:latin typeface="Arial"/>
                </a:rPr>
                <a:t>     </a:t>
              </a:r>
              <a:endParaRPr lang="en-US" sz="1100" dirty="0">
                <a:solidFill>
                  <a:srgbClr val="0096D6"/>
                </a:solidFill>
                <a:latin typeface="Arial"/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>
              <a:off x="8819777" y="5667519"/>
              <a:ext cx="203147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09">
                <a:lnSpc>
                  <a:spcPct val="85000"/>
                </a:lnSpc>
              </a:pPr>
              <a:endParaRPr lang="en-US" sz="1900">
                <a:solidFill>
                  <a:srgbClr val="FFFFFF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797816" y="5630033"/>
              <a:ext cx="258990" cy="1622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209">
                <a:lnSpc>
                  <a:spcPct val="850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      </a:t>
              </a:r>
              <a:endParaRPr lang="en-US" sz="1100" dirty="0">
                <a:solidFill>
                  <a:srgbClr val="0096D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29" name="Oval 228"/>
            <p:cNvSpPr/>
            <p:nvPr/>
          </p:nvSpPr>
          <p:spPr>
            <a:xfrm>
              <a:off x="8819777" y="5846896"/>
              <a:ext cx="203147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09">
                <a:lnSpc>
                  <a:spcPct val="85000"/>
                </a:lnSpc>
              </a:pPr>
              <a:endParaRPr lang="en-US" sz="1900">
                <a:solidFill>
                  <a:srgbClr val="FFFFFF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8797816" y="5809410"/>
              <a:ext cx="258990" cy="1622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209">
                <a:lnSpc>
                  <a:spcPct val="850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      </a:t>
              </a:r>
              <a:endParaRPr lang="en-US" sz="1100" dirty="0">
                <a:solidFill>
                  <a:srgbClr val="0096D6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231" name="Elbow Connector 230"/>
            <p:cNvCxnSpPr>
              <a:stCxn id="225" idx="4"/>
              <a:endCxn id="227" idx="2"/>
            </p:cNvCxnSpPr>
            <p:nvPr/>
          </p:nvCxnSpPr>
          <p:spPr>
            <a:xfrm rot="16200000" flipH="1">
              <a:off x="8743670" y="5667612"/>
              <a:ext cx="110228" cy="41985"/>
            </a:xfrm>
            <a:prstGeom prst="bentConnector2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Elbow Connector 231"/>
            <p:cNvCxnSpPr>
              <a:stCxn id="225" idx="4"/>
              <a:endCxn id="229" idx="2"/>
            </p:cNvCxnSpPr>
            <p:nvPr/>
          </p:nvCxnSpPr>
          <p:spPr>
            <a:xfrm rot="16200000" flipH="1">
              <a:off x="8653982" y="5757300"/>
              <a:ext cx="289605" cy="41985"/>
            </a:xfrm>
            <a:prstGeom prst="bentConnector2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8224802" y="4059535"/>
            <a:ext cx="1685793" cy="1123344"/>
            <a:chOff x="8224795" y="4059535"/>
            <a:chExt cx="1685794" cy="1123344"/>
          </a:xfrm>
        </p:grpSpPr>
        <p:grpSp>
          <p:nvGrpSpPr>
            <p:cNvPr id="179" name="Group 178"/>
            <p:cNvGrpSpPr/>
            <p:nvPr/>
          </p:nvGrpSpPr>
          <p:grpSpPr>
            <a:xfrm>
              <a:off x="9324575" y="4059535"/>
              <a:ext cx="586014" cy="808946"/>
              <a:chOff x="8654256" y="5502316"/>
              <a:chExt cx="402551" cy="55569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8819777" y="5905606"/>
                <a:ext cx="203147" cy="1524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09">
                  <a:lnSpc>
                    <a:spcPct val="85000"/>
                  </a:lnSpc>
                </a:pPr>
                <a:endParaRPr lang="en-US" sz="19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8819777" y="5726228"/>
                <a:ext cx="203147" cy="1524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09">
                  <a:lnSpc>
                    <a:spcPct val="85000"/>
                  </a:lnSpc>
                </a:pPr>
                <a:endParaRPr lang="en-US" sz="19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8676218" y="5533927"/>
                <a:ext cx="203147" cy="1524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09"/>
                <a:endParaRPr lang="en-US" sz="19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8654256" y="5502316"/>
                <a:ext cx="258991" cy="179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209"/>
                <a:r>
                  <a:rPr lang="en-US" sz="1100" dirty="0">
                    <a:solidFill>
                      <a:srgbClr val="000000"/>
                    </a:solidFill>
                    <a:latin typeface="Arial"/>
                  </a:rPr>
                  <a:t>     </a:t>
                </a:r>
                <a:endParaRPr lang="en-US" sz="1100" dirty="0">
                  <a:solidFill>
                    <a:srgbClr val="0096D6"/>
                  </a:solidFill>
                  <a:latin typeface="Arial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8797816" y="5630033"/>
                <a:ext cx="258991" cy="162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209">
                  <a:lnSpc>
                    <a:spcPct val="85000"/>
                  </a:lnSpc>
                </a:pPr>
                <a:r>
                  <a:rPr lang="en-US" sz="1100" b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      </a:t>
                </a:r>
                <a:endParaRPr lang="en-US" sz="1100" dirty="0">
                  <a:solidFill>
                    <a:srgbClr val="0096D6"/>
                  </a:solidFill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93" name="Elbow Connector 192"/>
              <p:cNvCxnSpPr>
                <a:stCxn id="187" idx="4"/>
                <a:endCxn id="189" idx="2"/>
              </p:cNvCxnSpPr>
              <p:nvPr/>
            </p:nvCxnSpPr>
            <p:spPr>
              <a:xfrm rot="16200000" flipH="1">
                <a:off x="8740734" y="5723385"/>
                <a:ext cx="116101" cy="41985"/>
              </a:xfrm>
              <a:prstGeom prst="bentConnector2">
                <a:avLst/>
              </a:prstGeom>
              <a:ln w="28575" cmpd="sng">
                <a:solidFill>
                  <a:srgbClr val="FFFF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Elbow Connector 193"/>
              <p:cNvCxnSpPr>
                <a:stCxn id="187" idx="4"/>
                <a:endCxn id="191" idx="2"/>
              </p:cNvCxnSpPr>
              <p:nvPr/>
            </p:nvCxnSpPr>
            <p:spPr>
              <a:xfrm rot="16200000" flipH="1">
                <a:off x="8651045" y="5813074"/>
                <a:ext cx="295479" cy="41985"/>
              </a:xfrm>
              <a:prstGeom prst="bentConnector2">
                <a:avLst/>
              </a:prstGeom>
              <a:ln w="28575" cmpd="sng">
                <a:solidFill>
                  <a:srgbClr val="FFFF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5" name="Straight Arrow Connector 194"/>
            <p:cNvCxnSpPr>
              <a:stCxn id="225" idx="7"/>
              <a:endCxn id="187" idx="3"/>
            </p:cNvCxnSpPr>
            <p:nvPr/>
          </p:nvCxnSpPr>
          <p:spPr>
            <a:xfrm flipV="1">
              <a:off x="8224795" y="4294919"/>
              <a:ext cx="1175064" cy="887960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8922519" y="2709345"/>
            <a:ext cx="1488240" cy="1370230"/>
            <a:chOff x="8922509" y="2709342"/>
            <a:chExt cx="1488238" cy="1370231"/>
          </a:xfrm>
        </p:grpSpPr>
        <p:cxnSp>
          <p:nvCxnSpPr>
            <p:cNvPr id="222" name="Straight Arrow Connector 221"/>
            <p:cNvCxnSpPr>
              <a:stCxn id="259" idx="0"/>
              <a:endCxn id="210" idx="6"/>
            </p:cNvCxnSpPr>
            <p:nvPr/>
          </p:nvCxnSpPr>
          <p:spPr>
            <a:xfrm flipH="1" flipV="1">
              <a:off x="9250144" y="2874833"/>
              <a:ext cx="1160603" cy="1204740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Group 195"/>
            <p:cNvGrpSpPr/>
            <p:nvPr/>
          </p:nvGrpSpPr>
          <p:grpSpPr>
            <a:xfrm>
              <a:off x="8922509" y="2709342"/>
              <a:ext cx="586297" cy="768737"/>
              <a:chOff x="8654256" y="5443607"/>
              <a:chExt cx="402743" cy="528069"/>
            </a:xfrm>
          </p:grpSpPr>
          <p:sp>
            <p:nvSpPr>
              <p:cNvPr id="210" name="Oval 209"/>
              <p:cNvSpPr/>
              <p:nvPr/>
            </p:nvSpPr>
            <p:spPr>
              <a:xfrm>
                <a:off x="8676218" y="5481091"/>
                <a:ext cx="203147" cy="1524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09"/>
                <a:endParaRPr lang="en-US" sz="19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8654256" y="5443607"/>
                <a:ext cx="258989" cy="179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209"/>
                <a:r>
                  <a:rPr lang="en-US" sz="1100" dirty="0">
                    <a:solidFill>
                      <a:srgbClr val="000000"/>
                    </a:solidFill>
                    <a:latin typeface="Arial"/>
                  </a:rPr>
                  <a:t>     </a:t>
                </a:r>
                <a:endParaRPr lang="en-US" sz="1100" dirty="0">
                  <a:solidFill>
                    <a:srgbClr val="0096D6"/>
                  </a:solidFill>
                  <a:latin typeface="Arial"/>
                </a:endParaRPr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8819777" y="5667519"/>
                <a:ext cx="203147" cy="1524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09">
                  <a:lnSpc>
                    <a:spcPct val="85000"/>
                  </a:lnSpc>
                </a:pPr>
                <a:endParaRPr lang="en-US" sz="1900">
                  <a:solidFill>
                    <a:srgbClr val="FFFFFF"/>
                  </a:solidFill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8798010" y="5630033"/>
                <a:ext cx="258989" cy="162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209">
                  <a:lnSpc>
                    <a:spcPct val="85000"/>
                  </a:lnSpc>
                </a:pPr>
                <a:r>
                  <a:rPr lang="en-US" sz="1100" b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      </a:t>
                </a:r>
                <a:endParaRPr lang="en-US" sz="1100" dirty="0">
                  <a:solidFill>
                    <a:srgbClr val="0096D6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8798010" y="5809410"/>
                <a:ext cx="258989" cy="162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209">
                  <a:lnSpc>
                    <a:spcPct val="85000"/>
                  </a:lnSpc>
                </a:pPr>
                <a:r>
                  <a:rPr lang="en-US" sz="1100" b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      </a:t>
                </a:r>
                <a:endParaRPr lang="en-US" sz="1100" dirty="0">
                  <a:solidFill>
                    <a:srgbClr val="0096D6"/>
                  </a:solidFill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03" name="Elbow Connector 202"/>
              <p:cNvCxnSpPr/>
              <p:nvPr/>
            </p:nvCxnSpPr>
            <p:spPr>
              <a:xfrm rot="16200000" flipH="1">
                <a:off x="8743864" y="5667612"/>
                <a:ext cx="110228" cy="41985"/>
              </a:xfrm>
              <a:prstGeom prst="bentConnector2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Rectangle 243"/>
              <p:cNvSpPr/>
              <p:nvPr/>
            </p:nvSpPr>
            <p:spPr>
              <a:xfrm>
                <a:off x="8797816" y="5630033"/>
                <a:ext cx="258989" cy="162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209">
                  <a:lnSpc>
                    <a:spcPct val="85000"/>
                  </a:lnSpc>
                </a:pPr>
                <a:r>
                  <a:rPr lang="en-US" sz="1100" b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      </a:t>
                </a:r>
                <a:endParaRPr lang="en-US" sz="1100" dirty="0">
                  <a:solidFill>
                    <a:srgbClr val="0096D6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8797816" y="5809410"/>
                <a:ext cx="258989" cy="162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209">
                  <a:lnSpc>
                    <a:spcPct val="85000"/>
                  </a:lnSpc>
                </a:pPr>
                <a:r>
                  <a:rPr lang="en-US" sz="1100" b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      </a:t>
                </a:r>
                <a:endParaRPr lang="en-US" sz="1100" dirty="0">
                  <a:solidFill>
                    <a:srgbClr val="0096D6"/>
                  </a:solidFill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47" name="Elbow Connector 246"/>
              <p:cNvCxnSpPr>
                <a:stCxn id="210" idx="4"/>
                <a:endCxn id="216" idx="2"/>
              </p:cNvCxnSpPr>
              <p:nvPr/>
            </p:nvCxnSpPr>
            <p:spPr>
              <a:xfrm rot="16200000" flipH="1">
                <a:off x="8743670" y="5667612"/>
                <a:ext cx="110228" cy="41985"/>
              </a:xfrm>
              <a:prstGeom prst="bentConnector2">
                <a:avLst/>
              </a:prstGeom>
              <a:ln w="28575" cmpd="sng">
                <a:solidFill>
                  <a:srgbClr val="FFFF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9" name="Oval 248"/>
          <p:cNvSpPr/>
          <p:nvPr/>
        </p:nvSpPr>
        <p:spPr>
          <a:xfrm>
            <a:off x="8594058" y="2994579"/>
            <a:ext cx="295732" cy="2218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 defTabSz="914209"/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252" name="Oval 251"/>
          <p:cNvSpPr/>
          <p:nvPr/>
        </p:nvSpPr>
        <p:spPr>
          <a:xfrm>
            <a:off x="10263166" y="4079573"/>
            <a:ext cx="295732" cy="2218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 defTabSz="914209"/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253" name="Oval 252"/>
          <p:cNvSpPr/>
          <p:nvPr/>
        </p:nvSpPr>
        <p:spPr>
          <a:xfrm>
            <a:off x="10472150" y="4350967"/>
            <a:ext cx="295732" cy="2218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 defTabSz="914209">
              <a:lnSpc>
                <a:spcPct val="85000"/>
              </a:lnSpc>
            </a:pPr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10440181" y="4296396"/>
            <a:ext cx="377018" cy="236216"/>
          </a:xfrm>
          <a:prstGeom prst="rect">
            <a:avLst/>
          </a:prstGeom>
        </p:spPr>
        <p:txBody>
          <a:bodyPr wrap="none" lIns="91420" tIns="45711" rIns="91420" bIns="45711">
            <a:spAutoFit/>
          </a:bodyPr>
          <a:lstStyle/>
          <a:p>
            <a:pPr defTabSz="914209">
              <a:lnSpc>
                <a:spcPct val="85000"/>
              </a:lnSpc>
            </a:pPr>
            <a:r>
              <a:rPr lang="en-US" sz="1100" b="1" dirty="0">
                <a:solidFill>
                  <a:srgbClr val="000000"/>
                </a:solidFill>
                <a:latin typeface="Arial Narrow" panose="020B0606020202030204" pitchFamily="34" charset="0"/>
              </a:rPr>
              <a:t>      </a:t>
            </a:r>
            <a:endParaRPr lang="en-US" sz="1100" dirty="0">
              <a:solidFill>
                <a:srgbClr val="0096D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57" name="Elbow Connector 256"/>
          <p:cNvCxnSpPr>
            <a:stCxn id="252" idx="4"/>
            <a:endCxn id="253" idx="2"/>
          </p:cNvCxnSpPr>
          <p:nvPr/>
        </p:nvCxnSpPr>
        <p:spPr>
          <a:xfrm rot="16200000" flipH="1">
            <a:off x="10361357" y="4351101"/>
            <a:ext cx="160464" cy="61120"/>
          </a:xfrm>
          <a:prstGeom prst="bentConnector2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10262882" y="4079573"/>
            <a:ext cx="295732" cy="2218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 defTabSz="914209"/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10230910" y="4025007"/>
            <a:ext cx="377018" cy="261608"/>
          </a:xfrm>
          <a:prstGeom prst="rect">
            <a:avLst/>
          </a:prstGeom>
        </p:spPr>
        <p:txBody>
          <a:bodyPr wrap="none" lIns="91420" tIns="45711" rIns="91420" bIns="45711">
            <a:spAutoFit/>
          </a:bodyPr>
          <a:lstStyle/>
          <a:p>
            <a:pPr defTabSz="914209"/>
            <a:r>
              <a:rPr lang="en-US" sz="1100" dirty="0">
                <a:solidFill>
                  <a:srgbClr val="000000"/>
                </a:solidFill>
                <a:latin typeface="Arial"/>
              </a:rPr>
              <a:t>     </a:t>
            </a:r>
            <a:endParaRPr lang="en-US" sz="1100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61" name="Oval 260"/>
          <p:cNvSpPr/>
          <p:nvPr/>
        </p:nvSpPr>
        <p:spPr>
          <a:xfrm>
            <a:off x="10471869" y="4350967"/>
            <a:ext cx="295732" cy="2218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 defTabSz="914209">
              <a:lnSpc>
                <a:spcPct val="85000"/>
              </a:lnSpc>
            </a:pPr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10439898" y="4296396"/>
            <a:ext cx="377018" cy="236216"/>
          </a:xfrm>
          <a:prstGeom prst="rect">
            <a:avLst/>
          </a:prstGeom>
        </p:spPr>
        <p:txBody>
          <a:bodyPr wrap="none" lIns="91420" tIns="45711" rIns="91420" bIns="45711">
            <a:spAutoFit/>
          </a:bodyPr>
          <a:lstStyle/>
          <a:p>
            <a:pPr defTabSz="914209">
              <a:lnSpc>
                <a:spcPct val="85000"/>
              </a:lnSpc>
            </a:pPr>
            <a:r>
              <a:rPr lang="en-US" sz="1100" b="1" dirty="0">
                <a:solidFill>
                  <a:srgbClr val="000000"/>
                </a:solidFill>
                <a:latin typeface="Arial Narrow" panose="020B0606020202030204" pitchFamily="34" charset="0"/>
              </a:rPr>
              <a:t>      </a:t>
            </a:r>
            <a:endParaRPr lang="en-US" sz="1100" dirty="0">
              <a:solidFill>
                <a:srgbClr val="0096D6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65" name="Elbow Connector 264"/>
          <p:cNvCxnSpPr>
            <a:stCxn id="259" idx="4"/>
            <a:endCxn id="261" idx="2"/>
          </p:cNvCxnSpPr>
          <p:nvPr/>
        </p:nvCxnSpPr>
        <p:spPr>
          <a:xfrm rot="16200000" flipH="1">
            <a:off x="10361075" y="4351101"/>
            <a:ext cx="160464" cy="61120"/>
          </a:xfrm>
          <a:prstGeom prst="bentConnector2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7513698" y="3216436"/>
            <a:ext cx="2634644" cy="2242941"/>
            <a:chOff x="7513698" y="3216435"/>
            <a:chExt cx="2634644" cy="2242941"/>
          </a:xfrm>
        </p:grpSpPr>
        <p:sp>
          <p:nvSpPr>
            <p:cNvPr id="250" name="Oval 249"/>
            <p:cNvSpPr/>
            <p:nvPr/>
          </p:nvSpPr>
          <p:spPr>
            <a:xfrm>
              <a:off x="7513698" y="5237520"/>
              <a:ext cx="295732" cy="22185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09"/>
              <a:endParaRPr lang="en-US" sz="1900">
                <a:solidFill>
                  <a:srgbClr val="FFFFFF"/>
                </a:solidFill>
              </a:endParaRPr>
            </a:p>
          </p:txBody>
        </p:sp>
        <p:cxnSp>
          <p:nvCxnSpPr>
            <p:cNvPr id="143" name="Straight Arrow Connector 142"/>
            <p:cNvCxnSpPr>
              <a:stCxn id="249" idx="4"/>
              <a:endCxn id="250" idx="0"/>
            </p:cNvCxnSpPr>
            <p:nvPr/>
          </p:nvCxnSpPr>
          <p:spPr>
            <a:xfrm flipH="1">
              <a:off x="7661564" y="3216435"/>
              <a:ext cx="1080357" cy="2021085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Oval 266"/>
            <p:cNvSpPr/>
            <p:nvPr/>
          </p:nvSpPr>
          <p:spPr>
            <a:xfrm>
              <a:off x="9852610" y="4093296"/>
              <a:ext cx="295732" cy="22185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09"/>
              <a:endParaRPr lang="en-US" sz="1900">
                <a:solidFill>
                  <a:srgbClr val="FFFFFF"/>
                </a:solidFill>
              </a:endParaRPr>
            </a:p>
          </p:txBody>
        </p:sp>
        <p:cxnSp>
          <p:nvCxnSpPr>
            <p:cNvPr id="268" name="Straight Arrow Connector 267"/>
            <p:cNvCxnSpPr>
              <a:stCxn id="249" idx="4"/>
              <a:endCxn id="267" idx="0"/>
            </p:cNvCxnSpPr>
            <p:nvPr/>
          </p:nvCxnSpPr>
          <p:spPr>
            <a:xfrm>
              <a:off x="8741921" y="3216435"/>
              <a:ext cx="1258555" cy="876861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9" name="Oval 268"/>
          <p:cNvSpPr/>
          <p:nvPr/>
        </p:nvSpPr>
        <p:spPr>
          <a:xfrm>
            <a:off x="9123364" y="5421783"/>
            <a:ext cx="295732" cy="2218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 defTabSz="914209"/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9464911" y="5384557"/>
            <a:ext cx="2328280" cy="276996"/>
          </a:xfrm>
          <a:prstGeom prst="rect">
            <a:avLst/>
          </a:prstGeom>
        </p:spPr>
        <p:txBody>
          <a:bodyPr wrap="square" lIns="91420" tIns="45711" rIns="91420" bIns="45711">
            <a:spAutoFit/>
          </a:bodyPr>
          <a:lstStyle/>
          <a:p>
            <a:pPr marL="3175" lvl="1" defTabSz="914209">
              <a:lnSpc>
                <a:spcPct val="90000"/>
              </a:lnSpc>
              <a:spcBef>
                <a:spcPts val="1200"/>
              </a:spcBef>
            </a:pPr>
            <a:r>
              <a:rPr lang="en-US" sz="1300" dirty="0">
                <a:solidFill>
                  <a:srgbClr val="FFFFFF"/>
                </a:solidFill>
                <a:latin typeface="Arial"/>
              </a:rPr>
              <a:t>Authoritative copy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134022" y="5777512"/>
            <a:ext cx="2874225" cy="272382"/>
            <a:chOff x="9381856" y="5726229"/>
            <a:chExt cx="2874224" cy="272382"/>
          </a:xfrm>
        </p:grpSpPr>
        <p:sp>
          <p:nvSpPr>
            <p:cNvPr id="271" name="Oval 270"/>
            <p:cNvSpPr/>
            <p:nvPr/>
          </p:nvSpPr>
          <p:spPr>
            <a:xfrm>
              <a:off x="9381856" y="5739908"/>
              <a:ext cx="295732" cy="22185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09"/>
              <a:endParaRPr lang="en-US" sz="1500">
                <a:solidFill>
                  <a:srgbClr val="FFFFFF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9712744" y="5726229"/>
              <a:ext cx="2543336" cy="272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175" lvl="1" defTabSz="914209">
                <a:lnSpc>
                  <a:spcPct val="90000"/>
                </a:lnSpc>
                <a:spcBef>
                  <a:spcPts val="1200"/>
                </a:spcBef>
              </a:pPr>
              <a:r>
                <a:rPr lang="en-US" sz="1300" dirty="0">
                  <a:solidFill>
                    <a:srgbClr val="FFFFFF"/>
                  </a:solidFill>
                  <a:latin typeface="Arial"/>
                </a:rPr>
                <a:t>Locally addressable copy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458631" y="2107391"/>
            <a:ext cx="6922483" cy="369332"/>
          </a:xfrm>
          <a:prstGeom prst="rect">
            <a:avLst/>
          </a:prstGeom>
        </p:spPr>
        <p:txBody>
          <a:bodyPr wrap="square" lIns="91420" tIns="45711" rIns="91420" bIns="45711">
            <a:spAutoFit/>
          </a:bodyPr>
          <a:lstStyle/>
          <a:p>
            <a:pPr marL="285690" lvl="1" indent="-285690" defTabSz="914209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Excerpt of Network-wide Datastore assembled on device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084713" y="2178760"/>
            <a:ext cx="671996" cy="223739"/>
            <a:chOff x="8089539" y="2178759"/>
            <a:chExt cx="671996" cy="223738"/>
          </a:xfrm>
        </p:grpSpPr>
        <p:sp>
          <p:nvSpPr>
            <p:cNvPr id="73" name="Rectangle 72"/>
            <p:cNvSpPr/>
            <p:nvPr/>
          </p:nvSpPr>
          <p:spPr>
            <a:xfrm>
              <a:off x="8089539" y="2181616"/>
              <a:ext cx="671996" cy="2208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09"/>
              <a:endParaRPr lang="en-US" sz="1900" dirty="0">
                <a:solidFill>
                  <a:srgbClr val="FFFFFF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148027" y="2178759"/>
              <a:ext cx="545367" cy="163142"/>
            </a:xfrm>
            <a:prstGeom prst="rect">
              <a:avLst/>
            </a:prstGeom>
            <a:solidFill>
              <a:schemeClr val="accent3">
                <a:lumMod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09"/>
              <a:endParaRPr lang="en-US" sz="1900" dirty="0">
                <a:solidFill>
                  <a:srgbClr val="ABDFF0">
                    <a:lumMod val="25000"/>
                  </a:srgbClr>
                </a:solidFill>
              </a:endParaRPr>
            </a:p>
          </p:txBody>
        </p:sp>
      </p:grpSp>
      <p:sp>
        <p:nvSpPr>
          <p:cNvPr id="76" name="Rectangle 75"/>
          <p:cNvSpPr/>
          <p:nvPr/>
        </p:nvSpPr>
        <p:spPr>
          <a:xfrm>
            <a:off x="8215648" y="2107962"/>
            <a:ext cx="403012" cy="1978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11" rIns="9144" bIns="45711" rtlCol="0" anchor="ctr"/>
          <a:lstStyle/>
          <a:p>
            <a:pPr algn="ctr" defTabSz="914209"/>
            <a:r>
              <a:rPr lang="en-US" sz="1200" dirty="0">
                <a:solidFill>
                  <a:srgbClr val="FFFFFF"/>
                </a:solidFill>
              </a:rPr>
              <a:t>App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58630" y="3019119"/>
            <a:ext cx="6497653" cy="369332"/>
          </a:xfrm>
          <a:prstGeom prst="rect">
            <a:avLst/>
          </a:prstGeom>
        </p:spPr>
        <p:txBody>
          <a:bodyPr wrap="square" lIns="91420" tIns="45711" rIns="91420" bIns="45711">
            <a:spAutoFit/>
          </a:bodyPr>
          <a:lstStyle/>
          <a:p>
            <a:pPr marL="285690" lvl="1" indent="-285690" defTabSz="914209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Coding occurs without developer knowing protocols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10902523" y="3776385"/>
            <a:ext cx="671996" cy="223739"/>
            <a:chOff x="8089539" y="1592734"/>
            <a:chExt cx="671996" cy="223738"/>
          </a:xfrm>
        </p:grpSpPr>
        <p:sp>
          <p:nvSpPr>
            <p:cNvPr id="87" name="Rectangle 86"/>
            <p:cNvSpPr/>
            <p:nvPr/>
          </p:nvSpPr>
          <p:spPr>
            <a:xfrm>
              <a:off x="8089539" y="1595591"/>
              <a:ext cx="671996" cy="22088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09"/>
              <a:endParaRPr lang="en-US" sz="1900" dirty="0">
                <a:solidFill>
                  <a:srgbClr val="FFFFFF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148027" y="1592734"/>
              <a:ext cx="545367" cy="163142"/>
            </a:xfrm>
            <a:prstGeom prst="rect">
              <a:avLst/>
            </a:prstGeom>
            <a:solidFill>
              <a:schemeClr val="accent3">
                <a:lumMod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09"/>
              <a:endParaRPr lang="en-US" sz="1900" dirty="0">
                <a:solidFill>
                  <a:srgbClr val="ABDFF0">
                    <a:lumMod val="25000"/>
                  </a:srgbClr>
                </a:solidFill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>
            <a:off x="11028631" y="3705590"/>
            <a:ext cx="403012" cy="1978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11" rIns="9144" bIns="45711" rtlCol="0" anchor="ctr"/>
          <a:lstStyle/>
          <a:p>
            <a:pPr algn="ctr" defTabSz="914209"/>
            <a:r>
              <a:rPr lang="en-US" sz="1200" dirty="0">
                <a:solidFill>
                  <a:srgbClr val="FFFFFF"/>
                </a:solidFill>
              </a:rPr>
              <a:t>App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1140790" y="167433"/>
            <a:ext cx="867457" cy="80836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72" tIns="60936" rIns="121872" bIns="60936"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81504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40" grpId="0" build="p"/>
      <p:bldP spid="76" grpId="0" animBg="1"/>
      <p:bldP spid="85" grpId="0" build="p"/>
      <p:bldP spid="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Questions as we try to figure what to prototype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69204" y="3242820"/>
            <a:ext cx="6117427" cy="2111604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rgbClr val="0000FF"/>
                </a:solidFill>
                <a:ea typeface="Calibri"/>
                <a:cs typeface="Times New Roman"/>
                <a:hlinkClick r:id="rId2"/>
              </a:rPr>
              <a:t>Mitigate Evil Domain</a:t>
            </a:r>
            <a:r>
              <a:rPr lang="en-US" sz="1800" dirty="0">
                <a:ea typeface="Calibri"/>
                <a:cs typeface="Times New Roman"/>
              </a:rPr>
              <a:t>: </a:t>
            </a:r>
            <a:r>
              <a:rPr lang="en-US" sz="1800" dirty="0">
                <a:solidFill>
                  <a:schemeClr val="tx1"/>
                </a:solidFill>
                <a:ea typeface="Calibri"/>
                <a:cs typeface="Times New Roman"/>
              </a:rPr>
              <a:t>actions DENY with Step 18 method = “sinkhole” or Step 20 method “ACL”, plus applicable RESPONSE in Step 19/23</a:t>
            </a:r>
            <a:r>
              <a:rPr lang="en-US" sz="1800" dirty="0" smtClean="0">
                <a:solidFill>
                  <a:schemeClr val="tx1"/>
                </a:solidFill>
                <a:ea typeface="Calibri"/>
                <a:cs typeface="Times New Roman"/>
              </a:rPr>
              <a:t>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ea typeface="Calibri"/>
                <a:cs typeface="Times New Roman"/>
              </a:rPr>
              <a:t>Work </a:t>
            </a:r>
            <a:r>
              <a:rPr lang="en-US" sz="1800" dirty="0">
                <a:solidFill>
                  <a:schemeClr val="tx1"/>
                </a:solidFill>
                <a:ea typeface="Calibri"/>
                <a:cs typeface="Times New Roman"/>
              </a:rPr>
              <a:t>through how the policy is withdrawn.   </a:t>
            </a:r>
            <a:r>
              <a:rPr lang="en-US" sz="1800" dirty="0" smtClean="0">
                <a:solidFill>
                  <a:schemeClr val="tx1"/>
                </a:solidFill>
                <a:ea typeface="Calibri"/>
                <a:cs typeface="Times New Roman"/>
              </a:rPr>
              <a:t>I </a:t>
            </a:r>
            <a:r>
              <a:rPr lang="en-US" sz="1800" dirty="0">
                <a:solidFill>
                  <a:schemeClr val="tx1"/>
                </a:solidFill>
                <a:ea typeface="Calibri"/>
                <a:cs typeface="Times New Roman"/>
              </a:rPr>
              <a:t>have been assuming that the applied policy would time-out of the network.  But  I would like to revisit the pros &amp; cons.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a typeface="Calibri"/>
                <a:cs typeface="Times New Roman"/>
              </a:rPr>
              <a:t> 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958" y="1085749"/>
            <a:ext cx="9565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https://github.com/OpenC2-org/docs-pub/blob/master/use-cases/mitigate-evil-domain.md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27903" y="1970202"/>
            <a:ext cx="3120273" cy="3980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fontAlgn="base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rgbClr val="3BC2FF"/>
              </a:buClr>
              <a:buFont typeface="Arial" charset="0"/>
              <a:buChar char="•"/>
              <a:tabLst/>
              <a:defRPr sz="17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fontAlgn="base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rgbClr val="3BC2FF"/>
              </a:buClr>
              <a:buFont typeface="Arial" charset="0"/>
              <a:buChar char="–"/>
              <a:tabLst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Clr>
                <a:srgbClr val="3BC2FF"/>
              </a:buClr>
              <a:buFont typeface="Arial" charset="0"/>
              <a:buChar char="•"/>
              <a:tabLst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Clr>
                <a:srgbClr val="3BC2FF"/>
              </a:buClr>
              <a:buFont typeface="Arial" charset="0"/>
              <a:buChar char="–"/>
              <a:tabLst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Clr>
                <a:srgbClr val="3BC2FF"/>
              </a:buClr>
              <a:buFont typeface="Arial" charset="0"/>
              <a:buChar char="»"/>
              <a:tabLst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u="sng" dirty="0">
                <a:solidFill>
                  <a:schemeClr val="tx1"/>
                </a:solidFill>
                <a:ea typeface="Calibri"/>
                <a:cs typeface="Times New Roman"/>
              </a:rPr>
              <a:t>OpenC2 Use </a:t>
            </a:r>
            <a:r>
              <a:rPr lang="en-US" sz="1800" b="1" u="sng" dirty="0" smtClean="0">
                <a:solidFill>
                  <a:schemeClr val="tx1"/>
                </a:solidFill>
                <a:ea typeface="Calibri"/>
                <a:cs typeface="Times New Roman"/>
              </a:rPr>
              <a:t>Cases</a:t>
            </a:r>
            <a:endParaRPr lang="en-US" sz="1800" dirty="0">
              <a:hlinkClick r:id="rId3"/>
            </a:endParaRPr>
          </a:p>
          <a:p>
            <a:r>
              <a:rPr lang="en-US" sz="1800" dirty="0" smtClean="0">
                <a:hlinkClick r:id="rId3"/>
              </a:rPr>
              <a:t>Block </a:t>
            </a:r>
            <a:r>
              <a:rPr lang="en-US" sz="1800" dirty="0">
                <a:hlinkClick r:id="rId3"/>
              </a:rPr>
              <a:t>on Indicators</a:t>
            </a:r>
            <a:endParaRPr lang="en-US" sz="1800" dirty="0"/>
          </a:p>
          <a:p>
            <a:r>
              <a:rPr lang="en-US" sz="1800" dirty="0">
                <a:hlinkClick r:id="rId4"/>
              </a:rPr>
              <a:t>Email Phishing</a:t>
            </a:r>
            <a:endParaRPr lang="en-US" sz="1800" dirty="0"/>
          </a:p>
          <a:p>
            <a:r>
              <a:rPr lang="en-US" sz="1800" dirty="0">
                <a:hlinkClick r:id="rId5"/>
              </a:rPr>
              <a:t>HBSS Signature</a:t>
            </a:r>
            <a:endParaRPr lang="en-US" sz="1800" dirty="0"/>
          </a:p>
          <a:p>
            <a:r>
              <a:rPr lang="en-US" sz="1800" dirty="0">
                <a:hlinkClick r:id="rId6"/>
              </a:rPr>
              <a:t>Host Remediation Actions</a:t>
            </a:r>
            <a:endParaRPr lang="en-US" sz="1800" dirty="0"/>
          </a:p>
          <a:p>
            <a:r>
              <a:rPr lang="en-US" sz="1800" dirty="0">
                <a:hlinkClick r:id="rId7"/>
              </a:rPr>
              <a:t>Host Remediation</a:t>
            </a:r>
            <a:endParaRPr lang="en-US" sz="1800" dirty="0"/>
          </a:p>
          <a:p>
            <a:r>
              <a:rPr lang="en-US" sz="1800" dirty="0">
                <a:hlinkClick r:id="rId8"/>
              </a:rPr>
              <a:t>Update Sensor Signatures</a:t>
            </a:r>
            <a:endParaRPr lang="en-US" sz="1800" dirty="0"/>
          </a:p>
          <a:p>
            <a:r>
              <a:rPr lang="en-US" sz="1800" dirty="0">
                <a:hlinkClick r:id="rId2"/>
              </a:rPr>
              <a:t>Mitigate Evil </a:t>
            </a:r>
            <a:r>
              <a:rPr lang="en-US" sz="1800" dirty="0" smtClean="0">
                <a:hlinkClick r:id="rId2"/>
              </a:rPr>
              <a:t>Domain</a:t>
            </a:r>
            <a:endParaRPr lang="en-US" sz="1800" dirty="0"/>
          </a:p>
        </p:txBody>
      </p:sp>
      <p:sp>
        <p:nvSpPr>
          <p:cNvPr id="6" name="Left Brace 5"/>
          <p:cNvSpPr/>
          <p:nvPr/>
        </p:nvSpPr>
        <p:spPr>
          <a:xfrm>
            <a:off x="4543722" y="3148553"/>
            <a:ext cx="1159496" cy="2177592"/>
          </a:xfrm>
          <a:prstGeom prst="leftBrace">
            <a:avLst>
              <a:gd name="adj1" fmla="val 8333"/>
              <a:gd name="adj2" fmla="val 8388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54287" y="4977352"/>
            <a:ext cx="1395167" cy="9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9526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597857" y="2635720"/>
            <a:ext cx="5137945" cy="2441724"/>
          </a:xfrm>
        </p:spPr>
        <p:txBody>
          <a:bodyPr/>
          <a:lstStyle/>
          <a:p>
            <a:r>
              <a:rPr lang="en-US" sz="2000" dirty="0" smtClean="0"/>
              <a:t>IP address forwarding table state</a:t>
            </a:r>
          </a:p>
          <a:p>
            <a:r>
              <a:rPr lang="en-US" sz="2000" dirty="0" smtClean="0"/>
              <a:t>Hundreds of trusted control plane devices</a:t>
            </a:r>
          </a:p>
          <a:p>
            <a:r>
              <a:rPr lang="en-US" sz="2000" dirty="0"/>
              <a:t>Well known state machines</a:t>
            </a:r>
          </a:p>
          <a:p>
            <a:r>
              <a:rPr lang="en-US" sz="2000" dirty="0" smtClean="0"/>
              <a:t>Dozens of protocols </a:t>
            </a:r>
          </a:p>
          <a:p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6194" y="432215"/>
            <a:ext cx="11658644" cy="838200"/>
          </a:xfrm>
        </p:spPr>
        <p:txBody>
          <a:bodyPr/>
          <a:lstStyle/>
          <a:p>
            <a:r>
              <a:rPr lang="en-US" sz="4000" spc="-119" dirty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Routing Protocols and </a:t>
            </a:r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Network </a:t>
            </a:r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Convergence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6" name="Cloud 155"/>
          <p:cNvSpPr/>
          <p:nvPr/>
        </p:nvSpPr>
        <p:spPr bwMode="auto">
          <a:xfrm>
            <a:off x="1584236" y="3184228"/>
            <a:ext cx="3568639" cy="1839075"/>
          </a:xfrm>
          <a:prstGeom prst="cloud">
            <a:avLst/>
          </a:prstGeom>
          <a:solidFill>
            <a:srgbClr val="75818B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82296" tIns="36576" rIns="82296" bIns="36576" numCol="1" rtlCol="0" anchor="ctr" anchorCtr="0" compatLnSpc="1">
            <a:prstTxWarp prst="textNoShape">
              <a:avLst/>
            </a:prstTxWarp>
          </a:bodyPr>
          <a:lstStyle/>
          <a:p>
            <a:pPr algn="ctr" defTabSz="457200"/>
            <a:r>
              <a:rPr lang="en-US" sz="1600" dirty="0">
                <a:solidFill>
                  <a:srgbClr val="2C2C2C"/>
                </a:solidFill>
                <a:effectLst>
                  <a:outerShdw blurRad="50800" dist="38100" dir="2700000" algn="tl" rotWithShape="0">
                    <a:srgbClr val="B7D333">
                      <a:lumMod val="75000"/>
                      <a:alpha val="43000"/>
                    </a:srgbClr>
                  </a:outerShdw>
                </a:effectLst>
              </a:rPr>
              <a:t>  </a:t>
            </a:r>
            <a:endParaRPr lang="en-US" sz="1600" dirty="0">
              <a:solidFill>
                <a:srgbClr val="2C2C2C"/>
              </a:solidFill>
              <a:effectLst>
                <a:outerShdw blurRad="50800" dist="38100" dir="2700000" algn="tl" rotWithShape="0">
                  <a:srgbClr val="B7D333">
                    <a:lumMod val="75000"/>
                    <a:alpha val="43000"/>
                  </a:srgbClr>
                </a:outerShdw>
              </a:effectLst>
            </a:endParaRPr>
          </a:p>
          <a:p>
            <a:pPr algn="ctr" defTabSz="457200"/>
            <a:endParaRPr lang="en-US" sz="1600" dirty="0">
              <a:solidFill>
                <a:srgbClr val="2C2C2C"/>
              </a:solidFill>
              <a:effectLst>
                <a:outerShdw blurRad="50800" dist="38100" dir="2700000" algn="tl" rotWithShape="0">
                  <a:srgbClr val="B7D333">
                    <a:lumMod val="75000"/>
                    <a:alpha val="43000"/>
                  </a:srgbClr>
                </a:outerShdw>
              </a:effectLst>
            </a:endParaRPr>
          </a:p>
          <a:p>
            <a:pPr algn="ctr" defTabSz="457200"/>
            <a:endParaRPr lang="en-US" sz="1600" dirty="0">
              <a:solidFill>
                <a:srgbClr val="2C2C2C"/>
              </a:solidFill>
              <a:effectLst>
                <a:outerShdw blurRad="50800" dist="38100" dir="2700000" algn="tl" rotWithShape="0">
                  <a:srgbClr val="B7D333">
                    <a:lumMod val="75000"/>
                    <a:alpha val="43000"/>
                  </a:srgbClr>
                </a:outerShdw>
              </a:effectLst>
            </a:endParaRPr>
          </a:p>
        </p:txBody>
      </p:sp>
      <p:pic>
        <p:nvPicPr>
          <p:cNvPr id="157" name="Picture 8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886" y="2627094"/>
            <a:ext cx="1312633" cy="87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95" y="3794702"/>
            <a:ext cx="1015813" cy="600063"/>
          </a:xfrm>
          <a:prstGeom prst="rect">
            <a:avLst/>
          </a:prstGeom>
        </p:spPr>
      </p:pic>
      <p:sp>
        <p:nvSpPr>
          <p:cNvPr id="167" name="Rectangle 166"/>
          <p:cNvSpPr/>
          <p:nvPr/>
        </p:nvSpPr>
        <p:spPr>
          <a:xfrm>
            <a:off x="4820306" y="3791402"/>
            <a:ext cx="1237279" cy="784717"/>
          </a:xfrm>
          <a:prstGeom prst="rect">
            <a:avLst/>
          </a:prstGeom>
          <a:blipFill dpi="0" rotWithShape="1">
            <a:blip r:embed="rId5">
              <a:alphaModFix amt="37000"/>
            </a:blip>
            <a:srcRect/>
            <a:stretch>
              <a:fillRect/>
            </a:stretch>
          </a:blip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1" name="Rectangle 170"/>
          <p:cNvSpPr/>
          <p:nvPr/>
        </p:nvSpPr>
        <p:spPr>
          <a:xfrm>
            <a:off x="4971317" y="3908166"/>
            <a:ext cx="940725" cy="48659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RingOutside">
              <a:avLst>
                <a:gd name="adj" fmla="val 67344"/>
              </a:avLst>
            </a:prstTxWarp>
            <a:spAutoFit/>
          </a:bodyPr>
          <a:lstStyle/>
          <a:p>
            <a:pPr algn="ctr"/>
            <a:r>
              <a:rPr lang="en-US" sz="48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rial Narrow" panose="020B0606020202030204" pitchFamily="34" charset="0"/>
              </a:rPr>
              <a:t>  </a:t>
            </a:r>
            <a:r>
              <a:rPr lang="en-US" sz="1600" cap="none" spc="300" dirty="0" smtClean="0">
                <a:ln w="18415" cmpd="sng">
                  <a:noFill/>
                  <a:prstDash val="solid"/>
                </a:ln>
                <a:solidFill>
                  <a:srgbClr val="FFFFFF">
                    <a:alpha val="50000"/>
                  </a:srgbClr>
                </a:solidFill>
                <a:latin typeface="Arial Narrow" panose="020B0606020202030204" pitchFamily="34" charset="0"/>
              </a:rPr>
              <a:t>Virtual</a:t>
            </a:r>
            <a:r>
              <a:rPr lang="en-US" sz="1600" cap="none" spc="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r>
              <a:rPr lang="en-US" sz="1600" cap="none" spc="300" dirty="0" smtClean="0">
                <a:ln w="18415" cmpd="sng">
                  <a:noFill/>
                  <a:prstDash val="solid"/>
                </a:ln>
                <a:solidFill>
                  <a:srgbClr val="FFFFFF">
                    <a:alpha val="51000"/>
                  </a:srgbClr>
                </a:solidFill>
                <a:latin typeface="Arial Narrow" panose="020B0606020202030204" pitchFamily="34" charset="0"/>
              </a:rPr>
              <a:t>Router</a:t>
            </a:r>
            <a:r>
              <a:rPr lang="en-US" sz="1600" cap="none" spc="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alpha val="51000"/>
                  </a:srgbClr>
                </a:solidFill>
                <a:latin typeface="Arial Narrow" panose="020B0606020202030204" pitchFamily="34" charset="0"/>
              </a:rPr>
              <a:t> </a:t>
            </a:r>
            <a:r>
              <a:rPr lang="en-US" sz="1600" cap="none" spc="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rial Narrow" panose="020B0606020202030204" pitchFamily="34" charset="0"/>
              </a:rPr>
              <a:t>                          </a:t>
            </a:r>
            <a:endParaRPr lang="en-US" sz="4800" cap="none" spc="3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783385" y="5544806"/>
            <a:ext cx="4216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10</a:t>
            </a:r>
            <a:r>
              <a:rPr lang="en-US" baseline="30000" dirty="0">
                <a:solidFill>
                  <a:srgbClr val="FFFF00"/>
                </a:solidFill>
              </a:rPr>
              <a:t>-6</a:t>
            </a:r>
            <a:r>
              <a:rPr lang="en-US" dirty="0">
                <a:solidFill>
                  <a:srgbClr val="FFFF00"/>
                </a:solidFill>
              </a:rPr>
              <a:t> → </a:t>
            </a:r>
            <a:r>
              <a:rPr lang="en-US" dirty="0" smtClean="0">
                <a:solidFill>
                  <a:srgbClr val="FFFF00"/>
                </a:solidFill>
              </a:rPr>
              <a:t>10</a:t>
            </a:r>
            <a:r>
              <a:rPr lang="en-US" baseline="30000" dirty="0" smtClean="0">
                <a:solidFill>
                  <a:srgbClr val="FFFF00"/>
                </a:solidFill>
              </a:rPr>
              <a:t>2  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second convergence times</a:t>
            </a:r>
            <a:endParaRPr lang="en-US" dirty="0"/>
          </a:p>
        </p:txBody>
      </p:sp>
      <p:sp>
        <p:nvSpPr>
          <p:cNvPr id="95" name="Left Arrow 94"/>
          <p:cNvSpPr/>
          <p:nvPr/>
        </p:nvSpPr>
        <p:spPr>
          <a:xfrm rot="5569191">
            <a:off x="3081407" y="3351681"/>
            <a:ext cx="703128" cy="667081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Left-Right Arrow 97"/>
          <p:cNvSpPr/>
          <p:nvPr/>
        </p:nvSpPr>
        <p:spPr>
          <a:xfrm>
            <a:off x="1752139" y="3787568"/>
            <a:ext cx="3170719" cy="637736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Convergence</a:t>
            </a:r>
          </a:p>
        </p:txBody>
      </p:sp>
      <p:pic>
        <p:nvPicPr>
          <p:cNvPr id="99" name="Picture 12" descr="Padlock, Black, Lock, Security, Silhouette, Secure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B7D333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08" y="4103765"/>
            <a:ext cx="532582" cy="69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21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loud 155"/>
          <p:cNvSpPr/>
          <p:nvPr/>
        </p:nvSpPr>
        <p:spPr bwMode="auto">
          <a:xfrm>
            <a:off x="1584236" y="3180394"/>
            <a:ext cx="3568639" cy="1839075"/>
          </a:xfrm>
          <a:prstGeom prst="cloud">
            <a:avLst/>
          </a:prstGeom>
          <a:solidFill>
            <a:srgbClr val="75818B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82296" tIns="36576" rIns="82296" bIns="36576" numCol="1" rtlCol="0" anchor="ctr" anchorCtr="0" compatLnSpc="1">
            <a:prstTxWarp prst="textNoShape">
              <a:avLst/>
            </a:prstTxWarp>
          </a:bodyPr>
          <a:lstStyle/>
          <a:p>
            <a:pPr algn="ctr" defTabSz="457200"/>
            <a:r>
              <a:rPr lang="en-US" sz="1600" dirty="0">
                <a:solidFill>
                  <a:srgbClr val="2C2C2C"/>
                </a:solidFill>
                <a:effectLst>
                  <a:outerShdw blurRad="50800" dist="38100" dir="2700000" algn="tl" rotWithShape="0">
                    <a:srgbClr val="B7D333">
                      <a:lumMod val="75000"/>
                      <a:alpha val="43000"/>
                    </a:srgbClr>
                  </a:outerShdw>
                </a:effectLst>
              </a:rPr>
              <a:t>  </a:t>
            </a:r>
            <a:endParaRPr lang="en-US" sz="1600" dirty="0">
              <a:solidFill>
                <a:srgbClr val="2C2C2C"/>
              </a:solidFill>
              <a:effectLst>
                <a:outerShdw blurRad="50800" dist="38100" dir="2700000" algn="tl" rotWithShape="0">
                  <a:srgbClr val="B7D333">
                    <a:lumMod val="75000"/>
                    <a:alpha val="43000"/>
                  </a:srgbClr>
                </a:outerShdw>
              </a:effectLst>
            </a:endParaRPr>
          </a:p>
          <a:p>
            <a:pPr algn="ctr" defTabSz="457200"/>
            <a:endParaRPr lang="en-US" sz="1600" dirty="0">
              <a:solidFill>
                <a:srgbClr val="2C2C2C"/>
              </a:solidFill>
              <a:effectLst>
                <a:outerShdw blurRad="50800" dist="38100" dir="2700000" algn="tl" rotWithShape="0">
                  <a:srgbClr val="B7D333">
                    <a:lumMod val="75000"/>
                    <a:alpha val="43000"/>
                  </a:srgbClr>
                </a:outerShdw>
              </a:effectLst>
            </a:endParaRPr>
          </a:p>
          <a:p>
            <a:pPr algn="ctr" defTabSz="457200"/>
            <a:endParaRPr lang="en-US" sz="1600" dirty="0">
              <a:solidFill>
                <a:srgbClr val="2C2C2C"/>
              </a:solidFill>
              <a:effectLst>
                <a:outerShdw blurRad="50800" dist="38100" dir="2700000" algn="tl" rotWithShape="0">
                  <a:srgbClr val="B7D333">
                    <a:lumMod val="75000"/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Left Arrow 60"/>
          <p:cNvSpPr/>
          <p:nvPr/>
        </p:nvSpPr>
        <p:spPr>
          <a:xfrm rot="7455312">
            <a:off x="3724178" y="3436757"/>
            <a:ext cx="703128" cy="667081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Left Arrow 61"/>
          <p:cNvSpPr/>
          <p:nvPr/>
        </p:nvSpPr>
        <p:spPr>
          <a:xfrm rot="3323618">
            <a:off x="2376747" y="3424621"/>
            <a:ext cx="703128" cy="667081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 rot="5569191">
            <a:off x="3081407" y="3351681"/>
            <a:ext cx="703128" cy="667081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Left-Right Arrow 3"/>
          <p:cNvSpPr/>
          <p:nvPr/>
        </p:nvSpPr>
        <p:spPr>
          <a:xfrm>
            <a:off x="1752139" y="3787568"/>
            <a:ext cx="3170719" cy="637736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Convergence</a:t>
            </a:r>
            <a:endParaRPr lang="en-US" sz="2000" dirty="0" smtClean="0"/>
          </a:p>
        </p:txBody>
      </p:sp>
      <p:pic>
        <p:nvPicPr>
          <p:cNvPr id="81" name="Picture 12" descr="Padlock, Black, Lock, Security, Silhouette, Secur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B7D333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08" y="4103765"/>
            <a:ext cx="532582" cy="69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Freeform 81"/>
          <p:cNvSpPr/>
          <p:nvPr/>
        </p:nvSpPr>
        <p:spPr>
          <a:xfrm rot="4981579">
            <a:off x="4182100" y="3090237"/>
            <a:ext cx="218980" cy="1487654"/>
          </a:xfrm>
          <a:custGeom>
            <a:avLst/>
            <a:gdLst>
              <a:gd name="connsiteX0" fmla="*/ 43132 w 138023"/>
              <a:gd name="connsiteY0" fmla="*/ 0 h 293298"/>
              <a:gd name="connsiteX1" fmla="*/ 129396 w 138023"/>
              <a:gd name="connsiteY1" fmla="*/ 103517 h 293298"/>
              <a:gd name="connsiteX2" fmla="*/ 138023 w 138023"/>
              <a:gd name="connsiteY2" fmla="*/ 129396 h 293298"/>
              <a:gd name="connsiteX3" fmla="*/ 129396 w 138023"/>
              <a:gd name="connsiteY3" fmla="*/ 207034 h 293298"/>
              <a:gd name="connsiteX4" fmla="*/ 103517 w 138023"/>
              <a:gd name="connsiteY4" fmla="*/ 224286 h 293298"/>
              <a:gd name="connsiteX5" fmla="*/ 69011 w 138023"/>
              <a:gd name="connsiteY5" fmla="*/ 258792 h 293298"/>
              <a:gd name="connsiteX6" fmla="*/ 0 w 138023"/>
              <a:gd name="connsiteY6" fmla="*/ 293298 h 293298"/>
              <a:gd name="connsiteX0" fmla="*/ 43132 w 138023"/>
              <a:gd name="connsiteY0" fmla="*/ 0 h 293298"/>
              <a:gd name="connsiteX1" fmla="*/ 129396 w 138023"/>
              <a:gd name="connsiteY1" fmla="*/ 103517 h 293298"/>
              <a:gd name="connsiteX2" fmla="*/ 138023 w 138023"/>
              <a:gd name="connsiteY2" fmla="*/ 129396 h 293298"/>
              <a:gd name="connsiteX3" fmla="*/ 129396 w 138023"/>
              <a:gd name="connsiteY3" fmla="*/ 207034 h 293298"/>
              <a:gd name="connsiteX4" fmla="*/ 103517 w 138023"/>
              <a:gd name="connsiteY4" fmla="*/ 224286 h 293298"/>
              <a:gd name="connsiteX5" fmla="*/ 0 w 138023"/>
              <a:gd name="connsiteY5" fmla="*/ 293298 h 293298"/>
              <a:gd name="connsiteX0" fmla="*/ 43132 w 138023"/>
              <a:gd name="connsiteY0" fmla="*/ 0 h 293298"/>
              <a:gd name="connsiteX1" fmla="*/ 129396 w 138023"/>
              <a:gd name="connsiteY1" fmla="*/ 103517 h 293298"/>
              <a:gd name="connsiteX2" fmla="*/ 138023 w 138023"/>
              <a:gd name="connsiteY2" fmla="*/ 129396 h 293298"/>
              <a:gd name="connsiteX3" fmla="*/ 103517 w 138023"/>
              <a:gd name="connsiteY3" fmla="*/ 224286 h 293298"/>
              <a:gd name="connsiteX4" fmla="*/ 0 w 138023"/>
              <a:gd name="connsiteY4" fmla="*/ 293298 h 293298"/>
              <a:gd name="connsiteX0" fmla="*/ 43132 w 132673"/>
              <a:gd name="connsiteY0" fmla="*/ 0 h 293298"/>
              <a:gd name="connsiteX1" fmla="*/ 129396 w 132673"/>
              <a:gd name="connsiteY1" fmla="*/ 103517 h 293298"/>
              <a:gd name="connsiteX2" fmla="*/ 103517 w 132673"/>
              <a:gd name="connsiteY2" fmla="*/ 224286 h 293298"/>
              <a:gd name="connsiteX3" fmla="*/ 0 w 132673"/>
              <a:gd name="connsiteY3" fmla="*/ 293298 h 293298"/>
              <a:gd name="connsiteX0" fmla="*/ 211725 w 307689"/>
              <a:gd name="connsiteY0" fmla="*/ 0 h 644771"/>
              <a:gd name="connsiteX1" fmla="*/ 297989 w 307689"/>
              <a:gd name="connsiteY1" fmla="*/ 103517 h 644771"/>
              <a:gd name="connsiteX2" fmla="*/ 272110 w 307689"/>
              <a:gd name="connsiteY2" fmla="*/ 224286 h 644771"/>
              <a:gd name="connsiteX3" fmla="*/ 0 w 307689"/>
              <a:gd name="connsiteY3" fmla="*/ 644771 h 644771"/>
              <a:gd name="connsiteX0" fmla="*/ 211725 w 301185"/>
              <a:gd name="connsiteY0" fmla="*/ 0 h 644771"/>
              <a:gd name="connsiteX1" fmla="*/ 297989 w 301185"/>
              <a:gd name="connsiteY1" fmla="*/ 103517 h 644771"/>
              <a:gd name="connsiteX2" fmla="*/ 117805 w 301185"/>
              <a:gd name="connsiteY2" fmla="*/ 458601 h 644771"/>
              <a:gd name="connsiteX3" fmla="*/ 0 w 301185"/>
              <a:gd name="connsiteY3" fmla="*/ 644771 h 644771"/>
              <a:gd name="connsiteX0" fmla="*/ 311738 w 318163"/>
              <a:gd name="connsiteY0" fmla="*/ 0 h 644771"/>
              <a:gd name="connsiteX1" fmla="*/ 810 w 318163"/>
              <a:gd name="connsiteY1" fmla="*/ 357835 h 644771"/>
              <a:gd name="connsiteX2" fmla="*/ 217818 w 318163"/>
              <a:gd name="connsiteY2" fmla="*/ 458601 h 644771"/>
              <a:gd name="connsiteX3" fmla="*/ 100013 w 318163"/>
              <a:gd name="connsiteY3" fmla="*/ 644771 h 644771"/>
              <a:gd name="connsiteX0" fmla="*/ 176765 w 218980"/>
              <a:gd name="connsiteY0" fmla="*/ 0 h 416171"/>
              <a:gd name="connsiteX1" fmla="*/ 139 w 218980"/>
              <a:gd name="connsiteY1" fmla="*/ 129235 h 416171"/>
              <a:gd name="connsiteX2" fmla="*/ 217147 w 218980"/>
              <a:gd name="connsiteY2" fmla="*/ 230001 h 416171"/>
              <a:gd name="connsiteX3" fmla="*/ 99342 w 218980"/>
              <a:gd name="connsiteY3" fmla="*/ 416171 h 41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80" h="416171">
                <a:moveTo>
                  <a:pt x="176765" y="0"/>
                </a:moveTo>
                <a:cubicBezTo>
                  <a:pt x="234759" y="57994"/>
                  <a:pt x="-6591" y="90902"/>
                  <a:pt x="139" y="129235"/>
                </a:cubicBezTo>
                <a:cubicBezTo>
                  <a:pt x="6869" y="167568"/>
                  <a:pt x="200613" y="182178"/>
                  <a:pt x="217147" y="230001"/>
                </a:cubicBezTo>
                <a:cubicBezTo>
                  <a:pt x="233681" y="277824"/>
                  <a:pt x="133848" y="393167"/>
                  <a:pt x="99342" y="416171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  <a:headEnd type="none" w="med" len="med"/>
            <a:tailEnd type="triangle" w="med" len="me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 rot="17755555">
            <a:off x="2798383" y="3127900"/>
            <a:ext cx="82538" cy="773903"/>
          </a:xfrm>
          <a:custGeom>
            <a:avLst/>
            <a:gdLst>
              <a:gd name="connsiteX0" fmla="*/ 43132 w 138023"/>
              <a:gd name="connsiteY0" fmla="*/ 0 h 293298"/>
              <a:gd name="connsiteX1" fmla="*/ 129396 w 138023"/>
              <a:gd name="connsiteY1" fmla="*/ 103517 h 293298"/>
              <a:gd name="connsiteX2" fmla="*/ 138023 w 138023"/>
              <a:gd name="connsiteY2" fmla="*/ 129396 h 293298"/>
              <a:gd name="connsiteX3" fmla="*/ 129396 w 138023"/>
              <a:gd name="connsiteY3" fmla="*/ 207034 h 293298"/>
              <a:gd name="connsiteX4" fmla="*/ 103517 w 138023"/>
              <a:gd name="connsiteY4" fmla="*/ 224286 h 293298"/>
              <a:gd name="connsiteX5" fmla="*/ 69011 w 138023"/>
              <a:gd name="connsiteY5" fmla="*/ 258792 h 293298"/>
              <a:gd name="connsiteX6" fmla="*/ 0 w 138023"/>
              <a:gd name="connsiteY6" fmla="*/ 293298 h 293298"/>
              <a:gd name="connsiteX0" fmla="*/ 43132 w 138023"/>
              <a:gd name="connsiteY0" fmla="*/ 0 h 293298"/>
              <a:gd name="connsiteX1" fmla="*/ 129396 w 138023"/>
              <a:gd name="connsiteY1" fmla="*/ 103517 h 293298"/>
              <a:gd name="connsiteX2" fmla="*/ 138023 w 138023"/>
              <a:gd name="connsiteY2" fmla="*/ 129396 h 293298"/>
              <a:gd name="connsiteX3" fmla="*/ 129396 w 138023"/>
              <a:gd name="connsiteY3" fmla="*/ 207034 h 293298"/>
              <a:gd name="connsiteX4" fmla="*/ 103517 w 138023"/>
              <a:gd name="connsiteY4" fmla="*/ 224286 h 293298"/>
              <a:gd name="connsiteX5" fmla="*/ 0 w 138023"/>
              <a:gd name="connsiteY5" fmla="*/ 293298 h 293298"/>
              <a:gd name="connsiteX0" fmla="*/ 43132 w 138023"/>
              <a:gd name="connsiteY0" fmla="*/ 0 h 293298"/>
              <a:gd name="connsiteX1" fmla="*/ 129396 w 138023"/>
              <a:gd name="connsiteY1" fmla="*/ 103517 h 293298"/>
              <a:gd name="connsiteX2" fmla="*/ 138023 w 138023"/>
              <a:gd name="connsiteY2" fmla="*/ 129396 h 293298"/>
              <a:gd name="connsiteX3" fmla="*/ 103517 w 138023"/>
              <a:gd name="connsiteY3" fmla="*/ 224286 h 293298"/>
              <a:gd name="connsiteX4" fmla="*/ 0 w 138023"/>
              <a:gd name="connsiteY4" fmla="*/ 293298 h 293298"/>
              <a:gd name="connsiteX0" fmla="*/ 43132 w 132673"/>
              <a:gd name="connsiteY0" fmla="*/ 0 h 293298"/>
              <a:gd name="connsiteX1" fmla="*/ 129396 w 132673"/>
              <a:gd name="connsiteY1" fmla="*/ 103517 h 293298"/>
              <a:gd name="connsiteX2" fmla="*/ 103517 w 132673"/>
              <a:gd name="connsiteY2" fmla="*/ 224286 h 293298"/>
              <a:gd name="connsiteX3" fmla="*/ 0 w 132673"/>
              <a:gd name="connsiteY3" fmla="*/ 293298 h 293298"/>
              <a:gd name="connsiteX0" fmla="*/ 211725 w 307689"/>
              <a:gd name="connsiteY0" fmla="*/ 0 h 644771"/>
              <a:gd name="connsiteX1" fmla="*/ 297989 w 307689"/>
              <a:gd name="connsiteY1" fmla="*/ 103517 h 644771"/>
              <a:gd name="connsiteX2" fmla="*/ 272110 w 307689"/>
              <a:gd name="connsiteY2" fmla="*/ 224286 h 644771"/>
              <a:gd name="connsiteX3" fmla="*/ 0 w 307689"/>
              <a:gd name="connsiteY3" fmla="*/ 644771 h 644771"/>
              <a:gd name="connsiteX0" fmla="*/ 211725 w 301185"/>
              <a:gd name="connsiteY0" fmla="*/ 0 h 644771"/>
              <a:gd name="connsiteX1" fmla="*/ 297989 w 301185"/>
              <a:gd name="connsiteY1" fmla="*/ 103517 h 644771"/>
              <a:gd name="connsiteX2" fmla="*/ 117805 w 301185"/>
              <a:gd name="connsiteY2" fmla="*/ 458601 h 644771"/>
              <a:gd name="connsiteX3" fmla="*/ 0 w 301185"/>
              <a:gd name="connsiteY3" fmla="*/ 644771 h 644771"/>
              <a:gd name="connsiteX0" fmla="*/ 311738 w 318163"/>
              <a:gd name="connsiteY0" fmla="*/ 0 h 644771"/>
              <a:gd name="connsiteX1" fmla="*/ 810 w 318163"/>
              <a:gd name="connsiteY1" fmla="*/ 357835 h 644771"/>
              <a:gd name="connsiteX2" fmla="*/ 217818 w 318163"/>
              <a:gd name="connsiteY2" fmla="*/ 458601 h 644771"/>
              <a:gd name="connsiteX3" fmla="*/ 100013 w 318163"/>
              <a:gd name="connsiteY3" fmla="*/ 644771 h 644771"/>
              <a:gd name="connsiteX0" fmla="*/ 176765 w 218980"/>
              <a:gd name="connsiteY0" fmla="*/ 0 h 416171"/>
              <a:gd name="connsiteX1" fmla="*/ 139 w 218980"/>
              <a:gd name="connsiteY1" fmla="*/ 129235 h 416171"/>
              <a:gd name="connsiteX2" fmla="*/ 217147 w 218980"/>
              <a:gd name="connsiteY2" fmla="*/ 230001 h 416171"/>
              <a:gd name="connsiteX3" fmla="*/ 99342 w 218980"/>
              <a:gd name="connsiteY3" fmla="*/ 416171 h 416171"/>
              <a:gd name="connsiteX0" fmla="*/ 176765 w 295885"/>
              <a:gd name="connsiteY0" fmla="*/ 0 h 416904"/>
              <a:gd name="connsiteX1" fmla="*/ 139 w 295885"/>
              <a:gd name="connsiteY1" fmla="*/ 129235 h 416904"/>
              <a:gd name="connsiteX2" fmla="*/ 217147 w 295885"/>
              <a:gd name="connsiteY2" fmla="*/ 230001 h 416904"/>
              <a:gd name="connsiteX3" fmla="*/ 287993 w 295885"/>
              <a:gd name="connsiteY3" fmla="*/ 416904 h 416904"/>
              <a:gd name="connsiteX0" fmla="*/ 176765 w 218709"/>
              <a:gd name="connsiteY0" fmla="*/ 0 h 435825"/>
              <a:gd name="connsiteX1" fmla="*/ 139 w 218709"/>
              <a:gd name="connsiteY1" fmla="*/ 129235 h 435825"/>
              <a:gd name="connsiteX2" fmla="*/ 217147 w 218709"/>
              <a:gd name="connsiteY2" fmla="*/ 230001 h 435825"/>
              <a:gd name="connsiteX3" fmla="*/ 79845 w 218709"/>
              <a:gd name="connsiteY3" fmla="*/ 435825 h 435825"/>
              <a:gd name="connsiteX0" fmla="*/ 176765 w 229041"/>
              <a:gd name="connsiteY0" fmla="*/ 0 h 435825"/>
              <a:gd name="connsiteX1" fmla="*/ 139 w 229041"/>
              <a:gd name="connsiteY1" fmla="*/ 129235 h 435825"/>
              <a:gd name="connsiteX2" fmla="*/ 217147 w 229041"/>
              <a:gd name="connsiteY2" fmla="*/ 230001 h 435825"/>
              <a:gd name="connsiteX3" fmla="*/ 79845 w 229041"/>
              <a:gd name="connsiteY3" fmla="*/ 435825 h 435825"/>
              <a:gd name="connsiteX0" fmla="*/ 176765 w 244136"/>
              <a:gd name="connsiteY0" fmla="*/ 0 h 424482"/>
              <a:gd name="connsiteX1" fmla="*/ 139 w 244136"/>
              <a:gd name="connsiteY1" fmla="*/ 129235 h 424482"/>
              <a:gd name="connsiteX2" fmla="*/ 217147 w 244136"/>
              <a:gd name="connsiteY2" fmla="*/ 230001 h 424482"/>
              <a:gd name="connsiteX3" fmla="*/ 122660 w 244136"/>
              <a:gd name="connsiteY3" fmla="*/ 424482 h 424482"/>
              <a:gd name="connsiteX0" fmla="*/ 176765 w 269973"/>
              <a:gd name="connsiteY0" fmla="*/ 0 h 400005"/>
              <a:gd name="connsiteX1" fmla="*/ 139 w 269973"/>
              <a:gd name="connsiteY1" fmla="*/ 129235 h 400005"/>
              <a:gd name="connsiteX2" fmla="*/ 217147 w 269973"/>
              <a:gd name="connsiteY2" fmla="*/ 230001 h 400005"/>
              <a:gd name="connsiteX3" fmla="*/ 170613 w 269973"/>
              <a:gd name="connsiteY3" fmla="*/ 400005 h 400005"/>
              <a:gd name="connsiteX0" fmla="*/ 6152 w 99360"/>
              <a:gd name="connsiteY0" fmla="*/ 0 h 400005"/>
              <a:gd name="connsiteX1" fmla="*/ 40976 w 99360"/>
              <a:gd name="connsiteY1" fmla="*/ 165936 h 400005"/>
              <a:gd name="connsiteX2" fmla="*/ 46534 w 99360"/>
              <a:gd name="connsiteY2" fmla="*/ 230001 h 400005"/>
              <a:gd name="connsiteX3" fmla="*/ 0 w 99360"/>
              <a:gd name="connsiteY3" fmla="*/ 400005 h 400005"/>
              <a:gd name="connsiteX0" fmla="*/ 6152 w 137028"/>
              <a:gd name="connsiteY0" fmla="*/ 0 h 400005"/>
              <a:gd name="connsiteX1" fmla="*/ 40976 w 137028"/>
              <a:gd name="connsiteY1" fmla="*/ 165936 h 400005"/>
              <a:gd name="connsiteX2" fmla="*/ 120117 w 137028"/>
              <a:gd name="connsiteY2" fmla="*/ 271113 h 400005"/>
              <a:gd name="connsiteX3" fmla="*/ 0 w 137028"/>
              <a:gd name="connsiteY3" fmla="*/ 400005 h 400005"/>
              <a:gd name="connsiteX0" fmla="*/ 6152 w 45969"/>
              <a:gd name="connsiteY0" fmla="*/ 0 h 400005"/>
              <a:gd name="connsiteX1" fmla="*/ 40976 w 45969"/>
              <a:gd name="connsiteY1" fmla="*/ 165936 h 400005"/>
              <a:gd name="connsiteX2" fmla="*/ 0 w 45969"/>
              <a:gd name="connsiteY2" fmla="*/ 400005 h 400005"/>
              <a:gd name="connsiteX0" fmla="*/ 6152 w 96150"/>
              <a:gd name="connsiteY0" fmla="*/ 0 h 400005"/>
              <a:gd name="connsiteX1" fmla="*/ 96127 w 96150"/>
              <a:gd name="connsiteY1" fmla="*/ 255344 h 400005"/>
              <a:gd name="connsiteX2" fmla="*/ 0 w 96150"/>
              <a:gd name="connsiteY2" fmla="*/ 400005 h 40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50" h="400005">
                <a:moveTo>
                  <a:pt x="6152" y="0"/>
                </a:moveTo>
                <a:cubicBezTo>
                  <a:pt x="64146" y="57994"/>
                  <a:pt x="97152" y="188677"/>
                  <a:pt x="96127" y="255344"/>
                </a:cubicBezTo>
                <a:cubicBezTo>
                  <a:pt x="95102" y="322011"/>
                  <a:pt x="8537" y="351241"/>
                  <a:pt x="0" y="400005"/>
                </a:cubicBezTo>
              </a:path>
            </a:pathLst>
          </a:custGeom>
          <a:noFill/>
          <a:ln>
            <a:solidFill>
              <a:srgbClr val="92D050"/>
            </a:solidFill>
            <a:prstDash val="sysDot"/>
            <a:headEnd type="none" w="med" len="med"/>
            <a:tailEnd type="triangle" w="med" len="me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Freeform 83"/>
          <p:cNvSpPr/>
          <p:nvPr/>
        </p:nvSpPr>
        <p:spPr>
          <a:xfrm rot="15620417">
            <a:off x="2296573" y="3224321"/>
            <a:ext cx="245847" cy="1471397"/>
          </a:xfrm>
          <a:custGeom>
            <a:avLst/>
            <a:gdLst>
              <a:gd name="connsiteX0" fmla="*/ 43132 w 138023"/>
              <a:gd name="connsiteY0" fmla="*/ 0 h 293298"/>
              <a:gd name="connsiteX1" fmla="*/ 129396 w 138023"/>
              <a:gd name="connsiteY1" fmla="*/ 103517 h 293298"/>
              <a:gd name="connsiteX2" fmla="*/ 138023 w 138023"/>
              <a:gd name="connsiteY2" fmla="*/ 129396 h 293298"/>
              <a:gd name="connsiteX3" fmla="*/ 129396 w 138023"/>
              <a:gd name="connsiteY3" fmla="*/ 207034 h 293298"/>
              <a:gd name="connsiteX4" fmla="*/ 103517 w 138023"/>
              <a:gd name="connsiteY4" fmla="*/ 224286 h 293298"/>
              <a:gd name="connsiteX5" fmla="*/ 69011 w 138023"/>
              <a:gd name="connsiteY5" fmla="*/ 258792 h 293298"/>
              <a:gd name="connsiteX6" fmla="*/ 0 w 138023"/>
              <a:gd name="connsiteY6" fmla="*/ 293298 h 293298"/>
              <a:gd name="connsiteX0" fmla="*/ 43132 w 138023"/>
              <a:gd name="connsiteY0" fmla="*/ 0 h 293298"/>
              <a:gd name="connsiteX1" fmla="*/ 129396 w 138023"/>
              <a:gd name="connsiteY1" fmla="*/ 103517 h 293298"/>
              <a:gd name="connsiteX2" fmla="*/ 138023 w 138023"/>
              <a:gd name="connsiteY2" fmla="*/ 129396 h 293298"/>
              <a:gd name="connsiteX3" fmla="*/ 129396 w 138023"/>
              <a:gd name="connsiteY3" fmla="*/ 207034 h 293298"/>
              <a:gd name="connsiteX4" fmla="*/ 103517 w 138023"/>
              <a:gd name="connsiteY4" fmla="*/ 224286 h 293298"/>
              <a:gd name="connsiteX5" fmla="*/ 0 w 138023"/>
              <a:gd name="connsiteY5" fmla="*/ 293298 h 293298"/>
              <a:gd name="connsiteX0" fmla="*/ 43132 w 138023"/>
              <a:gd name="connsiteY0" fmla="*/ 0 h 293298"/>
              <a:gd name="connsiteX1" fmla="*/ 129396 w 138023"/>
              <a:gd name="connsiteY1" fmla="*/ 103517 h 293298"/>
              <a:gd name="connsiteX2" fmla="*/ 138023 w 138023"/>
              <a:gd name="connsiteY2" fmla="*/ 129396 h 293298"/>
              <a:gd name="connsiteX3" fmla="*/ 103517 w 138023"/>
              <a:gd name="connsiteY3" fmla="*/ 224286 h 293298"/>
              <a:gd name="connsiteX4" fmla="*/ 0 w 138023"/>
              <a:gd name="connsiteY4" fmla="*/ 293298 h 293298"/>
              <a:gd name="connsiteX0" fmla="*/ 43132 w 132673"/>
              <a:gd name="connsiteY0" fmla="*/ 0 h 293298"/>
              <a:gd name="connsiteX1" fmla="*/ 129396 w 132673"/>
              <a:gd name="connsiteY1" fmla="*/ 103517 h 293298"/>
              <a:gd name="connsiteX2" fmla="*/ 103517 w 132673"/>
              <a:gd name="connsiteY2" fmla="*/ 224286 h 293298"/>
              <a:gd name="connsiteX3" fmla="*/ 0 w 132673"/>
              <a:gd name="connsiteY3" fmla="*/ 293298 h 293298"/>
              <a:gd name="connsiteX0" fmla="*/ 211725 w 307689"/>
              <a:gd name="connsiteY0" fmla="*/ 0 h 644771"/>
              <a:gd name="connsiteX1" fmla="*/ 297989 w 307689"/>
              <a:gd name="connsiteY1" fmla="*/ 103517 h 644771"/>
              <a:gd name="connsiteX2" fmla="*/ 272110 w 307689"/>
              <a:gd name="connsiteY2" fmla="*/ 224286 h 644771"/>
              <a:gd name="connsiteX3" fmla="*/ 0 w 307689"/>
              <a:gd name="connsiteY3" fmla="*/ 644771 h 644771"/>
              <a:gd name="connsiteX0" fmla="*/ 211725 w 301185"/>
              <a:gd name="connsiteY0" fmla="*/ 0 h 644771"/>
              <a:gd name="connsiteX1" fmla="*/ 297989 w 301185"/>
              <a:gd name="connsiteY1" fmla="*/ 103517 h 644771"/>
              <a:gd name="connsiteX2" fmla="*/ 117805 w 301185"/>
              <a:gd name="connsiteY2" fmla="*/ 458601 h 644771"/>
              <a:gd name="connsiteX3" fmla="*/ 0 w 301185"/>
              <a:gd name="connsiteY3" fmla="*/ 644771 h 644771"/>
              <a:gd name="connsiteX0" fmla="*/ 311738 w 318163"/>
              <a:gd name="connsiteY0" fmla="*/ 0 h 644771"/>
              <a:gd name="connsiteX1" fmla="*/ 810 w 318163"/>
              <a:gd name="connsiteY1" fmla="*/ 357835 h 644771"/>
              <a:gd name="connsiteX2" fmla="*/ 217818 w 318163"/>
              <a:gd name="connsiteY2" fmla="*/ 458601 h 644771"/>
              <a:gd name="connsiteX3" fmla="*/ 100013 w 318163"/>
              <a:gd name="connsiteY3" fmla="*/ 644771 h 644771"/>
              <a:gd name="connsiteX0" fmla="*/ 176765 w 218980"/>
              <a:gd name="connsiteY0" fmla="*/ 0 h 416171"/>
              <a:gd name="connsiteX1" fmla="*/ 139 w 218980"/>
              <a:gd name="connsiteY1" fmla="*/ 129235 h 416171"/>
              <a:gd name="connsiteX2" fmla="*/ 217147 w 218980"/>
              <a:gd name="connsiteY2" fmla="*/ 230001 h 416171"/>
              <a:gd name="connsiteX3" fmla="*/ 99342 w 218980"/>
              <a:gd name="connsiteY3" fmla="*/ 416171 h 416171"/>
              <a:gd name="connsiteX0" fmla="*/ 134638 w 176853"/>
              <a:gd name="connsiteY0" fmla="*/ 0 h 416171"/>
              <a:gd name="connsiteX1" fmla="*/ 168 w 176853"/>
              <a:gd name="connsiteY1" fmla="*/ 91245 h 416171"/>
              <a:gd name="connsiteX2" fmla="*/ 175020 w 176853"/>
              <a:gd name="connsiteY2" fmla="*/ 230001 h 416171"/>
              <a:gd name="connsiteX3" fmla="*/ 57215 w 176853"/>
              <a:gd name="connsiteY3" fmla="*/ 416171 h 416171"/>
              <a:gd name="connsiteX0" fmla="*/ 135587 w 245847"/>
              <a:gd name="connsiteY0" fmla="*/ 0 h 416171"/>
              <a:gd name="connsiteX1" fmla="*/ 1117 w 245847"/>
              <a:gd name="connsiteY1" fmla="*/ 91245 h 416171"/>
              <a:gd name="connsiteX2" fmla="*/ 244710 w 245847"/>
              <a:gd name="connsiteY2" fmla="*/ 208219 h 416171"/>
              <a:gd name="connsiteX3" fmla="*/ 58164 w 245847"/>
              <a:gd name="connsiteY3" fmla="*/ 416171 h 41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847" h="416171">
                <a:moveTo>
                  <a:pt x="135587" y="0"/>
                </a:moveTo>
                <a:cubicBezTo>
                  <a:pt x="193581" y="57994"/>
                  <a:pt x="-17070" y="56542"/>
                  <a:pt x="1117" y="91245"/>
                </a:cubicBezTo>
                <a:cubicBezTo>
                  <a:pt x="19304" y="125948"/>
                  <a:pt x="228176" y="160396"/>
                  <a:pt x="244710" y="208219"/>
                </a:cubicBezTo>
                <a:cubicBezTo>
                  <a:pt x="261244" y="256042"/>
                  <a:pt x="92670" y="393167"/>
                  <a:pt x="58164" y="416171"/>
                </a:cubicBezTo>
              </a:path>
            </a:pathLst>
          </a:custGeom>
          <a:noFill/>
          <a:ln>
            <a:solidFill>
              <a:srgbClr val="FFC000"/>
            </a:solidFill>
            <a:prstDash val="sysDot"/>
            <a:headEnd type="none" w="med" len="med"/>
            <a:tailEnd type="triangle" w="med" len="me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cdn2.iconfinder.com/data/icons/humano2/128x128/actions/dialog-err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110" y="3645805"/>
            <a:ext cx="413158" cy="41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582029" y="3178975"/>
            <a:ext cx="3568639" cy="1839075"/>
            <a:chOff x="1736636" y="3332794"/>
            <a:chExt cx="3568639" cy="1839075"/>
          </a:xfrm>
        </p:grpSpPr>
        <p:sp>
          <p:nvSpPr>
            <p:cNvPr id="89" name="Cloud 88"/>
            <p:cNvSpPr/>
            <p:nvPr/>
          </p:nvSpPr>
          <p:spPr bwMode="auto">
            <a:xfrm>
              <a:off x="1736636" y="3332794"/>
              <a:ext cx="3568639" cy="1839075"/>
            </a:xfrm>
            <a:prstGeom prst="cloud">
              <a:avLst/>
            </a:prstGeom>
            <a:solidFill>
              <a:srgbClr val="75818B"/>
            </a:solidFill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82296" tIns="36576" rIns="82296" bIns="3657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1600" dirty="0">
                  <a:solidFill>
                    <a:srgbClr val="2C2C2C"/>
                  </a:solidFill>
                  <a:effectLst>
                    <a:outerShdw blurRad="50800" dist="38100" dir="2700000" algn="tl" rotWithShape="0">
                      <a:srgbClr val="B7D333">
                        <a:lumMod val="75000"/>
                        <a:alpha val="43000"/>
                      </a:srgbClr>
                    </a:outerShdw>
                  </a:effectLst>
                </a:rPr>
                <a:t>  </a:t>
              </a:r>
              <a:endParaRPr lang="en-US" sz="1600" dirty="0">
                <a:solidFill>
                  <a:srgbClr val="2C2C2C"/>
                </a:solidFill>
                <a:effectLst>
                  <a:outerShdw blurRad="50800" dist="38100" dir="2700000" algn="tl" rotWithShape="0">
                    <a:srgbClr val="B7D333">
                      <a:lumMod val="75000"/>
                      <a:alpha val="43000"/>
                    </a:srgbClr>
                  </a:outerShdw>
                </a:effectLst>
              </a:endParaRPr>
            </a:p>
            <a:p>
              <a:pPr algn="ctr" defTabSz="457200"/>
              <a:endParaRPr lang="en-US" sz="1600" dirty="0">
                <a:solidFill>
                  <a:srgbClr val="2C2C2C"/>
                </a:solidFill>
                <a:effectLst>
                  <a:outerShdw blurRad="50800" dist="38100" dir="2700000" algn="tl" rotWithShape="0">
                    <a:srgbClr val="B7D333">
                      <a:lumMod val="75000"/>
                      <a:alpha val="43000"/>
                    </a:srgbClr>
                  </a:outerShdw>
                </a:effectLst>
              </a:endParaRPr>
            </a:p>
            <a:p>
              <a:pPr algn="ctr" defTabSz="457200"/>
              <a:endParaRPr lang="en-US" sz="1600" dirty="0">
                <a:solidFill>
                  <a:srgbClr val="2C2C2C"/>
                </a:solidFill>
                <a:effectLst>
                  <a:outerShdw blurRad="50800" dist="38100" dir="2700000" algn="tl" rotWithShape="0">
                    <a:srgbClr val="B7D333">
                      <a:lumMod val="75000"/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0" name="Left Arrow 89"/>
            <p:cNvSpPr/>
            <p:nvPr/>
          </p:nvSpPr>
          <p:spPr>
            <a:xfrm rot="7455312">
              <a:off x="3876578" y="3589157"/>
              <a:ext cx="703128" cy="667081"/>
            </a:xfrm>
            <a:prstGeom prst="lef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Left Arrow 90"/>
            <p:cNvSpPr/>
            <p:nvPr/>
          </p:nvSpPr>
          <p:spPr>
            <a:xfrm rot="3323618">
              <a:off x="2529147" y="3577021"/>
              <a:ext cx="703128" cy="667081"/>
            </a:xfrm>
            <a:prstGeom prst="lef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Left Arrow 91"/>
            <p:cNvSpPr/>
            <p:nvPr/>
          </p:nvSpPr>
          <p:spPr>
            <a:xfrm rot="5569191">
              <a:off x="3233807" y="3504081"/>
              <a:ext cx="703128" cy="667081"/>
            </a:xfrm>
            <a:prstGeom prst="lef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Left-Right Arrow 92"/>
            <p:cNvSpPr/>
            <p:nvPr/>
          </p:nvSpPr>
          <p:spPr>
            <a:xfrm>
              <a:off x="1904539" y="3939968"/>
              <a:ext cx="3170719" cy="637736"/>
            </a:xfrm>
            <a:prstGeom prst="left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Convergence</a:t>
              </a:r>
              <a:endParaRPr lang="en-US" sz="2000" dirty="0" smtClean="0"/>
            </a:p>
          </p:txBody>
        </p:sp>
        <p:pic>
          <p:nvPicPr>
            <p:cNvPr id="94" name="Picture 12" descr="Padlock, Black, Lock, Security, Silhouette, Secure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B7D333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2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408" y="4256165"/>
              <a:ext cx="532582" cy="690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597857" y="2296496"/>
            <a:ext cx="5137945" cy="3175092"/>
          </a:xfrm>
        </p:spPr>
        <p:txBody>
          <a:bodyPr/>
          <a:lstStyle/>
          <a:p>
            <a:r>
              <a:rPr lang="en-US" sz="2000" dirty="0"/>
              <a:t>Distributed ownership and reconciliation</a:t>
            </a:r>
          </a:p>
          <a:p>
            <a:r>
              <a:rPr lang="en-US" sz="2000" dirty="0" smtClean="0"/>
              <a:t>Inter-dependent </a:t>
            </a:r>
            <a:r>
              <a:rPr lang="en-US" sz="2000" dirty="0" smtClean="0"/>
              <a:t>abstractions </a:t>
            </a:r>
            <a:endParaRPr lang="en-US" sz="2000" dirty="0" smtClean="0"/>
          </a:p>
          <a:p>
            <a:r>
              <a:rPr lang="en-US" sz="2000" dirty="0" smtClean="0"/>
              <a:t>Custom &amp; decoupled </a:t>
            </a:r>
            <a:r>
              <a:rPr lang="en-US" sz="2000" dirty="0" err="1" smtClean="0"/>
              <a:t>Mgmt</a:t>
            </a:r>
            <a:r>
              <a:rPr lang="en-US" sz="2000" dirty="0" smtClean="0"/>
              <a:t> systems</a:t>
            </a:r>
            <a:endParaRPr lang="en-US" sz="2000" dirty="0"/>
          </a:p>
          <a:p>
            <a:r>
              <a:rPr lang="en-US" sz="2000" dirty="0" smtClean="0"/>
              <a:t>Consistency </a:t>
            </a:r>
            <a:r>
              <a:rPr lang="en-US" sz="2000" dirty="0"/>
              <a:t>enforcement </a:t>
            </a:r>
            <a:r>
              <a:rPr lang="en-US" sz="2000" dirty="0" smtClean="0"/>
              <a:t>a function of convergence speed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6194" y="432215"/>
            <a:ext cx="11658644" cy="838200"/>
          </a:xfrm>
        </p:spPr>
        <p:txBody>
          <a:bodyPr/>
          <a:lstStyle/>
          <a:p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Network Policy </a:t>
            </a:r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Convergence</a:t>
            </a:r>
            <a:endParaRPr lang="en-US" sz="3200" spc="-119" dirty="0">
              <a:solidFill>
                <a:srgbClr val="FFFF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73995" y="2631886"/>
            <a:ext cx="5383590" cy="1940399"/>
            <a:chOff x="673995" y="2631886"/>
            <a:chExt cx="5383590" cy="1940399"/>
          </a:xfrm>
        </p:grpSpPr>
        <p:pic>
          <p:nvPicPr>
            <p:cNvPr id="157" name="Picture 8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886" y="2631886"/>
              <a:ext cx="1312633" cy="872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995" y="3790868"/>
              <a:ext cx="1015813" cy="600063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4820306" y="3787568"/>
              <a:ext cx="1237279" cy="784717"/>
              <a:chOff x="4820306" y="3787568"/>
              <a:chExt cx="1237279" cy="784717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4820306" y="3787568"/>
                <a:ext cx="1237279" cy="784717"/>
              </a:xfrm>
              <a:prstGeom prst="rect">
                <a:avLst/>
              </a:prstGeom>
              <a:blipFill dpi="0" rotWithShape="1">
                <a:blip r:embed="rId8">
                  <a:alphaModFix amt="37000"/>
                </a:blip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76200" dist="50800" dir="5400000" algn="ctr" rotWithShape="0">
                  <a:srgbClr val="000000">
                    <a:alpha val="2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4971317" y="3904332"/>
                <a:ext cx="940725" cy="4865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RingOutside">
                  <a:avLst>
                    <a:gd name="adj" fmla="val 67344"/>
                  </a:avLst>
                </a:prstTxWarp>
                <a:spAutoFit/>
              </a:bodyPr>
              <a:lstStyle/>
              <a:p>
                <a:pPr algn="ctr"/>
                <a:r>
                  <a:rPr lang="en-US" sz="4800" cap="none" spc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latin typeface="Arial Narrow" panose="020B0606020202030204" pitchFamily="34" charset="0"/>
                  </a:rPr>
                  <a:t>  </a:t>
                </a:r>
                <a:r>
                  <a:rPr lang="en-US" sz="1600" cap="none" spc="300" dirty="0" smtClean="0">
                    <a:ln w="18415" cmpd="sng">
                      <a:noFill/>
                      <a:prstDash val="solid"/>
                    </a:ln>
                    <a:solidFill>
                      <a:srgbClr val="FFFFFF">
                        <a:alpha val="50000"/>
                      </a:srgbClr>
                    </a:solidFill>
                    <a:latin typeface="Arial Narrow" panose="020B0606020202030204" pitchFamily="34" charset="0"/>
                  </a:rPr>
                  <a:t>Virtual</a:t>
                </a:r>
                <a:r>
                  <a:rPr lang="en-US" sz="1600" cap="none" spc="3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sz="1600" cap="none" spc="300" dirty="0" smtClean="0">
                    <a:ln w="18415" cmpd="sng">
                      <a:noFill/>
                      <a:prstDash val="solid"/>
                    </a:ln>
                    <a:solidFill>
                      <a:srgbClr val="FFFFFF">
                        <a:alpha val="51000"/>
                      </a:srgbClr>
                    </a:solidFill>
                    <a:latin typeface="Arial Narrow" panose="020B0606020202030204" pitchFamily="34" charset="0"/>
                  </a:rPr>
                  <a:t>Router</a:t>
                </a:r>
                <a:r>
                  <a:rPr lang="en-US" sz="1600" cap="none" spc="3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>
                        <a:alpha val="51000"/>
                      </a:srgbClr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sz="1600" cap="none" spc="3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latin typeface="Arial Narrow" panose="020B0606020202030204" pitchFamily="34" charset="0"/>
                  </a:rPr>
                  <a:t>                          </a:t>
                </a:r>
                <a:endParaRPr lang="en-US" sz="4800" cap="none" spc="3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4382101" y="2987528"/>
              <a:ext cx="847387" cy="395516"/>
            </a:xfrm>
            <a:prstGeom prst="rect">
              <a:avLst/>
            </a:prstGeom>
            <a:solidFill>
              <a:srgbClr val="0D74A7"/>
            </a:solidFill>
            <a:ln w="12700" cap="flat" cmpd="sng" algn="ctr">
              <a:solidFill>
                <a:srgbClr val="0D74A7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isometricOffAxis1Right"/>
              <a:lightRig rig="threePt" dir="t"/>
            </a:scene3d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0" tIns="60947" rIns="12190" bIns="60947" rtlCol="0" anchor="ctr"/>
            <a:lstStyle/>
            <a:p>
              <a:pPr algn="ctr" defTabSz="609341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FFFFFF"/>
                  </a:solidFill>
                  <a:latin typeface="Arial Narrow" panose="020B0606020202030204" pitchFamily="34" charset="0"/>
                </a:rPr>
                <a:t>NMS</a:t>
              </a:r>
              <a:endParaRPr lang="en-US" sz="1600" dirty="0">
                <a:solidFill>
                  <a:srgbClr val="FFFFFF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785243" y="3013437"/>
              <a:ext cx="847387" cy="395516"/>
            </a:xfrm>
            <a:prstGeom prst="rect">
              <a:avLst/>
            </a:prstGeom>
            <a:solidFill>
              <a:srgbClr val="0D74A7"/>
            </a:solidFill>
            <a:ln w="12700" cap="flat" cmpd="sng" algn="ctr">
              <a:solidFill>
                <a:srgbClr val="0D74A7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isometricOffAxis1Right"/>
              <a:lightRig rig="threePt" dir="t"/>
            </a:scene3d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0" tIns="60947" rIns="12190" bIns="60947" rtlCol="0" anchor="ctr"/>
            <a:lstStyle/>
            <a:p>
              <a:pPr algn="ctr" defTabSz="609341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FFFFFF"/>
                  </a:solidFill>
                  <a:latin typeface="Arial Narrow" panose="020B0606020202030204" pitchFamily="34" charset="0"/>
                </a:rPr>
                <a:t>Controller</a:t>
              </a:r>
              <a:endParaRPr lang="en-US" sz="1600" dirty="0">
                <a:solidFill>
                  <a:srgbClr val="FFFFFF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60" name="Rounded Rectangle 159"/>
          <p:cNvSpPr/>
          <p:nvPr/>
        </p:nvSpPr>
        <p:spPr>
          <a:xfrm>
            <a:off x="783718" y="3190968"/>
            <a:ext cx="826402" cy="797687"/>
          </a:xfrm>
          <a:prstGeom prst="roundRect">
            <a:avLst>
              <a:gd name="adj" fmla="val 1177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  <a:scene3d>
            <a:camera prst="isometricOffAxis1Top"/>
            <a:lightRig rig="glow" dir="t"/>
          </a:scene3d>
          <a:sp3d extrusionH="152400" prstMaterial="translucentPowder"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101417" y="3683641"/>
            <a:ext cx="560511" cy="215444"/>
          </a:xfrm>
          <a:prstGeom prst="rect">
            <a:avLst/>
          </a:prstGeom>
          <a:noFill/>
          <a:effectLst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00" dirty="0" smtClean="0">
                <a:solidFill>
                  <a:srgbClr val="000000"/>
                </a:solidFill>
              </a:rPr>
              <a:t>CLI</a:t>
            </a:r>
          </a:p>
        </p:txBody>
      </p:sp>
      <p:grpSp>
        <p:nvGrpSpPr>
          <p:cNvPr id="162" name="Group 126"/>
          <p:cNvGrpSpPr/>
          <p:nvPr/>
        </p:nvGrpSpPr>
        <p:grpSpPr>
          <a:xfrm>
            <a:off x="986943" y="3310303"/>
            <a:ext cx="407162" cy="559017"/>
            <a:chOff x="4255535" y="3254328"/>
            <a:chExt cx="371336" cy="366440"/>
          </a:xfrm>
          <a:solidFill>
            <a:srgbClr val="C00000"/>
          </a:solidFill>
          <a:scene3d>
            <a:camera prst="isometricOffAxis1Top"/>
            <a:lightRig rig="threePt" dir="t"/>
          </a:scene3d>
        </p:grpSpPr>
        <p:sp>
          <p:nvSpPr>
            <p:cNvPr id="163" name="Oval 162"/>
            <p:cNvSpPr/>
            <p:nvPr/>
          </p:nvSpPr>
          <p:spPr>
            <a:xfrm rot="1078343">
              <a:off x="4386020" y="3254328"/>
              <a:ext cx="240851" cy="146718"/>
            </a:xfrm>
            <a:prstGeom prst="ellipse">
              <a:avLst/>
            </a:prstGeom>
            <a:solidFill>
              <a:srgbClr val="F68B1F"/>
            </a:solidFill>
            <a:ln>
              <a:solidFill>
                <a:srgbClr val="F68B1F"/>
              </a:solidFill>
              <a:tailEnd w="med" len="lg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 rot="1078343">
              <a:off x="4255535" y="3474050"/>
              <a:ext cx="240851" cy="146718"/>
            </a:xfrm>
            <a:prstGeom prst="ellipse">
              <a:avLst/>
            </a:prstGeom>
            <a:solidFill>
              <a:srgbClr val="F68B1F"/>
            </a:solidFill>
            <a:ln>
              <a:solidFill>
                <a:srgbClr val="F68B1F"/>
              </a:solidFill>
              <a:tailEnd w="med" len="lg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 flipH="1">
              <a:off x="4407453" y="3397466"/>
              <a:ext cx="67500" cy="80164"/>
            </a:xfrm>
            <a:prstGeom prst="straightConnector1">
              <a:avLst/>
            </a:prstGeom>
            <a:grpFill/>
            <a:ln>
              <a:solidFill>
                <a:srgbClr val="F68B1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Rounded Rectangle 167"/>
          <p:cNvSpPr/>
          <p:nvPr/>
        </p:nvSpPr>
        <p:spPr>
          <a:xfrm>
            <a:off x="5033648" y="3215942"/>
            <a:ext cx="826402" cy="797687"/>
          </a:xfrm>
          <a:prstGeom prst="roundRect">
            <a:avLst>
              <a:gd name="adj" fmla="val 1177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  <a:scene3d>
            <a:camera prst="isometricOffAxis1Top"/>
            <a:lightRig rig="glow" dir="t"/>
          </a:scene3d>
          <a:sp3d extrusionH="152400" prstMaterial="translucentPowder"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9" name="Group 178"/>
          <p:cNvGrpSpPr/>
          <p:nvPr/>
        </p:nvGrpSpPr>
        <p:grpSpPr>
          <a:xfrm>
            <a:off x="3063395" y="1989148"/>
            <a:ext cx="853834" cy="797687"/>
            <a:chOff x="3264294" y="1934242"/>
            <a:chExt cx="853834" cy="797687"/>
          </a:xfrm>
        </p:grpSpPr>
        <p:sp>
          <p:nvSpPr>
            <p:cNvPr id="180" name="Rounded Rectangle 179"/>
            <p:cNvSpPr/>
            <p:nvPr/>
          </p:nvSpPr>
          <p:spPr>
            <a:xfrm>
              <a:off x="3264294" y="1934242"/>
              <a:ext cx="826402" cy="797687"/>
            </a:xfrm>
            <a:prstGeom prst="roundRect">
              <a:avLst>
                <a:gd name="adj" fmla="val 1177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  <a:scene3d>
              <a:camera prst="isometricOffAxis1Top"/>
              <a:lightRig rig="glow" dir="t"/>
            </a:scene3d>
            <a:sp3d extrusionH="152400" prstMaterial="translucentPowder"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81" name="Group 78"/>
            <p:cNvGrpSpPr/>
            <p:nvPr/>
          </p:nvGrpSpPr>
          <p:grpSpPr>
            <a:xfrm>
              <a:off x="3296372" y="2031980"/>
              <a:ext cx="788733" cy="599960"/>
              <a:chOff x="2966160" y="4956444"/>
              <a:chExt cx="788733" cy="599960"/>
            </a:xfrm>
            <a:solidFill>
              <a:srgbClr val="FFC000"/>
            </a:solidFill>
            <a:scene3d>
              <a:camera prst="isometricOffAxis1Top"/>
              <a:lightRig rig="threePt" dir="t"/>
            </a:scene3d>
          </p:grpSpPr>
          <p:sp>
            <p:nvSpPr>
              <p:cNvPr id="183" name="Oval 182"/>
              <p:cNvSpPr/>
              <p:nvPr/>
            </p:nvSpPr>
            <p:spPr>
              <a:xfrm rot="1078343">
                <a:off x="3094626" y="4956444"/>
                <a:ext cx="264089" cy="223828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  <a:tailEnd w="med" len="lg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4" name="Oval 183"/>
              <p:cNvSpPr/>
              <p:nvPr/>
            </p:nvSpPr>
            <p:spPr>
              <a:xfrm rot="1078343">
                <a:off x="3490804" y="5054140"/>
                <a:ext cx="264089" cy="223828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  <a:tailEnd w="med" len="lg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5" name="Oval 184"/>
              <p:cNvSpPr/>
              <p:nvPr/>
            </p:nvSpPr>
            <p:spPr>
              <a:xfrm rot="1078343">
                <a:off x="3256061" y="5332576"/>
                <a:ext cx="264089" cy="223828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  <a:tailEnd w="med" len="lg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86" name="Straight Arrow Connector 185"/>
              <p:cNvCxnSpPr/>
              <p:nvPr/>
            </p:nvCxnSpPr>
            <p:spPr>
              <a:xfrm rot="5400000">
                <a:off x="3472713" y="5222433"/>
                <a:ext cx="65530" cy="165679"/>
              </a:xfrm>
              <a:prstGeom prst="straightConnector1">
                <a:avLst/>
              </a:prstGeom>
              <a:grpFill/>
              <a:ln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Oval 186"/>
              <p:cNvSpPr/>
              <p:nvPr/>
            </p:nvSpPr>
            <p:spPr>
              <a:xfrm rot="1078343">
                <a:off x="2966160" y="5201337"/>
                <a:ext cx="264089" cy="223828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  <a:tailEnd w="med" len="lg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rot="5400000">
                <a:off x="3333393" y="5090562"/>
                <a:ext cx="54269" cy="298181"/>
              </a:xfrm>
              <a:prstGeom prst="straightConnector1">
                <a:avLst/>
              </a:prstGeom>
              <a:grpFill/>
              <a:ln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>
                <a:endCxn id="189" idx="6"/>
              </p:cNvCxnSpPr>
              <p:nvPr/>
            </p:nvCxnSpPr>
            <p:spPr>
              <a:xfrm rot="10800000">
                <a:off x="3352273" y="5109101"/>
                <a:ext cx="144975" cy="16210"/>
              </a:xfrm>
              <a:prstGeom prst="straightConnector1">
                <a:avLst/>
              </a:prstGeom>
              <a:grpFill/>
              <a:ln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TextBox 181"/>
            <p:cNvSpPr txBox="1"/>
            <p:nvPr/>
          </p:nvSpPr>
          <p:spPr>
            <a:xfrm>
              <a:off x="3557617" y="2437405"/>
              <a:ext cx="560511" cy="215444"/>
            </a:xfrm>
            <a:prstGeom prst="rect">
              <a:avLst/>
            </a:prstGeom>
            <a:noFill/>
            <a:effectLst/>
            <a:scene3d>
              <a:camera prst="isometricOffAxis1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000" dirty="0" smtClean="0">
                  <a:solidFill>
                    <a:srgbClr val="000000"/>
                  </a:solidFill>
                </a:rPr>
                <a:t>API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4324904" y="2321247"/>
            <a:ext cx="878210" cy="797687"/>
            <a:chOff x="3581833" y="5124996"/>
            <a:chExt cx="878210" cy="797687"/>
          </a:xfrm>
        </p:grpSpPr>
        <p:sp>
          <p:nvSpPr>
            <p:cNvPr id="203" name="Rounded Rectangle 202"/>
            <p:cNvSpPr/>
            <p:nvPr/>
          </p:nvSpPr>
          <p:spPr>
            <a:xfrm>
              <a:off x="3581833" y="5124996"/>
              <a:ext cx="826402" cy="797687"/>
            </a:xfrm>
            <a:prstGeom prst="roundRect">
              <a:avLst>
                <a:gd name="adj" fmla="val 1177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  <a:scene3d>
              <a:camera prst="isometricOffAxis1Top"/>
              <a:lightRig rig="glow" dir="t"/>
            </a:scene3d>
            <a:sp3d extrusionH="152400" prstMaterial="translucentPowder"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899532" y="5617669"/>
              <a:ext cx="560511" cy="215444"/>
            </a:xfrm>
            <a:prstGeom prst="rect">
              <a:avLst/>
            </a:prstGeom>
            <a:noFill/>
            <a:effectLst/>
            <a:scene3d>
              <a:camera prst="isometricOffAxis1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000" dirty="0" smtClean="0">
                  <a:solidFill>
                    <a:srgbClr val="000000"/>
                  </a:solidFill>
                </a:rPr>
                <a:t>API</a:t>
              </a:r>
            </a:p>
          </p:txBody>
        </p:sp>
        <p:grpSp>
          <p:nvGrpSpPr>
            <p:cNvPr id="205" name="Group 126"/>
            <p:cNvGrpSpPr/>
            <p:nvPr/>
          </p:nvGrpSpPr>
          <p:grpSpPr>
            <a:xfrm>
              <a:off x="3785058" y="5244331"/>
              <a:ext cx="407162" cy="559017"/>
              <a:chOff x="4255535" y="3254328"/>
              <a:chExt cx="371336" cy="366440"/>
            </a:xfrm>
            <a:solidFill>
              <a:srgbClr val="C00000"/>
            </a:solidFill>
            <a:scene3d>
              <a:camera prst="isometricOffAxis1Top"/>
              <a:lightRig rig="threePt" dir="t"/>
            </a:scene3d>
          </p:grpSpPr>
          <p:sp>
            <p:nvSpPr>
              <p:cNvPr id="206" name="Oval 205"/>
              <p:cNvSpPr/>
              <p:nvPr/>
            </p:nvSpPr>
            <p:spPr>
              <a:xfrm rot="1078343">
                <a:off x="4386020" y="3254328"/>
                <a:ext cx="240851" cy="146718"/>
              </a:xfrm>
              <a:prstGeom prst="ellipse">
                <a:avLst/>
              </a:prstGeom>
              <a:solidFill>
                <a:srgbClr val="F68B1F"/>
              </a:solidFill>
              <a:ln>
                <a:solidFill>
                  <a:srgbClr val="F68B1F"/>
                </a:solidFill>
                <a:tailEnd w="med" len="lg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7" name="Oval 206"/>
              <p:cNvSpPr/>
              <p:nvPr/>
            </p:nvSpPr>
            <p:spPr>
              <a:xfrm rot="1078343">
                <a:off x="4255535" y="3474050"/>
                <a:ext cx="240851" cy="146718"/>
              </a:xfrm>
              <a:prstGeom prst="ellipse">
                <a:avLst/>
              </a:prstGeom>
              <a:solidFill>
                <a:srgbClr val="F68B1F"/>
              </a:solidFill>
              <a:ln>
                <a:solidFill>
                  <a:srgbClr val="F68B1F"/>
                </a:solidFill>
                <a:tailEnd w="med" len="lg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H="1">
                <a:off x="4407453" y="3397466"/>
                <a:ext cx="67500" cy="80164"/>
              </a:xfrm>
              <a:prstGeom prst="straightConnector1">
                <a:avLst/>
              </a:prstGeom>
              <a:grpFill/>
              <a:ln>
                <a:solidFill>
                  <a:srgbClr val="F68B1F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2" name="Group 211"/>
          <p:cNvGrpSpPr/>
          <p:nvPr/>
        </p:nvGrpSpPr>
        <p:grpSpPr>
          <a:xfrm>
            <a:off x="1679658" y="2309686"/>
            <a:ext cx="849141" cy="797687"/>
            <a:chOff x="1791600" y="2067876"/>
            <a:chExt cx="849141" cy="797687"/>
          </a:xfrm>
        </p:grpSpPr>
        <p:grpSp>
          <p:nvGrpSpPr>
            <p:cNvPr id="213" name="Group 126"/>
            <p:cNvGrpSpPr/>
            <p:nvPr/>
          </p:nvGrpSpPr>
          <p:grpSpPr>
            <a:xfrm>
              <a:off x="1905792" y="2150464"/>
              <a:ext cx="636120" cy="635241"/>
              <a:chOff x="4028316" y="3246101"/>
              <a:chExt cx="580155" cy="416398"/>
            </a:xfrm>
            <a:solidFill>
              <a:srgbClr val="C00000"/>
            </a:solidFill>
            <a:scene3d>
              <a:camera prst="isometricOffAxis1Top"/>
              <a:lightRig rig="threePt" dir="t"/>
            </a:scene3d>
          </p:grpSpPr>
          <p:sp>
            <p:nvSpPr>
              <p:cNvPr id="216" name="Oval 215"/>
              <p:cNvSpPr/>
              <p:nvPr/>
            </p:nvSpPr>
            <p:spPr>
              <a:xfrm rot="1078343">
                <a:off x="4028316" y="3246101"/>
                <a:ext cx="240851" cy="146718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tailEnd w="med" len="lg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7" name="Oval 216"/>
              <p:cNvSpPr/>
              <p:nvPr/>
            </p:nvSpPr>
            <p:spPr>
              <a:xfrm rot="1078343">
                <a:off x="4367620" y="3265196"/>
                <a:ext cx="240851" cy="146718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tailEnd w="med" len="lg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8" name="Oval 217"/>
              <p:cNvSpPr/>
              <p:nvPr/>
            </p:nvSpPr>
            <p:spPr>
              <a:xfrm rot="1078343">
                <a:off x="4114799" y="3515781"/>
                <a:ext cx="240851" cy="146718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tailEnd w="med" len="lg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19" name="Straight Arrow Connector 218"/>
              <p:cNvCxnSpPr>
                <a:stCxn id="220" idx="5"/>
              </p:cNvCxnSpPr>
              <p:nvPr/>
            </p:nvCxnSpPr>
            <p:spPr>
              <a:xfrm flipH="1">
                <a:off x="4176495" y="3387686"/>
                <a:ext cx="30975" cy="133228"/>
              </a:xfrm>
              <a:prstGeom prst="straightConnector1">
                <a:avLst/>
              </a:prstGeom>
              <a:grpFill/>
              <a:ln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/>
              <p:cNvCxnSpPr>
                <a:endCxn id="220" idx="7"/>
              </p:cNvCxnSpPr>
              <p:nvPr/>
            </p:nvCxnSpPr>
            <p:spPr>
              <a:xfrm flipH="1" flipV="1">
                <a:off x="4252010" y="3289003"/>
                <a:ext cx="121486" cy="22845"/>
              </a:xfrm>
              <a:prstGeom prst="straightConnector1">
                <a:avLst/>
              </a:prstGeom>
              <a:grpFill/>
              <a:ln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4" name="Rounded Rectangle 213"/>
            <p:cNvSpPr/>
            <p:nvPr/>
          </p:nvSpPr>
          <p:spPr>
            <a:xfrm>
              <a:off x="1791600" y="2067876"/>
              <a:ext cx="826402" cy="797687"/>
            </a:xfrm>
            <a:prstGeom prst="roundRect">
              <a:avLst>
                <a:gd name="adj" fmla="val 1177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  <a:scene3d>
              <a:camera prst="isometricOffAxis1Top"/>
              <a:lightRig rig="glow" dir="t"/>
            </a:scene3d>
            <a:sp3d extrusionH="152400" prstMaterial="translucentPowder"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080230" y="2564352"/>
              <a:ext cx="560511" cy="215444"/>
            </a:xfrm>
            <a:prstGeom prst="rect">
              <a:avLst/>
            </a:prstGeom>
            <a:noFill/>
            <a:effectLst/>
            <a:scene3d>
              <a:camera prst="isometricOffAxis1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000" dirty="0" smtClean="0">
                  <a:solidFill>
                    <a:srgbClr val="000000"/>
                  </a:solidFill>
                </a:rPr>
                <a:t>API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53400" y="1963499"/>
            <a:ext cx="508473" cy="648095"/>
            <a:chOff x="1653400" y="1963499"/>
            <a:chExt cx="508473" cy="648095"/>
          </a:xfrm>
        </p:grpSpPr>
        <p:sp>
          <p:nvSpPr>
            <p:cNvPr id="6" name="Freeform 5"/>
            <p:cNvSpPr/>
            <p:nvPr/>
          </p:nvSpPr>
          <p:spPr>
            <a:xfrm>
              <a:off x="1724767" y="2195423"/>
              <a:ext cx="218980" cy="416171"/>
            </a:xfrm>
            <a:custGeom>
              <a:avLst/>
              <a:gdLst>
                <a:gd name="connsiteX0" fmla="*/ 43132 w 138023"/>
                <a:gd name="connsiteY0" fmla="*/ 0 h 293298"/>
                <a:gd name="connsiteX1" fmla="*/ 129396 w 138023"/>
                <a:gd name="connsiteY1" fmla="*/ 103517 h 293298"/>
                <a:gd name="connsiteX2" fmla="*/ 138023 w 138023"/>
                <a:gd name="connsiteY2" fmla="*/ 129396 h 293298"/>
                <a:gd name="connsiteX3" fmla="*/ 129396 w 138023"/>
                <a:gd name="connsiteY3" fmla="*/ 207034 h 293298"/>
                <a:gd name="connsiteX4" fmla="*/ 103517 w 138023"/>
                <a:gd name="connsiteY4" fmla="*/ 224286 h 293298"/>
                <a:gd name="connsiteX5" fmla="*/ 69011 w 138023"/>
                <a:gd name="connsiteY5" fmla="*/ 258792 h 293298"/>
                <a:gd name="connsiteX6" fmla="*/ 0 w 138023"/>
                <a:gd name="connsiteY6" fmla="*/ 293298 h 293298"/>
                <a:gd name="connsiteX0" fmla="*/ 43132 w 138023"/>
                <a:gd name="connsiteY0" fmla="*/ 0 h 293298"/>
                <a:gd name="connsiteX1" fmla="*/ 129396 w 138023"/>
                <a:gd name="connsiteY1" fmla="*/ 103517 h 293298"/>
                <a:gd name="connsiteX2" fmla="*/ 138023 w 138023"/>
                <a:gd name="connsiteY2" fmla="*/ 129396 h 293298"/>
                <a:gd name="connsiteX3" fmla="*/ 129396 w 138023"/>
                <a:gd name="connsiteY3" fmla="*/ 207034 h 293298"/>
                <a:gd name="connsiteX4" fmla="*/ 103517 w 138023"/>
                <a:gd name="connsiteY4" fmla="*/ 224286 h 293298"/>
                <a:gd name="connsiteX5" fmla="*/ 0 w 138023"/>
                <a:gd name="connsiteY5" fmla="*/ 293298 h 293298"/>
                <a:gd name="connsiteX0" fmla="*/ 43132 w 138023"/>
                <a:gd name="connsiteY0" fmla="*/ 0 h 293298"/>
                <a:gd name="connsiteX1" fmla="*/ 129396 w 138023"/>
                <a:gd name="connsiteY1" fmla="*/ 103517 h 293298"/>
                <a:gd name="connsiteX2" fmla="*/ 138023 w 138023"/>
                <a:gd name="connsiteY2" fmla="*/ 129396 h 293298"/>
                <a:gd name="connsiteX3" fmla="*/ 103517 w 138023"/>
                <a:gd name="connsiteY3" fmla="*/ 224286 h 293298"/>
                <a:gd name="connsiteX4" fmla="*/ 0 w 138023"/>
                <a:gd name="connsiteY4" fmla="*/ 293298 h 293298"/>
                <a:gd name="connsiteX0" fmla="*/ 43132 w 132673"/>
                <a:gd name="connsiteY0" fmla="*/ 0 h 293298"/>
                <a:gd name="connsiteX1" fmla="*/ 129396 w 132673"/>
                <a:gd name="connsiteY1" fmla="*/ 103517 h 293298"/>
                <a:gd name="connsiteX2" fmla="*/ 103517 w 132673"/>
                <a:gd name="connsiteY2" fmla="*/ 224286 h 293298"/>
                <a:gd name="connsiteX3" fmla="*/ 0 w 132673"/>
                <a:gd name="connsiteY3" fmla="*/ 293298 h 293298"/>
                <a:gd name="connsiteX0" fmla="*/ 211725 w 307689"/>
                <a:gd name="connsiteY0" fmla="*/ 0 h 644771"/>
                <a:gd name="connsiteX1" fmla="*/ 297989 w 307689"/>
                <a:gd name="connsiteY1" fmla="*/ 103517 h 644771"/>
                <a:gd name="connsiteX2" fmla="*/ 272110 w 307689"/>
                <a:gd name="connsiteY2" fmla="*/ 224286 h 644771"/>
                <a:gd name="connsiteX3" fmla="*/ 0 w 307689"/>
                <a:gd name="connsiteY3" fmla="*/ 644771 h 644771"/>
                <a:gd name="connsiteX0" fmla="*/ 211725 w 301185"/>
                <a:gd name="connsiteY0" fmla="*/ 0 h 644771"/>
                <a:gd name="connsiteX1" fmla="*/ 297989 w 301185"/>
                <a:gd name="connsiteY1" fmla="*/ 103517 h 644771"/>
                <a:gd name="connsiteX2" fmla="*/ 117805 w 301185"/>
                <a:gd name="connsiteY2" fmla="*/ 458601 h 644771"/>
                <a:gd name="connsiteX3" fmla="*/ 0 w 301185"/>
                <a:gd name="connsiteY3" fmla="*/ 644771 h 644771"/>
                <a:gd name="connsiteX0" fmla="*/ 311738 w 318163"/>
                <a:gd name="connsiteY0" fmla="*/ 0 h 644771"/>
                <a:gd name="connsiteX1" fmla="*/ 810 w 318163"/>
                <a:gd name="connsiteY1" fmla="*/ 357835 h 644771"/>
                <a:gd name="connsiteX2" fmla="*/ 217818 w 318163"/>
                <a:gd name="connsiteY2" fmla="*/ 458601 h 644771"/>
                <a:gd name="connsiteX3" fmla="*/ 100013 w 318163"/>
                <a:gd name="connsiteY3" fmla="*/ 644771 h 644771"/>
                <a:gd name="connsiteX0" fmla="*/ 176765 w 218980"/>
                <a:gd name="connsiteY0" fmla="*/ 0 h 416171"/>
                <a:gd name="connsiteX1" fmla="*/ 139 w 218980"/>
                <a:gd name="connsiteY1" fmla="*/ 129235 h 416171"/>
                <a:gd name="connsiteX2" fmla="*/ 217147 w 218980"/>
                <a:gd name="connsiteY2" fmla="*/ 230001 h 416171"/>
                <a:gd name="connsiteX3" fmla="*/ 99342 w 218980"/>
                <a:gd name="connsiteY3" fmla="*/ 416171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980" h="416171">
                  <a:moveTo>
                    <a:pt x="176765" y="0"/>
                  </a:moveTo>
                  <a:cubicBezTo>
                    <a:pt x="234759" y="57994"/>
                    <a:pt x="-6591" y="90902"/>
                    <a:pt x="139" y="129235"/>
                  </a:cubicBezTo>
                  <a:cubicBezTo>
                    <a:pt x="6869" y="167568"/>
                    <a:pt x="200613" y="182178"/>
                    <a:pt x="217147" y="230001"/>
                  </a:cubicBezTo>
                  <a:cubicBezTo>
                    <a:pt x="233681" y="277824"/>
                    <a:pt x="133848" y="393167"/>
                    <a:pt x="99342" y="416171"/>
                  </a:cubicBezTo>
                </a:path>
              </a:pathLst>
            </a:custGeom>
            <a:noFill/>
            <a:ln>
              <a:solidFill>
                <a:srgbClr val="92D050"/>
              </a:solidFill>
              <a:prstDash val="sysDot"/>
              <a:headEnd type="none" w="med" len="med"/>
              <a:tailEnd type="triangle" w="med" len="med"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53400" y="1963499"/>
              <a:ext cx="5084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write</a:t>
              </a:r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53631" y="2830177"/>
            <a:ext cx="508473" cy="648095"/>
            <a:chOff x="953631" y="2830177"/>
            <a:chExt cx="508473" cy="648095"/>
          </a:xfrm>
        </p:grpSpPr>
        <p:sp>
          <p:nvSpPr>
            <p:cNvPr id="71" name="Freeform 70"/>
            <p:cNvSpPr/>
            <p:nvPr/>
          </p:nvSpPr>
          <p:spPr>
            <a:xfrm>
              <a:off x="1024998" y="3062101"/>
              <a:ext cx="218980" cy="416171"/>
            </a:xfrm>
            <a:custGeom>
              <a:avLst/>
              <a:gdLst>
                <a:gd name="connsiteX0" fmla="*/ 43132 w 138023"/>
                <a:gd name="connsiteY0" fmla="*/ 0 h 293298"/>
                <a:gd name="connsiteX1" fmla="*/ 129396 w 138023"/>
                <a:gd name="connsiteY1" fmla="*/ 103517 h 293298"/>
                <a:gd name="connsiteX2" fmla="*/ 138023 w 138023"/>
                <a:gd name="connsiteY2" fmla="*/ 129396 h 293298"/>
                <a:gd name="connsiteX3" fmla="*/ 129396 w 138023"/>
                <a:gd name="connsiteY3" fmla="*/ 207034 h 293298"/>
                <a:gd name="connsiteX4" fmla="*/ 103517 w 138023"/>
                <a:gd name="connsiteY4" fmla="*/ 224286 h 293298"/>
                <a:gd name="connsiteX5" fmla="*/ 69011 w 138023"/>
                <a:gd name="connsiteY5" fmla="*/ 258792 h 293298"/>
                <a:gd name="connsiteX6" fmla="*/ 0 w 138023"/>
                <a:gd name="connsiteY6" fmla="*/ 293298 h 293298"/>
                <a:gd name="connsiteX0" fmla="*/ 43132 w 138023"/>
                <a:gd name="connsiteY0" fmla="*/ 0 h 293298"/>
                <a:gd name="connsiteX1" fmla="*/ 129396 w 138023"/>
                <a:gd name="connsiteY1" fmla="*/ 103517 h 293298"/>
                <a:gd name="connsiteX2" fmla="*/ 138023 w 138023"/>
                <a:gd name="connsiteY2" fmla="*/ 129396 h 293298"/>
                <a:gd name="connsiteX3" fmla="*/ 129396 w 138023"/>
                <a:gd name="connsiteY3" fmla="*/ 207034 h 293298"/>
                <a:gd name="connsiteX4" fmla="*/ 103517 w 138023"/>
                <a:gd name="connsiteY4" fmla="*/ 224286 h 293298"/>
                <a:gd name="connsiteX5" fmla="*/ 0 w 138023"/>
                <a:gd name="connsiteY5" fmla="*/ 293298 h 293298"/>
                <a:gd name="connsiteX0" fmla="*/ 43132 w 138023"/>
                <a:gd name="connsiteY0" fmla="*/ 0 h 293298"/>
                <a:gd name="connsiteX1" fmla="*/ 129396 w 138023"/>
                <a:gd name="connsiteY1" fmla="*/ 103517 h 293298"/>
                <a:gd name="connsiteX2" fmla="*/ 138023 w 138023"/>
                <a:gd name="connsiteY2" fmla="*/ 129396 h 293298"/>
                <a:gd name="connsiteX3" fmla="*/ 103517 w 138023"/>
                <a:gd name="connsiteY3" fmla="*/ 224286 h 293298"/>
                <a:gd name="connsiteX4" fmla="*/ 0 w 138023"/>
                <a:gd name="connsiteY4" fmla="*/ 293298 h 293298"/>
                <a:gd name="connsiteX0" fmla="*/ 43132 w 132673"/>
                <a:gd name="connsiteY0" fmla="*/ 0 h 293298"/>
                <a:gd name="connsiteX1" fmla="*/ 129396 w 132673"/>
                <a:gd name="connsiteY1" fmla="*/ 103517 h 293298"/>
                <a:gd name="connsiteX2" fmla="*/ 103517 w 132673"/>
                <a:gd name="connsiteY2" fmla="*/ 224286 h 293298"/>
                <a:gd name="connsiteX3" fmla="*/ 0 w 132673"/>
                <a:gd name="connsiteY3" fmla="*/ 293298 h 293298"/>
                <a:gd name="connsiteX0" fmla="*/ 211725 w 307689"/>
                <a:gd name="connsiteY0" fmla="*/ 0 h 644771"/>
                <a:gd name="connsiteX1" fmla="*/ 297989 w 307689"/>
                <a:gd name="connsiteY1" fmla="*/ 103517 h 644771"/>
                <a:gd name="connsiteX2" fmla="*/ 272110 w 307689"/>
                <a:gd name="connsiteY2" fmla="*/ 224286 h 644771"/>
                <a:gd name="connsiteX3" fmla="*/ 0 w 307689"/>
                <a:gd name="connsiteY3" fmla="*/ 644771 h 644771"/>
                <a:gd name="connsiteX0" fmla="*/ 211725 w 301185"/>
                <a:gd name="connsiteY0" fmla="*/ 0 h 644771"/>
                <a:gd name="connsiteX1" fmla="*/ 297989 w 301185"/>
                <a:gd name="connsiteY1" fmla="*/ 103517 h 644771"/>
                <a:gd name="connsiteX2" fmla="*/ 117805 w 301185"/>
                <a:gd name="connsiteY2" fmla="*/ 458601 h 644771"/>
                <a:gd name="connsiteX3" fmla="*/ 0 w 301185"/>
                <a:gd name="connsiteY3" fmla="*/ 644771 h 644771"/>
                <a:gd name="connsiteX0" fmla="*/ 311738 w 318163"/>
                <a:gd name="connsiteY0" fmla="*/ 0 h 644771"/>
                <a:gd name="connsiteX1" fmla="*/ 810 w 318163"/>
                <a:gd name="connsiteY1" fmla="*/ 357835 h 644771"/>
                <a:gd name="connsiteX2" fmla="*/ 217818 w 318163"/>
                <a:gd name="connsiteY2" fmla="*/ 458601 h 644771"/>
                <a:gd name="connsiteX3" fmla="*/ 100013 w 318163"/>
                <a:gd name="connsiteY3" fmla="*/ 644771 h 644771"/>
                <a:gd name="connsiteX0" fmla="*/ 176765 w 218980"/>
                <a:gd name="connsiteY0" fmla="*/ 0 h 416171"/>
                <a:gd name="connsiteX1" fmla="*/ 139 w 218980"/>
                <a:gd name="connsiteY1" fmla="*/ 129235 h 416171"/>
                <a:gd name="connsiteX2" fmla="*/ 217147 w 218980"/>
                <a:gd name="connsiteY2" fmla="*/ 230001 h 416171"/>
                <a:gd name="connsiteX3" fmla="*/ 99342 w 218980"/>
                <a:gd name="connsiteY3" fmla="*/ 416171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980" h="416171">
                  <a:moveTo>
                    <a:pt x="176765" y="0"/>
                  </a:moveTo>
                  <a:cubicBezTo>
                    <a:pt x="234759" y="57994"/>
                    <a:pt x="-6591" y="90902"/>
                    <a:pt x="139" y="129235"/>
                  </a:cubicBezTo>
                  <a:cubicBezTo>
                    <a:pt x="6869" y="167568"/>
                    <a:pt x="200613" y="182178"/>
                    <a:pt x="217147" y="230001"/>
                  </a:cubicBezTo>
                  <a:cubicBezTo>
                    <a:pt x="233681" y="277824"/>
                    <a:pt x="133848" y="393167"/>
                    <a:pt x="99342" y="416171"/>
                  </a:cubicBezTo>
                </a:path>
              </a:pathLst>
            </a:custGeom>
            <a:noFill/>
            <a:ln>
              <a:solidFill>
                <a:srgbClr val="FFC000"/>
              </a:solidFill>
              <a:prstDash val="sysDot"/>
              <a:headEnd type="none" w="med" len="med"/>
              <a:tailEnd type="triangle" w="med" len="med"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53631" y="2830177"/>
              <a:ext cx="5084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FFC000"/>
                  </a:solidFill>
                </a:rPr>
                <a:t>write</a:t>
              </a:r>
              <a:endParaRPr lang="en-US" sz="12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21301" y="3327903"/>
            <a:ext cx="766181" cy="606646"/>
            <a:chOff x="5121301" y="3327903"/>
            <a:chExt cx="766181" cy="606646"/>
          </a:xfrm>
        </p:grpSpPr>
        <p:grpSp>
          <p:nvGrpSpPr>
            <p:cNvPr id="169" name="Group 126"/>
            <p:cNvGrpSpPr/>
            <p:nvPr/>
          </p:nvGrpSpPr>
          <p:grpSpPr>
            <a:xfrm>
              <a:off x="5121301" y="3327903"/>
              <a:ext cx="713291" cy="571579"/>
              <a:chOff x="4028316" y="3246101"/>
              <a:chExt cx="650526" cy="374667"/>
            </a:xfrm>
            <a:solidFill>
              <a:srgbClr val="C00000"/>
            </a:solidFill>
            <a:scene3d>
              <a:camera prst="isometricOffAxis1Top"/>
              <a:lightRig rig="threePt" dir="t"/>
            </a:scene3d>
          </p:grpSpPr>
          <p:sp>
            <p:nvSpPr>
              <p:cNvPr id="172" name="Oval 171"/>
              <p:cNvSpPr/>
              <p:nvPr/>
            </p:nvSpPr>
            <p:spPr>
              <a:xfrm rot="1078343">
                <a:off x="4028316" y="3246101"/>
                <a:ext cx="240851" cy="146718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  <a:tailEnd w="med" len="lg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>
              <a:xfrm rot="1078343">
                <a:off x="4437991" y="3301872"/>
                <a:ext cx="240851" cy="146718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  <a:tailEnd w="med" len="lg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 rot="1078343">
                <a:off x="4255535" y="3474050"/>
                <a:ext cx="240851" cy="146718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  <a:tailEnd w="med" len="lg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75" name="Straight Arrow Connector 174"/>
              <p:cNvCxnSpPr>
                <a:stCxn id="173" idx="5"/>
                <a:endCxn id="175" idx="1"/>
              </p:cNvCxnSpPr>
              <p:nvPr/>
            </p:nvCxnSpPr>
            <p:spPr>
              <a:xfrm rot="17278343" flipH="1">
                <a:off x="4240868" y="3375353"/>
                <a:ext cx="42972" cy="116160"/>
              </a:xfrm>
              <a:prstGeom prst="straightConnector1">
                <a:avLst/>
              </a:prstGeom>
              <a:grpFill/>
              <a:ln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>
                <a:stCxn id="174" idx="2"/>
                <a:endCxn id="173" idx="7"/>
              </p:cNvCxnSpPr>
              <p:nvPr/>
            </p:nvCxnSpPr>
            <p:spPr>
              <a:xfrm rot="11878343" flipV="1">
                <a:off x="4244155" y="3306490"/>
                <a:ext cx="201315" cy="21486"/>
              </a:xfrm>
              <a:prstGeom prst="straightConnector1">
                <a:avLst/>
              </a:prstGeom>
              <a:grpFill/>
              <a:ln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>
                <a:stCxn id="174" idx="4"/>
                <a:endCxn id="175" idx="0"/>
              </p:cNvCxnSpPr>
              <p:nvPr/>
            </p:nvCxnSpPr>
            <p:spPr>
              <a:xfrm rot="6478343">
                <a:off x="4430524" y="3401113"/>
                <a:ext cx="73359" cy="120426"/>
              </a:xfrm>
              <a:prstGeom prst="straightConnector1">
                <a:avLst/>
              </a:prstGeom>
              <a:grpFill/>
              <a:ln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TextBox 169"/>
            <p:cNvSpPr txBox="1"/>
            <p:nvPr/>
          </p:nvSpPr>
          <p:spPr>
            <a:xfrm>
              <a:off x="5326971" y="3719105"/>
              <a:ext cx="560511" cy="215444"/>
            </a:xfrm>
            <a:prstGeom prst="rect">
              <a:avLst/>
            </a:prstGeom>
            <a:noFill/>
            <a:effectLst/>
            <a:scene3d>
              <a:camera prst="isometricOffAxis1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000" dirty="0" smtClean="0">
                  <a:solidFill>
                    <a:srgbClr val="000000"/>
                  </a:solidFill>
                </a:rPr>
                <a:t>API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92923" y="2854250"/>
            <a:ext cx="508473" cy="648095"/>
            <a:chOff x="5592923" y="2854250"/>
            <a:chExt cx="508473" cy="648095"/>
          </a:xfrm>
        </p:grpSpPr>
        <p:sp>
          <p:nvSpPr>
            <p:cNvPr id="69" name="Freeform 68"/>
            <p:cNvSpPr/>
            <p:nvPr/>
          </p:nvSpPr>
          <p:spPr>
            <a:xfrm>
              <a:off x="5664290" y="3086174"/>
              <a:ext cx="218980" cy="416171"/>
            </a:xfrm>
            <a:custGeom>
              <a:avLst/>
              <a:gdLst>
                <a:gd name="connsiteX0" fmla="*/ 43132 w 138023"/>
                <a:gd name="connsiteY0" fmla="*/ 0 h 293298"/>
                <a:gd name="connsiteX1" fmla="*/ 129396 w 138023"/>
                <a:gd name="connsiteY1" fmla="*/ 103517 h 293298"/>
                <a:gd name="connsiteX2" fmla="*/ 138023 w 138023"/>
                <a:gd name="connsiteY2" fmla="*/ 129396 h 293298"/>
                <a:gd name="connsiteX3" fmla="*/ 129396 w 138023"/>
                <a:gd name="connsiteY3" fmla="*/ 207034 h 293298"/>
                <a:gd name="connsiteX4" fmla="*/ 103517 w 138023"/>
                <a:gd name="connsiteY4" fmla="*/ 224286 h 293298"/>
                <a:gd name="connsiteX5" fmla="*/ 69011 w 138023"/>
                <a:gd name="connsiteY5" fmla="*/ 258792 h 293298"/>
                <a:gd name="connsiteX6" fmla="*/ 0 w 138023"/>
                <a:gd name="connsiteY6" fmla="*/ 293298 h 293298"/>
                <a:gd name="connsiteX0" fmla="*/ 43132 w 138023"/>
                <a:gd name="connsiteY0" fmla="*/ 0 h 293298"/>
                <a:gd name="connsiteX1" fmla="*/ 129396 w 138023"/>
                <a:gd name="connsiteY1" fmla="*/ 103517 h 293298"/>
                <a:gd name="connsiteX2" fmla="*/ 138023 w 138023"/>
                <a:gd name="connsiteY2" fmla="*/ 129396 h 293298"/>
                <a:gd name="connsiteX3" fmla="*/ 129396 w 138023"/>
                <a:gd name="connsiteY3" fmla="*/ 207034 h 293298"/>
                <a:gd name="connsiteX4" fmla="*/ 103517 w 138023"/>
                <a:gd name="connsiteY4" fmla="*/ 224286 h 293298"/>
                <a:gd name="connsiteX5" fmla="*/ 0 w 138023"/>
                <a:gd name="connsiteY5" fmla="*/ 293298 h 293298"/>
                <a:gd name="connsiteX0" fmla="*/ 43132 w 138023"/>
                <a:gd name="connsiteY0" fmla="*/ 0 h 293298"/>
                <a:gd name="connsiteX1" fmla="*/ 129396 w 138023"/>
                <a:gd name="connsiteY1" fmla="*/ 103517 h 293298"/>
                <a:gd name="connsiteX2" fmla="*/ 138023 w 138023"/>
                <a:gd name="connsiteY2" fmla="*/ 129396 h 293298"/>
                <a:gd name="connsiteX3" fmla="*/ 103517 w 138023"/>
                <a:gd name="connsiteY3" fmla="*/ 224286 h 293298"/>
                <a:gd name="connsiteX4" fmla="*/ 0 w 138023"/>
                <a:gd name="connsiteY4" fmla="*/ 293298 h 293298"/>
                <a:gd name="connsiteX0" fmla="*/ 43132 w 132673"/>
                <a:gd name="connsiteY0" fmla="*/ 0 h 293298"/>
                <a:gd name="connsiteX1" fmla="*/ 129396 w 132673"/>
                <a:gd name="connsiteY1" fmla="*/ 103517 h 293298"/>
                <a:gd name="connsiteX2" fmla="*/ 103517 w 132673"/>
                <a:gd name="connsiteY2" fmla="*/ 224286 h 293298"/>
                <a:gd name="connsiteX3" fmla="*/ 0 w 132673"/>
                <a:gd name="connsiteY3" fmla="*/ 293298 h 293298"/>
                <a:gd name="connsiteX0" fmla="*/ 211725 w 307689"/>
                <a:gd name="connsiteY0" fmla="*/ 0 h 644771"/>
                <a:gd name="connsiteX1" fmla="*/ 297989 w 307689"/>
                <a:gd name="connsiteY1" fmla="*/ 103517 h 644771"/>
                <a:gd name="connsiteX2" fmla="*/ 272110 w 307689"/>
                <a:gd name="connsiteY2" fmla="*/ 224286 h 644771"/>
                <a:gd name="connsiteX3" fmla="*/ 0 w 307689"/>
                <a:gd name="connsiteY3" fmla="*/ 644771 h 644771"/>
                <a:gd name="connsiteX0" fmla="*/ 211725 w 301185"/>
                <a:gd name="connsiteY0" fmla="*/ 0 h 644771"/>
                <a:gd name="connsiteX1" fmla="*/ 297989 w 301185"/>
                <a:gd name="connsiteY1" fmla="*/ 103517 h 644771"/>
                <a:gd name="connsiteX2" fmla="*/ 117805 w 301185"/>
                <a:gd name="connsiteY2" fmla="*/ 458601 h 644771"/>
                <a:gd name="connsiteX3" fmla="*/ 0 w 301185"/>
                <a:gd name="connsiteY3" fmla="*/ 644771 h 644771"/>
                <a:gd name="connsiteX0" fmla="*/ 311738 w 318163"/>
                <a:gd name="connsiteY0" fmla="*/ 0 h 644771"/>
                <a:gd name="connsiteX1" fmla="*/ 810 w 318163"/>
                <a:gd name="connsiteY1" fmla="*/ 357835 h 644771"/>
                <a:gd name="connsiteX2" fmla="*/ 217818 w 318163"/>
                <a:gd name="connsiteY2" fmla="*/ 458601 h 644771"/>
                <a:gd name="connsiteX3" fmla="*/ 100013 w 318163"/>
                <a:gd name="connsiteY3" fmla="*/ 644771 h 644771"/>
                <a:gd name="connsiteX0" fmla="*/ 176765 w 218980"/>
                <a:gd name="connsiteY0" fmla="*/ 0 h 416171"/>
                <a:gd name="connsiteX1" fmla="*/ 139 w 218980"/>
                <a:gd name="connsiteY1" fmla="*/ 129235 h 416171"/>
                <a:gd name="connsiteX2" fmla="*/ 217147 w 218980"/>
                <a:gd name="connsiteY2" fmla="*/ 230001 h 416171"/>
                <a:gd name="connsiteX3" fmla="*/ 99342 w 218980"/>
                <a:gd name="connsiteY3" fmla="*/ 416171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980" h="416171">
                  <a:moveTo>
                    <a:pt x="176765" y="0"/>
                  </a:moveTo>
                  <a:cubicBezTo>
                    <a:pt x="234759" y="57994"/>
                    <a:pt x="-6591" y="90902"/>
                    <a:pt x="139" y="129235"/>
                  </a:cubicBezTo>
                  <a:cubicBezTo>
                    <a:pt x="6869" y="167568"/>
                    <a:pt x="200613" y="182178"/>
                    <a:pt x="217147" y="230001"/>
                  </a:cubicBezTo>
                  <a:cubicBezTo>
                    <a:pt x="233681" y="277824"/>
                    <a:pt x="133848" y="393167"/>
                    <a:pt x="99342" y="416171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592923" y="2854250"/>
              <a:ext cx="5084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write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7360" y="5015299"/>
            <a:ext cx="10475563" cy="1554191"/>
            <a:chOff x="97360" y="5015299"/>
            <a:chExt cx="10475563" cy="1554191"/>
          </a:xfrm>
        </p:grpSpPr>
        <p:sp>
          <p:nvSpPr>
            <p:cNvPr id="63" name="Rectangle 62"/>
            <p:cNvSpPr/>
            <p:nvPr/>
          </p:nvSpPr>
          <p:spPr>
            <a:xfrm>
              <a:off x="1610120" y="5271261"/>
              <a:ext cx="43822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10</a:t>
              </a:r>
              <a:r>
                <a:rPr lang="en-US" baseline="30000" dirty="0" smtClean="0">
                  <a:solidFill>
                    <a:srgbClr val="FFFF00"/>
                  </a:solidFill>
                </a:rPr>
                <a:t>1</a:t>
              </a:r>
              <a:r>
                <a:rPr lang="en-US" dirty="0" smtClean="0">
                  <a:solidFill>
                    <a:srgbClr val="FFFF00"/>
                  </a:solidFill>
                </a:rPr>
                <a:t> </a:t>
              </a:r>
              <a:r>
                <a:rPr lang="en-US" dirty="0">
                  <a:solidFill>
                    <a:srgbClr val="FFFF00"/>
                  </a:solidFill>
                </a:rPr>
                <a:t>→ </a:t>
              </a:r>
              <a:r>
                <a:rPr lang="en-US" dirty="0" smtClean="0">
                  <a:solidFill>
                    <a:srgbClr val="FFFF00"/>
                  </a:solidFill>
                </a:rPr>
                <a:t>10</a:t>
              </a:r>
              <a:r>
                <a:rPr lang="en-US" baseline="30000" dirty="0" smtClean="0">
                  <a:solidFill>
                    <a:srgbClr val="FFFF00"/>
                  </a:solidFill>
                </a:rPr>
                <a:t>5</a:t>
              </a:r>
              <a:r>
                <a:rPr lang="en-US" dirty="0" smtClean="0">
                  <a:solidFill>
                    <a:srgbClr val="FFFF00"/>
                  </a:solidFill>
                </a:rPr>
                <a:t> 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02919" y="5015299"/>
              <a:ext cx="8178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What it is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Arrow Connector 76"/>
            <p:cNvCxnSpPr>
              <a:stCxn id="76" idx="2"/>
            </p:cNvCxnSpPr>
            <p:nvPr/>
          </p:nvCxnSpPr>
          <p:spPr>
            <a:xfrm>
              <a:off x="911846" y="5292298"/>
              <a:ext cx="556930" cy="13850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ight Brace 11"/>
            <p:cNvSpPr/>
            <p:nvPr/>
          </p:nvSpPr>
          <p:spPr>
            <a:xfrm>
              <a:off x="2800744" y="5229189"/>
              <a:ext cx="258212" cy="1051570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7360" y="5544806"/>
              <a:ext cx="10475563" cy="1024684"/>
              <a:chOff x="97360" y="5544806"/>
              <a:chExt cx="10475563" cy="1024684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97360" y="6292491"/>
                <a:ext cx="162897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What it 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must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become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 flipV="1">
                <a:off x="911847" y="6149392"/>
                <a:ext cx="556929" cy="13850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6160946" y="5544806"/>
                <a:ext cx="4411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-119" dirty="0" smtClean="0">
                    <a:solidFill>
                      <a:srgbClr val="FFFF00"/>
                    </a:solidFill>
                  </a:rPr>
                  <a:t>←  3  </a:t>
                </a:r>
                <a:r>
                  <a:rPr lang="en-US" spc="-119" dirty="0">
                    <a:solidFill>
                      <a:srgbClr val="FFFF00"/>
                    </a:solidFill>
                  </a:rPr>
                  <a:t>orders of magnitude improvement needed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609586" y="5881162"/>
                <a:ext cx="12779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000"/>
                  </a:spcBef>
                </a:pPr>
                <a:r>
                  <a:rPr lang="en-US" dirty="0">
                    <a:solidFill>
                      <a:srgbClr val="FFFF00"/>
                    </a:solidFill>
                  </a:rPr>
                  <a:t>10</a:t>
                </a:r>
                <a:r>
                  <a:rPr lang="en-US" baseline="30000" dirty="0">
                    <a:solidFill>
                      <a:srgbClr val="FFFF00"/>
                    </a:solidFill>
                  </a:rPr>
                  <a:t>-2</a:t>
                </a:r>
                <a:r>
                  <a:rPr lang="en-US" dirty="0">
                    <a:solidFill>
                      <a:srgbClr val="FFFF00"/>
                    </a:solidFill>
                  </a:rPr>
                  <a:t> → 10</a:t>
                </a:r>
                <a:r>
                  <a:rPr lang="en-US" baseline="30000" dirty="0">
                    <a:solidFill>
                      <a:srgbClr val="FFFF00"/>
                    </a:solidFill>
                  </a:rPr>
                  <a:t>1</a:t>
                </a:r>
                <a:endParaRPr lang="en-US" dirty="0"/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3070597" y="5544806"/>
              <a:ext cx="29290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FFFF00"/>
                  </a:solidFill>
                </a:rPr>
                <a:t>second </a:t>
              </a:r>
              <a:r>
                <a:rPr lang="en-US" dirty="0">
                  <a:solidFill>
                    <a:srgbClr val="FFFF00"/>
                  </a:solidFill>
                </a:rPr>
                <a:t>convergence times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61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8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6188" y="561609"/>
            <a:ext cx="11438253" cy="703315"/>
          </a:xfrm>
        </p:spPr>
        <p:txBody>
          <a:bodyPr/>
          <a:lstStyle/>
          <a:p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Network Subscriptions</a:t>
            </a:r>
            <a:endParaRPr lang="en-US" sz="4000" spc="-119" dirty="0">
              <a:gradFill>
                <a:gsLst>
                  <a:gs pos="0">
                    <a:srgbClr val="0096D6">
                      <a:lumMod val="85000"/>
                      <a:lumOff val="15000"/>
                    </a:srgbClr>
                  </a:gs>
                  <a:gs pos="38000">
                    <a:srgbClr val="0096D6">
                      <a:lumMod val="95000"/>
                    </a:srgbClr>
                  </a:gs>
                  <a:gs pos="74000">
                    <a:srgbClr val="652D89">
                      <a:lumMod val="29000"/>
                      <a:lumOff val="71000"/>
                    </a:srgbClr>
                  </a:gs>
                </a:gsLst>
                <a:lin ang="4800000" scaled="0"/>
              </a:gra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698496" y="4476241"/>
            <a:ext cx="4790083" cy="753540"/>
            <a:chOff x="6698496" y="4476241"/>
            <a:chExt cx="4790083" cy="753540"/>
          </a:xfrm>
        </p:grpSpPr>
        <p:sp>
          <p:nvSpPr>
            <p:cNvPr id="138" name="Rectangle 137"/>
            <p:cNvSpPr/>
            <p:nvPr/>
          </p:nvSpPr>
          <p:spPr>
            <a:xfrm>
              <a:off x="6698496" y="4476241"/>
              <a:ext cx="4790083" cy="753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914095">
                <a:lnSpc>
                  <a:spcPct val="80000"/>
                </a:lnSpc>
                <a:spcBef>
                  <a:spcPts val="1200"/>
                </a:spcBef>
                <a:spcAft>
                  <a:spcPts val="500"/>
                </a:spcAft>
              </a:pPr>
              <a:r>
                <a:rPr lang="en-US" dirty="0">
                  <a:solidFill>
                    <a:srgbClr val="FFFFFF"/>
                  </a:solidFill>
                  <a:ea typeface="ＭＳ Ｐゴシック" charset="0"/>
                </a:rPr>
                <a:t>Up-to-date objects </a:t>
              </a:r>
              <a:r>
                <a:rPr lang="en-US" dirty="0" smtClean="0">
                  <a:solidFill>
                    <a:srgbClr val="FFFFFF"/>
                  </a:solidFill>
                  <a:ea typeface="ＭＳ Ｐゴシック" charset="0"/>
                </a:rPr>
                <a:t>delivered faster</a:t>
              </a:r>
              <a:endParaRPr lang="en-US" dirty="0">
                <a:solidFill>
                  <a:srgbClr val="FFFFFF"/>
                </a:solidFill>
                <a:ea typeface="ＭＳ Ｐゴシック" charset="0"/>
              </a:endParaRPr>
            </a:p>
            <a:p>
              <a:pPr marL="626854" lvl="2" defTabSz="914095">
                <a:lnSpc>
                  <a:spcPct val="80000"/>
                </a:lnSpc>
                <a:spcBef>
                  <a:spcPts val="1200"/>
                </a:spcBef>
              </a:pPr>
              <a:r>
                <a:rPr lang="en-US" dirty="0" smtClean="0">
                  <a:solidFill>
                    <a:srgbClr val="FFFFFF"/>
                  </a:solidFill>
                  <a:ea typeface="ＭＳ Ｐゴシック" charset="0"/>
                </a:rPr>
                <a:t>New </a:t>
              </a:r>
              <a:r>
                <a:rPr lang="en-US" dirty="0" smtClean="0">
                  <a:solidFill>
                    <a:srgbClr val="FFFFFF"/>
                  </a:solidFill>
                  <a:ea typeface="ＭＳ Ｐゴシック" charset="0"/>
                </a:rPr>
                <a:t>use </a:t>
              </a:r>
              <a:r>
                <a:rPr lang="en-US" dirty="0">
                  <a:solidFill>
                    <a:srgbClr val="FFFFFF"/>
                  </a:solidFill>
                  <a:ea typeface="ＭＳ Ｐゴシック" charset="0"/>
                </a:rPr>
                <a:t>cases </a:t>
              </a:r>
              <a:r>
                <a:rPr lang="en-US" dirty="0" smtClean="0">
                  <a:solidFill>
                    <a:srgbClr val="FFFFFF"/>
                  </a:solidFill>
                  <a:ea typeface="ＭＳ Ｐゴシック" charset="0"/>
                </a:rPr>
                <a:t> </a:t>
              </a:r>
              <a:endParaRPr lang="en-US" dirty="0">
                <a:solidFill>
                  <a:srgbClr val="FFFFFF"/>
                </a:solidFill>
                <a:ea typeface="ＭＳ Ｐゴシック" charset="0"/>
              </a:endParaRPr>
            </a:p>
          </p:txBody>
        </p:sp>
        <p:pic>
          <p:nvPicPr>
            <p:cNvPr id="140" name="Picture 4" descr="http://www.clipartbest.com/cliparts/yTo/B6d/yToB6dAT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94317">
              <a:off x="7007568" y="4898633"/>
              <a:ext cx="357186" cy="267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6698496" y="2819246"/>
            <a:ext cx="4529384" cy="1420902"/>
            <a:chOff x="6698496" y="2715883"/>
            <a:chExt cx="4529384" cy="1420902"/>
          </a:xfrm>
        </p:grpSpPr>
        <p:sp>
          <p:nvSpPr>
            <p:cNvPr id="143" name="Rectangle 142"/>
            <p:cNvSpPr/>
            <p:nvPr/>
          </p:nvSpPr>
          <p:spPr>
            <a:xfrm>
              <a:off x="6698496" y="2715883"/>
              <a:ext cx="4529384" cy="14209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914095">
                <a:lnSpc>
                  <a:spcPct val="80000"/>
                </a:lnSpc>
                <a:spcBef>
                  <a:spcPts val="1200"/>
                </a:spcBef>
                <a:spcAft>
                  <a:spcPts val="500"/>
                </a:spcAft>
              </a:pPr>
              <a:r>
                <a:rPr lang="en-US" dirty="0" smtClean="0">
                  <a:solidFill>
                    <a:srgbClr val="FFFFFF"/>
                  </a:solidFill>
                  <a:ea typeface="ＭＳ Ｐゴシック" charset="0"/>
                </a:rPr>
                <a:t>Solves known </a:t>
              </a:r>
              <a:r>
                <a:rPr lang="en-US" dirty="0">
                  <a:solidFill>
                    <a:srgbClr val="FFFFFF"/>
                  </a:solidFill>
                  <a:ea typeface="ＭＳ Ｐゴシック" charset="0"/>
                </a:rPr>
                <a:t>cost/scale limits </a:t>
              </a:r>
              <a:r>
                <a:rPr lang="en-US" dirty="0" smtClean="0">
                  <a:solidFill>
                    <a:srgbClr val="FFFFFF"/>
                  </a:solidFill>
                  <a:ea typeface="ＭＳ Ｐゴシック" charset="0"/>
                </a:rPr>
                <a:t>of polling </a:t>
              </a:r>
              <a:endParaRPr lang="en-US" dirty="0">
                <a:solidFill>
                  <a:srgbClr val="FFFFFF"/>
                </a:solidFill>
                <a:ea typeface="ＭＳ Ｐゴシック" charset="0"/>
              </a:endParaRPr>
            </a:p>
            <a:p>
              <a:pPr marL="628441" lvl="2" indent="-285654" defTabSz="914095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FFFFFF"/>
                  </a:solidFill>
                  <a:ea typeface="ＭＳ Ｐゴシック" charset="0"/>
                </a:rPr>
                <a:t>Propagation latency </a:t>
              </a:r>
            </a:p>
            <a:p>
              <a:pPr marL="628441" lvl="2" indent="-285654" defTabSz="914095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FFFFFF"/>
                  </a:solidFill>
                  <a:ea typeface="ＭＳ Ｐゴシック" charset="0"/>
                </a:rPr>
                <a:t>CPU, Bandwidth</a:t>
              </a:r>
            </a:p>
            <a:p>
              <a:pPr marL="628441" lvl="2" indent="-285654" defTabSz="914095">
                <a:lnSpc>
                  <a:spcPct val="9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FFFFFF"/>
                </a:solidFill>
                <a:ea typeface="ＭＳ Ｐゴシック" charset="0"/>
              </a:endParaRPr>
            </a:p>
          </p:txBody>
        </p:sp>
        <p:pic>
          <p:nvPicPr>
            <p:cNvPr id="144" name="Picture 12" descr="https://www.erexpress.com/img/home/cloc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591" y="3115774"/>
              <a:ext cx="354702" cy="354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5" name="Group 144"/>
            <p:cNvGrpSpPr/>
            <p:nvPr/>
          </p:nvGrpSpPr>
          <p:grpSpPr>
            <a:xfrm>
              <a:off x="6873096" y="3449374"/>
              <a:ext cx="492435" cy="492435"/>
              <a:chOff x="4467303" y="3353069"/>
              <a:chExt cx="2117312" cy="2117315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5071502" y="3836856"/>
                <a:ext cx="1001004" cy="11113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" dist="50800" dir="5400000" algn="ctr" rotWithShape="0">
                  <a:srgbClr val="000000">
                    <a:alpha val="2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095"/>
                <a:endParaRPr lang="en-US" sz="1900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47" name="Picture 14" descr="http://cdn.mysitemyway.com/etc-mysitemyway/icons/legacy-previews/icons-256/simple-red-glossy-icons-business/086760-simple-red-glossy-icon-business-dollar-solid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3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303" y="3353069"/>
                <a:ext cx="2117312" cy="2117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49" name="Can 148"/>
          <p:cNvSpPr/>
          <p:nvPr/>
        </p:nvSpPr>
        <p:spPr>
          <a:xfrm>
            <a:off x="845734" y="2748743"/>
            <a:ext cx="869510" cy="829239"/>
          </a:xfrm>
          <a:prstGeom prst="can">
            <a:avLst/>
          </a:prstGeom>
          <a:solidFill>
            <a:srgbClr val="B4C3CA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5720" tIns="0" rIns="45720" rtlCol="0" anchor="t" anchorCtr="0"/>
          <a:lstStyle/>
          <a:p>
            <a:pPr defTabSz="914400">
              <a:lnSpc>
                <a:spcPct val="85000"/>
              </a:lnSpc>
            </a:pPr>
            <a:endParaRPr lang="en-US" sz="1400" kern="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 flipH="1">
            <a:off x="1134437" y="3133100"/>
            <a:ext cx="328936" cy="1969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96D6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239955" y="2939174"/>
            <a:ext cx="3289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96D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0" name="Cloud 169"/>
          <p:cNvSpPr/>
          <p:nvPr/>
        </p:nvSpPr>
        <p:spPr bwMode="auto">
          <a:xfrm>
            <a:off x="1584236" y="3180394"/>
            <a:ext cx="3568639" cy="1839075"/>
          </a:xfrm>
          <a:prstGeom prst="cloud">
            <a:avLst/>
          </a:prstGeom>
          <a:solidFill>
            <a:srgbClr val="75818B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82296" tIns="36576" rIns="82296" bIns="36576" numCol="1" rtlCol="0" anchor="ctr" anchorCtr="0" compatLnSpc="1">
            <a:prstTxWarp prst="textNoShape">
              <a:avLst/>
            </a:prstTxWarp>
          </a:bodyPr>
          <a:lstStyle/>
          <a:p>
            <a:pPr algn="ctr" defTabSz="457200"/>
            <a:r>
              <a:rPr lang="en-US" sz="1600" dirty="0">
                <a:solidFill>
                  <a:srgbClr val="2C2C2C"/>
                </a:solidFill>
                <a:effectLst>
                  <a:outerShdw blurRad="50800" dist="38100" dir="2700000" algn="tl" rotWithShape="0">
                    <a:srgbClr val="B7D333">
                      <a:lumMod val="75000"/>
                      <a:alpha val="43000"/>
                    </a:srgbClr>
                  </a:outerShdw>
                </a:effectLst>
              </a:rPr>
              <a:t>  </a:t>
            </a:r>
            <a:endParaRPr lang="en-US" sz="1600" dirty="0">
              <a:solidFill>
                <a:srgbClr val="2C2C2C"/>
              </a:solidFill>
              <a:effectLst>
                <a:outerShdw blurRad="50800" dist="38100" dir="2700000" algn="tl" rotWithShape="0">
                  <a:srgbClr val="B7D333">
                    <a:lumMod val="75000"/>
                    <a:alpha val="43000"/>
                  </a:srgbClr>
                </a:outerShdw>
              </a:effectLst>
            </a:endParaRPr>
          </a:p>
          <a:p>
            <a:pPr algn="ctr" defTabSz="457200"/>
            <a:endParaRPr lang="en-US" sz="1600" dirty="0">
              <a:solidFill>
                <a:srgbClr val="2C2C2C"/>
              </a:solidFill>
              <a:effectLst>
                <a:outerShdw blurRad="50800" dist="38100" dir="2700000" algn="tl" rotWithShape="0">
                  <a:srgbClr val="B7D333">
                    <a:lumMod val="75000"/>
                    <a:alpha val="43000"/>
                  </a:srgbClr>
                </a:outerShdw>
              </a:effectLst>
            </a:endParaRPr>
          </a:p>
          <a:p>
            <a:pPr algn="ctr" defTabSz="457200"/>
            <a:endParaRPr lang="en-US" sz="1600" dirty="0">
              <a:solidFill>
                <a:srgbClr val="2C2C2C"/>
              </a:solidFill>
              <a:effectLst>
                <a:outerShdw blurRad="50800" dist="38100" dir="2700000" algn="tl" rotWithShape="0">
                  <a:srgbClr val="B7D333">
                    <a:lumMod val="75000"/>
                    <a:alpha val="43000"/>
                  </a:srgbClr>
                </a:outerShdw>
              </a:effectLst>
            </a:endParaRPr>
          </a:p>
        </p:txBody>
      </p:sp>
      <p:sp>
        <p:nvSpPr>
          <p:cNvPr id="171" name="Left Arrow 170"/>
          <p:cNvSpPr/>
          <p:nvPr/>
        </p:nvSpPr>
        <p:spPr>
          <a:xfrm rot="3323618">
            <a:off x="2376747" y="3424621"/>
            <a:ext cx="703128" cy="667081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Left-Right Arrow 171"/>
          <p:cNvSpPr/>
          <p:nvPr/>
        </p:nvSpPr>
        <p:spPr>
          <a:xfrm>
            <a:off x="1752139" y="3787568"/>
            <a:ext cx="3170719" cy="637736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Convergence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4" name="Picture 17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95" y="3790868"/>
            <a:ext cx="1015813" cy="600063"/>
          </a:xfrm>
          <a:prstGeom prst="rect">
            <a:avLst/>
          </a:prstGeom>
        </p:spPr>
      </p:pic>
      <p:grpSp>
        <p:nvGrpSpPr>
          <p:cNvPr id="175" name="Group 174"/>
          <p:cNvGrpSpPr/>
          <p:nvPr/>
        </p:nvGrpSpPr>
        <p:grpSpPr>
          <a:xfrm>
            <a:off x="4820306" y="3787568"/>
            <a:ext cx="1237279" cy="784717"/>
            <a:chOff x="4820306" y="3787568"/>
            <a:chExt cx="1237279" cy="784717"/>
          </a:xfrm>
        </p:grpSpPr>
        <p:sp>
          <p:nvSpPr>
            <p:cNvPr id="176" name="Rectangle 175"/>
            <p:cNvSpPr/>
            <p:nvPr/>
          </p:nvSpPr>
          <p:spPr>
            <a:xfrm>
              <a:off x="4820306" y="3787568"/>
              <a:ext cx="1237279" cy="784717"/>
            </a:xfrm>
            <a:prstGeom prst="rect">
              <a:avLst/>
            </a:prstGeom>
            <a:blipFill dpi="0" rotWithShape="1">
              <a:blip r:embed="rId8">
                <a:alphaModFix amt="37000"/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971317" y="3904332"/>
              <a:ext cx="940725" cy="4865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RingOutside">
                <a:avLst>
                  <a:gd name="adj" fmla="val 67344"/>
                </a:avLst>
              </a:prstTxWarp>
              <a:spAutoFit/>
            </a:bodyPr>
            <a:lstStyle/>
            <a:p>
              <a:pPr algn="ctr"/>
              <a:r>
                <a:rPr lang="en-US" sz="480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rial Narrow" panose="020B0606020202030204" pitchFamily="34" charset="0"/>
                </a:rPr>
                <a:t>  </a:t>
              </a:r>
              <a:r>
                <a:rPr lang="en-US" sz="1600" cap="none" spc="300" dirty="0" smtClean="0">
                  <a:ln w="18415" cmpd="sng">
                    <a:noFill/>
                    <a:prstDash val="solid"/>
                  </a:ln>
                  <a:solidFill>
                    <a:srgbClr val="FFFFFF">
                      <a:alpha val="50000"/>
                    </a:srgbClr>
                  </a:solidFill>
                  <a:latin typeface="Arial Narrow" panose="020B0606020202030204" pitchFamily="34" charset="0"/>
                </a:rPr>
                <a:t>Virtual</a:t>
              </a:r>
              <a:r>
                <a:rPr lang="en-US" sz="1600" cap="none" spc="3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sz="1600" cap="none" spc="300" dirty="0" smtClean="0">
                  <a:ln w="18415" cmpd="sng">
                    <a:noFill/>
                    <a:prstDash val="solid"/>
                  </a:ln>
                  <a:solidFill>
                    <a:srgbClr val="FFFFFF">
                      <a:alpha val="51000"/>
                    </a:srgbClr>
                  </a:solidFill>
                  <a:latin typeface="Arial Narrow" panose="020B0606020202030204" pitchFamily="34" charset="0"/>
                </a:rPr>
                <a:t>Router</a:t>
              </a:r>
              <a:r>
                <a:rPr lang="en-US" sz="1600" cap="none" spc="3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>
                      <a:alpha val="51000"/>
                    </a:srgbClr>
                  </a:solidFill>
                  <a:latin typeface="Arial Narrow" panose="020B0606020202030204" pitchFamily="34" charset="0"/>
                </a:rPr>
                <a:t> </a:t>
              </a:r>
              <a:r>
                <a:rPr lang="en-US" sz="1600" cap="none" spc="3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rial Narrow" panose="020B0606020202030204" pitchFamily="34" charset="0"/>
                </a:rPr>
                <a:t>                          </a:t>
              </a:r>
              <a:endParaRPr lang="en-US" sz="4800" cap="none" spc="3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21" name="Rectangle 220"/>
          <p:cNvSpPr/>
          <p:nvPr/>
        </p:nvSpPr>
        <p:spPr>
          <a:xfrm>
            <a:off x="6698496" y="2040108"/>
            <a:ext cx="5490632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14095">
              <a:lnSpc>
                <a:spcPct val="80000"/>
              </a:lnSpc>
              <a:spcBef>
                <a:spcPts val="1200"/>
              </a:spcBef>
              <a:spcAft>
                <a:spcPts val="500"/>
              </a:spcAft>
            </a:pPr>
            <a:r>
              <a:rPr lang="en-US" dirty="0" smtClean="0">
                <a:solidFill>
                  <a:srgbClr val="FFFFFF"/>
                </a:solidFill>
                <a:ea typeface="ＭＳ Ｐゴシック" charset="0"/>
              </a:rPr>
              <a:t>CRUDS (Create, Read, Update, Delete, </a:t>
            </a:r>
            <a:r>
              <a:rPr lang="en-US" dirty="0" smtClean="0">
                <a:solidFill>
                  <a:srgbClr val="FFFF00"/>
                </a:solidFill>
                <a:ea typeface="ＭＳ Ｐゴシック" charset="0"/>
              </a:rPr>
              <a:t>Subscribe</a:t>
            </a:r>
            <a:r>
              <a:rPr lang="en-US" dirty="0" smtClean="0">
                <a:solidFill>
                  <a:srgbClr val="FFFFFF"/>
                </a:solidFill>
                <a:ea typeface="ＭＳ Ｐゴシック" charset="0"/>
              </a:rPr>
              <a:t>)</a:t>
            </a:r>
            <a:endParaRPr lang="en-US" dirty="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223" name="Can 222"/>
          <p:cNvSpPr/>
          <p:nvPr/>
        </p:nvSpPr>
        <p:spPr>
          <a:xfrm>
            <a:off x="1404233" y="4208525"/>
            <a:ext cx="485664" cy="616118"/>
          </a:xfrm>
          <a:prstGeom prst="can">
            <a:avLst/>
          </a:prstGeom>
          <a:solidFill>
            <a:srgbClr val="B4C3CA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5720" tIns="0" rIns="45720" rtlCol="0" anchor="t" anchorCtr="0"/>
          <a:lstStyle/>
          <a:p>
            <a:pPr defTabSz="914400">
              <a:lnSpc>
                <a:spcPct val="85000"/>
              </a:lnSpc>
            </a:pPr>
            <a:endParaRPr lang="en-US" sz="1400" kern="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1636588" y="4556855"/>
            <a:ext cx="201623" cy="151256"/>
          </a:xfrm>
          <a:prstGeom prst="ellipse">
            <a:avLst/>
          </a:prstGeom>
          <a:gradFill rotWithShape="1">
            <a:gsLst>
              <a:gs pos="0">
                <a:srgbClr val="0096D6">
                  <a:shade val="51000"/>
                  <a:satMod val="130000"/>
                </a:srgbClr>
              </a:gs>
              <a:gs pos="80000">
                <a:srgbClr val="0096D6">
                  <a:shade val="93000"/>
                  <a:satMod val="130000"/>
                </a:srgbClr>
              </a:gs>
              <a:gs pos="100000">
                <a:srgbClr val="0096D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96D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25" name="Elbow Connector 224"/>
          <p:cNvCxnSpPr>
            <a:stCxn id="226" idx="4"/>
            <a:endCxn id="224" idx="2"/>
          </p:cNvCxnSpPr>
          <p:nvPr/>
        </p:nvCxnSpPr>
        <p:spPr>
          <a:xfrm rot="16200000" flipH="1">
            <a:off x="1561052" y="4556948"/>
            <a:ext cx="109401" cy="41669"/>
          </a:xfrm>
          <a:prstGeom prst="bentConnector2">
            <a:avLst/>
          </a:prstGeom>
          <a:noFill/>
          <a:ln w="9525" cap="flat" cmpd="sng" algn="ctr">
            <a:solidFill>
              <a:srgbClr val="0096D6"/>
            </a:solidFill>
            <a:prstDash val="solid"/>
          </a:ln>
          <a:effectLst/>
        </p:spPr>
      </p:cxnSp>
      <p:sp>
        <p:nvSpPr>
          <p:cNvPr id="226" name="Oval 225"/>
          <p:cNvSpPr/>
          <p:nvPr/>
        </p:nvSpPr>
        <p:spPr>
          <a:xfrm>
            <a:off x="1494106" y="4371826"/>
            <a:ext cx="201623" cy="151256"/>
          </a:xfrm>
          <a:prstGeom prst="ellipse">
            <a:avLst/>
          </a:prstGeom>
          <a:gradFill rotWithShape="1">
            <a:gsLst>
              <a:gs pos="0">
                <a:srgbClr val="0096D6">
                  <a:shade val="51000"/>
                  <a:satMod val="130000"/>
                </a:srgbClr>
              </a:gs>
              <a:gs pos="80000">
                <a:srgbClr val="0096D6">
                  <a:shade val="93000"/>
                  <a:satMod val="130000"/>
                </a:srgbClr>
              </a:gs>
              <a:gs pos="100000">
                <a:srgbClr val="0096D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96D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7" name="Can 226"/>
          <p:cNvSpPr/>
          <p:nvPr/>
        </p:nvSpPr>
        <p:spPr>
          <a:xfrm>
            <a:off x="4613393" y="4209200"/>
            <a:ext cx="485664" cy="724917"/>
          </a:xfrm>
          <a:prstGeom prst="can">
            <a:avLst/>
          </a:prstGeom>
          <a:solidFill>
            <a:srgbClr val="B4C3CA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5720" tIns="0" rIns="45720" rtlCol="0" anchor="t" anchorCtr="0"/>
          <a:lstStyle/>
          <a:p>
            <a:pPr defTabSz="914400">
              <a:lnSpc>
                <a:spcPct val="85000"/>
              </a:lnSpc>
            </a:pPr>
            <a:endParaRPr lang="en-US" sz="1400" kern="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4834290" y="4545866"/>
            <a:ext cx="201623" cy="151256"/>
          </a:xfrm>
          <a:prstGeom prst="ellipse">
            <a:avLst/>
          </a:prstGeom>
          <a:gradFill rotWithShape="1">
            <a:gsLst>
              <a:gs pos="0">
                <a:srgbClr val="0096D6">
                  <a:shade val="51000"/>
                  <a:satMod val="130000"/>
                </a:srgbClr>
              </a:gs>
              <a:gs pos="80000">
                <a:srgbClr val="0096D6">
                  <a:shade val="93000"/>
                  <a:satMod val="130000"/>
                </a:srgbClr>
              </a:gs>
              <a:gs pos="100000">
                <a:srgbClr val="0096D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96D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4834290" y="4723897"/>
            <a:ext cx="201623" cy="151256"/>
          </a:xfrm>
          <a:prstGeom prst="ellipse">
            <a:avLst/>
          </a:prstGeom>
          <a:gradFill rotWithShape="1">
            <a:gsLst>
              <a:gs pos="0">
                <a:srgbClr val="0096D6">
                  <a:shade val="51000"/>
                  <a:satMod val="130000"/>
                </a:srgbClr>
              </a:gs>
              <a:gs pos="80000">
                <a:srgbClr val="0096D6">
                  <a:shade val="93000"/>
                  <a:satMod val="130000"/>
                </a:srgbClr>
              </a:gs>
              <a:gs pos="100000">
                <a:srgbClr val="0096D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96D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30" name="Elbow Connector 229"/>
          <p:cNvCxnSpPr>
            <a:stCxn id="232" idx="4"/>
            <a:endCxn id="228" idx="2"/>
          </p:cNvCxnSpPr>
          <p:nvPr/>
        </p:nvCxnSpPr>
        <p:spPr>
          <a:xfrm rot="16200000" flipH="1">
            <a:off x="4758754" y="4545959"/>
            <a:ext cx="109401" cy="41670"/>
          </a:xfrm>
          <a:prstGeom prst="bentConnector2">
            <a:avLst/>
          </a:prstGeom>
          <a:noFill/>
          <a:ln w="9525" cap="flat" cmpd="sng" algn="ctr">
            <a:solidFill>
              <a:srgbClr val="0096D6"/>
            </a:solidFill>
            <a:prstDash val="solid"/>
          </a:ln>
          <a:effectLst/>
        </p:spPr>
      </p:cxnSp>
      <p:cxnSp>
        <p:nvCxnSpPr>
          <p:cNvPr id="231" name="Elbow Connector 230"/>
          <p:cNvCxnSpPr>
            <a:stCxn id="232" idx="4"/>
            <a:endCxn id="229" idx="2"/>
          </p:cNvCxnSpPr>
          <p:nvPr/>
        </p:nvCxnSpPr>
        <p:spPr>
          <a:xfrm rot="16200000" flipH="1">
            <a:off x="4669739" y="4634974"/>
            <a:ext cx="287431" cy="41670"/>
          </a:xfrm>
          <a:prstGeom prst="bentConnector2">
            <a:avLst/>
          </a:prstGeom>
          <a:noFill/>
          <a:ln w="9525" cap="flat" cmpd="sng" algn="ctr">
            <a:solidFill>
              <a:srgbClr val="0096D6"/>
            </a:solidFill>
            <a:prstDash val="solid"/>
          </a:ln>
          <a:effectLst/>
        </p:spPr>
      </p:cxnSp>
      <p:sp>
        <p:nvSpPr>
          <p:cNvPr id="232" name="Oval 231"/>
          <p:cNvSpPr/>
          <p:nvPr/>
        </p:nvSpPr>
        <p:spPr>
          <a:xfrm>
            <a:off x="4691808" y="4360838"/>
            <a:ext cx="201623" cy="151256"/>
          </a:xfrm>
          <a:prstGeom prst="ellipse">
            <a:avLst/>
          </a:prstGeom>
          <a:gradFill rotWithShape="1">
            <a:gsLst>
              <a:gs pos="0">
                <a:srgbClr val="0096D6">
                  <a:shade val="51000"/>
                  <a:satMod val="130000"/>
                </a:srgbClr>
              </a:gs>
              <a:gs pos="80000">
                <a:srgbClr val="0096D6">
                  <a:shade val="93000"/>
                  <a:satMod val="130000"/>
                </a:srgbClr>
              </a:gs>
              <a:gs pos="100000">
                <a:srgbClr val="0096D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96D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1785243" y="3013437"/>
            <a:ext cx="847387" cy="395516"/>
          </a:xfrm>
          <a:prstGeom prst="rect">
            <a:avLst/>
          </a:prstGeom>
          <a:solidFill>
            <a:srgbClr val="0D74A7"/>
          </a:solidFill>
          <a:ln w="12700" cap="flat" cmpd="sng" algn="ctr">
            <a:solidFill>
              <a:srgbClr val="0D74A7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isometricOffAxis1Right"/>
            <a:lightRig rig="threePt" dir="t"/>
          </a:scene3d>
          <a:sp3d extrusionH="381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" tIns="60947" rIns="12190" bIns="60947" rtlCol="0" anchor="ctr"/>
          <a:lstStyle/>
          <a:p>
            <a:pPr algn="ctr" defTabSz="609341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Controller</a:t>
            </a:r>
            <a:endParaRPr lang="en-US" sz="16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04134" y="3008630"/>
            <a:ext cx="1303636" cy="1708428"/>
            <a:chOff x="904134" y="3008630"/>
            <a:chExt cx="1303636" cy="1708428"/>
          </a:xfrm>
        </p:grpSpPr>
        <p:sp>
          <p:nvSpPr>
            <p:cNvPr id="167" name="Oval 166"/>
            <p:cNvSpPr/>
            <p:nvPr/>
          </p:nvSpPr>
          <p:spPr>
            <a:xfrm>
              <a:off x="1046616" y="3193658"/>
              <a:ext cx="201623" cy="151256"/>
            </a:xfrm>
            <a:prstGeom prst="ellipse">
              <a:avLst/>
            </a:prstGeom>
            <a:solidFill>
              <a:srgbClr val="77B1D5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168" name="Elbow Connector 167"/>
            <p:cNvCxnSpPr>
              <a:stCxn id="169" idx="4"/>
              <a:endCxn id="167" idx="2"/>
            </p:cNvCxnSpPr>
            <p:nvPr/>
          </p:nvCxnSpPr>
          <p:spPr>
            <a:xfrm rot="16200000" flipH="1">
              <a:off x="971081" y="3193751"/>
              <a:ext cx="109401" cy="41669"/>
            </a:xfrm>
            <a:prstGeom prst="bentConnector2">
              <a:avLst/>
            </a:prstGeom>
            <a:solidFill>
              <a:srgbClr val="0096D6">
                <a:lumMod val="40000"/>
                <a:lumOff val="60000"/>
              </a:srgbClr>
            </a:solidFill>
            <a:ln w="952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169" name="Oval 168"/>
            <p:cNvSpPr/>
            <p:nvPr/>
          </p:nvSpPr>
          <p:spPr>
            <a:xfrm>
              <a:off x="904134" y="3008630"/>
              <a:ext cx="201623" cy="151256"/>
            </a:xfrm>
            <a:prstGeom prst="ellipse">
              <a:avLst/>
            </a:prstGeom>
            <a:solidFill>
              <a:srgbClr val="77B1D5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469906" y="4308893"/>
              <a:ext cx="40474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     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96D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628057" y="4493920"/>
              <a:ext cx="184731" cy="2231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96D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8" name="Freeform 197"/>
            <p:cNvSpPr/>
            <p:nvPr/>
          </p:nvSpPr>
          <p:spPr>
            <a:xfrm>
              <a:off x="1105894" y="3444308"/>
              <a:ext cx="1101876" cy="922346"/>
            </a:xfrm>
            <a:custGeom>
              <a:avLst/>
              <a:gdLst>
                <a:gd name="connsiteX0" fmla="*/ 0 w 1164567"/>
                <a:gd name="connsiteY0" fmla="*/ 1354347 h 1354347"/>
                <a:gd name="connsiteX1" fmla="*/ 483080 w 1164567"/>
                <a:gd name="connsiteY1" fmla="*/ 828135 h 1354347"/>
                <a:gd name="connsiteX2" fmla="*/ 1061050 w 1164567"/>
                <a:gd name="connsiteY2" fmla="*/ 690113 h 1354347"/>
                <a:gd name="connsiteX3" fmla="*/ 1035170 w 1164567"/>
                <a:gd name="connsiteY3" fmla="*/ 293298 h 1354347"/>
                <a:gd name="connsiteX4" fmla="*/ 1164567 w 1164567"/>
                <a:gd name="connsiteY4" fmla="*/ 0 h 1354347"/>
                <a:gd name="connsiteX0" fmla="*/ 207385 w 1370499"/>
                <a:gd name="connsiteY0" fmla="*/ 1556660 h 1556660"/>
                <a:gd name="connsiteX1" fmla="*/ 690465 w 1370499"/>
                <a:gd name="connsiteY1" fmla="*/ 1030448 h 1556660"/>
                <a:gd name="connsiteX2" fmla="*/ 1268435 w 1370499"/>
                <a:gd name="connsiteY2" fmla="*/ 892426 h 1556660"/>
                <a:gd name="connsiteX3" fmla="*/ 1242555 w 1370499"/>
                <a:gd name="connsiteY3" fmla="*/ 495611 h 1556660"/>
                <a:gd name="connsiteX4" fmla="*/ 2096 w 1370499"/>
                <a:gd name="connsiteY4" fmla="*/ 0 h 1556660"/>
                <a:gd name="connsiteX0" fmla="*/ 217344 w 1284485"/>
                <a:gd name="connsiteY0" fmla="*/ 1556660 h 1556660"/>
                <a:gd name="connsiteX1" fmla="*/ 700424 w 1284485"/>
                <a:gd name="connsiteY1" fmla="*/ 1030448 h 1556660"/>
                <a:gd name="connsiteX2" fmla="*/ 1278394 w 1284485"/>
                <a:gd name="connsiteY2" fmla="*/ 892426 h 1556660"/>
                <a:gd name="connsiteX3" fmla="*/ 313186 w 1284485"/>
                <a:gd name="connsiteY3" fmla="*/ 445032 h 1556660"/>
                <a:gd name="connsiteX4" fmla="*/ 12055 w 1284485"/>
                <a:gd name="connsiteY4" fmla="*/ 0 h 1556660"/>
                <a:gd name="connsiteX0" fmla="*/ 217344 w 1283508"/>
                <a:gd name="connsiteY0" fmla="*/ 1556660 h 1556660"/>
                <a:gd name="connsiteX1" fmla="*/ 674331 w 1283508"/>
                <a:gd name="connsiteY1" fmla="*/ 1148464 h 1556660"/>
                <a:gd name="connsiteX2" fmla="*/ 1278394 w 1283508"/>
                <a:gd name="connsiteY2" fmla="*/ 892426 h 1556660"/>
                <a:gd name="connsiteX3" fmla="*/ 313186 w 1283508"/>
                <a:gd name="connsiteY3" fmla="*/ 445032 h 1556660"/>
                <a:gd name="connsiteX4" fmla="*/ 12055 w 1283508"/>
                <a:gd name="connsiteY4" fmla="*/ 0 h 1556660"/>
                <a:gd name="connsiteX0" fmla="*/ 756887 w 1823051"/>
                <a:gd name="connsiteY0" fmla="*/ 1411450 h 1411450"/>
                <a:gd name="connsiteX1" fmla="*/ 1213874 w 1823051"/>
                <a:gd name="connsiteY1" fmla="*/ 1003254 h 1411450"/>
                <a:gd name="connsiteX2" fmla="*/ 1817937 w 1823051"/>
                <a:gd name="connsiteY2" fmla="*/ 747216 h 1411450"/>
                <a:gd name="connsiteX3" fmla="*/ 852729 w 1823051"/>
                <a:gd name="connsiteY3" fmla="*/ 299822 h 1411450"/>
                <a:gd name="connsiteX4" fmla="*/ 3655 w 1823051"/>
                <a:gd name="connsiteY4" fmla="*/ 0 h 1411450"/>
                <a:gd name="connsiteX0" fmla="*/ 771139 w 1856633"/>
                <a:gd name="connsiteY0" fmla="*/ 1411450 h 1411450"/>
                <a:gd name="connsiteX1" fmla="*/ 1228126 w 1856633"/>
                <a:gd name="connsiteY1" fmla="*/ 1003254 h 1411450"/>
                <a:gd name="connsiteX2" fmla="*/ 1832189 w 1856633"/>
                <a:gd name="connsiteY2" fmla="*/ 747216 h 1411450"/>
                <a:gd name="connsiteX3" fmla="*/ 332085 w 1856633"/>
                <a:gd name="connsiteY3" fmla="*/ 339424 h 1411450"/>
                <a:gd name="connsiteX4" fmla="*/ 17907 w 1856633"/>
                <a:gd name="connsiteY4" fmla="*/ 0 h 1411450"/>
                <a:gd name="connsiteX0" fmla="*/ 765366 w 1423985"/>
                <a:gd name="connsiteY0" fmla="*/ 1411450 h 1411450"/>
                <a:gd name="connsiteX1" fmla="*/ 1222353 w 1423985"/>
                <a:gd name="connsiteY1" fmla="*/ 1003254 h 1411450"/>
                <a:gd name="connsiteX2" fmla="*/ 1369797 w 1423985"/>
                <a:gd name="connsiteY2" fmla="*/ 747216 h 1411450"/>
                <a:gd name="connsiteX3" fmla="*/ 326312 w 1423985"/>
                <a:gd name="connsiteY3" fmla="*/ 339424 h 1411450"/>
                <a:gd name="connsiteX4" fmla="*/ 12134 w 1423985"/>
                <a:gd name="connsiteY4" fmla="*/ 0 h 1411450"/>
                <a:gd name="connsiteX0" fmla="*/ 768221 w 1665598"/>
                <a:gd name="connsiteY0" fmla="*/ 1411450 h 1411450"/>
                <a:gd name="connsiteX1" fmla="*/ 1225208 w 1665598"/>
                <a:gd name="connsiteY1" fmla="*/ 1003254 h 1411450"/>
                <a:gd name="connsiteX2" fmla="*/ 1633577 w 1665598"/>
                <a:gd name="connsiteY2" fmla="*/ 232383 h 1411450"/>
                <a:gd name="connsiteX3" fmla="*/ 329167 w 1665598"/>
                <a:gd name="connsiteY3" fmla="*/ 339424 h 1411450"/>
                <a:gd name="connsiteX4" fmla="*/ 14989 w 1665598"/>
                <a:gd name="connsiteY4" fmla="*/ 0 h 1411450"/>
                <a:gd name="connsiteX0" fmla="*/ 768221 w 1678790"/>
                <a:gd name="connsiteY0" fmla="*/ 1411450 h 1411450"/>
                <a:gd name="connsiteX1" fmla="*/ 1225208 w 1678790"/>
                <a:gd name="connsiteY1" fmla="*/ 1003254 h 1411450"/>
                <a:gd name="connsiteX2" fmla="*/ 1633577 w 1678790"/>
                <a:gd name="connsiteY2" fmla="*/ 232383 h 1411450"/>
                <a:gd name="connsiteX3" fmla="*/ 329167 w 1678790"/>
                <a:gd name="connsiteY3" fmla="*/ 339424 h 1411450"/>
                <a:gd name="connsiteX4" fmla="*/ 14989 w 1678790"/>
                <a:gd name="connsiteY4" fmla="*/ 0 h 1411450"/>
                <a:gd name="connsiteX0" fmla="*/ 768221 w 1722487"/>
                <a:gd name="connsiteY0" fmla="*/ 1411450 h 1411450"/>
                <a:gd name="connsiteX1" fmla="*/ 1225208 w 1722487"/>
                <a:gd name="connsiteY1" fmla="*/ 1003254 h 1411450"/>
                <a:gd name="connsiteX2" fmla="*/ 1633577 w 1722487"/>
                <a:gd name="connsiteY2" fmla="*/ 232383 h 1411450"/>
                <a:gd name="connsiteX3" fmla="*/ 329167 w 1722487"/>
                <a:gd name="connsiteY3" fmla="*/ 339424 h 1411450"/>
                <a:gd name="connsiteX4" fmla="*/ 14989 w 1722487"/>
                <a:gd name="connsiteY4" fmla="*/ 0 h 1411450"/>
                <a:gd name="connsiteX0" fmla="*/ 759653 w 1645646"/>
                <a:gd name="connsiteY0" fmla="*/ 1411450 h 1411450"/>
                <a:gd name="connsiteX1" fmla="*/ 1216640 w 1645646"/>
                <a:gd name="connsiteY1" fmla="*/ 1003254 h 1411450"/>
                <a:gd name="connsiteX2" fmla="*/ 1625009 w 1645646"/>
                <a:gd name="connsiteY2" fmla="*/ 232383 h 1411450"/>
                <a:gd name="connsiteX3" fmla="*/ 542385 w 1645646"/>
                <a:gd name="connsiteY3" fmla="*/ 405428 h 1411450"/>
                <a:gd name="connsiteX4" fmla="*/ 6421 w 1645646"/>
                <a:gd name="connsiteY4" fmla="*/ 0 h 1411450"/>
                <a:gd name="connsiteX0" fmla="*/ 759511 w 1595454"/>
                <a:gd name="connsiteY0" fmla="*/ 1411450 h 1411450"/>
                <a:gd name="connsiteX1" fmla="*/ 1216498 w 1595454"/>
                <a:gd name="connsiteY1" fmla="*/ 1003254 h 1411450"/>
                <a:gd name="connsiteX2" fmla="*/ 1572682 w 1595454"/>
                <a:gd name="connsiteY2" fmla="*/ 113575 h 1411450"/>
                <a:gd name="connsiteX3" fmla="*/ 542243 w 1595454"/>
                <a:gd name="connsiteY3" fmla="*/ 405428 h 1411450"/>
                <a:gd name="connsiteX4" fmla="*/ 6279 w 1595454"/>
                <a:gd name="connsiteY4" fmla="*/ 0 h 1411450"/>
                <a:gd name="connsiteX0" fmla="*/ 759511 w 1631950"/>
                <a:gd name="connsiteY0" fmla="*/ 1411450 h 1411450"/>
                <a:gd name="connsiteX1" fmla="*/ 1216498 w 1631950"/>
                <a:gd name="connsiteY1" fmla="*/ 1003254 h 1411450"/>
                <a:gd name="connsiteX2" fmla="*/ 1572682 w 1631950"/>
                <a:gd name="connsiteY2" fmla="*/ 113575 h 1411450"/>
                <a:gd name="connsiteX3" fmla="*/ 542243 w 1631950"/>
                <a:gd name="connsiteY3" fmla="*/ 405428 h 1411450"/>
                <a:gd name="connsiteX4" fmla="*/ 6279 w 1631950"/>
                <a:gd name="connsiteY4" fmla="*/ 0 h 1411450"/>
                <a:gd name="connsiteX0" fmla="*/ 759511 w 1627067"/>
                <a:gd name="connsiteY0" fmla="*/ 1411450 h 1411450"/>
                <a:gd name="connsiteX1" fmla="*/ 1216498 w 1627067"/>
                <a:gd name="connsiteY1" fmla="*/ 1003254 h 1411450"/>
                <a:gd name="connsiteX2" fmla="*/ 1572682 w 1627067"/>
                <a:gd name="connsiteY2" fmla="*/ 113575 h 1411450"/>
                <a:gd name="connsiteX3" fmla="*/ 542243 w 1627067"/>
                <a:gd name="connsiteY3" fmla="*/ 405428 h 1411450"/>
                <a:gd name="connsiteX4" fmla="*/ 6279 w 1627067"/>
                <a:gd name="connsiteY4" fmla="*/ 0 h 1411450"/>
                <a:gd name="connsiteX0" fmla="*/ 757286 w 1583139"/>
                <a:gd name="connsiteY0" fmla="*/ 1411450 h 1411450"/>
                <a:gd name="connsiteX1" fmla="*/ 1214273 w 1583139"/>
                <a:gd name="connsiteY1" fmla="*/ 1003254 h 1411450"/>
                <a:gd name="connsiteX2" fmla="*/ 1570457 w 1583139"/>
                <a:gd name="connsiteY2" fmla="*/ 113575 h 1411450"/>
                <a:gd name="connsiteX3" fmla="*/ 748757 w 1583139"/>
                <a:gd name="connsiteY3" fmla="*/ 405428 h 1411450"/>
                <a:gd name="connsiteX4" fmla="*/ 4054 w 1583139"/>
                <a:gd name="connsiteY4" fmla="*/ 0 h 1411450"/>
                <a:gd name="connsiteX0" fmla="*/ 757186 w 1495104"/>
                <a:gd name="connsiteY0" fmla="*/ 1411450 h 1411450"/>
                <a:gd name="connsiteX1" fmla="*/ 1214173 w 1495104"/>
                <a:gd name="connsiteY1" fmla="*/ 1003254 h 1411450"/>
                <a:gd name="connsiteX2" fmla="*/ 1479034 w 1495104"/>
                <a:gd name="connsiteY2" fmla="*/ 139976 h 1411450"/>
                <a:gd name="connsiteX3" fmla="*/ 748657 w 1495104"/>
                <a:gd name="connsiteY3" fmla="*/ 405428 h 1411450"/>
                <a:gd name="connsiteX4" fmla="*/ 3954 w 1495104"/>
                <a:gd name="connsiteY4" fmla="*/ 0 h 1411450"/>
                <a:gd name="connsiteX0" fmla="*/ 757186 w 1508367"/>
                <a:gd name="connsiteY0" fmla="*/ 1411450 h 1411450"/>
                <a:gd name="connsiteX1" fmla="*/ 1214173 w 1508367"/>
                <a:gd name="connsiteY1" fmla="*/ 1003254 h 1411450"/>
                <a:gd name="connsiteX2" fmla="*/ 1479034 w 1508367"/>
                <a:gd name="connsiteY2" fmla="*/ 139976 h 1411450"/>
                <a:gd name="connsiteX3" fmla="*/ 748657 w 1508367"/>
                <a:gd name="connsiteY3" fmla="*/ 405428 h 1411450"/>
                <a:gd name="connsiteX4" fmla="*/ 3954 w 1508367"/>
                <a:gd name="connsiteY4" fmla="*/ 0 h 1411450"/>
                <a:gd name="connsiteX0" fmla="*/ 757242 w 1557398"/>
                <a:gd name="connsiteY0" fmla="*/ 1411450 h 1411450"/>
                <a:gd name="connsiteX1" fmla="*/ 1214229 w 1557398"/>
                <a:gd name="connsiteY1" fmla="*/ 1003254 h 1411450"/>
                <a:gd name="connsiteX2" fmla="*/ 1531275 w 1557398"/>
                <a:gd name="connsiteY2" fmla="*/ 113575 h 1411450"/>
                <a:gd name="connsiteX3" fmla="*/ 748713 w 1557398"/>
                <a:gd name="connsiteY3" fmla="*/ 405428 h 1411450"/>
                <a:gd name="connsiteX4" fmla="*/ 4010 w 1557398"/>
                <a:gd name="connsiteY4" fmla="*/ 0 h 1411450"/>
                <a:gd name="connsiteX0" fmla="*/ 757242 w 1580859"/>
                <a:gd name="connsiteY0" fmla="*/ 1411450 h 1411450"/>
                <a:gd name="connsiteX1" fmla="*/ 1214229 w 1580859"/>
                <a:gd name="connsiteY1" fmla="*/ 1003254 h 1411450"/>
                <a:gd name="connsiteX2" fmla="*/ 1531275 w 1580859"/>
                <a:gd name="connsiteY2" fmla="*/ 113575 h 1411450"/>
                <a:gd name="connsiteX3" fmla="*/ 748713 w 1580859"/>
                <a:gd name="connsiteY3" fmla="*/ 405428 h 1411450"/>
                <a:gd name="connsiteX4" fmla="*/ 4010 w 1580859"/>
                <a:gd name="connsiteY4" fmla="*/ 0 h 1411450"/>
                <a:gd name="connsiteX0" fmla="*/ 757242 w 1666431"/>
                <a:gd name="connsiteY0" fmla="*/ 1411450 h 1411450"/>
                <a:gd name="connsiteX1" fmla="*/ 1449061 w 1666431"/>
                <a:gd name="connsiteY1" fmla="*/ 792041 h 1411450"/>
                <a:gd name="connsiteX2" fmla="*/ 1531275 w 1666431"/>
                <a:gd name="connsiteY2" fmla="*/ 113575 h 1411450"/>
                <a:gd name="connsiteX3" fmla="*/ 748713 w 1666431"/>
                <a:gd name="connsiteY3" fmla="*/ 405428 h 1411450"/>
                <a:gd name="connsiteX4" fmla="*/ 4010 w 1666431"/>
                <a:gd name="connsiteY4" fmla="*/ 0 h 1411450"/>
                <a:gd name="connsiteX0" fmla="*/ 757242 w 1666433"/>
                <a:gd name="connsiteY0" fmla="*/ 1411450 h 1411450"/>
                <a:gd name="connsiteX1" fmla="*/ 1449061 w 1666433"/>
                <a:gd name="connsiteY1" fmla="*/ 792041 h 1411450"/>
                <a:gd name="connsiteX2" fmla="*/ 1531275 w 1666433"/>
                <a:gd name="connsiteY2" fmla="*/ 113575 h 1411450"/>
                <a:gd name="connsiteX3" fmla="*/ 748713 w 1666433"/>
                <a:gd name="connsiteY3" fmla="*/ 405428 h 1411450"/>
                <a:gd name="connsiteX4" fmla="*/ 4010 w 1666433"/>
                <a:gd name="connsiteY4" fmla="*/ 0 h 141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433" h="1411450">
                  <a:moveTo>
                    <a:pt x="757242" y="1411450"/>
                  </a:moveTo>
                  <a:cubicBezTo>
                    <a:pt x="884269" y="926479"/>
                    <a:pt x="1098270" y="1166764"/>
                    <a:pt x="1449061" y="792041"/>
                  </a:cubicBezTo>
                  <a:cubicBezTo>
                    <a:pt x="1799852" y="417318"/>
                    <a:pt x="1648000" y="178010"/>
                    <a:pt x="1531275" y="113575"/>
                  </a:cubicBezTo>
                  <a:cubicBezTo>
                    <a:pt x="1414550" y="49140"/>
                    <a:pt x="1003257" y="424357"/>
                    <a:pt x="748713" y="405428"/>
                  </a:cubicBezTo>
                  <a:cubicBezTo>
                    <a:pt x="494169" y="386499"/>
                    <a:pt x="-52062" y="89139"/>
                    <a:pt x="4010" y="0"/>
                  </a:cubicBezTo>
                </a:path>
              </a:pathLst>
            </a:custGeom>
            <a:ln w="28575">
              <a:solidFill>
                <a:schemeClr val="bg1">
                  <a:lumMod val="95000"/>
                </a:schemeClr>
              </a:solidFill>
              <a:prstDash val="sysDot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61751" y="2980598"/>
            <a:ext cx="3792674" cy="1913268"/>
            <a:chOff x="1261751" y="2980598"/>
            <a:chExt cx="3792674" cy="1913268"/>
          </a:xfrm>
        </p:grpSpPr>
        <p:grpSp>
          <p:nvGrpSpPr>
            <p:cNvPr id="18" name="Group 17"/>
            <p:cNvGrpSpPr/>
            <p:nvPr/>
          </p:nvGrpSpPr>
          <p:grpSpPr>
            <a:xfrm>
              <a:off x="1261751" y="2985491"/>
              <a:ext cx="344105" cy="504137"/>
              <a:chOff x="1261751" y="2985491"/>
              <a:chExt cx="344105" cy="504137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1404233" y="3338372"/>
                <a:ext cx="201623" cy="151256"/>
              </a:xfrm>
              <a:prstGeom prst="ellipse">
                <a:avLst/>
              </a:prstGeom>
              <a:solidFill>
                <a:srgbClr val="77B1D5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400" kern="0">
                  <a:solidFill>
                    <a:srgbClr val="FFFFFF"/>
                  </a:solidFill>
                  <a:latin typeface="Arial"/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1261751" y="2985491"/>
                <a:ext cx="344105" cy="438687"/>
                <a:chOff x="1261751" y="3685832"/>
                <a:chExt cx="344105" cy="438687"/>
              </a:xfrm>
            </p:grpSpPr>
            <p:sp>
              <p:nvSpPr>
                <p:cNvPr id="157" name="Oval 156"/>
                <p:cNvSpPr/>
                <p:nvPr/>
              </p:nvSpPr>
              <p:spPr>
                <a:xfrm>
                  <a:off x="1404233" y="3870860"/>
                  <a:ext cx="201623" cy="151256"/>
                </a:xfrm>
                <a:prstGeom prst="ellipse">
                  <a:avLst/>
                </a:prstGeom>
                <a:solidFill>
                  <a:srgbClr val="77B1D5"/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400"/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159" name="Elbow Connector 158"/>
                <p:cNvCxnSpPr>
                  <a:stCxn id="161" idx="4"/>
                  <a:endCxn id="157" idx="2"/>
                </p:cNvCxnSpPr>
                <p:nvPr/>
              </p:nvCxnSpPr>
              <p:spPr>
                <a:xfrm rot="16200000" flipH="1">
                  <a:off x="1328698" y="3870953"/>
                  <a:ext cx="109401" cy="41669"/>
                </a:xfrm>
                <a:prstGeom prst="bentConnector2">
                  <a:avLst/>
                </a:prstGeom>
                <a:solidFill>
                  <a:srgbClr val="0096D6">
                    <a:lumMod val="40000"/>
                    <a:lumOff val="60000"/>
                  </a:srgbClr>
                </a:solid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</p:cxnSp>
            <p:cxnSp>
              <p:nvCxnSpPr>
                <p:cNvPr id="160" name="Elbow Connector 159"/>
                <p:cNvCxnSpPr>
                  <a:stCxn id="161" idx="4"/>
                </p:cNvCxnSpPr>
                <p:nvPr/>
              </p:nvCxnSpPr>
              <p:spPr>
                <a:xfrm rot="16200000" flipH="1">
                  <a:off x="1239682" y="3959968"/>
                  <a:ext cx="287432" cy="41669"/>
                </a:xfrm>
                <a:prstGeom prst="bentConnector2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</p:cxnSp>
            <p:sp>
              <p:nvSpPr>
                <p:cNvPr id="161" name="Oval 160"/>
                <p:cNvSpPr/>
                <p:nvPr/>
              </p:nvSpPr>
              <p:spPr>
                <a:xfrm>
                  <a:off x="1261751" y="3685832"/>
                  <a:ext cx="201623" cy="151256"/>
                </a:xfrm>
                <a:prstGeom prst="ellipse">
                  <a:avLst/>
                </a:prstGeom>
                <a:solidFill>
                  <a:srgbClr val="77B1D5"/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1" name="Group 180"/>
            <p:cNvGrpSpPr/>
            <p:nvPr/>
          </p:nvGrpSpPr>
          <p:grpSpPr>
            <a:xfrm>
              <a:off x="4649680" y="4323016"/>
              <a:ext cx="404745" cy="408165"/>
              <a:chOff x="2404056" y="5709027"/>
              <a:chExt cx="407805" cy="411252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2404056" y="5709027"/>
                <a:ext cx="407805" cy="248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     </a:t>
                </a: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6D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2563403" y="5895454"/>
                <a:ext cx="186128" cy="224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6D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08" name="Freeform 207"/>
            <p:cNvSpPr/>
            <p:nvPr/>
          </p:nvSpPr>
          <p:spPr>
            <a:xfrm rot="20377709" flipH="1">
              <a:off x="1929196" y="2980598"/>
              <a:ext cx="2594637" cy="1913268"/>
            </a:xfrm>
            <a:custGeom>
              <a:avLst/>
              <a:gdLst>
                <a:gd name="connsiteX0" fmla="*/ 1787979 w 1787979"/>
                <a:gd name="connsiteY0" fmla="*/ 261348 h 285841"/>
                <a:gd name="connsiteX1" fmla="*/ 791936 w 1787979"/>
                <a:gd name="connsiteY1" fmla="*/ 91 h 285841"/>
                <a:gd name="connsiteX2" fmla="*/ 0 w 1787979"/>
                <a:gd name="connsiteY2" fmla="*/ 285841 h 285841"/>
                <a:gd name="connsiteX0" fmla="*/ 1766750 w 1766750"/>
                <a:gd name="connsiteY0" fmla="*/ 304162 h 1200038"/>
                <a:gd name="connsiteX1" fmla="*/ 770707 w 1766750"/>
                <a:gd name="connsiteY1" fmla="*/ 42905 h 1200038"/>
                <a:gd name="connsiteX2" fmla="*/ 0 w 1766750"/>
                <a:gd name="connsiteY2" fmla="*/ 1200038 h 1200038"/>
                <a:gd name="connsiteX0" fmla="*/ 1766750 w 1766750"/>
                <a:gd name="connsiteY0" fmla="*/ 29551 h 925427"/>
                <a:gd name="connsiteX1" fmla="*/ 763631 w 1766750"/>
                <a:gd name="connsiteY1" fmla="*/ 394600 h 925427"/>
                <a:gd name="connsiteX2" fmla="*/ 0 w 1766750"/>
                <a:gd name="connsiteY2" fmla="*/ 925427 h 925427"/>
                <a:gd name="connsiteX0" fmla="*/ 1766750 w 1766750"/>
                <a:gd name="connsiteY0" fmla="*/ 0 h 895876"/>
                <a:gd name="connsiteX1" fmla="*/ 1047309 w 1766750"/>
                <a:gd name="connsiteY1" fmla="*/ 106536 h 895876"/>
                <a:gd name="connsiteX2" fmla="*/ 763631 w 1766750"/>
                <a:gd name="connsiteY2" fmla="*/ 365049 h 895876"/>
                <a:gd name="connsiteX3" fmla="*/ 0 w 1766750"/>
                <a:gd name="connsiteY3" fmla="*/ 895876 h 895876"/>
                <a:gd name="connsiteX0" fmla="*/ 1766750 w 1766750"/>
                <a:gd name="connsiteY0" fmla="*/ 0 h 895876"/>
                <a:gd name="connsiteX1" fmla="*/ 1047309 w 1766750"/>
                <a:gd name="connsiteY1" fmla="*/ 106536 h 895876"/>
                <a:gd name="connsiteX2" fmla="*/ 586721 w 1766750"/>
                <a:gd name="connsiteY2" fmla="*/ 542049 h 895876"/>
                <a:gd name="connsiteX3" fmla="*/ 0 w 1766750"/>
                <a:gd name="connsiteY3" fmla="*/ 895876 h 895876"/>
                <a:gd name="connsiteX0" fmla="*/ 1766750 w 1766750"/>
                <a:gd name="connsiteY0" fmla="*/ 0 h 895876"/>
                <a:gd name="connsiteX1" fmla="*/ 1047309 w 1766750"/>
                <a:gd name="connsiteY1" fmla="*/ 106536 h 895876"/>
                <a:gd name="connsiteX2" fmla="*/ 586721 w 1766750"/>
                <a:gd name="connsiteY2" fmla="*/ 542049 h 895876"/>
                <a:gd name="connsiteX3" fmla="*/ 0 w 1766750"/>
                <a:gd name="connsiteY3" fmla="*/ 895876 h 895876"/>
                <a:gd name="connsiteX0" fmla="*/ 1766750 w 1766750"/>
                <a:gd name="connsiteY0" fmla="*/ 0 h 895876"/>
                <a:gd name="connsiteX1" fmla="*/ 1047309 w 1766750"/>
                <a:gd name="connsiteY1" fmla="*/ 106536 h 895876"/>
                <a:gd name="connsiteX2" fmla="*/ 586721 w 1766750"/>
                <a:gd name="connsiteY2" fmla="*/ 542049 h 895876"/>
                <a:gd name="connsiteX3" fmla="*/ 0 w 1766750"/>
                <a:gd name="connsiteY3" fmla="*/ 895876 h 895876"/>
                <a:gd name="connsiteX0" fmla="*/ 1766750 w 1766750"/>
                <a:gd name="connsiteY0" fmla="*/ 0 h 895876"/>
                <a:gd name="connsiteX1" fmla="*/ 1047309 w 1766750"/>
                <a:gd name="connsiteY1" fmla="*/ 106536 h 895876"/>
                <a:gd name="connsiteX2" fmla="*/ 586721 w 1766750"/>
                <a:gd name="connsiteY2" fmla="*/ 542049 h 895876"/>
                <a:gd name="connsiteX3" fmla="*/ 0 w 1766750"/>
                <a:gd name="connsiteY3" fmla="*/ 895876 h 895876"/>
                <a:gd name="connsiteX0" fmla="*/ 1766750 w 1766750"/>
                <a:gd name="connsiteY0" fmla="*/ 0 h 895876"/>
                <a:gd name="connsiteX1" fmla="*/ 1047309 w 1766750"/>
                <a:gd name="connsiteY1" fmla="*/ 106536 h 895876"/>
                <a:gd name="connsiteX2" fmla="*/ 586721 w 1766750"/>
                <a:gd name="connsiteY2" fmla="*/ 542049 h 895876"/>
                <a:gd name="connsiteX3" fmla="*/ 0 w 1766750"/>
                <a:gd name="connsiteY3" fmla="*/ 895876 h 895876"/>
                <a:gd name="connsiteX0" fmla="*/ 1766750 w 1766750"/>
                <a:gd name="connsiteY0" fmla="*/ 0 h 1000591"/>
                <a:gd name="connsiteX1" fmla="*/ 1047309 w 1766750"/>
                <a:gd name="connsiteY1" fmla="*/ 106536 h 1000591"/>
                <a:gd name="connsiteX2" fmla="*/ 586721 w 1766750"/>
                <a:gd name="connsiteY2" fmla="*/ 542049 h 1000591"/>
                <a:gd name="connsiteX3" fmla="*/ 0 w 1766750"/>
                <a:gd name="connsiteY3" fmla="*/ 1000591 h 1000591"/>
                <a:gd name="connsiteX0" fmla="*/ 1766750 w 1766750"/>
                <a:gd name="connsiteY0" fmla="*/ 0 h 1000591"/>
                <a:gd name="connsiteX1" fmla="*/ 1047309 w 1766750"/>
                <a:gd name="connsiteY1" fmla="*/ 106536 h 1000591"/>
                <a:gd name="connsiteX2" fmla="*/ 586721 w 1766750"/>
                <a:gd name="connsiteY2" fmla="*/ 542049 h 1000591"/>
                <a:gd name="connsiteX3" fmla="*/ 0 w 1766750"/>
                <a:gd name="connsiteY3" fmla="*/ 1000591 h 1000591"/>
                <a:gd name="connsiteX0" fmla="*/ 1766750 w 1766750"/>
                <a:gd name="connsiteY0" fmla="*/ 0 h 1000591"/>
                <a:gd name="connsiteX1" fmla="*/ 1047309 w 1766750"/>
                <a:gd name="connsiteY1" fmla="*/ 106536 h 1000591"/>
                <a:gd name="connsiteX2" fmla="*/ 586721 w 1766750"/>
                <a:gd name="connsiteY2" fmla="*/ 542049 h 1000591"/>
                <a:gd name="connsiteX3" fmla="*/ 0 w 1766750"/>
                <a:gd name="connsiteY3" fmla="*/ 1000591 h 1000591"/>
                <a:gd name="connsiteX0" fmla="*/ 1790561 w 1790561"/>
                <a:gd name="connsiteY0" fmla="*/ 0 h 1026770"/>
                <a:gd name="connsiteX1" fmla="*/ 1071120 w 1790561"/>
                <a:gd name="connsiteY1" fmla="*/ 106536 h 1026770"/>
                <a:gd name="connsiteX2" fmla="*/ 610532 w 1790561"/>
                <a:gd name="connsiteY2" fmla="*/ 542049 h 1026770"/>
                <a:gd name="connsiteX3" fmla="*/ 0 w 1790561"/>
                <a:gd name="connsiteY3" fmla="*/ 1026770 h 1026770"/>
                <a:gd name="connsiteX0" fmla="*/ 1779039 w 1779039"/>
                <a:gd name="connsiteY0" fmla="*/ 823165 h 928696"/>
                <a:gd name="connsiteX1" fmla="*/ 1071120 w 1779039"/>
                <a:gd name="connsiteY1" fmla="*/ 8462 h 928696"/>
                <a:gd name="connsiteX2" fmla="*/ 610532 w 1779039"/>
                <a:gd name="connsiteY2" fmla="*/ 443975 h 928696"/>
                <a:gd name="connsiteX3" fmla="*/ 0 w 1779039"/>
                <a:gd name="connsiteY3" fmla="*/ 928696 h 928696"/>
                <a:gd name="connsiteX0" fmla="*/ 1779039 w 1839181"/>
                <a:gd name="connsiteY0" fmla="*/ 822226 h 927757"/>
                <a:gd name="connsiteX1" fmla="*/ 1071120 w 1839181"/>
                <a:gd name="connsiteY1" fmla="*/ 7523 h 927757"/>
                <a:gd name="connsiteX2" fmla="*/ 610532 w 1839181"/>
                <a:gd name="connsiteY2" fmla="*/ 443036 h 927757"/>
                <a:gd name="connsiteX3" fmla="*/ 0 w 1839181"/>
                <a:gd name="connsiteY3" fmla="*/ 927757 h 927757"/>
                <a:gd name="connsiteX0" fmla="*/ 1779039 w 2494634"/>
                <a:gd name="connsiteY0" fmla="*/ 397224 h 634904"/>
                <a:gd name="connsiteX1" fmla="*/ 2442627 w 2494634"/>
                <a:gd name="connsiteY1" fmla="*/ 623652 h 634904"/>
                <a:gd name="connsiteX2" fmla="*/ 610532 w 2494634"/>
                <a:gd name="connsiteY2" fmla="*/ 18034 h 634904"/>
                <a:gd name="connsiteX3" fmla="*/ 0 w 2494634"/>
                <a:gd name="connsiteY3" fmla="*/ 502755 h 634904"/>
                <a:gd name="connsiteX0" fmla="*/ 1192410 w 1908005"/>
                <a:gd name="connsiteY0" fmla="*/ 397224 h 2515071"/>
                <a:gd name="connsiteX1" fmla="*/ 1855998 w 1908005"/>
                <a:gd name="connsiteY1" fmla="*/ 623652 h 2515071"/>
                <a:gd name="connsiteX2" fmla="*/ 23903 w 1908005"/>
                <a:gd name="connsiteY2" fmla="*/ 18034 h 2515071"/>
                <a:gd name="connsiteX3" fmla="*/ 526008 w 1908005"/>
                <a:gd name="connsiteY3" fmla="*/ 2515072 h 2515071"/>
                <a:gd name="connsiteX0" fmla="*/ 666402 w 1381997"/>
                <a:gd name="connsiteY0" fmla="*/ 0 h 2117848"/>
                <a:gd name="connsiteX1" fmla="*/ 1329990 w 1381997"/>
                <a:gd name="connsiteY1" fmla="*/ 226428 h 2117848"/>
                <a:gd name="connsiteX2" fmla="*/ 403458 w 1381997"/>
                <a:gd name="connsiteY2" fmla="*/ 1281125 h 2117848"/>
                <a:gd name="connsiteX3" fmla="*/ 0 w 1381997"/>
                <a:gd name="connsiteY3" fmla="*/ 2117848 h 2117848"/>
                <a:gd name="connsiteX0" fmla="*/ 666402 w 1381997"/>
                <a:gd name="connsiteY0" fmla="*/ 0 h 2117848"/>
                <a:gd name="connsiteX1" fmla="*/ 1329990 w 1381997"/>
                <a:gd name="connsiteY1" fmla="*/ 226428 h 2117848"/>
                <a:gd name="connsiteX2" fmla="*/ 403458 w 1381997"/>
                <a:gd name="connsiteY2" fmla="*/ 1281125 h 2117848"/>
                <a:gd name="connsiteX3" fmla="*/ 0 w 1381997"/>
                <a:gd name="connsiteY3" fmla="*/ 2117848 h 2117848"/>
                <a:gd name="connsiteX0" fmla="*/ 666402 w 1335720"/>
                <a:gd name="connsiteY0" fmla="*/ 75629 h 2193477"/>
                <a:gd name="connsiteX1" fmla="*/ 1329990 w 1335720"/>
                <a:gd name="connsiteY1" fmla="*/ 302057 h 2193477"/>
                <a:gd name="connsiteX2" fmla="*/ 403458 w 1335720"/>
                <a:gd name="connsiteY2" fmla="*/ 1356754 h 2193477"/>
                <a:gd name="connsiteX3" fmla="*/ 0 w 1335720"/>
                <a:gd name="connsiteY3" fmla="*/ 2193477 h 2193477"/>
                <a:gd name="connsiteX0" fmla="*/ 715393 w 1336337"/>
                <a:gd name="connsiteY0" fmla="*/ 0 h 2256335"/>
                <a:gd name="connsiteX1" fmla="*/ 1329990 w 1336337"/>
                <a:gd name="connsiteY1" fmla="*/ 364915 h 2256335"/>
                <a:gd name="connsiteX2" fmla="*/ 403458 w 1336337"/>
                <a:gd name="connsiteY2" fmla="*/ 1419612 h 2256335"/>
                <a:gd name="connsiteX3" fmla="*/ 0 w 1336337"/>
                <a:gd name="connsiteY3" fmla="*/ 2256335 h 2256335"/>
                <a:gd name="connsiteX0" fmla="*/ 715393 w 992947"/>
                <a:gd name="connsiteY0" fmla="*/ 0 h 2256335"/>
                <a:gd name="connsiteX1" fmla="*/ 967519 w 992947"/>
                <a:gd name="connsiteY1" fmla="*/ 797105 h 2256335"/>
                <a:gd name="connsiteX2" fmla="*/ 403458 w 992947"/>
                <a:gd name="connsiteY2" fmla="*/ 1419612 h 2256335"/>
                <a:gd name="connsiteX3" fmla="*/ 0 w 992947"/>
                <a:gd name="connsiteY3" fmla="*/ 2256335 h 2256335"/>
                <a:gd name="connsiteX0" fmla="*/ 715393 w 992947"/>
                <a:gd name="connsiteY0" fmla="*/ 0 h 2256335"/>
                <a:gd name="connsiteX1" fmla="*/ 967519 w 992947"/>
                <a:gd name="connsiteY1" fmla="*/ 797105 h 2256335"/>
                <a:gd name="connsiteX2" fmla="*/ 387127 w 992947"/>
                <a:gd name="connsiteY2" fmla="*/ 1465775 h 2256335"/>
                <a:gd name="connsiteX3" fmla="*/ 0 w 992947"/>
                <a:gd name="connsiteY3" fmla="*/ 2256335 h 2256335"/>
                <a:gd name="connsiteX0" fmla="*/ 1250049 w 1332782"/>
                <a:gd name="connsiteY0" fmla="*/ 0 h 2980482"/>
                <a:gd name="connsiteX1" fmla="*/ 967519 w 1332782"/>
                <a:gd name="connsiteY1" fmla="*/ 1521252 h 2980482"/>
                <a:gd name="connsiteX2" fmla="*/ 387127 w 1332782"/>
                <a:gd name="connsiteY2" fmla="*/ 2189922 h 2980482"/>
                <a:gd name="connsiteX3" fmla="*/ 0 w 1332782"/>
                <a:gd name="connsiteY3" fmla="*/ 2980482 h 2980482"/>
                <a:gd name="connsiteX0" fmla="*/ 1250049 w 1250049"/>
                <a:gd name="connsiteY0" fmla="*/ 0 h 2980482"/>
                <a:gd name="connsiteX1" fmla="*/ 967519 w 1250049"/>
                <a:gd name="connsiteY1" fmla="*/ 1521252 h 2980482"/>
                <a:gd name="connsiteX2" fmla="*/ 387127 w 1250049"/>
                <a:gd name="connsiteY2" fmla="*/ 2189922 h 2980482"/>
                <a:gd name="connsiteX3" fmla="*/ 0 w 1250049"/>
                <a:gd name="connsiteY3" fmla="*/ 2980482 h 2980482"/>
                <a:gd name="connsiteX0" fmla="*/ 1250049 w 1250049"/>
                <a:gd name="connsiteY0" fmla="*/ 0 h 2980482"/>
                <a:gd name="connsiteX1" fmla="*/ 1178025 w 1250049"/>
                <a:gd name="connsiteY1" fmla="*/ 1133148 h 2980482"/>
                <a:gd name="connsiteX2" fmla="*/ 387127 w 1250049"/>
                <a:gd name="connsiteY2" fmla="*/ 2189922 h 2980482"/>
                <a:gd name="connsiteX3" fmla="*/ 0 w 1250049"/>
                <a:gd name="connsiteY3" fmla="*/ 2980482 h 2980482"/>
                <a:gd name="connsiteX0" fmla="*/ 1252881 w 1252881"/>
                <a:gd name="connsiteY0" fmla="*/ 0 h 2980482"/>
                <a:gd name="connsiteX1" fmla="*/ 1180857 w 1252881"/>
                <a:gd name="connsiteY1" fmla="*/ 1133148 h 2980482"/>
                <a:gd name="connsiteX2" fmla="*/ 389959 w 1252881"/>
                <a:gd name="connsiteY2" fmla="*/ 2189922 h 2980482"/>
                <a:gd name="connsiteX3" fmla="*/ 2832 w 1252881"/>
                <a:gd name="connsiteY3" fmla="*/ 2980482 h 2980482"/>
                <a:gd name="connsiteX0" fmla="*/ 1211853 w 1211853"/>
                <a:gd name="connsiteY0" fmla="*/ 0 h 3057824"/>
                <a:gd name="connsiteX1" fmla="*/ 1139829 w 1211853"/>
                <a:gd name="connsiteY1" fmla="*/ 1133148 h 3057824"/>
                <a:gd name="connsiteX2" fmla="*/ 348931 w 1211853"/>
                <a:gd name="connsiteY2" fmla="*/ 2189922 h 3057824"/>
                <a:gd name="connsiteX3" fmla="*/ 3348 w 1211853"/>
                <a:gd name="connsiteY3" fmla="*/ 3057824 h 3057824"/>
                <a:gd name="connsiteX0" fmla="*/ 1815477 w 1815477"/>
                <a:gd name="connsiteY0" fmla="*/ 0 h 2434946"/>
                <a:gd name="connsiteX1" fmla="*/ 1139829 w 1815477"/>
                <a:gd name="connsiteY1" fmla="*/ 510270 h 2434946"/>
                <a:gd name="connsiteX2" fmla="*/ 348931 w 1815477"/>
                <a:gd name="connsiteY2" fmla="*/ 1567044 h 2434946"/>
                <a:gd name="connsiteX3" fmla="*/ 3348 w 1815477"/>
                <a:gd name="connsiteY3" fmla="*/ 2434946 h 2434946"/>
                <a:gd name="connsiteX0" fmla="*/ 1815477 w 1815477"/>
                <a:gd name="connsiteY0" fmla="*/ 0 h 2434946"/>
                <a:gd name="connsiteX1" fmla="*/ 1449587 w 1815477"/>
                <a:gd name="connsiteY1" fmla="*/ 324483 h 2434946"/>
                <a:gd name="connsiteX2" fmla="*/ 348931 w 1815477"/>
                <a:gd name="connsiteY2" fmla="*/ 1567044 h 2434946"/>
                <a:gd name="connsiteX3" fmla="*/ 3348 w 1815477"/>
                <a:gd name="connsiteY3" fmla="*/ 2434946 h 2434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5477" h="2434946">
                  <a:moveTo>
                    <a:pt x="1815477" y="0"/>
                  </a:moveTo>
                  <a:cubicBezTo>
                    <a:pt x="1570959" y="307745"/>
                    <a:pt x="1511201" y="-285605"/>
                    <a:pt x="1449587" y="324483"/>
                  </a:cubicBezTo>
                  <a:cubicBezTo>
                    <a:pt x="1457061" y="837399"/>
                    <a:pt x="527451" y="1413672"/>
                    <a:pt x="348931" y="1567044"/>
                  </a:cubicBezTo>
                  <a:cubicBezTo>
                    <a:pt x="170411" y="1720416"/>
                    <a:pt x="-28301" y="1870194"/>
                    <a:pt x="3348" y="2434946"/>
                  </a:cubicBezTo>
                </a:path>
              </a:pathLst>
            </a:custGeom>
            <a:ln w="28575">
              <a:solidFill>
                <a:schemeClr val="bg1">
                  <a:lumMod val="95000"/>
                </a:schemeClr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08" tIns="45705" rIns="91408" bIns="45705" rtlCol="0" anchor="ctr"/>
            <a:lstStyle/>
            <a:p>
              <a:pPr algn="ctr" defTabSz="914095"/>
              <a:endParaRPr lang="en-US" sz="1900" dirty="0">
                <a:solidFill>
                  <a:srgbClr val="0096D6"/>
                </a:solidFill>
              </a:endParaRP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2761863" y="4567254"/>
            <a:ext cx="1078747" cy="2504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144" rIns="9144" rtlCol="0" anchor="ctr"/>
          <a:lstStyle/>
          <a:p>
            <a:pPr algn="ctr" defTabSz="914400">
              <a:lnSpc>
                <a:spcPct val="80000"/>
              </a:lnSpc>
            </a:pPr>
            <a:r>
              <a:rPr lang="en-US" sz="1400" kern="0" dirty="0" smtClean="0">
                <a:solidFill>
                  <a:srgbClr val="FFFF00"/>
                </a:solidFill>
                <a:latin typeface="Arial"/>
              </a:rPr>
              <a:t>Subscribe</a:t>
            </a:r>
            <a:endParaRPr lang="en-US" sz="1400" kern="0" dirty="0">
              <a:solidFill>
                <a:srgbClr val="FFFF00"/>
              </a:solidFill>
              <a:latin typeface="Arial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761004" y="4461975"/>
            <a:ext cx="809038" cy="21934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H="1" flipV="1">
            <a:off x="1785243" y="4425304"/>
            <a:ext cx="1087456" cy="25601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00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an 101"/>
          <p:cNvSpPr/>
          <p:nvPr/>
        </p:nvSpPr>
        <p:spPr>
          <a:xfrm>
            <a:off x="845734" y="2748743"/>
            <a:ext cx="869510" cy="829239"/>
          </a:xfrm>
          <a:prstGeom prst="can">
            <a:avLst/>
          </a:prstGeom>
          <a:solidFill>
            <a:srgbClr val="B4C3CA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5720" tIns="0" rIns="45720" rtlCol="0" anchor="t" anchorCtr="0"/>
          <a:lstStyle/>
          <a:p>
            <a:pPr defTabSz="914400">
              <a:lnSpc>
                <a:spcPct val="85000"/>
              </a:lnSpc>
            </a:pPr>
            <a:endParaRPr lang="en-US" sz="1400" kern="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 flipH="1">
            <a:off x="1134437" y="3133100"/>
            <a:ext cx="328936" cy="1969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96D6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239955" y="2939174"/>
            <a:ext cx="3289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96D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1404233" y="3170303"/>
            <a:ext cx="201623" cy="151256"/>
          </a:xfrm>
          <a:prstGeom prst="ellipse">
            <a:avLst/>
          </a:prstGeom>
          <a:gradFill rotWithShape="1">
            <a:gsLst>
              <a:gs pos="0">
                <a:srgbClr val="0096D6">
                  <a:shade val="51000"/>
                  <a:satMod val="130000"/>
                </a:srgbClr>
              </a:gs>
              <a:gs pos="80000">
                <a:srgbClr val="0096D6">
                  <a:shade val="93000"/>
                  <a:satMod val="130000"/>
                </a:srgbClr>
              </a:gs>
              <a:gs pos="100000">
                <a:srgbClr val="0096D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96D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1404233" y="3348335"/>
            <a:ext cx="201623" cy="151256"/>
          </a:xfrm>
          <a:prstGeom prst="ellipse">
            <a:avLst/>
          </a:prstGeom>
          <a:gradFill rotWithShape="1">
            <a:gsLst>
              <a:gs pos="0">
                <a:srgbClr val="0096D6">
                  <a:shade val="51000"/>
                  <a:satMod val="130000"/>
                </a:srgbClr>
              </a:gs>
              <a:gs pos="80000">
                <a:srgbClr val="0096D6">
                  <a:shade val="93000"/>
                  <a:satMod val="130000"/>
                </a:srgbClr>
              </a:gs>
              <a:gs pos="100000">
                <a:srgbClr val="0096D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96D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7" name="Elbow Connector 106"/>
          <p:cNvCxnSpPr>
            <a:stCxn id="109" idx="4"/>
            <a:endCxn id="105" idx="2"/>
          </p:cNvCxnSpPr>
          <p:nvPr/>
        </p:nvCxnSpPr>
        <p:spPr>
          <a:xfrm rot="16200000" flipH="1">
            <a:off x="1328698" y="3170396"/>
            <a:ext cx="109401" cy="41669"/>
          </a:xfrm>
          <a:prstGeom prst="bentConnector2">
            <a:avLst/>
          </a:prstGeom>
          <a:noFill/>
          <a:ln w="9525" cap="flat" cmpd="sng" algn="ctr">
            <a:solidFill>
              <a:srgbClr val="0096D6"/>
            </a:solidFill>
            <a:prstDash val="solid"/>
          </a:ln>
          <a:effectLst/>
        </p:spPr>
      </p:cxnSp>
      <p:cxnSp>
        <p:nvCxnSpPr>
          <p:cNvPr id="108" name="Elbow Connector 107"/>
          <p:cNvCxnSpPr>
            <a:stCxn id="109" idx="4"/>
            <a:endCxn id="106" idx="2"/>
          </p:cNvCxnSpPr>
          <p:nvPr/>
        </p:nvCxnSpPr>
        <p:spPr>
          <a:xfrm rot="16200000" flipH="1">
            <a:off x="1239682" y="3259411"/>
            <a:ext cx="287432" cy="41669"/>
          </a:xfrm>
          <a:prstGeom prst="bentConnector2">
            <a:avLst/>
          </a:prstGeom>
          <a:noFill/>
          <a:ln w="9525" cap="flat" cmpd="sng" algn="ctr">
            <a:solidFill>
              <a:srgbClr val="0096D6"/>
            </a:solidFill>
            <a:prstDash val="solid"/>
          </a:ln>
          <a:effectLst/>
        </p:spPr>
      </p:cxnSp>
      <p:sp>
        <p:nvSpPr>
          <p:cNvPr id="109" name="Oval 108"/>
          <p:cNvSpPr/>
          <p:nvPr/>
        </p:nvSpPr>
        <p:spPr>
          <a:xfrm>
            <a:off x="1261751" y="2985275"/>
            <a:ext cx="201623" cy="151256"/>
          </a:xfrm>
          <a:prstGeom prst="ellipse">
            <a:avLst/>
          </a:prstGeom>
          <a:gradFill rotWithShape="1">
            <a:gsLst>
              <a:gs pos="0">
                <a:srgbClr val="0096D6">
                  <a:shade val="51000"/>
                  <a:satMod val="130000"/>
                </a:srgbClr>
              </a:gs>
              <a:gs pos="80000">
                <a:srgbClr val="0096D6">
                  <a:shade val="93000"/>
                  <a:satMod val="130000"/>
                </a:srgbClr>
              </a:gs>
              <a:gs pos="100000">
                <a:srgbClr val="0096D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96D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1404233" y="3170303"/>
            <a:ext cx="201623" cy="151256"/>
          </a:xfrm>
          <a:prstGeom prst="ellipse">
            <a:avLst/>
          </a:prstGeom>
          <a:solidFill>
            <a:srgbClr val="77B1D5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404233" y="3348335"/>
            <a:ext cx="201623" cy="151256"/>
          </a:xfrm>
          <a:prstGeom prst="ellipse">
            <a:avLst/>
          </a:prstGeom>
          <a:solidFill>
            <a:srgbClr val="77B1D5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12" name="Elbow Connector 111"/>
          <p:cNvCxnSpPr>
            <a:stCxn id="114" idx="4"/>
            <a:endCxn id="110" idx="2"/>
          </p:cNvCxnSpPr>
          <p:nvPr/>
        </p:nvCxnSpPr>
        <p:spPr>
          <a:xfrm rot="16200000" flipH="1">
            <a:off x="1328698" y="3170396"/>
            <a:ext cx="109401" cy="41669"/>
          </a:xfrm>
          <a:prstGeom prst="bentConnector2">
            <a:avLst/>
          </a:prstGeom>
          <a:solidFill>
            <a:srgbClr val="0096D6">
              <a:lumMod val="40000"/>
              <a:lumOff val="60000"/>
            </a:srgbClr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13" name="Elbow Connector 112"/>
          <p:cNvCxnSpPr>
            <a:stCxn id="114" idx="4"/>
          </p:cNvCxnSpPr>
          <p:nvPr/>
        </p:nvCxnSpPr>
        <p:spPr>
          <a:xfrm rot="16200000" flipH="1">
            <a:off x="1239682" y="3259411"/>
            <a:ext cx="287432" cy="41669"/>
          </a:xfrm>
          <a:prstGeom prst="bentConnector2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23" name="Cloud 122"/>
          <p:cNvSpPr/>
          <p:nvPr/>
        </p:nvSpPr>
        <p:spPr bwMode="auto">
          <a:xfrm>
            <a:off x="1584236" y="3180394"/>
            <a:ext cx="3568639" cy="1839075"/>
          </a:xfrm>
          <a:prstGeom prst="cloud">
            <a:avLst/>
          </a:prstGeom>
          <a:solidFill>
            <a:srgbClr val="75818B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82296" tIns="36576" rIns="82296" bIns="36576" numCol="1" rtlCol="0" anchor="ctr" anchorCtr="0" compatLnSpc="1">
            <a:prstTxWarp prst="textNoShape">
              <a:avLst/>
            </a:prstTxWarp>
          </a:bodyPr>
          <a:lstStyle/>
          <a:p>
            <a:pPr algn="ctr" defTabSz="457200"/>
            <a:r>
              <a:rPr lang="en-US" sz="1600" dirty="0">
                <a:solidFill>
                  <a:srgbClr val="2C2C2C"/>
                </a:solidFill>
                <a:effectLst>
                  <a:outerShdw blurRad="50800" dist="38100" dir="2700000" algn="tl" rotWithShape="0">
                    <a:srgbClr val="B7D333">
                      <a:lumMod val="75000"/>
                      <a:alpha val="43000"/>
                    </a:srgbClr>
                  </a:outerShdw>
                </a:effectLst>
              </a:rPr>
              <a:t>  </a:t>
            </a:r>
            <a:endParaRPr lang="en-US" sz="1600" dirty="0">
              <a:solidFill>
                <a:srgbClr val="2C2C2C"/>
              </a:solidFill>
              <a:effectLst>
                <a:outerShdw blurRad="50800" dist="38100" dir="2700000" algn="tl" rotWithShape="0">
                  <a:srgbClr val="B7D333">
                    <a:lumMod val="75000"/>
                    <a:alpha val="43000"/>
                  </a:srgbClr>
                </a:outerShdw>
              </a:effectLst>
            </a:endParaRPr>
          </a:p>
          <a:p>
            <a:pPr algn="ctr" defTabSz="457200"/>
            <a:endParaRPr lang="en-US" sz="1600" dirty="0">
              <a:solidFill>
                <a:srgbClr val="2C2C2C"/>
              </a:solidFill>
              <a:effectLst>
                <a:outerShdw blurRad="50800" dist="38100" dir="2700000" algn="tl" rotWithShape="0">
                  <a:srgbClr val="B7D333">
                    <a:lumMod val="75000"/>
                    <a:alpha val="43000"/>
                  </a:srgbClr>
                </a:outerShdw>
              </a:effectLst>
            </a:endParaRPr>
          </a:p>
          <a:p>
            <a:pPr algn="ctr" defTabSz="457200"/>
            <a:endParaRPr lang="en-US" sz="1600" dirty="0">
              <a:solidFill>
                <a:srgbClr val="2C2C2C"/>
              </a:solidFill>
              <a:effectLst>
                <a:outerShdw blurRad="50800" dist="38100" dir="2700000" algn="tl" rotWithShape="0">
                  <a:srgbClr val="B7D333">
                    <a:lumMod val="75000"/>
                    <a:alpha val="43000"/>
                  </a:srgbClr>
                </a:outerShdw>
              </a:effectLst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261751" y="2985275"/>
            <a:ext cx="201623" cy="151256"/>
          </a:xfrm>
          <a:prstGeom prst="ellipse">
            <a:avLst/>
          </a:prstGeom>
          <a:solidFill>
            <a:srgbClr val="77B1D5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785243" y="3013437"/>
            <a:ext cx="847387" cy="395516"/>
          </a:xfrm>
          <a:prstGeom prst="rect">
            <a:avLst/>
          </a:prstGeom>
          <a:solidFill>
            <a:srgbClr val="0D74A7"/>
          </a:solidFill>
          <a:ln w="12700" cap="flat" cmpd="sng" algn="ctr">
            <a:solidFill>
              <a:srgbClr val="0D74A7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isometricOffAxis1Right"/>
            <a:lightRig rig="threePt" dir="t"/>
          </a:scene3d>
          <a:sp3d extrusionH="381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" tIns="60947" rIns="12190" bIns="60947" rtlCol="0" anchor="ctr"/>
          <a:lstStyle/>
          <a:p>
            <a:pPr algn="ctr" defTabSz="609341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Controller</a:t>
            </a:r>
            <a:endParaRPr lang="en-US" sz="16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1679658" y="2309686"/>
            <a:ext cx="849141" cy="797687"/>
            <a:chOff x="1791600" y="2067876"/>
            <a:chExt cx="849141" cy="797687"/>
          </a:xfrm>
        </p:grpSpPr>
        <p:grpSp>
          <p:nvGrpSpPr>
            <p:cNvPr id="142" name="Group 126"/>
            <p:cNvGrpSpPr/>
            <p:nvPr/>
          </p:nvGrpSpPr>
          <p:grpSpPr>
            <a:xfrm>
              <a:off x="1905792" y="2150464"/>
              <a:ext cx="636120" cy="635241"/>
              <a:chOff x="4028316" y="3246101"/>
              <a:chExt cx="580155" cy="416398"/>
            </a:xfrm>
            <a:solidFill>
              <a:srgbClr val="C00000"/>
            </a:solidFill>
            <a:scene3d>
              <a:camera prst="isometricOffAxis1Top"/>
              <a:lightRig rig="threePt" dir="t"/>
            </a:scene3d>
          </p:grpSpPr>
          <p:sp>
            <p:nvSpPr>
              <p:cNvPr id="145" name="Oval 144"/>
              <p:cNvSpPr/>
              <p:nvPr/>
            </p:nvSpPr>
            <p:spPr>
              <a:xfrm rot="1078343">
                <a:off x="4028316" y="3246101"/>
                <a:ext cx="240851" cy="146718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tailEnd w="med" len="lg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 rot="1078343">
                <a:off x="4367620" y="3265196"/>
                <a:ext cx="240851" cy="146718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tailEnd w="med" len="lg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 rot="1078343">
                <a:off x="4114799" y="3515781"/>
                <a:ext cx="240851" cy="146718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  <a:tailEnd w="med" len="lg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48" name="Straight Arrow Connector 147"/>
              <p:cNvCxnSpPr>
                <a:stCxn id="149" idx="5"/>
              </p:cNvCxnSpPr>
              <p:nvPr/>
            </p:nvCxnSpPr>
            <p:spPr>
              <a:xfrm flipH="1">
                <a:off x="4176495" y="3387686"/>
                <a:ext cx="30975" cy="133228"/>
              </a:xfrm>
              <a:prstGeom prst="straightConnector1">
                <a:avLst/>
              </a:prstGeom>
              <a:grpFill/>
              <a:ln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>
                <a:endCxn id="149" idx="7"/>
              </p:cNvCxnSpPr>
              <p:nvPr/>
            </p:nvCxnSpPr>
            <p:spPr>
              <a:xfrm flipH="1" flipV="1">
                <a:off x="4252010" y="3289003"/>
                <a:ext cx="121486" cy="22845"/>
              </a:xfrm>
              <a:prstGeom prst="straightConnector1">
                <a:avLst/>
              </a:prstGeom>
              <a:grpFill/>
              <a:ln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Rounded Rectangle 142"/>
            <p:cNvSpPr/>
            <p:nvPr/>
          </p:nvSpPr>
          <p:spPr>
            <a:xfrm>
              <a:off x="1791600" y="2067876"/>
              <a:ext cx="826402" cy="797687"/>
            </a:xfrm>
            <a:prstGeom prst="roundRect">
              <a:avLst>
                <a:gd name="adj" fmla="val 1177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  <a:scene3d>
              <a:camera prst="isometricOffAxis1Top"/>
              <a:lightRig rig="glow" dir="t"/>
            </a:scene3d>
            <a:sp3d extrusionH="152400" prstMaterial="translucentPowder"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080230" y="2564352"/>
              <a:ext cx="560511" cy="215444"/>
            </a:xfrm>
            <a:prstGeom prst="rect">
              <a:avLst/>
            </a:prstGeom>
            <a:noFill/>
            <a:effectLst/>
            <a:scene3d>
              <a:camera prst="isometricOffAxis1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000" dirty="0" smtClean="0">
                  <a:solidFill>
                    <a:srgbClr val="000000"/>
                  </a:solidFill>
                </a:rPr>
                <a:t>API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1865147" y="1808987"/>
            <a:ext cx="1281826" cy="744933"/>
            <a:chOff x="1865147" y="1808987"/>
            <a:chExt cx="1281826" cy="744933"/>
          </a:xfrm>
        </p:grpSpPr>
        <p:sp>
          <p:nvSpPr>
            <p:cNvPr id="163" name="Freeform 162"/>
            <p:cNvSpPr/>
            <p:nvPr/>
          </p:nvSpPr>
          <p:spPr>
            <a:xfrm rot="11137762">
              <a:off x="2233797" y="2137749"/>
              <a:ext cx="218980" cy="416171"/>
            </a:xfrm>
            <a:custGeom>
              <a:avLst/>
              <a:gdLst>
                <a:gd name="connsiteX0" fmla="*/ 43132 w 138023"/>
                <a:gd name="connsiteY0" fmla="*/ 0 h 293298"/>
                <a:gd name="connsiteX1" fmla="*/ 129396 w 138023"/>
                <a:gd name="connsiteY1" fmla="*/ 103517 h 293298"/>
                <a:gd name="connsiteX2" fmla="*/ 138023 w 138023"/>
                <a:gd name="connsiteY2" fmla="*/ 129396 h 293298"/>
                <a:gd name="connsiteX3" fmla="*/ 129396 w 138023"/>
                <a:gd name="connsiteY3" fmla="*/ 207034 h 293298"/>
                <a:gd name="connsiteX4" fmla="*/ 103517 w 138023"/>
                <a:gd name="connsiteY4" fmla="*/ 224286 h 293298"/>
                <a:gd name="connsiteX5" fmla="*/ 69011 w 138023"/>
                <a:gd name="connsiteY5" fmla="*/ 258792 h 293298"/>
                <a:gd name="connsiteX6" fmla="*/ 0 w 138023"/>
                <a:gd name="connsiteY6" fmla="*/ 293298 h 293298"/>
                <a:gd name="connsiteX0" fmla="*/ 43132 w 138023"/>
                <a:gd name="connsiteY0" fmla="*/ 0 h 293298"/>
                <a:gd name="connsiteX1" fmla="*/ 129396 w 138023"/>
                <a:gd name="connsiteY1" fmla="*/ 103517 h 293298"/>
                <a:gd name="connsiteX2" fmla="*/ 138023 w 138023"/>
                <a:gd name="connsiteY2" fmla="*/ 129396 h 293298"/>
                <a:gd name="connsiteX3" fmla="*/ 129396 w 138023"/>
                <a:gd name="connsiteY3" fmla="*/ 207034 h 293298"/>
                <a:gd name="connsiteX4" fmla="*/ 103517 w 138023"/>
                <a:gd name="connsiteY4" fmla="*/ 224286 h 293298"/>
                <a:gd name="connsiteX5" fmla="*/ 0 w 138023"/>
                <a:gd name="connsiteY5" fmla="*/ 293298 h 293298"/>
                <a:gd name="connsiteX0" fmla="*/ 43132 w 138023"/>
                <a:gd name="connsiteY0" fmla="*/ 0 h 293298"/>
                <a:gd name="connsiteX1" fmla="*/ 129396 w 138023"/>
                <a:gd name="connsiteY1" fmla="*/ 103517 h 293298"/>
                <a:gd name="connsiteX2" fmla="*/ 138023 w 138023"/>
                <a:gd name="connsiteY2" fmla="*/ 129396 h 293298"/>
                <a:gd name="connsiteX3" fmla="*/ 103517 w 138023"/>
                <a:gd name="connsiteY3" fmla="*/ 224286 h 293298"/>
                <a:gd name="connsiteX4" fmla="*/ 0 w 138023"/>
                <a:gd name="connsiteY4" fmla="*/ 293298 h 293298"/>
                <a:gd name="connsiteX0" fmla="*/ 43132 w 132673"/>
                <a:gd name="connsiteY0" fmla="*/ 0 h 293298"/>
                <a:gd name="connsiteX1" fmla="*/ 129396 w 132673"/>
                <a:gd name="connsiteY1" fmla="*/ 103517 h 293298"/>
                <a:gd name="connsiteX2" fmla="*/ 103517 w 132673"/>
                <a:gd name="connsiteY2" fmla="*/ 224286 h 293298"/>
                <a:gd name="connsiteX3" fmla="*/ 0 w 132673"/>
                <a:gd name="connsiteY3" fmla="*/ 293298 h 293298"/>
                <a:gd name="connsiteX0" fmla="*/ 211725 w 307689"/>
                <a:gd name="connsiteY0" fmla="*/ 0 h 644771"/>
                <a:gd name="connsiteX1" fmla="*/ 297989 w 307689"/>
                <a:gd name="connsiteY1" fmla="*/ 103517 h 644771"/>
                <a:gd name="connsiteX2" fmla="*/ 272110 w 307689"/>
                <a:gd name="connsiteY2" fmla="*/ 224286 h 644771"/>
                <a:gd name="connsiteX3" fmla="*/ 0 w 307689"/>
                <a:gd name="connsiteY3" fmla="*/ 644771 h 644771"/>
                <a:gd name="connsiteX0" fmla="*/ 211725 w 301185"/>
                <a:gd name="connsiteY0" fmla="*/ 0 h 644771"/>
                <a:gd name="connsiteX1" fmla="*/ 297989 w 301185"/>
                <a:gd name="connsiteY1" fmla="*/ 103517 h 644771"/>
                <a:gd name="connsiteX2" fmla="*/ 117805 w 301185"/>
                <a:gd name="connsiteY2" fmla="*/ 458601 h 644771"/>
                <a:gd name="connsiteX3" fmla="*/ 0 w 301185"/>
                <a:gd name="connsiteY3" fmla="*/ 644771 h 644771"/>
                <a:gd name="connsiteX0" fmla="*/ 311738 w 318163"/>
                <a:gd name="connsiteY0" fmla="*/ 0 h 644771"/>
                <a:gd name="connsiteX1" fmla="*/ 810 w 318163"/>
                <a:gd name="connsiteY1" fmla="*/ 357835 h 644771"/>
                <a:gd name="connsiteX2" fmla="*/ 217818 w 318163"/>
                <a:gd name="connsiteY2" fmla="*/ 458601 h 644771"/>
                <a:gd name="connsiteX3" fmla="*/ 100013 w 318163"/>
                <a:gd name="connsiteY3" fmla="*/ 644771 h 644771"/>
                <a:gd name="connsiteX0" fmla="*/ 176765 w 218980"/>
                <a:gd name="connsiteY0" fmla="*/ 0 h 416171"/>
                <a:gd name="connsiteX1" fmla="*/ 139 w 218980"/>
                <a:gd name="connsiteY1" fmla="*/ 129235 h 416171"/>
                <a:gd name="connsiteX2" fmla="*/ 217147 w 218980"/>
                <a:gd name="connsiteY2" fmla="*/ 230001 h 416171"/>
                <a:gd name="connsiteX3" fmla="*/ 99342 w 218980"/>
                <a:gd name="connsiteY3" fmla="*/ 416171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980" h="416171">
                  <a:moveTo>
                    <a:pt x="176765" y="0"/>
                  </a:moveTo>
                  <a:cubicBezTo>
                    <a:pt x="234759" y="57994"/>
                    <a:pt x="-6591" y="90902"/>
                    <a:pt x="139" y="129235"/>
                  </a:cubicBezTo>
                  <a:cubicBezTo>
                    <a:pt x="6869" y="167568"/>
                    <a:pt x="200613" y="182178"/>
                    <a:pt x="217147" y="230001"/>
                  </a:cubicBezTo>
                  <a:cubicBezTo>
                    <a:pt x="233681" y="277824"/>
                    <a:pt x="133848" y="393167"/>
                    <a:pt x="99342" y="416171"/>
                  </a:cubicBezTo>
                </a:path>
              </a:pathLst>
            </a:custGeom>
            <a:noFill/>
            <a:ln>
              <a:solidFill>
                <a:srgbClr val="92D050"/>
              </a:solidFill>
              <a:prstDash val="sysDot"/>
              <a:headEnd type="none" w="med" len="med"/>
              <a:tailEnd type="triangle" w="med" len="med"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865147" y="1808987"/>
              <a:ext cx="12818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00B050"/>
                  </a:solidFill>
                </a:rPr>
                <a:t>ACL Change </a:t>
              </a:r>
              <a:r>
                <a:rPr lang="en-US" sz="1400" b="1" dirty="0" smtClean="0">
                  <a:solidFill>
                    <a:srgbClr val="00B050"/>
                  </a:solidFill>
                </a:rPr>
                <a:t>!</a:t>
              </a:r>
              <a:r>
                <a:rPr lang="en-US" sz="400" b="1" dirty="0" smtClean="0">
                  <a:solidFill>
                    <a:srgbClr val="00B050"/>
                  </a:solidFill>
                </a:rPr>
                <a:t> </a:t>
              </a:r>
              <a:r>
                <a:rPr lang="en-US" sz="1400" b="1" dirty="0" smtClean="0">
                  <a:solidFill>
                    <a:srgbClr val="00B050"/>
                  </a:solidFill>
                </a:rPr>
                <a:t>?</a:t>
              </a:r>
              <a:endParaRPr lang="en-US" sz="1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Subscription Security Use </a:t>
            </a:r>
            <a:r>
              <a:rPr lang="en-US" sz="4000" spc="-119" dirty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Case: Integrity </a:t>
            </a:r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Verification</a:t>
            </a:r>
            <a:endParaRPr lang="en-US" sz="3200" spc="-119" dirty="0">
              <a:solidFill>
                <a:srgbClr val="FFFF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71857" y="2275910"/>
            <a:ext cx="5158725" cy="1954363"/>
          </a:xfrm>
          <a:prstGeom prst="rect">
            <a:avLst/>
          </a:prstGeom>
        </p:spPr>
        <p:txBody>
          <a:bodyPr wrap="square" lIns="91420" tIns="45711" rIns="91420" bIns="45711">
            <a:spAutoFit/>
          </a:bodyPr>
          <a:lstStyle/>
          <a:p>
            <a:pPr marL="0" marR="0" lvl="1" indent="0" algn="l" defTabSz="914209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Immediate push of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specific changes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80933" marR="0" lvl="1" indent="-380933" algn="l" defTabSz="914209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Unauthorized Hardware insertion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80933" marR="0" lvl="1" indent="-380933" algn="l" defTabSz="914209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Software Integrity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Verification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checksum</a:t>
            </a:r>
          </a:p>
          <a:p>
            <a:pPr marL="380933" lvl="1" indent="-380933" defTabSz="914209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FFFFFF"/>
                </a:solidFill>
              </a:rPr>
              <a:t>Config change</a:t>
            </a:r>
          </a:p>
          <a:p>
            <a:pPr marL="380933" lvl="1" indent="-380933" defTabSz="914209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FFFFFF"/>
                </a:solidFill>
              </a:rPr>
              <a:t>Current </a:t>
            </a:r>
            <a:r>
              <a:rPr lang="en-US" dirty="0">
                <a:solidFill>
                  <a:srgbClr val="FFFFFF"/>
                </a:solidFill>
              </a:rPr>
              <a:t>environmental </a:t>
            </a:r>
            <a:r>
              <a:rPr lang="en-US" dirty="0" smtClean="0">
                <a:solidFill>
                  <a:srgbClr val="FFFFFF"/>
                </a:solidFill>
              </a:rPr>
              <a:t>fingerprint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151306" y="5731054"/>
            <a:ext cx="5299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19" dirty="0" smtClean="0">
                <a:solidFill>
                  <a:srgbClr val="FFFF00"/>
                </a:solidFill>
              </a:rPr>
              <a:t>5+ orders </a:t>
            </a:r>
            <a:r>
              <a:rPr lang="en-US" spc="-119" dirty="0">
                <a:solidFill>
                  <a:srgbClr val="FFFF00"/>
                </a:solidFill>
              </a:rPr>
              <a:t>of magnitude improvement </a:t>
            </a:r>
            <a:r>
              <a:rPr lang="en-US" spc="-119" dirty="0" smtClean="0">
                <a:solidFill>
                  <a:srgbClr val="FFFF00"/>
                </a:solidFill>
              </a:rPr>
              <a:t> in recognition speed</a:t>
            </a:r>
            <a:endParaRPr lang="en-US" dirty="0"/>
          </a:p>
        </p:txBody>
      </p:sp>
      <p:sp>
        <p:nvSpPr>
          <p:cNvPr id="124" name="Left Arrow 123"/>
          <p:cNvSpPr/>
          <p:nvPr/>
        </p:nvSpPr>
        <p:spPr>
          <a:xfrm rot="3323618">
            <a:off x="2344518" y="3486016"/>
            <a:ext cx="852314" cy="667081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4820306" y="3787568"/>
            <a:ext cx="1237279" cy="784717"/>
            <a:chOff x="4820306" y="3787568"/>
            <a:chExt cx="1237279" cy="784717"/>
          </a:xfrm>
        </p:grpSpPr>
        <p:sp>
          <p:nvSpPr>
            <p:cNvPr id="128" name="Rectangle 127"/>
            <p:cNvSpPr/>
            <p:nvPr/>
          </p:nvSpPr>
          <p:spPr>
            <a:xfrm>
              <a:off x="4820306" y="3787568"/>
              <a:ext cx="1237279" cy="784717"/>
            </a:xfrm>
            <a:prstGeom prst="rect">
              <a:avLst/>
            </a:prstGeom>
            <a:blipFill dpi="0" rotWithShape="1">
              <a:blip r:embed="rId2">
                <a:alphaModFix amt="37000"/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971317" y="3904332"/>
              <a:ext cx="940725" cy="4865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RingOutside">
                <a:avLst>
                  <a:gd name="adj" fmla="val 67344"/>
                </a:avLst>
              </a:prstTxWarp>
              <a:spAutoFit/>
            </a:bodyPr>
            <a:lstStyle/>
            <a:p>
              <a:pPr algn="ctr"/>
              <a:r>
                <a:rPr lang="en-US" sz="480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rial Narrow" panose="020B0606020202030204" pitchFamily="34" charset="0"/>
                </a:rPr>
                <a:t>  </a:t>
              </a:r>
              <a:r>
                <a:rPr lang="en-US" sz="1600" cap="none" spc="300" dirty="0" smtClean="0">
                  <a:ln w="18415" cmpd="sng">
                    <a:noFill/>
                    <a:prstDash val="solid"/>
                  </a:ln>
                  <a:solidFill>
                    <a:srgbClr val="FFFFFF">
                      <a:alpha val="50000"/>
                    </a:srgbClr>
                  </a:solidFill>
                  <a:latin typeface="Arial Narrow" panose="020B0606020202030204" pitchFamily="34" charset="0"/>
                </a:rPr>
                <a:t>Virtual</a:t>
              </a:r>
              <a:r>
                <a:rPr lang="en-US" sz="1600" cap="none" spc="3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sz="1600" cap="none" spc="300" dirty="0" smtClean="0">
                  <a:ln w="18415" cmpd="sng">
                    <a:noFill/>
                    <a:prstDash val="solid"/>
                  </a:ln>
                  <a:solidFill>
                    <a:srgbClr val="FFFFFF">
                      <a:alpha val="51000"/>
                    </a:srgbClr>
                  </a:solidFill>
                  <a:latin typeface="Arial Narrow" panose="020B0606020202030204" pitchFamily="34" charset="0"/>
                </a:rPr>
                <a:t>Router</a:t>
              </a:r>
              <a:r>
                <a:rPr lang="en-US" sz="1600" cap="none" spc="3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>
                      <a:alpha val="51000"/>
                    </a:srgbClr>
                  </a:solidFill>
                  <a:latin typeface="Arial Narrow" panose="020B0606020202030204" pitchFamily="34" charset="0"/>
                </a:rPr>
                <a:t> </a:t>
              </a:r>
              <a:r>
                <a:rPr lang="en-US" sz="1600" cap="none" spc="3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rial Narrow" panose="020B0606020202030204" pitchFamily="34" charset="0"/>
                </a:rPr>
                <a:t>                          </a:t>
              </a:r>
              <a:endParaRPr lang="en-US" sz="4800" cap="none" spc="3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025" name="Rectangle 1024"/>
          <p:cNvSpPr/>
          <p:nvPr/>
        </p:nvSpPr>
        <p:spPr>
          <a:xfrm>
            <a:off x="2875031" y="3963125"/>
            <a:ext cx="2077066" cy="3021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/>
          </a:p>
        </p:txBody>
      </p:sp>
      <p:sp>
        <p:nvSpPr>
          <p:cNvPr id="151" name="Rounded Rectangle 150"/>
          <p:cNvSpPr/>
          <p:nvPr/>
        </p:nvSpPr>
        <p:spPr>
          <a:xfrm>
            <a:off x="5033648" y="3215942"/>
            <a:ext cx="826402" cy="797687"/>
          </a:xfrm>
          <a:prstGeom prst="roundRect">
            <a:avLst>
              <a:gd name="adj" fmla="val 1177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  <a:scene3d>
            <a:camera prst="isometricOffAxis1Top"/>
            <a:lightRig rig="glow" dir="t"/>
          </a:scene3d>
          <a:sp3d extrusionH="152400" prstMaterial="translucentPowder"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5121301" y="3327903"/>
            <a:ext cx="766181" cy="606646"/>
            <a:chOff x="5121301" y="3327903"/>
            <a:chExt cx="766181" cy="606646"/>
          </a:xfrm>
        </p:grpSpPr>
        <p:grpSp>
          <p:nvGrpSpPr>
            <p:cNvPr id="153" name="Group 126"/>
            <p:cNvGrpSpPr/>
            <p:nvPr/>
          </p:nvGrpSpPr>
          <p:grpSpPr>
            <a:xfrm>
              <a:off x="5121301" y="3327903"/>
              <a:ext cx="713291" cy="571579"/>
              <a:chOff x="4028316" y="3246101"/>
              <a:chExt cx="650526" cy="374667"/>
            </a:xfrm>
            <a:solidFill>
              <a:srgbClr val="C00000"/>
            </a:solidFill>
            <a:scene3d>
              <a:camera prst="isometricOffAxis1Top"/>
              <a:lightRig rig="threePt" dir="t"/>
            </a:scene3d>
          </p:grpSpPr>
          <p:sp>
            <p:nvSpPr>
              <p:cNvPr id="155" name="Oval 154"/>
              <p:cNvSpPr/>
              <p:nvPr/>
            </p:nvSpPr>
            <p:spPr>
              <a:xfrm rot="1078343">
                <a:off x="4028316" y="3246101"/>
                <a:ext cx="240851" cy="146718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  <a:tailEnd w="med" len="lg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 rot="1078343">
                <a:off x="4437991" y="3301872"/>
                <a:ext cx="240851" cy="146718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  <a:tailEnd w="med" len="lg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 rot="1078343">
                <a:off x="4255535" y="3474050"/>
                <a:ext cx="240851" cy="146718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  <a:tailEnd w="med" len="lg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58" name="Straight Arrow Connector 157"/>
              <p:cNvCxnSpPr>
                <a:stCxn id="156" idx="5"/>
                <a:endCxn id="158" idx="1"/>
              </p:cNvCxnSpPr>
              <p:nvPr/>
            </p:nvCxnSpPr>
            <p:spPr>
              <a:xfrm rot="17278343" flipH="1">
                <a:off x="4240868" y="3375353"/>
                <a:ext cx="42972" cy="116160"/>
              </a:xfrm>
              <a:prstGeom prst="straightConnector1">
                <a:avLst/>
              </a:prstGeom>
              <a:grpFill/>
              <a:ln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>
                <a:stCxn id="157" idx="2"/>
                <a:endCxn id="156" idx="7"/>
              </p:cNvCxnSpPr>
              <p:nvPr/>
            </p:nvCxnSpPr>
            <p:spPr>
              <a:xfrm rot="11878343" flipV="1">
                <a:off x="4244155" y="3306490"/>
                <a:ext cx="201315" cy="21486"/>
              </a:xfrm>
              <a:prstGeom prst="straightConnector1">
                <a:avLst/>
              </a:prstGeom>
              <a:grpFill/>
              <a:ln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157" idx="4"/>
                <a:endCxn id="158" idx="0"/>
              </p:cNvCxnSpPr>
              <p:nvPr/>
            </p:nvCxnSpPr>
            <p:spPr>
              <a:xfrm rot="6478343">
                <a:off x="4430524" y="3401113"/>
                <a:ext cx="73359" cy="120426"/>
              </a:xfrm>
              <a:prstGeom prst="straightConnector1">
                <a:avLst/>
              </a:prstGeom>
              <a:grpFill/>
              <a:ln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TextBox 153"/>
            <p:cNvSpPr txBox="1"/>
            <p:nvPr/>
          </p:nvSpPr>
          <p:spPr>
            <a:xfrm>
              <a:off x="5326971" y="3719105"/>
              <a:ext cx="560511" cy="215444"/>
            </a:xfrm>
            <a:prstGeom prst="rect">
              <a:avLst/>
            </a:prstGeom>
            <a:noFill/>
            <a:effectLst/>
            <a:scene3d>
              <a:camera prst="isometricOffAxis1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000" dirty="0" smtClean="0">
                  <a:solidFill>
                    <a:srgbClr val="000000"/>
                  </a:solidFill>
                </a:rPr>
                <a:t>API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358293" y="2821825"/>
            <a:ext cx="1022139" cy="680520"/>
            <a:chOff x="5358293" y="2821825"/>
            <a:chExt cx="1022139" cy="680520"/>
          </a:xfrm>
        </p:grpSpPr>
        <p:sp>
          <p:nvSpPr>
            <p:cNvPr id="161" name="Freeform 160"/>
            <p:cNvSpPr/>
            <p:nvPr/>
          </p:nvSpPr>
          <p:spPr>
            <a:xfrm>
              <a:off x="5664290" y="3086174"/>
              <a:ext cx="218980" cy="416171"/>
            </a:xfrm>
            <a:custGeom>
              <a:avLst/>
              <a:gdLst>
                <a:gd name="connsiteX0" fmla="*/ 43132 w 138023"/>
                <a:gd name="connsiteY0" fmla="*/ 0 h 293298"/>
                <a:gd name="connsiteX1" fmla="*/ 129396 w 138023"/>
                <a:gd name="connsiteY1" fmla="*/ 103517 h 293298"/>
                <a:gd name="connsiteX2" fmla="*/ 138023 w 138023"/>
                <a:gd name="connsiteY2" fmla="*/ 129396 h 293298"/>
                <a:gd name="connsiteX3" fmla="*/ 129396 w 138023"/>
                <a:gd name="connsiteY3" fmla="*/ 207034 h 293298"/>
                <a:gd name="connsiteX4" fmla="*/ 103517 w 138023"/>
                <a:gd name="connsiteY4" fmla="*/ 224286 h 293298"/>
                <a:gd name="connsiteX5" fmla="*/ 69011 w 138023"/>
                <a:gd name="connsiteY5" fmla="*/ 258792 h 293298"/>
                <a:gd name="connsiteX6" fmla="*/ 0 w 138023"/>
                <a:gd name="connsiteY6" fmla="*/ 293298 h 293298"/>
                <a:gd name="connsiteX0" fmla="*/ 43132 w 138023"/>
                <a:gd name="connsiteY0" fmla="*/ 0 h 293298"/>
                <a:gd name="connsiteX1" fmla="*/ 129396 w 138023"/>
                <a:gd name="connsiteY1" fmla="*/ 103517 h 293298"/>
                <a:gd name="connsiteX2" fmla="*/ 138023 w 138023"/>
                <a:gd name="connsiteY2" fmla="*/ 129396 h 293298"/>
                <a:gd name="connsiteX3" fmla="*/ 129396 w 138023"/>
                <a:gd name="connsiteY3" fmla="*/ 207034 h 293298"/>
                <a:gd name="connsiteX4" fmla="*/ 103517 w 138023"/>
                <a:gd name="connsiteY4" fmla="*/ 224286 h 293298"/>
                <a:gd name="connsiteX5" fmla="*/ 0 w 138023"/>
                <a:gd name="connsiteY5" fmla="*/ 293298 h 293298"/>
                <a:gd name="connsiteX0" fmla="*/ 43132 w 138023"/>
                <a:gd name="connsiteY0" fmla="*/ 0 h 293298"/>
                <a:gd name="connsiteX1" fmla="*/ 129396 w 138023"/>
                <a:gd name="connsiteY1" fmla="*/ 103517 h 293298"/>
                <a:gd name="connsiteX2" fmla="*/ 138023 w 138023"/>
                <a:gd name="connsiteY2" fmla="*/ 129396 h 293298"/>
                <a:gd name="connsiteX3" fmla="*/ 103517 w 138023"/>
                <a:gd name="connsiteY3" fmla="*/ 224286 h 293298"/>
                <a:gd name="connsiteX4" fmla="*/ 0 w 138023"/>
                <a:gd name="connsiteY4" fmla="*/ 293298 h 293298"/>
                <a:gd name="connsiteX0" fmla="*/ 43132 w 132673"/>
                <a:gd name="connsiteY0" fmla="*/ 0 h 293298"/>
                <a:gd name="connsiteX1" fmla="*/ 129396 w 132673"/>
                <a:gd name="connsiteY1" fmla="*/ 103517 h 293298"/>
                <a:gd name="connsiteX2" fmla="*/ 103517 w 132673"/>
                <a:gd name="connsiteY2" fmla="*/ 224286 h 293298"/>
                <a:gd name="connsiteX3" fmla="*/ 0 w 132673"/>
                <a:gd name="connsiteY3" fmla="*/ 293298 h 293298"/>
                <a:gd name="connsiteX0" fmla="*/ 211725 w 307689"/>
                <a:gd name="connsiteY0" fmla="*/ 0 h 644771"/>
                <a:gd name="connsiteX1" fmla="*/ 297989 w 307689"/>
                <a:gd name="connsiteY1" fmla="*/ 103517 h 644771"/>
                <a:gd name="connsiteX2" fmla="*/ 272110 w 307689"/>
                <a:gd name="connsiteY2" fmla="*/ 224286 h 644771"/>
                <a:gd name="connsiteX3" fmla="*/ 0 w 307689"/>
                <a:gd name="connsiteY3" fmla="*/ 644771 h 644771"/>
                <a:gd name="connsiteX0" fmla="*/ 211725 w 301185"/>
                <a:gd name="connsiteY0" fmla="*/ 0 h 644771"/>
                <a:gd name="connsiteX1" fmla="*/ 297989 w 301185"/>
                <a:gd name="connsiteY1" fmla="*/ 103517 h 644771"/>
                <a:gd name="connsiteX2" fmla="*/ 117805 w 301185"/>
                <a:gd name="connsiteY2" fmla="*/ 458601 h 644771"/>
                <a:gd name="connsiteX3" fmla="*/ 0 w 301185"/>
                <a:gd name="connsiteY3" fmla="*/ 644771 h 644771"/>
                <a:gd name="connsiteX0" fmla="*/ 311738 w 318163"/>
                <a:gd name="connsiteY0" fmla="*/ 0 h 644771"/>
                <a:gd name="connsiteX1" fmla="*/ 810 w 318163"/>
                <a:gd name="connsiteY1" fmla="*/ 357835 h 644771"/>
                <a:gd name="connsiteX2" fmla="*/ 217818 w 318163"/>
                <a:gd name="connsiteY2" fmla="*/ 458601 h 644771"/>
                <a:gd name="connsiteX3" fmla="*/ 100013 w 318163"/>
                <a:gd name="connsiteY3" fmla="*/ 644771 h 644771"/>
                <a:gd name="connsiteX0" fmla="*/ 176765 w 218980"/>
                <a:gd name="connsiteY0" fmla="*/ 0 h 416171"/>
                <a:gd name="connsiteX1" fmla="*/ 139 w 218980"/>
                <a:gd name="connsiteY1" fmla="*/ 129235 h 416171"/>
                <a:gd name="connsiteX2" fmla="*/ 217147 w 218980"/>
                <a:gd name="connsiteY2" fmla="*/ 230001 h 416171"/>
                <a:gd name="connsiteX3" fmla="*/ 99342 w 218980"/>
                <a:gd name="connsiteY3" fmla="*/ 416171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980" h="416171">
                  <a:moveTo>
                    <a:pt x="176765" y="0"/>
                  </a:moveTo>
                  <a:cubicBezTo>
                    <a:pt x="234759" y="57994"/>
                    <a:pt x="-6591" y="90902"/>
                    <a:pt x="139" y="129235"/>
                  </a:cubicBezTo>
                  <a:cubicBezTo>
                    <a:pt x="6869" y="167568"/>
                    <a:pt x="200613" y="182178"/>
                    <a:pt x="217147" y="230001"/>
                  </a:cubicBezTo>
                  <a:cubicBezTo>
                    <a:pt x="233681" y="277824"/>
                    <a:pt x="133848" y="393167"/>
                    <a:pt x="99342" y="416171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358293" y="2821825"/>
              <a:ext cx="10221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ACL change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0" name="Rectangle 169"/>
          <p:cNvSpPr/>
          <p:nvPr/>
        </p:nvSpPr>
        <p:spPr>
          <a:xfrm rot="3315371">
            <a:off x="2787396" y="3896435"/>
            <a:ext cx="274939" cy="3187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/>
          </a:p>
        </p:txBody>
      </p:sp>
      <p:sp>
        <p:nvSpPr>
          <p:cNvPr id="167" name="Oval 166"/>
          <p:cNvSpPr/>
          <p:nvPr/>
        </p:nvSpPr>
        <p:spPr>
          <a:xfrm>
            <a:off x="4830328" y="4544723"/>
            <a:ext cx="201623" cy="1512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0" name="Can 129"/>
          <p:cNvSpPr/>
          <p:nvPr/>
        </p:nvSpPr>
        <p:spPr>
          <a:xfrm>
            <a:off x="4608732" y="4208586"/>
            <a:ext cx="485664" cy="724917"/>
          </a:xfrm>
          <a:prstGeom prst="can">
            <a:avLst/>
          </a:prstGeom>
          <a:solidFill>
            <a:srgbClr val="B4C3CA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5720" tIns="0" rIns="45720" rtlCol="0" anchor="t" anchorCtr="0"/>
          <a:lstStyle/>
          <a:p>
            <a:pPr defTabSz="914400">
              <a:lnSpc>
                <a:spcPct val="85000"/>
              </a:lnSpc>
            </a:pPr>
            <a:endParaRPr lang="en-US" sz="1400" kern="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4649681" y="4323021"/>
            <a:ext cx="429380" cy="586197"/>
            <a:chOff x="2404056" y="5709027"/>
            <a:chExt cx="432626" cy="590630"/>
          </a:xfrm>
        </p:grpSpPr>
        <p:sp>
          <p:nvSpPr>
            <p:cNvPr id="132" name="Rectangle 131"/>
            <p:cNvSpPr/>
            <p:nvPr/>
          </p:nvSpPr>
          <p:spPr>
            <a:xfrm>
              <a:off x="2404056" y="5709027"/>
              <a:ext cx="407805" cy="2480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     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96D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2585364" y="5932939"/>
              <a:ext cx="203147" cy="152400"/>
            </a:xfrm>
            <a:prstGeom prst="ellipse">
              <a:avLst/>
            </a:prstGeom>
            <a:gradFill rotWithShape="1">
              <a:gsLst>
                <a:gs pos="0">
                  <a:srgbClr val="0096D6">
                    <a:shade val="51000"/>
                    <a:satMod val="130000"/>
                  </a:srgbClr>
                </a:gs>
                <a:gs pos="80000">
                  <a:srgbClr val="0096D6">
                    <a:shade val="93000"/>
                    <a:satMod val="130000"/>
                  </a:srgbClr>
                </a:gs>
                <a:gs pos="100000">
                  <a:srgbClr val="0096D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96D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563403" y="5895454"/>
              <a:ext cx="186128" cy="2248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96D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2585364" y="6112316"/>
              <a:ext cx="203147" cy="152400"/>
            </a:xfrm>
            <a:prstGeom prst="ellipse">
              <a:avLst/>
            </a:prstGeom>
            <a:gradFill rotWithShape="1">
              <a:gsLst>
                <a:gs pos="0">
                  <a:srgbClr val="0096D6">
                    <a:shade val="51000"/>
                    <a:satMod val="130000"/>
                  </a:srgbClr>
                </a:gs>
                <a:gs pos="80000">
                  <a:srgbClr val="0096D6">
                    <a:shade val="93000"/>
                    <a:satMod val="130000"/>
                  </a:srgbClr>
                </a:gs>
                <a:gs pos="100000">
                  <a:srgbClr val="0096D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96D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563403" y="6074832"/>
              <a:ext cx="273279" cy="2248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   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96D6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cxnSp>
          <p:nvCxnSpPr>
            <p:cNvPr id="137" name="Elbow Connector 136"/>
            <p:cNvCxnSpPr>
              <a:stCxn id="139" idx="4"/>
              <a:endCxn id="133" idx="2"/>
            </p:cNvCxnSpPr>
            <p:nvPr/>
          </p:nvCxnSpPr>
          <p:spPr>
            <a:xfrm rot="16200000" flipH="1">
              <a:off x="2509257" y="5933032"/>
              <a:ext cx="110228" cy="41985"/>
            </a:xfrm>
            <a:prstGeom prst="bentConnector2">
              <a:avLst/>
            </a:prstGeom>
            <a:noFill/>
            <a:ln w="9525" cap="flat" cmpd="sng" algn="ctr">
              <a:solidFill>
                <a:srgbClr val="0096D6"/>
              </a:solidFill>
              <a:prstDash val="solid"/>
            </a:ln>
            <a:effectLst/>
          </p:spPr>
        </p:cxnSp>
        <p:cxnSp>
          <p:nvCxnSpPr>
            <p:cNvPr id="138" name="Elbow Connector 137"/>
            <p:cNvCxnSpPr>
              <a:stCxn id="139" idx="4"/>
              <a:endCxn id="135" idx="2"/>
            </p:cNvCxnSpPr>
            <p:nvPr/>
          </p:nvCxnSpPr>
          <p:spPr>
            <a:xfrm rot="16200000" flipH="1">
              <a:off x="2419569" y="6022720"/>
              <a:ext cx="289605" cy="41985"/>
            </a:xfrm>
            <a:prstGeom prst="bentConnector2">
              <a:avLst/>
            </a:prstGeom>
            <a:noFill/>
            <a:ln w="9525" cap="flat" cmpd="sng" algn="ctr">
              <a:solidFill>
                <a:srgbClr val="0096D6"/>
              </a:solidFill>
              <a:prstDash val="solid"/>
            </a:ln>
            <a:effectLst/>
          </p:spPr>
        </p:cxnSp>
        <p:sp>
          <p:nvSpPr>
            <p:cNvPr id="139" name="Oval 138"/>
            <p:cNvSpPr/>
            <p:nvPr/>
          </p:nvSpPr>
          <p:spPr>
            <a:xfrm>
              <a:off x="2441805" y="5746511"/>
              <a:ext cx="203147" cy="152400"/>
            </a:xfrm>
            <a:prstGeom prst="ellipse">
              <a:avLst/>
            </a:prstGeom>
            <a:gradFill rotWithShape="1">
              <a:gsLst>
                <a:gs pos="0">
                  <a:srgbClr val="0096D6">
                    <a:shade val="51000"/>
                    <a:satMod val="130000"/>
                  </a:srgbClr>
                </a:gs>
                <a:gs pos="80000">
                  <a:srgbClr val="0096D6">
                    <a:shade val="93000"/>
                    <a:satMod val="130000"/>
                  </a:srgbClr>
                </a:gs>
                <a:gs pos="100000">
                  <a:srgbClr val="0096D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96D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027" name="Rectangle 1026"/>
          <p:cNvSpPr/>
          <p:nvPr/>
        </p:nvSpPr>
        <p:spPr>
          <a:xfrm>
            <a:off x="2565977" y="3917205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Convergence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0" name="Freeform 149"/>
          <p:cNvSpPr/>
          <p:nvPr/>
        </p:nvSpPr>
        <p:spPr>
          <a:xfrm rot="20377709" flipH="1">
            <a:off x="1929196" y="2980598"/>
            <a:ext cx="2594637" cy="1913268"/>
          </a:xfrm>
          <a:custGeom>
            <a:avLst/>
            <a:gdLst>
              <a:gd name="connsiteX0" fmla="*/ 1787979 w 1787979"/>
              <a:gd name="connsiteY0" fmla="*/ 261348 h 285841"/>
              <a:gd name="connsiteX1" fmla="*/ 791936 w 1787979"/>
              <a:gd name="connsiteY1" fmla="*/ 91 h 285841"/>
              <a:gd name="connsiteX2" fmla="*/ 0 w 1787979"/>
              <a:gd name="connsiteY2" fmla="*/ 285841 h 285841"/>
              <a:gd name="connsiteX0" fmla="*/ 1766750 w 1766750"/>
              <a:gd name="connsiteY0" fmla="*/ 304162 h 1200038"/>
              <a:gd name="connsiteX1" fmla="*/ 770707 w 1766750"/>
              <a:gd name="connsiteY1" fmla="*/ 42905 h 1200038"/>
              <a:gd name="connsiteX2" fmla="*/ 0 w 1766750"/>
              <a:gd name="connsiteY2" fmla="*/ 1200038 h 1200038"/>
              <a:gd name="connsiteX0" fmla="*/ 1766750 w 1766750"/>
              <a:gd name="connsiteY0" fmla="*/ 29551 h 925427"/>
              <a:gd name="connsiteX1" fmla="*/ 763631 w 1766750"/>
              <a:gd name="connsiteY1" fmla="*/ 394600 h 925427"/>
              <a:gd name="connsiteX2" fmla="*/ 0 w 1766750"/>
              <a:gd name="connsiteY2" fmla="*/ 925427 h 925427"/>
              <a:gd name="connsiteX0" fmla="*/ 1766750 w 1766750"/>
              <a:gd name="connsiteY0" fmla="*/ 0 h 895876"/>
              <a:gd name="connsiteX1" fmla="*/ 1047309 w 1766750"/>
              <a:gd name="connsiteY1" fmla="*/ 106536 h 895876"/>
              <a:gd name="connsiteX2" fmla="*/ 763631 w 1766750"/>
              <a:gd name="connsiteY2" fmla="*/ 365049 h 895876"/>
              <a:gd name="connsiteX3" fmla="*/ 0 w 1766750"/>
              <a:gd name="connsiteY3" fmla="*/ 895876 h 895876"/>
              <a:gd name="connsiteX0" fmla="*/ 1766750 w 1766750"/>
              <a:gd name="connsiteY0" fmla="*/ 0 h 895876"/>
              <a:gd name="connsiteX1" fmla="*/ 1047309 w 1766750"/>
              <a:gd name="connsiteY1" fmla="*/ 106536 h 895876"/>
              <a:gd name="connsiteX2" fmla="*/ 586721 w 1766750"/>
              <a:gd name="connsiteY2" fmla="*/ 542049 h 895876"/>
              <a:gd name="connsiteX3" fmla="*/ 0 w 1766750"/>
              <a:gd name="connsiteY3" fmla="*/ 895876 h 895876"/>
              <a:gd name="connsiteX0" fmla="*/ 1766750 w 1766750"/>
              <a:gd name="connsiteY0" fmla="*/ 0 h 895876"/>
              <a:gd name="connsiteX1" fmla="*/ 1047309 w 1766750"/>
              <a:gd name="connsiteY1" fmla="*/ 106536 h 895876"/>
              <a:gd name="connsiteX2" fmla="*/ 586721 w 1766750"/>
              <a:gd name="connsiteY2" fmla="*/ 542049 h 895876"/>
              <a:gd name="connsiteX3" fmla="*/ 0 w 1766750"/>
              <a:gd name="connsiteY3" fmla="*/ 895876 h 895876"/>
              <a:gd name="connsiteX0" fmla="*/ 1766750 w 1766750"/>
              <a:gd name="connsiteY0" fmla="*/ 0 h 895876"/>
              <a:gd name="connsiteX1" fmla="*/ 1047309 w 1766750"/>
              <a:gd name="connsiteY1" fmla="*/ 106536 h 895876"/>
              <a:gd name="connsiteX2" fmla="*/ 586721 w 1766750"/>
              <a:gd name="connsiteY2" fmla="*/ 542049 h 895876"/>
              <a:gd name="connsiteX3" fmla="*/ 0 w 1766750"/>
              <a:gd name="connsiteY3" fmla="*/ 895876 h 895876"/>
              <a:gd name="connsiteX0" fmla="*/ 1766750 w 1766750"/>
              <a:gd name="connsiteY0" fmla="*/ 0 h 895876"/>
              <a:gd name="connsiteX1" fmla="*/ 1047309 w 1766750"/>
              <a:gd name="connsiteY1" fmla="*/ 106536 h 895876"/>
              <a:gd name="connsiteX2" fmla="*/ 586721 w 1766750"/>
              <a:gd name="connsiteY2" fmla="*/ 542049 h 895876"/>
              <a:gd name="connsiteX3" fmla="*/ 0 w 1766750"/>
              <a:gd name="connsiteY3" fmla="*/ 895876 h 895876"/>
              <a:gd name="connsiteX0" fmla="*/ 1766750 w 1766750"/>
              <a:gd name="connsiteY0" fmla="*/ 0 h 895876"/>
              <a:gd name="connsiteX1" fmla="*/ 1047309 w 1766750"/>
              <a:gd name="connsiteY1" fmla="*/ 106536 h 895876"/>
              <a:gd name="connsiteX2" fmla="*/ 586721 w 1766750"/>
              <a:gd name="connsiteY2" fmla="*/ 542049 h 895876"/>
              <a:gd name="connsiteX3" fmla="*/ 0 w 1766750"/>
              <a:gd name="connsiteY3" fmla="*/ 895876 h 895876"/>
              <a:gd name="connsiteX0" fmla="*/ 1766750 w 1766750"/>
              <a:gd name="connsiteY0" fmla="*/ 0 h 1000591"/>
              <a:gd name="connsiteX1" fmla="*/ 1047309 w 1766750"/>
              <a:gd name="connsiteY1" fmla="*/ 106536 h 1000591"/>
              <a:gd name="connsiteX2" fmla="*/ 586721 w 1766750"/>
              <a:gd name="connsiteY2" fmla="*/ 542049 h 1000591"/>
              <a:gd name="connsiteX3" fmla="*/ 0 w 1766750"/>
              <a:gd name="connsiteY3" fmla="*/ 1000591 h 1000591"/>
              <a:gd name="connsiteX0" fmla="*/ 1766750 w 1766750"/>
              <a:gd name="connsiteY0" fmla="*/ 0 h 1000591"/>
              <a:gd name="connsiteX1" fmla="*/ 1047309 w 1766750"/>
              <a:gd name="connsiteY1" fmla="*/ 106536 h 1000591"/>
              <a:gd name="connsiteX2" fmla="*/ 586721 w 1766750"/>
              <a:gd name="connsiteY2" fmla="*/ 542049 h 1000591"/>
              <a:gd name="connsiteX3" fmla="*/ 0 w 1766750"/>
              <a:gd name="connsiteY3" fmla="*/ 1000591 h 1000591"/>
              <a:gd name="connsiteX0" fmla="*/ 1766750 w 1766750"/>
              <a:gd name="connsiteY0" fmla="*/ 0 h 1000591"/>
              <a:gd name="connsiteX1" fmla="*/ 1047309 w 1766750"/>
              <a:gd name="connsiteY1" fmla="*/ 106536 h 1000591"/>
              <a:gd name="connsiteX2" fmla="*/ 586721 w 1766750"/>
              <a:gd name="connsiteY2" fmla="*/ 542049 h 1000591"/>
              <a:gd name="connsiteX3" fmla="*/ 0 w 1766750"/>
              <a:gd name="connsiteY3" fmla="*/ 1000591 h 1000591"/>
              <a:gd name="connsiteX0" fmla="*/ 1790561 w 1790561"/>
              <a:gd name="connsiteY0" fmla="*/ 0 h 1026770"/>
              <a:gd name="connsiteX1" fmla="*/ 1071120 w 1790561"/>
              <a:gd name="connsiteY1" fmla="*/ 106536 h 1026770"/>
              <a:gd name="connsiteX2" fmla="*/ 610532 w 1790561"/>
              <a:gd name="connsiteY2" fmla="*/ 542049 h 1026770"/>
              <a:gd name="connsiteX3" fmla="*/ 0 w 1790561"/>
              <a:gd name="connsiteY3" fmla="*/ 1026770 h 1026770"/>
              <a:gd name="connsiteX0" fmla="*/ 1779039 w 1779039"/>
              <a:gd name="connsiteY0" fmla="*/ 823165 h 928696"/>
              <a:gd name="connsiteX1" fmla="*/ 1071120 w 1779039"/>
              <a:gd name="connsiteY1" fmla="*/ 8462 h 928696"/>
              <a:gd name="connsiteX2" fmla="*/ 610532 w 1779039"/>
              <a:gd name="connsiteY2" fmla="*/ 443975 h 928696"/>
              <a:gd name="connsiteX3" fmla="*/ 0 w 1779039"/>
              <a:gd name="connsiteY3" fmla="*/ 928696 h 928696"/>
              <a:gd name="connsiteX0" fmla="*/ 1779039 w 1839181"/>
              <a:gd name="connsiteY0" fmla="*/ 822226 h 927757"/>
              <a:gd name="connsiteX1" fmla="*/ 1071120 w 1839181"/>
              <a:gd name="connsiteY1" fmla="*/ 7523 h 927757"/>
              <a:gd name="connsiteX2" fmla="*/ 610532 w 1839181"/>
              <a:gd name="connsiteY2" fmla="*/ 443036 h 927757"/>
              <a:gd name="connsiteX3" fmla="*/ 0 w 1839181"/>
              <a:gd name="connsiteY3" fmla="*/ 927757 h 927757"/>
              <a:gd name="connsiteX0" fmla="*/ 1779039 w 2494634"/>
              <a:gd name="connsiteY0" fmla="*/ 397224 h 634904"/>
              <a:gd name="connsiteX1" fmla="*/ 2442627 w 2494634"/>
              <a:gd name="connsiteY1" fmla="*/ 623652 h 634904"/>
              <a:gd name="connsiteX2" fmla="*/ 610532 w 2494634"/>
              <a:gd name="connsiteY2" fmla="*/ 18034 h 634904"/>
              <a:gd name="connsiteX3" fmla="*/ 0 w 2494634"/>
              <a:gd name="connsiteY3" fmla="*/ 502755 h 634904"/>
              <a:gd name="connsiteX0" fmla="*/ 1192410 w 1908005"/>
              <a:gd name="connsiteY0" fmla="*/ 397224 h 2515071"/>
              <a:gd name="connsiteX1" fmla="*/ 1855998 w 1908005"/>
              <a:gd name="connsiteY1" fmla="*/ 623652 h 2515071"/>
              <a:gd name="connsiteX2" fmla="*/ 23903 w 1908005"/>
              <a:gd name="connsiteY2" fmla="*/ 18034 h 2515071"/>
              <a:gd name="connsiteX3" fmla="*/ 526008 w 1908005"/>
              <a:gd name="connsiteY3" fmla="*/ 2515072 h 2515071"/>
              <a:gd name="connsiteX0" fmla="*/ 666402 w 1381997"/>
              <a:gd name="connsiteY0" fmla="*/ 0 h 2117848"/>
              <a:gd name="connsiteX1" fmla="*/ 1329990 w 1381997"/>
              <a:gd name="connsiteY1" fmla="*/ 226428 h 2117848"/>
              <a:gd name="connsiteX2" fmla="*/ 403458 w 1381997"/>
              <a:gd name="connsiteY2" fmla="*/ 1281125 h 2117848"/>
              <a:gd name="connsiteX3" fmla="*/ 0 w 1381997"/>
              <a:gd name="connsiteY3" fmla="*/ 2117848 h 2117848"/>
              <a:gd name="connsiteX0" fmla="*/ 666402 w 1381997"/>
              <a:gd name="connsiteY0" fmla="*/ 0 h 2117848"/>
              <a:gd name="connsiteX1" fmla="*/ 1329990 w 1381997"/>
              <a:gd name="connsiteY1" fmla="*/ 226428 h 2117848"/>
              <a:gd name="connsiteX2" fmla="*/ 403458 w 1381997"/>
              <a:gd name="connsiteY2" fmla="*/ 1281125 h 2117848"/>
              <a:gd name="connsiteX3" fmla="*/ 0 w 1381997"/>
              <a:gd name="connsiteY3" fmla="*/ 2117848 h 2117848"/>
              <a:gd name="connsiteX0" fmla="*/ 666402 w 1335720"/>
              <a:gd name="connsiteY0" fmla="*/ 75629 h 2193477"/>
              <a:gd name="connsiteX1" fmla="*/ 1329990 w 1335720"/>
              <a:gd name="connsiteY1" fmla="*/ 302057 h 2193477"/>
              <a:gd name="connsiteX2" fmla="*/ 403458 w 1335720"/>
              <a:gd name="connsiteY2" fmla="*/ 1356754 h 2193477"/>
              <a:gd name="connsiteX3" fmla="*/ 0 w 1335720"/>
              <a:gd name="connsiteY3" fmla="*/ 2193477 h 2193477"/>
              <a:gd name="connsiteX0" fmla="*/ 715393 w 1336337"/>
              <a:gd name="connsiteY0" fmla="*/ 0 h 2256335"/>
              <a:gd name="connsiteX1" fmla="*/ 1329990 w 1336337"/>
              <a:gd name="connsiteY1" fmla="*/ 364915 h 2256335"/>
              <a:gd name="connsiteX2" fmla="*/ 403458 w 1336337"/>
              <a:gd name="connsiteY2" fmla="*/ 1419612 h 2256335"/>
              <a:gd name="connsiteX3" fmla="*/ 0 w 1336337"/>
              <a:gd name="connsiteY3" fmla="*/ 2256335 h 2256335"/>
              <a:gd name="connsiteX0" fmla="*/ 715393 w 992947"/>
              <a:gd name="connsiteY0" fmla="*/ 0 h 2256335"/>
              <a:gd name="connsiteX1" fmla="*/ 967519 w 992947"/>
              <a:gd name="connsiteY1" fmla="*/ 797105 h 2256335"/>
              <a:gd name="connsiteX2" fmla="*/ 403458 w 992947"/>
              <a:gd name="connsiteY2" fmla="*/ 1419612 h 2256335"/>
              <a:gd name="connsiteX3" fmla="*/ 0 w 992947"/>
              <a:gd name="connsiteY3" fmla="*/ 2256335 h 2256335"/>
              <a:gd name="connsiteX0" fmla="*/ 715393 w 992947"/>
              <a:gd name="connsiteY0" fmla="*/ 0 h 2256335"/>
              <a:gd name="connsiteX1" fmla="*/ 967519 w 992947"/>
              <a:gd name="connsiteY1" fmla="*/ 797105 h 2256335"/>
              <a:gd name="connsiteX2" fmla="*/ 387127 w 992947"/>
              <a:gd name="connsiteY2" fmla="*/ 1465775 h 2256335"/>
              <a:gd name="connsiteX3" fmla="*/ 0 w 992947"/>
              <a:gd name="connsiteY3" fmla="*/ 2256335 h 2256335"/>
              <a:gd name="connsiteX0" fmla="*/ 1250049 w 1332782"/>
              <a:gd name="connsiteY0" fmla="*/ 0 h 2980482"/>
              <a:gd name="connsiteX1" fmla="*/ 967519 w 1332782"/>
              <a:gd name="connsiteY1" fmla="*/ 1521252 h 2980482"/>
              <a:gd name="connsiteX2" fmla="*/ 387127 w 1332782"/>
              <a:gd name="connsiteY2" fmla="*/ 2189922 h 2980482"/>
              <a:gd name="connsiteX3" fmla="*/ 0 w 1332782"/>
              <a:gd name="connsiteY3" fmla="*/ 2980482 h 2980482"/>
              <a:gd name="connsiteX0" fmla="*/ 1250049 w 1250049"/>
              <a:gd name="connsiteY0" fmla="*/ 0 h 2980482"/>
              <a:gd name="connsiteX1" fmla="*/ 967519 w 1250049"/>
              <a:gd name="connsiteY1" fmla="*/ 1521252 h 2980482"/>
              <a:gd name="connsiteX2" fmla="*/ 387127 w 1250049"/>
              <a:gd name="connsiteY2" fmla="*/ 2189922 h 2980482"/>
              <a:gd name="connsiteX3" fmla="*/ 0 w 1250049"/>
              <a:gd name="connsiteY3" fmla="*/ 2980482 h 2980482"/>
              <a:gd name="connsiteX0" fmla="*/ 1250049 w 1250049"/>
              <a:gd name="connsiteY0" fmla="*/ 0 h 2980482"/>
              <a:gd name="connsiteX1" fmla="*/ 1178025 w 1250049"/>
              <a:gd name="connsiteY1" fmla="*/ 1133148 h 2980482"/>
              <a:gd name="connsiteX2" fmla="*/ 387127 w 1250049"/>
              <a:gd name="connsiteY2" fmla="*/ 2189922 h 2980482"/>
              <a:gd name="connsiteX3" fmla="*/ 0 w 1250049"/>
              <a:gd name="connsiteY3" fmla="*/ 2980482 h 2980482"/>
              <a:gd name="connsiteX0" fmla="*/ 1252881 w 1252881"/>
              <a:gd name="connsiteY0" fmla="*/ 0 h 2980482"/>
              <a:gd name="connsiteX1" fmla="*/ 1180857 w 1252881"/>
              <a:gd name="connsiteY1" fmla="*/ 1133148 h 2980482"/>
              <a:gd name="connsiteX2" fmla="*/ 389959 w 1252881"/>
              <a:gd name="connsiteY2" fmla="*/ 2189922 h 2980482"/>
              <a:gd name="connsiteX3" fmla="*/ 2832 w 1252881"/>
              <a:gd name="connsiteY3" fmla="*/ 2980482 h 2980482"/>
              <a:gd name="connsiteX0" fmla="*/ 1211853 w 1211853"/>
              <a:gd name="connsiteY0" fmla="*/ 0 h 3057824"/>
              <a:gd name="connsiteX1" fmla="*/ 1139829 w 1211853"/>
              <a:gd name="connsiteY1" fmla="*/ 1133148 h 3057824"/>
              <a:gd name="connsiteX2" fmla="*/ 348931 w 1211853"/>
              <a:gd name="connsiteY2" fmla="*/ 2189922 h 3057824"/>
              <a:gd name="connsiteX3" fmla="*/ 3348 w 1211853"/>
              <a:gd name="connsiteY3" fmla="*/ 3057824 h 3057824"/>
              <a:gd name="connsiteX0" fmla="*/ 1815477 w 1815477"/>
              <a:gd name="connsiteY0" fmla="*/ 0 h 2434946"/>
              <a:gd name="connsiteX1" fmla="*/ 1139829 w 1815477"/>
              <a:gd name="connsiteY1" fmla="*/ 510270 h 2434946"/>
              <a:gd name="connsiteX2" fmla="*/ 348931 w 1815477"/>
              <a:gd name="connsiteY2" fmla="*/ 1567044 h 2434946"/>
              <a:gd name="connsiteX3" fmla="*/ 3348 w 1815477"/>
              <a:gd name="connsiteY3" fmla="*/ 2434946 h 2434946"/>
              <a:gd name="connsiteX0" fmla="*/ 1815477 w 1815477"/>
              <a:gd name="connsiteY0" fmla="*/ 0 h 2434946"/>
              <a:gd name="connsiteX1" fmla="*/ 1449587 w 1815477"/>
              <a:gd name="connsiteY1" fmla="*/ 324483 h 2434946"/>
              <a:gd name="connsiteX2" fmla="*/ 348931 w 1815477"/>
              <a:gd name="connsiteY2" fmla="*/ 1567044 h 2434946"/>
              <a:gd name="connsiteX3" fmla="*/ 3348 w 1815477"/>
              <a:gd name="connsiteY3" fmla="*/ 2434946 h 243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477" h="2434946">
                <a:moveTo>
                  <a:pt x="1815477" y="0"/>
                </a:moveTo>
                <a:cubicBezTo>
                  <a:pt x="1570959" y="307745"/>
                  <a:pt x="1511201" y="-285605"/>
                  <a:pt x="1449587" y="324483"/>
                </a:cubicBezTo>
                <a:cubicBezTo>
                  <a:pt x="1457061" y="837399"/>
                  <a:pt x="527451" y="1413672"/>
                  <a:pt x="348931" y="1567044"/>
                </a:cubicBezTo>
                <a:cubicBezTo>
                  <a:pt x="170411" y="1720416"/>
                  <a:pt x="-28301" y="1870194"/>
                  <a:pt x="3348" y="2434946"/>
                </a:cubicBezTo>
              </a:path>
            </a:pathLst>
          </a:custGeom>
          <a:ln w="28575">
            <a:solidFill>
              <a:schemeClr val="bg1">
                <a:lumMod val="9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08" tIns="45705" rIns="91408" bIns="45705" rtlCol="0" anchor="ctr"/>
          <a:lstStyle/>
          <a:p>
            <a:pPr algn="ctr" defTabSz="914095"/>
            <a:endParaRPr lang="en-US" sz="1900" dirty="0">
              <a:solidFill>
                <a:srgbClr val="0096D6"/>
              </a:solidFill>
            </a:endParaRPr>
          </a:p>
        </p:txBody>
      </p:sp>
      <p:grpSp>
        <p:nvGrpSpPr>
          <p:cNvPr id="1028" name="Group 1027"/>
          <p:cNvGrpSpPr/>
          <p:nvPr/>
        </p:nvGrpSpPr>
        <p:grpSpPr>
          <a:xfrm>
            <a:off x="5623701" y="2319629"/>
            <a:ext cx="452379" cy="529539"/>
            <a:chOff x="5623701" y="2319629"/>
            <a:chExt cx="452379" cy="529539"/>
          </a:xfrm>
        </p:grpSpPr>
        <p:sp>
          <p:nvSpPr>
            <p:cNvPr id="172" name="Rectangle 171"/>
            <p:cNvSpPr/>
            <p:nvPr/>
          </p:nvSpPr>
          <p:spPr>
            <a:xfrm>
              <a:off x="5623701" y="2319629"/>
              <a:ext cx="452379" cy="52953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12190" tIns="60949" rIns="12190" bIns="60949" rtlCol="0" anchor="ctr"/>
            <a:lstStyle/>
            <a:p>
              <a:pPr algn="ctr" defTabSz="1218987">
                <a:lnSpc>
                  <a:spcPct val="80000"/>
                </a:lnSpc>
                <a:defRPr/>
              </a:pPr>
              <a:endParaRPr lang="en-US" sz="1100" kern="0" dirty="0">
                <a:solidFill>
                  <a:srgbClr val="C00000"/>
                </a:solidFill>
                <a:latin typeface="Arial"/>
                <a:ea typeface="ＭＳ Ｐゴシック" charset="0"/>
              </a:endParaRPr>
            </a:p>
          </p:txBody>
        </p:sp>
        <p:sp>
          <p:nvSpPr>
            <p:cNvPr id="173" name="Freeform 22"/>
            <p:cNvSpPr>
              <a:spLocks noEditPoints="1"/>
            </p:cNvSpPr>
            <p:nvPr/>
          </p:nvSpPr>
          <p:spPr bwMode="auto">
            <a:xfrm>
              <a:off x="5657631" y="2343440"/>
              <a:ext cx="383086" cy="443872"/>
            </a:xfrm>
            <a:custGeom>
              <a:avLst/>
              <a:gdLst/>
              <a:ahLst/>
              <a:cxnLst>
                <a:cxn ang="0">
                  <a:pos x="195" y="167"/>
                </a:cxn>
                <a:cxn ang="0">
                  <a:pos x="191" y="167"/>
                </a:cxn>
                <a:cxn ang="0">
                  <a:pos x="100" y="180"/>
                </a:cxn>
                <a:cxn ang="0">
                  <a:pos x="110" y="237"/>
                </a:cxn>
                <a:cxn ang="0">
                  <a:pos x="145" y="257"/>
                </a:cxn>
                <a:cxn ang="0">
                  <a:pos x="243" y="297"/>
                </a:cxn>
                <a:cxn ang="0">
                  <a:pos x="263" y="237"/>
                </a:cxn>
                <a:cxn ang="0">
                  <a:pos x="287" y="216"/>
                </a:cxn>
                <a:cxn ang="0">
                  <a:pos x="283" y="163"/>
                </a:cxn>
                <a:cxn ang="0">
                  <a:pos x="76" y="160"/>
                </a:cxn>
                <a:cxn ang="0">
                  <a:pos x="89" y="104"/>
                </a:cxn>
                <a:cxn ang="0">
                  <a:pos x="128" y="0"/>
                </a:cxn>
                <a:cxn ang="0">
                  <a:pos x="270" y="8"/>
                </a:cxn>
                <a:cxn ang="0">
                  <a:pos x="387" y="137"/>
                </a:cxn>
                <a:cxn ang="0">
                  <a:pos x="319" y="199"/>
                </a:cxn>
                <a:cxn ang="0">
                  <a:pos x="317" y="237"/>
                </a:cxn>
                <a:cxn ang="0">
                  <a:pos x="337" y="279"/>
                </a:cxn>
                <a:cxn ang="0">
                  <a:pos x="365" y="439"/>
                </a:cxn>
                <a:cxn ang="0">
                  <a:pos x="201" y="475"/>
                </a:cxn>
                <a:cxn ang="0">
                  <a:pos x="187" y="315"/>
                </a:cxn>
                <a:cxn ang="0">
                  <a:pos x="55" y="475"/>
                </a:cxn>
                <a:cxn ang="0">
                  <a:pos x="22" y="315"/>
                </a:cxn>
                <a:cxn ang="0">
                  <a:pos x="51" y="257"/>
                </a:cxn>
                <a:cxn ang="0">
                  <a:pos x="76" y="237"/>
                </a:cxn>
                <a:cxn ang="0">
                  <a:pos x="76" y="160"/>
                </a:cxn>
                <a:cxn ang="0">
                  <a:pos x="168" y="179"/>
                </a:cxn>
                <a:cxn ang="0">
                  <a:pos x="181" y="210"/>
                </a:cxn>
                <a:cxn ang="0">
                  <a:pos x="143" y="227"/>
                </a:cxn>
                <a:cxn ang="0">
                  <a:pos x="126" y="182"/>
                </a:cxn>
                <a:cxn ang="0">
                  <a:pos x="131" y="179"/>
                </a:cxn>
                <a:cxn ang="0">
                  <a:pos x="224" y="179"/>
                </a:cxn>
                <a:cxn ang="0">
                  <a:pos x="262" y="179"/>
                </a:cxn>
                <a:cxn ang="0">
                  <a:pos x="269" y="182"/>
                </a:cxn>
                <a:cxn ang="0">
                  <a:pos x="252" y="227"/>
                </a:cxn>
                <a:cxn ang="0">
                  <a:pos x="213" y="210"/>
                </a:cxn>
                <a:cxn ang="0">
                  <a:pos x="224" y="179"/>
                </a:cxn>
              </a:cxnLst>
              <a:rect l="0" t="0" r="r" b="b"/>
              <a:pathLst>
                <a:path w="387" h="475">
                  <a:moveTo>
                    <a:pt x="196" y="167"/>
                  </a:moveTo>
                  <a:cubicBezTo>
                    <a:pt x="195" y="167"/>
                    <a:pt x="195" y="167"/>
                    <a:pt x="195" y="167"/>
                  </a:cubicBezTo>
                  <a:cubicBezTo>
                    <a:pt x="193" y="167"/>
                    <a:pt x="193" y="167"/>
                    <a:pt x="193" y="167"/>
                  </a:cubicBezTo>
                  <a:cubicBezTo>
                    <a:pt x="191" y="167"/>
                    <a:pt x="191" y="167"/>
                    <a:pt x="191" y="167"/>
                  </a:cubicBezTo>
                  <a:cubicBezTo>
                    <a:pt x="160" y="167"/>
                    <a:pt x="131" y="166"/>
                    <a:pt x="105" y="163"/>
                  </a:cubicBezTo>
                  <a:cubicBezTo>
                    <a:pt x="102" y="168"/>
                    <a:pt x="100" y="173"/>
                    <a:pt x="100" y="180"/>
                  </a:cubicBezTo>
                  <a:cubicBezTo>
                    <a:pt x="100" y="216"/>
                    <a:pt x="100" y="216"/>
                    <a:pt x="100" y="216"/>
                  </a:cubicBezTo>
                  <a:cubicBezTo>
                    <a:pt x="100" y="225"/>
                    <a:pt x="104" y="233"/>
                    <a:pt x="110" y="237"/>
                  </a:cubicBezTo>
                  <a:cubicBezTo>
                    <a:pt x="125" y="237"/>
                    <a:pt x="125" y="237"/>
                    <a:pt x="125" y="237"/>
                  </a:cubicBezTo>
                  <a:cubicBezTo>
                    <a:pt x="136" y="237"/>
                    <a:pt x="145" y="246"/>
                    <a:pt x="145" y="257"/>
                  </a:cubicBezTo>
                  <a:cubicBezTo>
                    <a:pt x="145" y="297"/>
                    <a:pt x="145" y="297"/>
                    <a:pt x="145" y="297"/>
                  </a:cubicBezTo>
                  <a:cubicBezTo>
                    <a:pt x="173" y="313"/>
                    <a:pt x="215" y="313"/>
                    <a:pt x="243" y="297"/>
                  </a:cubicBezTo>
                  <a:cubicBezTo>
                    <a:pt x="243" y="257"/>
                    <a:pt x="243" y="257"/>
                    <a:pt x="243" y="257"/>
                  </a:cubicBezTo>
                  <a:cubicBezTo>
                    <a:pt x="243" y="246"/>
                    <a:pt x="252" y="237"/>
                    <a:pt x="263" y="237"/>
                  </a:cubicBezTo>
                  <a:cubicBezTo>
                    <a:pt x="278" y="237"/>
                    <a:pt x="278" y="237"/>
                    <a:pt x="278" y="237"/>
                  </a:cubicBezTo>
                  <a:cubicBezTo>
                    <a:pt x="283" y="233"/>
                    <a:pt x="287" y="225"/>
                    <a:pt x="287" y="216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7" y="173"/>
                    <a:pt x="286" y="168"/>
                    <a:pt x="283" y="163"/>
                  </a:cubicBezTo>
                  <a:cubicBezTo>
                    <a:pt x="257" y="166"/>
                    <a:pt x="227" y="167"/>
                    <a:pt x="196" y="167"/>
                  </a:cubicBezTo>
                  <a:close/>
                  <a:moveTo>
                    <a:pt x="76" y="160"/>
                  </a:moveTo>
                  <a:cubicBezTo>
                    <a:pt x="30" y="154"/>
                    <a:pt x="0" y="145"/>
                    <a:pt x="0" y="137"/>
                  </a:cubicBezTo>
                  <a:cubicBezTo>
                    <a:pt x="1" y="124"/>
                    <a:pt x="36" y="110"/>
                    <a:pt x="89" y="104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4"/>
                    <a:pt x="122" y="0"/>
                    <a:pt x="128" y="0"/>
                  </a:cubicBezTo>
                  <a:cubicBezTo>
                    <a:pt x="172" y="0"/>
                    <a:pt x="216" y="0"/>
                    <a:pt x="260" y="0"/>
                  </a:cubicBezTo>
                  <a:cubicBezTo>
                    <a:pt x="266" y="0"/>
                    <a:pt x="269" y="4"/>
                    <a:pt x="270" y="8"/>
                  </a:cubicBezTo>
                  <a:cubicBezTo>
                    <a:pt x="299" y="104"/>
                    <a:pt x="299" y="104"/>
                    <a:pt x="299" y="104"/>
                  </a:cubicBezTo>
                  <a:cubicBezTo>
                    <a:pt x="352" y="110"/>
                    <a:pt x="387" y="124"/>
                    <a:pt x="387" y="137"/>
                  </a:cubicBezTo>
                  <a:cubicBezTo>
                    <a:pt x="387" y="145"/>
                    <a:pt x="358" y="154"/>
                    <a:pt x="312" y="160"/>
                  </a:cubicBezTo>
                  <a:cubicBezTo>
                    <a:pt x="316" y="172"/>
                    <a:pt x="319" y="185"/>
                    <a:pt x="319" y="199"/>
                  </a:cubicBezTo>
                  <a:cubicBezTo>
                    <a:pt x="319" y="212"/>
                    <a:pt x="316" y="225"/>
                    <a:pt x="312" y="237"/>
                  </a:cubicBezTo>
                  <a:cubicBezTo>
                    <a:pt x="317" y="237"/>
                    <a:pt x="317" y="237"/>
                    <a:pt x="317" y="237"/>
                  </a:cubicBezTo>
                  <a:cubicBezTo>
                    <a:pt x="328" y="237"/>
                    <a:pt x="337" y="246"/>
                    <a:pt x="337" y="257"/>
                  </a:cubicBezTo>
                  <a:cubicBezTo>
                    <a:pt x="337" y="279"/>
                    <a:pt x="337" y="279"/>
                    <a:pt x="337" y="279"/>
                  </a:cubicBezTo>
                  <a:cubicBezTo>
                    <a:pt x="353" y="281"/>
                    <a:pt x="365" y="296"/>
                    <a:pt x="365" y="315"/>
                  </a:cubicBezTo>
                  <a:cubicBezTo>
                    <a:pt x="365" y="439"/>
                    <a:pt x="365" y="439"/>
                    <a:pt x="365" y="439"/>
                  </a:cubicBezTo>
                  <a:cubicBezTo>
                    <a:pt x="365" y="459"/>
                    <a:pt x="351" y="475"/>
                    <a:pt x="333" y="475"/>
                  </a:cubicBezTo>
                  <a:cubicBezTo>
                    <a:pt x="201" y="475"/>
                    <a:pt x="201" y="475"/>
                    <a:pt x="201" y="475"/>
                  </a:cubicBezTo>
                  <a:cubicBezTo>
                    <a:pt x="201" y="315"/>
                    <a:pt x="201" y="315"/>
                    <a:pt x="201" y="315"/>
                  </a:cubicBezTo>
                  <a:cubicBezTo>
                    <a:pt x="196" y="315"/>
                    <a:pt x="191" y="315"/>
                    <a:pt x="187" y="315"/>
                  </a:cubicBezTo>
                  <a:cubicBezTo>
                    <a:pt x="187" y="475"/>
                    <a:pt x="187" y="475"/>
                    <a:pt x="187" y="475"/>
                  </a:cubicBezTo>
                  <a:cubicBezTo>
                    <a:pt x="55" y="475"/>
                    <a:pt x="55" y="475"/>
                    <a:pt x="55" y="475"/>
                  </a:cubicBezTo>
                  <a:cubicBezTo>
                    <a:pt x="37" y="475"/>
                    <a:pt x="22" y="459"/>
                    <a:pt x="22" y="439"/>
                  </a:cubicBezTo>
                  <a:cubicBezTo>
                    <a:pt x="22" y="315"/>
                    <a:pt x="22" y="315"/>
                    <a:pt x="22" y="315"/>
                  </a:cubicBezTo>
                  <a:cubicBezTo>
                    <a:pt x="22" y="296"/>
                    <a:pt x="35" y="281"/>
                    <a:pt x="51" y="279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46"/>
                    <a:pt x="60" y="237"/>
                    <a:pt x="71" y="237"/>
                  </a:cubicBezTo>
                  <a:cubicBezTo>
                    <a:pt x="76" y="237"/>
                    <a:pt x="76" y="237"/>
                    <a:pt x="76" y="237"/>
                  </a:cubicBezTo>
                  <a:cubicBezTo>
                    <a:pt x="71" y="225"/>
                    <a:pt x="69" y="212"/>
                    <a:pt x="69" y="199"/>
                  </a:cubicBezTo>
                  <a:cubicBezTo>
                    <a:pt x="69" y="185"/>
                    <a:pt x="71" y="172"/>
                    <a:pt x="76" y="160"/>
                  </a:cubicBezTo>
                  <a:close/>
                  <a:moveTo>
                    <a:pt x="132" y="179"/>
                  </a:moveTo>
                  <a:cubicBezTo>
                    <a:pt x="144" y="179"/>
                    <a:pt x="156" y="179"/>
                    <a:pt x="168" y="179"/>
                  </a:cubicBezTo>
                  <a:cubicBezTo>
                    <a:pt x="180" y="179"/>
                    <a:pt x="181" y="182"/>
                    <a:pt x="181" y="194"/>
                  </a:cubicBezTo>
                  <a:cubicBezTo>
                    <a:pt x="181" y="194"/>
                    <a:pt x="181" y="208"/>
                    <a:pt x="181" y="210"/>
                  </a:cubicBezTo>
                  <a:cubicBezTo>
                    <a:pt x="181" y="219"/>
                    <a:pt x="173" y="227"/>
                    <a:pt x="164" y="227"/>
                  </a:cubicBezTo>
                  <a:cubicBezTo>
                    <a:pt x="143" y="227"/>
                    <a:pt x="143" y="227"/>
                    <a:pt x="143" y="227"/>
                  </a:cubicBezTo>
                  <a:cubicBezTo>
                    <a:pt x="133" y="227"/>
                    <a:pt x="126" y="219"/>
                    <a:pt x="126" y="210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26" y="180"/>
                    <a:pt x="127" y="179"/>
                    <a:pt x="128" y="179"/>
                  </a:cubicBezTo>
                  <a:cubicBezTo>
                    <a:pt x="131" y="179"/>
                    <a:pt x="131" y="179"/>
                    <a:pt x="131" y="179"/>
                  </a:cubicBezTo>
                  <a:cubicBezTo>
                    <a:pt x="131" y="179"/>
                    <a:pt x="131" y="179"/>
                    <a:pt x="132" y="179"/>
                  </a:cubicBezTo>
                  <a:close/>
                  <a:moveTo>
                    <a:pt x="224" y="179"/>
                  </a:moveTo>
                  <a:cubicBezTo>
                    <a:pt x="262" y="179"/>
                    <a:pt x="262" y="179"/>
                    <a:pt x="262" y="179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266" y="179"/>
                    <a:pt x="266" y="179"/>
                    <a:pt x="266" y="179"/>
                  </a:cubicBezTo>
                  <a:cubicBezTo>
                    <a:pt x="268" y="179"/>
                    <a:pt x="269" y="180"/>
                    <a:pt x="269" y="182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69" y="219"/>
                    <a:pt x="261" y="227"/>
                    <a:pt x="252" y="227"/>
                  </a:cubicBezTo>
                  <a:cubicBezTo>
                    <a:pt x="230" y="227"/>
                    <a:pt x="230" y="227"/>
                    <a:pt x="230" y="227"/>
                  </a:cubicBezTo>
                  <a:cubicBezTo>
                    <a:pt x="221" y="227"/>
                    <a:pt x="214" y="219"/>
                    <a:pt x="213" y="210"/>
                  </a:cubicBezTo>
                  <a:cubicBezTo>
                    <a:pt x="213" y="193"/>
                    <a:pt x="213" y="193"/>
                    <a:pt x="213" y="193"/>
                  </a:cubicBezTo>
                  <a:cubicBezTo>
                    <a:pt x="213" y="182"/>
                    <a:pt x="211" y="179"/>
                    <a:pt x="224" y="17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51358" tIns="25679" rIns="51358" bIns="25679" numCol="1" anchor="t" anchorCtr="0" compatLnSpc="1">
              <a:prstTxWarp prst="textNoShape">
                <a:avLst/>
              </a:prstTxWarp>
            </a:bodyPr>
            <a:lstStyle/>
            <a:p>
              <a:pPr defTabSz="912548">
                <a:defRPr/>
              </a:pPr>
              <a:endParaRPr lang="en-US" i="1" kern="0" dirty="0">
                <a:solidFill>
                  <a:srgbClr val="000000"/>
                </a:solidFill>
                <a:latin typeface="CiscoSansTT Light"/>
                <a:ea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3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3032E-6 -0.00023 L -2.43032E-6 0.00023 C -0.00286 -0.00764 -0.00547 -0.01505 -0.00872 -0.02014 C -0.01263 -0.03264 -0.01641 -0.06157 -0.02331 -0.07477 C -0.0293 -0.08611 -0.04519 -0.09467 -0.0504 -0.09977 C -0.06447 -0.10532 -0.09338 -0.10602 -0.10601 -0.10787 C -0.13089 -0.11273 -0.15642 -0.11342 -0.18103 -0.11898 C -0.19653 -0.12222 -0.19549 -0.12592 -0.19875 -0.12708 C -0.20331 -0.13032 -0.20617 -0.13217 -0.20799 -0.13333 C -0.21399 -0.13912 -0.2218 -0.16458 -0.22662 -0.1713 C -0.23183 -0.1787 -0.23443 -0.175 -0.23886 -0.17755 C -0.24368 -0.18009 -0.25006 -0.18079 -0.25436 -0.1831 C -0.25892 -0.18565 -0.26048 -0.18935 -0.26478 -0.1919 C -0.26921 -0.19491 -0.27338 -0.19884 -0.28015 -0.19884 L -0.28015 -0.19861 " pathEditMode="relative" rAng="0" ptsTypes="AAAAAAAAAAAAAAA">
                                      <p:cBhvr>
                                        <p:cTn id="17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14" y="-990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1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6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67" grpId="0" animBg="1"/>
      <p:bldP spid="16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119" dirty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Network </a:t>
            </a:r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Element as </a:t>
            </a:r>
            <a:r>
              <a:rPr lang="en-US" sz="4000" spc="-119" dirty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Subscriber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461831" y="1913080"/>
            <a:ext cx="7141619" cy="113859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/>
              <a:t>D</a:t>
            </a:r>
            <a:r>
              <a:rPr lang="en-US" sz="2400" dirty="0" smtClean="0"/>
              <a:t>evice </a:t>
            </a:r>
            <a:r>
              <a:rPr lang="en-US" sz="2400" dirty="0" smtClean="0"/>
              <a:t>doesn't have authoritative </a:t>
            </a:r>
            <a:r>
              <a:rPr lang="en-US" sz="2400" dirty="0" smtClean="0"/>
              <a:t>ownership.  Instead </a:t>
            </a:r>
            <a:r>
              <a:rPr lang="en-US" sz="2400" dirty="0" smtClean="0"/>
              <a:t>the primary copy is explicitly elsewhere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grpSp>
        <p:nvGrpSpPr>
          <p:cNvPr id="26" name="Group 25"/>
          <p:cNvGrpSpPr/>
          <p:nvPr/>
        </p:nvGrpSpPr>
        <p:grpSpPr>
          <a:xfrm>
            <a:off x="526884" y="2419160"/>
            <a:ext cx="3373205" cy="2356362"/>
            <a:chOff x="836563" y="2507943"/>
            <a:chExt cx="3373205" cy="2356362"/>
          </a:xfrm>
        </p:grpSpPr>
        <p:sp>
          <p:nvSpPr>
            <p:cNvPr id="69" name="Cloud 68"/>
            <p:cNvSpPr/>
            <p:nvPr/>
          </p:nvSpPr>
          <p:spPr bwMode="auto">
            <a:xfrm>
              <a:off x="1345475" y="3038091"/>
              <a:ext cx="2632565" cy="1356674"/>
            </a:xfrm>
            <a:prstGeom prst="cloud">
              <a:avLst/>
            </a:prstGeom>
            <a:solidFill>
              <a:srgbClr val="75818B"/>
            </a:solidFill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82296" tIns="36576" rIns="82296" bIns="3657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1600" dirty="0">
                  <a:solidFill>
                    <a:srgbClr val="2C2C2C"/>
                  </a:solidFill>
                  <a:effectLst>
                    <a:outerShdw blurRad="50800" dist="38100" dir="2700000" algn="tl" rotWithShape="0">
                      <a:srgbClr val="B7D333">
                        <a:lumMod val="75000"/>
                        <a:alpha val="43000"/>
                      </a:srgbClr>
                    </a:outerShdw>
                  </a:effectLst>
                </a:rPr>
                <a:t>  </a:t>
              </a:r>
              <a:endParaRPr lang="en-US" sz="1600" dirty="0">
                <a:solidFill>
                  <a:srgbClr val="2C2C2C"/>
                </a:solidFill>
                <a:effectLst>
                  <a:outerShdw blurRad="50800" dist="38100" dir="2700000" algn="tl" rotWithShape="0">
                    <a:srgbClr val="B7D333">
                      <a:lumMod val="75000"/>
                      <a:alpha val="43000"/>
                    </a:srgbClr>
                  </a:outerShdw>
                </a:effectLst>
              </a:endParaRPr>
            </a:p>
            <a:p>
              <a:pPr algn="ctr" defTabSz="457200"/>
              <a:endParaRPr lang="en-US" sz="1600" dirty="0">
                <a:solidFill>
                  <a:srgbClr val="2C2C2C"/>
                </a:solidFill>
                <a:effectLst>
                  <a:outerShdw blurRad="50800" dist="38100" dir="2700000" algn="tl" rotWithShape="0">
                    <a:srgbClr val="B7D333">
                      <a:lumMod val="75000"/>
                      <a:alpha val="43000"/>
                    </a:srgbClr>
                  </a:outerShdw>
                </a:effectLst>
              </a:endParaRPr>
            </a:p>
            <a:p>
              <a:pPr algn="ctr" defTabSz="457200"/>
              <a:endParaRPr lang="en-US" sz="1600" dirty="0">
                <a:solidFill>
                  <a:srgbClr val="2C2C2C"/>
                </a:solidFill>
                <a:effectLst>
                  <a:outerShdw blurRad="50800" dist="38100" dir="2700000" algn="tl" rotWithShape="0">
                    <a:srgbClr val="B7D333">
                      <a:lumMod val="75000"/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63" name="Group 62"/>
            <p:cNvGrpSpPr>
              <a:grpSpLocks noChangeAspect="1"/>
            </p:cNvGrpSpPr>
            <p:nvPr/>
          </p:nvGrpSpPr>
          <p:grpSpPr>
            <a:xfrm>
              <a:off x="1281726" y="3991455"/>
              <a:ext cx="504856" cy="458936"/>
              <a:chOff x="4113212" y="4419600"/>
              <a:chExt cx="838200" cy="83820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4113212" y="4419600"/>
                <a:ext cx="838200" cy="838200"/>
              </a:xfrm>
              <a:prstGeom prst="ellipse">
                <a:avLst/>
              </a:prstGeom>
              <a:solidFill>
                <a:srgbClr val="0096D6"/>
              </a:solidFill>
              <a:ln w="9525" cap="flat" cmpd="sng" algn="ctr">
                <a:solidFill>
                  <a:srgbClr val="0096D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isometricTopUp"/>
                <a:lightRig rig="threePt" dir="t"/>
              </a:scene3d>
              <a:sp3d extrusionH="190500" contourW="12700" prstMaterial="softEdge">
                <a:extrusionClr>
                  <a:srgbClr val="0096D6"/>
                </a:extrusionClr>
                <a:contourClr>
                  <a:srgbClr val="0096D6">
                    <a:lumMod val="5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4031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5" name="Group 11"/>
              <p:cNvGrpSpPr/>
              <p:nvPr/>
            </p:nvGrpSpPr>
            <p:grpSpPr>
              <a:xfrm>
                <a:off x="4231744" y="4470402"/>
                <a:ext cx="609600" cy="711203"/>
                <a:chOff x="7237412" y="1981200"/>
                <a:chExt cx="1219200" cy="1371600"/>
              </a:xfrm>
              <a:solidFill>
                <a:srgbClr val="6DB344"/>
              </a:solidFill>
              <a:scene3d>
                <a:camera prst="isometricTopUp"/>
                <a:lightRig rig="threePt" dir="t"/>
              </a:scene3d>
            </p:grpSpPr>
            <p:sp>
              <p:nvSpPr>
                <p:cNvPr id="66" name="Right Arrow 65"/>
                <p:cNvSpPr/>
                <p:nvPr/>
              </p:nvSpPr>
              <p:spPr>
                <a:xfrm>
                  <a:off x="7237412" y="2514600"/>
                  <a:ext cx="533400" cy="304800"/>
                </a:xfrm>
                <a:prstGeom prst="rightArrow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684031">
                    <a:defRPr/>
                  </a:pPr>
                  <a:endParaRPr lang="en-US" sz="1600" kern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7" name="Right Arrow 66"/>
                <p:cNvSpPr/>
                <p:nvPr/>
              </p:nvSpPr>
              <p:spPr>
                <a:xfrm flipH="1">
                  <a:off x="7923212" y="2514600"/>
                  <a:ext cx="533400" cy="304800"/>
                </a:xfrm>
                <a:prstGeom prst="rightArrow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684031">
                    <a:defRPr/>
                  </a:pPr>
                  <a:endParaRPr lang="en-US" sz="1600" kern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" name="Right Arrow 71"/>
                <p:cNvSpPr/>
                <p:nvPr/>
              </p:nvSpPr>
              <p:spPr>
                <a:xfrm rot="16200000">
                  <a:off x="7580312" y="2933700"/>
                  <a:ext cx="533400" cy="304800"/>
                </a:xfrm>
                <a:prstGeom prst="rightArrow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684031">
                    <a:defRPr/>
                  </a:pPr>
                  <a:endParaRPr lang="en-US" sz="1600" kern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Right Arrow 73"/>
                <p:cNvSpPr/>
                <p:nvPr/>
              </p:nvSpPr>
              <p:spPr>
                <a:xfrm rot="5400000" flipV="1">
                  <a:off x="7580312" y="2095500"/>
                  <a:ext cx="533400" cy="304800"/>
                </a:xfrm>
                <a:prstGeom prst="rightArrow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684031">
                    <a:defRPr/>
                  </a:pPr>
                  <a:endParaRPr lang="en-US" sz="1600" kern="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94" name="Group 93"/>
            <p:cNvGrpSpPr>
              <a:grpSpLocks noChangeAspect="1"/>
            </p:cNvGrpSpPr>
            <p:nvPr/>
          </p:nvGrpSpPr>
          <p:grpSpPr>
            <a:xfrm>
              <a:off x="3704912" y="3363613"/>
              <a:ext cx="504856" cy="458936"/>
              <a:chOff x="4113212" y="4419600"/>
              <a:chExt cx="838200" cy="83820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4113212" y="4419600"/>
                <a:ext cx="838200" cy="838200"/>
              </a:xfrm>
              <a:prstGeom prst="ellipse">
                <a:avLst/>
              </a:prstGeom>
              <a:solidFill>
                <a:srgbClr val="0096D6"/>
              </a:solidFill>
              <a:ln w="9525" cap="flat" cmpd="sng" algn="ctr">
                <a:solidFill>
                  <a:srgbClr val="0096D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isometricTopUp"/>
                <a:lightRig rig="threePt" dir="t"/>
              </a:scene3d>
              <a:sp3d extrusionH="190500" contourW="12700" prstMaterial="softEdge">
                <a:extrusionClr>
                  <a:srgbClr val="0096D6"/>
                </a:extrusionClr>
                <a:contourClr>
                  <a:srgbClr val="0096D6">
                    <a:lumMod val="5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4031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6" name="Group 11"/>
              <p:cNvGrpSpPr/>
              <p:nvPr/>
            </p:nvGrpSpPr>
            <p:grpSpPr>
              <a:xfrm>
                <a:off x="4231744" y="4470402"/>
                <a:ext cx="609600" cy="711203"/>
                <a:chOff x="7237412" y="1981200"/>
                <a:chExt cx="1219200" cy="1371600"/>
              </a:xfrm>
              <a:solidFill>
                <a:srgbClr val="6DB344"/>
              </a:solidFill>
              <a:scene3d>
                <a:camera prst="isometricTopUp"/>
                <a:lightRig rig="threePt" dir="t"/>
              </a:scene3d>
            </p:grpSpPr>
            <p:sp>
              <p:nvSpPr>
                <p:cNvPr id="98" name="Right Arrow 97"/>
                <p:cNvSpPr/>
                <p:nvPr/>
              </p:nvSpPr>
              <p:spPr>
                <a:xfrm>
                  <a:off x="7237412" y="2514600"/>
                  <a:ext cx="533400" cy="304800"/>
                </a:xfrm>
                <a:prstGeom prst="rightArrow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684031">
                    <a:defRPr/>
                  </a:pPr>
                  <a:endParaRPr lang="en-US" sz="1600" kern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" name="Right Arrow 98"/>
                <p:cNvSpPr/>
                <p:nvPr/>
              </p:nvSpPr>
              <p:spPr>
                <a:xfrm flipH="1">
                  <a:off x="7923212" y="2514600"/>
                  <a:ext cx="533400" cy="304800"/>
                </a:xfrm>
                <a:prstGeom prst="rightArrow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684031">
                    <a:defRPr/>
                  </a:pPr>
                  <a:endParaRPr lang="en-US" sz="1600" kern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" name="Right Arrow 99"/>
                <p:cNvSpPr/>
                <p:nvPr/>
              </p:nvSpPr>
              <p:spPr>
                <a:xfrm rot="16200000">
                  <a:off x="7580312" y="2933700"/>
                  <a:ext cx="533400" cy="304800"/>
                </a:xfrm>
                <a:prstGeom prst="rightArrow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684031">
                    <a:defRPr/>
                  </a:pPr>
                  <a:endParaRPr lang="en-US" sz="1600" kern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" name="Right Arrow 100"/>
                <p:cNvSpPr/>
                <p:nvPr/>
              </p:nvSpPr>
              <p:spPr>
                <a:xfrm rot="5400000" flipV="1">
                  <a:off x="7580312" y="2095500"/>
                  <a:ext cx="533400" cy="304800"/>
                </a:xfrm>
                <a:prstGeom prst="rightArrow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684031">
                    <a:defRPr/>
                  </a:pPr>
                  <a:endParaRPr lang="en-US" sz="1600" kern="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cxnSp>
          <p:nvCxnSpPr>
            <p:cNvPr id="125" name="Straight Arrow Connector 124"/>
            <p:cNvCxnSpPr>
              <a:stCxn id="88" idx="2"/>
            </p:cNvCxnSpPr>
            <p:nvPr/>
          </p:nvCxnSpPr>
          <p:spPr>
            <a:xfrm>
              <a:off x="1838629" y="3247221"/>
              <a:ext cx="1800544" cy="410463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prstDash val="sysDot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88" idx="2"/>
              <a:endCxn id="119" idx="0"/>
            </p:cNvCxnSpPr>
            <p:nvPr/>
          </p:nvCxnSpPr>
          <p:spPr>
            <a:xfrm>
              <a:off x="1838629" y="3247221"/>
              <a:ext cx="641067" cy="1038305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prstDash val="sysDot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88" idx="2"/>
              <a:endCxn id="122" idx="0"/>
            </p:cNvCxnSpPr>
            <p:nvPr/>
          </p:nvCxnSpPr>
          <p:spPr>
            <a:xfrm>
              <a:off x="1838629" y="3247221"/>
              <a:ext cx="1325689" cy="973702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prstDash val="sysDot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352" y="3663790"/>
              <a:ext cx="749360" cy="442663"/>
            </a:xfrm>
            <a:prstGeom prst="rect">
              <a:avLst/>
            </a:prstGeom>
          </p:spPr>
        </p:pic>
        <p:grpSp>
          <p:nvGrpSpPr>
            <p:cNvPr id="111" name="Group 110"/>
            <p:cNvGrpSpPr>
              <a:grpSpLocks noChangeAspect="1"/>
            </p:cNvGrpSpPr>
            <p:nvPr/>
          </p:nvGrpSpPr>
          <p:grpSpPr>
            <a:xfrm>
              <a:off x="2503151" y="3843242"/>
              <a:ext cx="504856" cy="458936"/>
              <a:chOff x="4113212" y="4419600"/>
              <a:chExt cx="838200" cy="838200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4113212" y="4419600"/>
                <a:ext cx="838200" cy="838200"/>
              </a:xfrm>
              <a:prstGeom prst="ellipse">
                <a:avLst/>
              </a:prstGeom>
              <a:solidFill>
                <a:srgbClr val="0096D6"/>
              </a:solidFill>
              <a:ln w="9525" cap="flat" cmpd="sng" algn="ctr">
                <a:solidFill>
                  <a:srgbClr val="0096D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isometricTopUp"/>
                <a:lightRig rig="threePt" dir="t"/>
              </a:scene3d>
              <a:sp3d extrusionH="190500" contourW="12700" prstMaterial="softEdge">
                <a:extrusionClr>
                  <a:srgbClr val="0096D6"/>
                </a:extrusionClr>
                <a:contourClr>
                  <a:srgbClr val="0096D6">
                    <a:lumMod val="5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4031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3" name="Group 11"/>
              <p:cNvGrpSpPr/>
              <p:nvPr/>
            </p:nvGrpSpPr>
            <p:grpSpPr>
              <a:xfrm>
                <a:off x="4231744" y="4470402"/>
                <a:ext cx="609600" cy="711203"/>
                <a:chOff x="7237412" y="1981200"/>
                <a:chExt cx="1219200" cy="1371600"/>
              </a:xfrm>
              <a:solidFill>
                <a:srgbClr val="6DB344"/>
              </a:solidFill>
              <a:scene3d>
                <a:camera prst="isometricTopUp"/>
                <a:lightRig rig="threePt" dir="t"/>
              </a:scene3d>
            </p:grpSpPr>
            <p:sp>
              <p:nvSpPr>
                <p:cNvPr id="114" name="Right Arrow 113"/>
                <p:cNvSpPr/>
                <p:nvPr/>
              </p:nvSpPr>
              <p:spPr>
                <a:xfrm>
                  <a:off x="7237412" y="2514600"/>
                  <a:ext cx="533400" cy="304800"/>
                </a:xfrm>
                <a:prstGeom prst="rightArrow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684031">
                    <a:defRPr/>
                  </a:pPr>
                  <a:endParaRPr lang="en-US" sz="1600" kern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" name="Right Arrow 114"/>
                <p:cNvSpPr/>
                <p:nvPr/>
              </p:nvSpPr>
              <p:spPr>
                <a:xfrm flipH="1">
                  <a:off x="7923212" y="2514600"/>
                  <a:ext cx="533400" cy="304800"/>
                </a:xfrm>
                <a:prstGeom prst="rightArrow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684031">
                    <a:defRPr/>
                  </a:pPr>
                  <a:endParaRPr lang="en-US" sz="1600" kern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" name="Right Arrow 115"/>
                <p:cNvSpPr/>
                <p:nvPr/>
              </p:nvSpPr>
              <p:spPr>
                <a:xfrm rot="16200000">
                  <a:off x="7580312" y="2933700"/>
                  <a:ext cx="533400" cy="304800"/>
                </a:xfrm>
                <a:prstGeom prst="rightArrow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684031">
                    <a:defRPr/>
                  </a:pPr>
                  <a:endParaRPr lang="en-US" sz="1600" kern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" name="Right Arrow 116"/>
                <p:cNvSpPr/>
                <p:nvPr/>
              </p:nvSpPr>
              <p:spPr>
                <a:xfrm rot="5400000" flipV="1">
                  <a:off x="7580312" y="2095500"/>
                  <a:ext cx="533400" cy="304800"/>
                </a:xfrm>
                <a:prstGeom prst="rightArrow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684031">
                    <a:defRPr/>
                  </a:pPr>
                  <a:endParaRPr lang="en-US" sz="1600" kern="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18" name="Group 117"/>
            <p:cNvGrpSpPr/>
            <p:nvPr/>
          </p:nvGrpSpPr>
          <p:grpSpPr>
            <a:xfrm>
              <a:off x="2137385" y="4285526"/>
              <a:ext cx="684622" cy="578779"/>
              <a:chOff x="4317674" y="1630490"/>
              <a:chExt cx="1237279" cy="784718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4317674" y="1630490"/>
                <a:ext cx="1237279" cy="784718"/>
              </a:xfrm>
              <a:prstGeom prst="rect">
                <a:avLst/>
              </a:prstGeom>
              <a:blipFill dpi="0" rotWithShape="1">
                <a:blip r:embed="rId3">
                  <a:alphaModFix amt="37000"/>
                </a:blip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76200" dist="50800" dir="5400000" algn="ctr" rotWithShape="0">
                  <a:srgbClr val="000000">
                    <a:alpha val="2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468685" y="1747252"/>
                <a:ext cx="940725" cy="4865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RingOutside">
                  <a:avLst>
                    <a:gd name="adj" fmla="val 67344"/>
                  </a:avLst>
                </a:prstTxWarp>
                <a:spAutoFit/>
              </a:bodyPr>
              <a:lstStyle/>
              <a:p>
                <a:pPr algn="ctr"/>
                <a:r>
                  <a:rPr lang="en-US" sz="4800" cap="none" spc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latin typeface="Arial Narrow" panose="020B0606020202030204" pitchFamily="34" charset="0"/>
                  </a:rPr>
                  <a:t>  </a:t>
                </a:r>
                <a:r>
                  <a:rPr lang="en-US" sz="1600" cap="none" spc="300" dirty="0" smtClean="0">
                    <a:ln w="18415" cmpd="sng">
                      <a:noFill/>
                      <a:prstDash val="solid"/>
                    </a:ln>
                    <a:solidFill>
                      <a:srgbClr val="FFFFFF">
                        <a:alpha val="50000"/>
                      </a:srgbClr>
                    </a:solidFill>
                    <a:latin typeface="Arial Narrow" panose="020B0606020202030204" pitchFamily="34" charset="0"/>
                  </a:rPr>
                  <a:t>Virtual</a:t>
                </a:r>
                <a:r>
                  <a:rPr lang="en-US" sz="1600" cap="none" spc="3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sz="1600" cap="none" spc="300" dirty="0" smtClean="0">
                    <a:ln w="18415" cmpd="sng">
                      <a:noFill/>
                      <a:prstDash val="solid"/>
                    </a:ln>
                    <a:solidFill>
                      <a:srgbClr val="FFFFFF">
                        <a:alpha val="51000"/>
                      </a:srgbClr>
                    </a:solidFill>
                    <a:latin typeface="Arial Narrow" panose="020B0606020202030204" pitchFamily="34" charset="0"/>
                  </a:rPr>
                  <a:t>Router</a:t>
                </a:r>
                <a:r>
                  <a:rPr lang="en-US" sz="1600" cap="none" spc="3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>
                        <a:alpha val="51000"/>
                      </a:srgbClr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sz="1600" cap="none" spc="3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latin typeface="Arial Narrow" panose="020B0606020202030204" pitchFamily="34" charset="0"/>
                  </a:rPr>
                  <a:t>                          </a:t>
                </a:r>
                <a:endParaRPr lang="en-US" sz="4800" cap="none" spc="3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2822007" y="4220923"/>
              <a:ext cx="684622" cy="578779"/>
              <a:chOff x="4317674" y="1630490"/>
              <a:chExt cx="1237279" cy="784718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4317674" y="1630490"/>
                <a:ext cx="1237279" cy="784718"/>
              </a:xfrm>
              <a:prstGeom prst="rect">
                <a:avLst/>
              </a:prstGeom>
              <a:blipFill dpi="0" rotWithShape="1">
                <a:blip r:embed="rId3">
                  <a:alphaModFix amt="37000"/>
                </a:blip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76200" dist="50800" dir="5400000" algn="ctr" rotWithShape="0">
                  <a:srgbClr val="000000">
                    <a:alpha val="2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4468685" y="1747252"/>
                <a:ext cx="940725" cy="4865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RingOutside">
                  <a:avLst>
                    <a:gd name="adj" fmla="val 67344"/>
                  </a:avLst>
                </a:prstTxWarp>
                <a:spAutoFit/>
              </a:bodyPr>
              <a:lstStyle/>
              <a:p>
                <a:pPr algn="ctr"/>
                <a:r>
                  <a:rPr lang="en-US" sz="4800" cap="none" spc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latin typeface="Arial Narrow" panose="020B0606020202030204" pitchFamily="34" charset="0"/>
                  </a:rPr>
                  <a:t>  </a:t>
                </a:r>
                <a:r>
                  <a:rPr lang="en-US" sz="1600" cap="none" spc="300" dirty="0" smtClean="0">
                    <a:ln w="18415" cmpd="sng">
                      <a:noFill/>
                      <a:prstDash val="solid"/>
                    </a:ln>
                    <a:solidFill>
                      <a:srgbClr val="FFFFFF">
                        <a:alpha val="50000"/>
                      </a:srgbClr>
                    </a:solidFill>
                    <a:latin typeface="Arial Narrow" panose="020B0606020202030204" pitchFamily="34" charset="0"/>
                  </a:rPr>
                  <a:t>Virtual</a:t>
                </a:r>
                <a:r>
                  <a:rPr lang="en-US" sz="1600" cap="none" spc="3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sz="1600" cap="none" spc="300" dirty="0" smtClean="0">
                    <a:ln w="18415" cmpd="sng">
                      <a:noFill/>
                      <a:prstDash val="solid"/>
                    </a:ln>
                    <a:solidFill>
                      <a:srgbClr val="FFFFFF">
                        <a:alpha val="51000"/>
                      </a:srgbClr>
                    </a:solidFill>
                    <a:latin typeface="Arial Narrow" panose="020B0606020202030204" pitchFamily="34" charset="0"/>
                  </a:rPr>
                  <a:t>Router</a:t>
                </a:r>
                <a:r>
                  <a:rPr lang="en-US" sz="1600" cap="none" spc="3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>
                        <a:alpha val="51000"/>
                      </a:srgbClr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sz="1600" cap="none" spc="3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latin typeface="Arial Narrow" panose="020B0606020202030204" pitchFamily="34" charset="0"/>
                  </a:rPr>
                  <a:t>                          </a:t>
                </a:r>
                <a:endParaRPr lang="en-US" sz="4800" cap="none" spc="3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rial Narrow" panose="020B0606020202030204" pitchFamily="34" charset="0"/>
                </a:endParaRPr>
              </a:p>
            </p:txBody>
          </p:sp>
        </p:grp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0672" y="3928858"/>
              <a:ext cx="749360" cy="442663"/>
            </a:xfrm>
            <a:prstGeom prst="rect">
              <a:avLst/>
            </a:prstGeom>
          </p:spPr>
        </p:pic>
        <p:grpSp>
          <p:nvGrpSpPr>
            <p:cNvPr id="86" name="Group 85"/>
            <p:cNvGrpSpPr>
              <a:grpSpLocks noChangeAspect="1"/>
            </p:cNvGrpSpPr>
            <p:nvPr/>
          </p:nvGrpSpPr>
          <p:grpSpPr>
            <a:xfrm>
              <a:off x="1831948" y="3958983"/>
              <a:ext cx="504856" cy="458936"/>
              <a:chOff x="4113212" y="4419600"/>
              <a:chExt cx="838200" cy="8382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4113212" y="4419600"/>
                <a:ext cx="838200" cy="838200"/>
              </a:xfrm>
              <a:prstGeom prst="ellipse">
                <a:avLst/>
              </a:prstGeom>
              <a:solidFill>
                <a:srgbClr val="0096D6"/>
              </a:solidFill>
              <a:ln w="9525" cap="flat" cmpd="sng" algn="ctr">
                <a:solidFill>
                  <a:srgbClr val="0096D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isometricTopUp"/>
                <a:lightRig rig="threePt" dir="t"/>
              </a:scene3d>
              <a:sp3d extrusionH="190500" contourW="12700" prstMaterial="softEdge">
                <a:extrusionClr>
                  <a:srgbClr val="0096D6"/>
                </a:extrusionClr>
                <a:contourClr>
                  <a:srgbClr val="0096D6">
                    <a:lumMod val="5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4031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9" name="Group 11"/>
              <p:cNvGrpSpPr/>
              <p:nvPr/>
            </p:nvGrpSpPr>
            <p:grpSpPr>
              <a:xfrm>
                <a:off x="4231744" y="4470402"/>
                <a:ext cx="609600" cy="711203"/>
                <a:chOff x="7237412" y="1981200"/>
                <a:chExt cx="1219200" cy="1371600"/>
              </a:xfrm>
              <a:solidFill>
                <a:srgbClr val="6DB344"/>
              </a:solidFill>
              <a:scene3d>
                <a:camera prst="isometricTopUp"/>
                <a:lightRig rig="threePt" dir="t"/>
              </a:scene3d>
            </p:grpSpPr>
            <p:sp>
              <p:nvSpPr>
                <p:cNvPr id="90" name="Right Arrow 89"/>
                <p:cNvSpPr/>
                <p:nvPr/>
              </p:nvSpPr>
              <p:spPr>
                <a:xfrm>
                  <a:off x="7237412" y="2514600"/>
                  <a:ext cx="533400" cy="304800"/>
                </a:xfrm>
                <a:prstGeom prst="rightArrow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684031">
                    <a:defRPr/>
                  </a:pPr>
                  <a:endParaRPr lang="en-US" sz="1600" kern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1" name="Right Arrow 90"/>
                <p:cNvSpPr/>
                <p:nvPr/>
              </p:nvSpPr>
              <p:spPr>
                <a:xfrm flipH="1">
                  <a:off x="7923212" y="2514600"/>
                  <a:ext cx="533400" cy="304800"/>
                </a:xfrm>
                <a:prstGeom prst="rightArrow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684031">
                    <a:defRPr/>
                  </a:pPr>
                  <a:endParaRPr lang="en-US" sz="1600" kern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" name="Right Arrow 91"/>
                <p:cNvSpPr/>
                <p:nvPr/>
              </p:nvSpPr>
              <p:spPr>
                <a:xfrm rot="16200000">
                  <a:off x="7580312" y="2933700"/>
                  <a:ext cx="533400" cy="304800"/>
                </a:xfrm>
                <a:prstGeom prst="rightArrow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684031">
                    <a:defRPr/>
                  </a:pPr>
                  <a:endParaRPr lang="en-US" sz="1600" kern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" name="Right Arrow 92"/>
                <p:cNvSpPr/>
                <p:nvPr/>
              </p:nvSpPr>
              <p:spPr>
                <a:xfrm rot="5400000" flipV="1">
                  <a:off x="7580312" y="2095500"/>
                  <a:ext cx="533400" cy="304800"/>
                </a:xfrm>
                <a:prstGeom prst="rightArrow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684031">
                    <a:defRPr/>
                  </a:pPr>
                  <a:endParaRPr lang="en-US" sz="1600" kern="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cxnSp>
          <p:nvCxnSpPr>
            <p:cNvPr id="131" name="Straight Arrow Connector 130"/>
            <p:cNvCxnSpPr>
              <a:stCxn id="88" idx="2"/>
            </p:cNvCxnSpPr>
            <p:nvPr/>
          </p:nvCxnSpPr>
          <p:spPr>
            <a:xfrm flipH="1">
              <a:off x="1559651" y="3247221"/>
              <a:ext cx="278978" cy="832809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prstDash val="sysDot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88" idx="2"/>
            </p:cNvCxnSpPr>
            <p:nvPr/>
          </p:nvCxnSpPr>
          <p:spPr>
            <a:xfrm flipH="1">
              <a:off x="1376006" y="3247221"/>
              <a:ext cx="462623" cy="476951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prstDash val="sysDot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88" idx="2"/>
            </p:cNvCxnSpPr>
            <p:nvPr/>
          </p:nvCxnSpPr>
          <p:spPr>
            <a:xfrm>
              <a:off x="1838629" y="3247221"/>
              <a:ext cx="237158" cy="788647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prstDash val="sysDot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88" idx="2"/>
            </p:cNvCxnSpPr>
            <p:nvPr/>
          </p:nvCxnSpPr>
          <p:spPr>
            <a:xfrm>
              <a:off x="1838629" y="3247221"/>
              <a:ext cx="1692239" cy="752002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prstDash val="sysDot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88" idx="2"/>
            </p:cNvCxnSpPr>
            <p:nvPr/>
          </p:nvCxnSpPr>
          <p:spPr>
            <a:xfrm>
              <a:off x="1838629" y="3247221"/>
              <a:ext cx="678256" cy="735734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prstDash val="sysDot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1414935" y="2851705"/>
              <a:ext cx="847387" cy="395516"/>
            </a:xfrm>
            <a:prstGeom prst="rect">
              <a:avLst/>
            </a:prstGeom>
            <a:solidFill>
              <a:srgbClr val="0D74A7"/>
            </a:solidFill>
            <a:ln w="12700" cap="flat" cmpd="sng" algn="ctr">
              <a:solidFill>
                <a:srgbClr val="0D74A7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isometricOffAxis1Right"/>
              <a:lightRig rig="threePt" dir="t"/>
            </a:scene3d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0" tIns="60947" rIns="12190" bIns="60947" rtlCol="0" anchor="ctr"/>
            <a:lstStyle/>
            <a:p>
              <a:pPr algn="ctr" defTabSz="609341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FFFFFF"/>
                  </a:solidFill>
                  <a:latin typeface="Arial Narrow" panose="020B0606020202030204" pitchFamily="34" charset="0"/>
                </a:rPr>
                <a:t>Controller</a:t>
              </a:r>
              <a:endParaRPr lang="en-US" sz="1600" dirty="0">
                <a:solidFill>
                  <a:srgbClr val="FFFFFF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836563" y="2507943"/>
              <a:ext cx="980354" cy="25042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 smtClean="0">
                  <a:solidFill>
                    <a:srgbClr val="FFFF00"/>
                  </a:solidFill>
                  <a:latin typeface="Arial"/>
                </a:rPr>
                <a:t>Publisher</a:t>
              </a:r>
              <a:endParaRPr lang="en-US" sz="1600" kern="0" dirty="0">
                <a:solidFill>
                  <a:srgbClr val="FFFF00"/>
                </a:solidFill>
                <a:latin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843158" y="4592463"/>
              <a:ext cx="1377002" cy="25042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 smtClean="0">
                  <a:solidFill>
                    <a:srgbClr val="FFFF00"/>
                  </a:solidFill>
                  <a:latin typeface="Arial"/>
                </a:rPr>
                <a:t>Subscribers</a:t>
              </a:r>
              <a:endParaRPr lang="en-US" sz="1600" kern="0" dirty="0">
                <a:solidFill>
                  <a:srgbClr val="FFFF00"/>
                </a:solidFill>
                <a:latin typeface="Arial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85594" y="3092336"/>
            <a:ext cx="6617856" cy="633084"/>
            <a:chOff x="4985594" y="3818331"/>
            <a:chExt cx="6617856" cy="633084"/>
          </a:xfrm>
        </p:grpSpPr>
        <p:sp>
          <p:nvSpPr>
            <p:cNvPr id="141" name="Content Placeholder 2"/>
            <p:cNvSpPr txBox="1">
              <a:spLocks/>
            </p:cNvSpPr>
            <p:nvPr/>
          </p:nvSpPr>
          <p:spPr>
            <a:xfrm>
              <a:off x="6742323" y="3818331"/>
              <a:ext cx="4861127" cy="633084"/>
            </a:xfrm>
            <a:prstGeom prst="rect">
              <a:avLst/>
            </a:prstGeom>
          </p:spPr>
          <p:txBody>
            <a:bodyPr vert="horz" lIns="91416" tIns="45709" rIns="91416" bIns="45709" rtlCol="0">
              <a:noAutofit/>
            </a:bodyPr>
            <a:lstStyle>
              <a:lvl1pPr marL="228544" indent="-228544" algn="l" defTabSz="914171" rtl="0" eaLnBrk="1" latinLnBrk="0" hangingPunct="1">
                <a:lnSpc>
                  <a:spcPct val="95000"/>
                </a:lnSpc>
                <a:spcBef>
                  <a:spcPts val="1480"/>
                </a:spcBef>
                <a:buClr>
                  <a:srgbClr val="3BC2FF"/>
                </a:buClr>
                <a:buSzPct val="90000"/>
                <a:buFont typeface="Arial" pitchFamily="34" charset="0"/>
                <a:buChar char="•"/>
                <a:tabLst/>
                <a:defRPr lang="en-US" sz="23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406304" indent="0" algn="l" defTabSz="914171" rtl="0" eaLnBrk="1" latinLnBrk="0" hangingPunct="1">
                <a:lnSpc>
                  <a:spcPct val="95000"/>
                </a:lnSpc>
                <a:spcBef>
                  <a:spcPts val="600"/>
                </a:spcBef>
                <a:buClr>
                  <a:srgbClr val="3BC2FF"/>
                </a:buClr>
                <a:buFontTx/>
                <a:buNone/>
                <a:tabLst/>
                <a:defRPr lang="en-US" sz="19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571356" indent="-1588" algn="l" defTabSz="914171" rtl="0" eaLnBrk="1" latinLnBrk="0" hangingPunct="1">
                <a:lnSpc>
                  <a:spcPct val="95000"/>
                </a:lnSpc>
                <a:spcBef>
                  <a:spcPts val="840"/>
                </a:spcBef>
                <a:buClr>
                  <a:srgbClr val="3BC2FF"/>
                </a:buClr>
                <a:buFont typeface="Arial" pitchFamily="34" charset="0"/>
                <a:buNone/>
                <a:tabLst/>
                <a:defRPr lang="en-US" sz="16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688805" indent="0" algn="l" defTabSz="914171" rtl="0" eaLnBrk="1" latinLnBrk="0" hangingPunct="1">
                <a:lnSpc>
                  <a:spcPct val="95000"/>
                </a:lnSpc>
                <a:spcBef>
                  <a:spcPts val="840"/>
                </a:spcBef>
                <a:buClr>
                  <a:srgbClr val="3BC2FF"/>
                </a:buClr>
                <a:buFont typeface="Arial" pitchFamily="34" charset="0"/>
                <a:buNone/>
                <a:tabLst/>
                <a:defRPr lang="en-US" sz="15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801488" indent="0" algn="l" defTabSz="914171" rtl="0" eaLnBrk="1" latinLnBrk="0" hangingPunct="1">
                <a:lnSpc>
                  <a:spcPct val="95000"/>
                </a:lnSpc>
                <a:spcBef>
                  <a:spcPts val="840"/>
                </a:spcBef>
                <a:buClr>
                  <a:srgbClr val="3BC2FF"/>
                </a:buClr>
                <a:buFont typeface="Arial" pitchFamily="34" charset="0"/>
                <a:buNone/>
                <a:tabLst/>
                <a:defRPr lang="en-US" sz="15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2513975" indent="-228544" algn="l" defTabSz="91417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056" indent="-228544" algn="l" defTabSz="91417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144" indent="-228544" algn="l" defTabSz="91417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229" indent="-228544" algn="l" defTabSz="91417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  <a:spcBef>
                  <a:spcPts val="1200"/>
                </a:spcBef>
              </a:pPr>
              <a:r>
                <a:rPr lang="en-US" sz="2000" dirty="0" smtClean="0"/>
                <a:t>Frees up the authoritative source from continuously tracking config everywhere 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10248" y="3954423"/>
              <a:ext cx="1223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FFFF00"/>
                  </a:solidFill>
                </a:rPr>
                <a:t>Scalability</a:t>
              </a:r>
              <a:endParaRPr lang="en-US" dirty="0"/>
            </a:p>
          </p:txBody>
        </p:sp>
        <p:pic>
          <p:nvPicPr>
            <p:cNvPr id="144" name="Picture 4" descr="http://www.clipartbest.com/cliparts/yTo/B6d/yToB6dAT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94317">
              <a:off x="4985594" y="3985364"/>
              <a:ext cx="357186" cy="267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4411581" y="4013615"/>
            <a:ext cx="7332864" cy="408955"/>
            <a:chOff x="4411581" y="4739610"/>
            <a:chExt cx="7332864" cy="408955"/>
          </a:xfrm>
        </p:grpSpPr>
        <p:sp>
          <p:nvSpPr>
            <p:cNvPr id="25" name="Rectangle 24"/>
            <p:cNvSpPr/>
            <p:nvPr/>
          </p:nvSpPr>
          <p:spPr>
            <a:xfrm>
              <a:off x="4705325" y="4739610"/>
              <a:ext cx="18303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FFFF00"/>
                  </a:solidFill>
                </a:rPr>
                <a:t>Troubleshooting</a:t>
              </a:r>
              <a:endParaRPr lang="en-US" dirty="0"/>
            </a:p>
          </p:txBody>
        </p:sp>
        <p:sp>
          <p:nvSpPr>
            <p:cNvPr id="142" name="Content Placeholder 2"/>
            <p:cNvSpPr txBox="1">
              <a:spLocks/>
            </p:cNvSpPr>
            <p:nvPr/>
          </p:nvSpPr>
          <p:spPr>
            <a:xfrm>
              <a:off x="6806046" y="4775522"/>
              <a:ext cx="4938399" cy="373043"/>
            </a:xfrm>
            <a:prstGeom prst="rect">
              <a:avLst/>
            </a:prstGeom>
          </p:spPr>
          <p:txBody>
            <a:bodyPr vert="horz" lIns="91416" tIns="45709" rIns="91416" bIns="45709" rtlCol="0">
              <a:noAutofit/>
            </a:bodyPr>
            <a:lstStyle>
              <a:lvl1pPr marL="228544" indent="-228544" algn="l" defTabSz="914171" rtl="0" eaLnBrk="1" latinLnBrk="0" hangingPunct="1">
                <a:lnSpc>
                  <a:spcPct val="95000"/>
                </a:lnSpc>
                <a:spcBef>
                  <a:spcPts val="1480"/>
                </a:spcBef>
                <a:buClr>
                  <a:srgbClr val="3BC2FF"/>
                </a:buClr>
                <a:buSzPct val="90000"/>
                <a:buFont typeface="Arial" pitchFamily="34" charset="0"/>
                <a:buChar char="•"/>
                <a:tabLst/>
                <a:defRPr lang="en-US" sz="23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406304" indent="0" algn="l" defTabSz="914171" rtl="0" eaLnBrk="1" latinLnBrk="0" hangingPunct="1">
                <a:lnSpc>
                  <a:spcPct val="95000"/>
                </a:lnSpc>
                <a:spcBef>
                  <a:spcPts val="600"/>
                </a:spcBef>
                <a:buClr>
                  <a:srgbClr val="3BC2FF"/>
                </a:buClr>
                <a:buFontTx/>
                <a:buNone/>
                <a:tabLst/>
                <a:defRPr lang="en-US" sz="19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571356" indent="-1588" algn="l" defTabSz="914171" rtl="0" eaLnBrk="1" latinLnBrk="0" hangingPunct="1">
                <a:lnSpc>
                  <a:spcPct val="95000"/>
                </a:lnSpc>
                <a:spcBef>
                  <a:spcPts val="840"/>
                </a:spcBef>
                <a:buClr>
                  <a:srgbClr val="3BC2FF"/>
                </a:buClr>
                <a:buFont typeface="Arial" pitchFamily="34" charset="0"/>
                <a:buNone/>
                <a:tabLst/>
                <a:defRPr lang="en-US" sz="16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688805" indent="0" algn="l" defTabSz="914171" rtl="0" eaLnBrk="1" latinLnBrk="0" hangingPunct="1">
                <a:lnSpc>
                  <a:spcPct val="95000"/>
                </a:lnSpc>
                <a:spcBef>
                  <a:spcPts val="840"/>
                </a:spcBef>
                <a:buClr>
                  <a:srgbClr val="3BC2FF"/>
                </a:buClr>
                <a:buFont typeface="Arial" pitchFamily="34" charset="0"/>
                <a:buNone/>
                <a:tabLst/>
                <a:defRPr lang="en-US" sz="15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801488" indent="0" algn="l" defTabSz="914171" rtl="0" eaLnBrk="1" latinLnBrk="0" hangingPunct="1">
                <a:lnSpc>
                  <a:spcPct val="95000"/>
                </a:lnSpc>
                <a:spcBef>
                  <a:spcPts val="840"/>
                </a:spcBef>
                <a:buClr>
                  <a:srgbClr val="3BC2FF"/>
                </a:buClr>
                <a:buFont typeface="Arial" pitchFamily="34" charset="0"/>
                <a:buNone/>
                <a:tabLst/>
                <a:defRPr lang="en-US" sz="15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2513975" indent="-228544" algn="l" defTabSz="91417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056" indent="-228544" algn="l" defTabSz="91417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144" indent="-228544" algn="l" defTabSz="91417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229" indent="-228544" algn="l" defTabSz="91417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  <a:spcBef>
                  <a:spcPts val="2400"/>
                </a:spcBef>
              </a:pPr>
              <a:r>
                <a:rPr lang="en-US" sz="2000" dirty="0" smtClean="0"/>
                <a:t>Single</a:t>
              </a:r>
              <a:r>
                <a:rPr lang="en-US" sz="2000" dirty="0"/>
                <a:t>, central device </a:t>
              </a:r>
              <a:r>
                <a:rPr lang="en-US" sz="2000" dirty="0" smtClean="0"/>
                <a:t>config</a:t>
              </a:r>
              <a:endParaRPr lang="en-US" sz="2000" dirty="0"/>
            </a:p>
          </p:txBody>
        </p:sp>
        <p:pic>
          <p:nvPicPr>
            <p:cNvPr id="145" name="Picture 4" descr="http://www.clipartbest.com/cliparts/yTo/B6d/yToB6dAT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94317">
              <a:off x="4411581" y="4795988"/>
              <a:ext cx="357186" cy="267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4778283" y="4878997"/>
            <a:ext cx="6825168" cy="747452"/>
            <a:chOff x="4778283" y="5604992"/>
            <a:chExt cx="6825168" cy="747452"/>
          </a:xfrm>
        </p:grpSpPr>
        <p:sp>
          <p:nvSpPr>
            <p:cNvPr id="24" name="Rectangle 23"/>
            <p:cNvSpPr/>
            <p:nvPr/>
          </p:nvSpPr>
          <p:spPr>
            <a:xfrm>
              <a:off x="5081454" y="5604992"/>
              <a:ext cx="14542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FFFF00"/>
                  </a:solidFill>
                </a:rPr>
                <a:t>Self healing,</a:t>
              </a:r>
            </a:p>
            <a:p>
              <a:pPr algn="r"/>
              <a:r>
                <a:rPr lang="en-US" dirty="0" smtClean="0">
                  <a:solidFill>
                    <a:srgbClr val="FFFF00"/>
                  </a:solidFill>
                </a:rPr>
                <a:t>Auto-config</a:t>
              </a:r>
              <a:endParaRPr lang="en-US" dirty="0"/>
            </a:p>
          </p:txBody>
        </p:sp>
        <p:sp>
          <p:nvSpPr>
            <p:cNvPr id="143" name="Content Placeholder 2"/>
            <p:cNvSpPr txBox="1">
              <a:spLocks/>
            </p:cNvSpPr>
            <p:nvPr/>
          </p:nvSpPr>
          <p:spPr>
            <a:xfrm>
              <a:off x="6806047" y="5620145"/>
              <a:ext cx="4797404" cy="732299"/>
            </a:xfrm>
            <a:prstGeom prst="rect">
              <a:avLst/>
            </a:prstGeom>
          </p:spPr>
          <p:txBody>
            <a:bodyPr vert="horz" lIns="91416" tIns="45709" rIns="91416" bIns="45709" rtlCol="0">
              <a:noAutofit/>
            </a:bodyPr>
            <a:lstStyle>
              <a:lvl1pPr marL="228544" indent="-228544" algn="l" defTabSz="914171" rtl="0" eaLnBrk="1" latinLnBrk="0" hangingPunct="1">
                <a:lnSpc>
                  <a:spcPct val="95000"/>
                </a:lnSpc>
                <a:spcBef>
                  <a:spcPts val="1480"/>
                </a:spcBef>
                <a:buClr>
                  <a:srgbClr val="3BC2FF"/>
                </a:buClr>
                <a:buSzPct val="90000"/>
                <a:buFont typeface="Arial" pitchFamily="34" charset="0"/>
                <a:buChar char="•"/>
                <a:tabLst/>
                <a:defRPr lang="en-US" sz="23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406304" indent="0" algn="l" defTabSz="914171" rtl="0" eaLnBrk="1" latinLnBrk="0" hangingPunct="1">
                <a:lnSpc>
                  <a:spcPct val="95000"/>
                </a:lnSpc>
                <a:spcBef>
                  <a:spcPts val="600"/>
                </a:spcBef>
                <a:buClr>
                  <a:srgbClr val="3BC2FF"/>
                </a:buClr>
                <a:buFontTx/>
                <a:buNone/>
                <a:tabLst/>
                <a:defRPr lang="en-US" sz="19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571356" indent="-1588" algn="l" defTabSz="914171" rtl="0" eaLnBrk="1" latinLnBrk="0" hangingPunct="1">
                <a:lnSpc>
                  <a:spcPct val="95000"/>
                </a:lnSpc>
                <a:spcBef>
                  <a:spcPts val="840"/>
                </a:spcBef>
                <a:buClr>
                  <a:srgbClr val="3BC2FF"/>
                </a:buClr>
                <a:buFont typeface="Arial" pitchFamily="34" charset="0"/>
                <a:buNone/>
                <a:tabLst/>
                <a:defRPr lang="en-US" sz="16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688805" indent="0" algn="l" defTabSz="914171" rtl="0" eaLnBrk="1" latinLnBrk="0" hangingPunct="1">
                <a:lnSpc>
                  <a:spcPct val="95000"/>
                </a:lnSpc>
                <a:spcBef>
                  <a:spcPts val="840"/>
                </a:spcBef>
                <a:buClr>
                  <a:srgbClr val="3BC2FF"/>
                </a:buClr>
                <a:buFont typeface="Arial" pitchFamily="34" charset="0"/>
                <a:buNone/>
                <a:tabLst/>
                <a:defRPr lang="en-US" sz="15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801488" indent="0" algn="l" defTabSz="914171" rtl="0" eaLnBrk="1" latinLnBrk="0" hangingPunct="1">
                <a:lnSpc>
                  <a:spcPct val="95000"/>
                </a:lnSpc>
                <a:spcBef>
                  <a:spcPts val="840"/>
                </a:spcBef>
                <a:buClr>
                  <a:srgbClr val="3BC2FF"/>
                </a:buClr>
                <a:buFont typeface="Arial" pitchFamily="34" charset="0"/>
                <a:buNone/>
                <a:tabLst/>
                <a:defRPr lang="en-US" sz="15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2513975" indent="-228544" algn="l" defTabSz="91417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056" indent="-228544" algn="l" defTabSz="91417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144" indent="-228544" algn="l" defTabSz="91417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229" indent="-228544" algn="l" defTabSz="91417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  <a:spcBef>
                  <a:spcPts val="2400"/>
                </a:spcBef>
              </a:pPr>
              <a:r>
                <a:rPr lang="en-US" sz="2000" dirty="0" smtClean="0"/>
                <a:t>Reduces logical copies of actively managed info</a:t>
              </a:r>
            </a:p>
          </p:txBody>
        </p:sp>
        <p:pic>
          <p:nvPicPr>
            <p:cNvPr id="146" name="Picture 4" descr="http://www.clipartbest.com/cliparts/yTo/B6d/yToB6dAT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94317">
              <a:off x="4778283" y="5819557"/>
              <a:ext cx="357186" cy="267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7" name="Group 146"/>
          <p:cNvGrpSpPr/>
          <p:nvPr/>
        </p:nvGrpSpPr>
        <p:grpSpPr>
          <a:xfrm>
            <a:off x="5131656" y="5834075"/>
            <a:ext cx="6471795" cy="608899"/>
            <a:chOff x="5131656" y="5743545"/>
            <a:chExt cx="6471795" cy="608899"/>
          </a:xfrm>
        </p:grpSpPr>
        <p:sp>
          <p:nvSpPr>
            <p:cNvPr id="148" name="Rectangle 147"/>
            <p:cNvSpPr/>
            <p:nvPr/>
          </p:nvSpPr>
          <p:spPr>
            <a:xfrm>
              <a:off x="5555942" y="5743545"/>
              <a:ext cx="9797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FFFF00"/>
                  </a:solidFill>
                </a:rPr>
                <a:t>Flexible</a:t>
              </a:r>
              <a:endParaRPr lang="en-US" dirty="0"/>
            </a:p>
          </p:txBody>
        </p:sp>
        <p:sp>
          <p:nvSpPr>
            <p:cNvPr id="149" name="Content Placeholder 2"/>
            <p:cNvSpPr txBox="1">
              <a:spLocks/>
            </p:cNvSpPr>
            <p:nvPr/>
          </p:nvSpPr>
          <p:spPr>
            <a:xfrm>
              <a:off x="6806047" y="5743545"/>
              <a:ext cx="4797404" cy="608899"/>
            </a:xfrm>
            <a:prstGeom prst="rect">
              <a:avLst/>
            </a:prstGeom>
          </p:spPr>
          <p:txBody>
            <a:bodyPr vert="horz" lIns="91416" tIns="45709" rIns="91416" bIns="45709" rtlCol="0">
              <a:noAutofit/>
            </a:bodyPr>
            <a:lstStyle>
              <a:lvl1pPr marL="228544" indent="-228544" algn="l" defTabSz="914171" rtl="0" eaLnBrk="1" latinLnBrk="0" hangingPunct="1">
                <a:lnSpc>
                  <a:spcPct val="95000"/>
                </a:lnSpc>
                <a:spcBef>
                  <a:spcPts val="1480"/>
                </a:spcBef>
                <a:buClr>
                  <a:srgbClr val="3BC2FF"/>
                </a:buClr>
                <a:buSzPct val="90000"/>
                <a:buFont typeface="Arial" pitchFamily="34" charset="0"/>
                <a:buChar char="•"/>
                <a:tabLst/>
                <a:defRPr lang="en-US" sz="23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406304" indent="0" algn="l" defTabSz="914171" rtl="0" eaLnBrk="1" latinLnBrk="0" hangingPunct="1">
                <a:lnSpc>
                  <a:spcPct val="95000"/>
                </a:lnSpc>
                <a:spcBef>
                  <a:spcPts val="600"/>
                </a:spcBef>
                <a:buClr>
                  <a:srgbClr val="3BC2FF"/>
                </a:buClr>
                <a:buFontTx/>
                <a:buNone/>
                <a:tabLst/>
                <a:defRPr lang="en-US" sz="19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571356" indent="-1588" algn="l" defTabSz="914171" rtl="0" eaLnBrk="1" latinLnBrk="0" hangingPunct="1">
                <a:lnSpc>
                  <a:spcPct val="95000"/>
                </a:lnSpc>
                <a:spcBef>
                  <a:spcPts val="840"/>
                </a:spcBef>
                <a:buClr>
                  <a:srgbClr val="3BC2FF"/>
                </a:buClr>
                <a:buFont typeface="Arial" pitchFamily="34" charset="0"/>
                <a:buNone/>
                <a:tabLst/>
                <a:defRPr lang="en-US" sz="16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688805" indent="0" algn="l" defTabSz="914171" rtl="0" eaLnBrk="1" latinLnBrk="0" hangingPunct="1">
                <a:lnSpc>
                  <a:spcPct val="95000"/>
                </a:lnSpc>
                <a:spcBef>
                  <a:spcPts val="840"/>
                </a:spcBef>
                <a:buClr>
                  <a:srgbClr val="3BC2FF"/>
                </a:buClr>
                <a:buFont typeface="Arial" pitchFamily="34" charset="0"/>
                <a:buNone/>
                <a:tabLst/>
                <a:defRPr lang="en-US" sz="15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801488" indent="0" algn="l" defTabSz="914171" rtl="0" eaLnBrk="1" latinLnBrk="0" hangingPunct="1">
                <a:lnSpc>
                  <a:spcPct val="95000"/>
                </a:lnSpc>
                <a:spcBef>
                  <a:spcPts val="840"/>
                </a:spcBef>
                <a:buClr>
                  <a:srgbClr val="3BC2FF"/>
                </a:buClr>
                <a:buFont typeface="Arial" pitchFamily="34" charset="0"/>
                <a:buNone/>
                <a:tabLst/>
                <a:defRPr lang="en-US" sz="15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2513975" indent="-228544" algn="l" defTabSz="91417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056" indent="-228544" algn="l" defTabSz="91417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144" indent="-228544" algn="l" defTabSz="91417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229" indent="-228544" algn="l" defTabSz="91417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  <a:spcBef>
                  <a:spcPts val="2400"/>
                </a:spcBef>
              </a:pPr>
              <a:r>
                <a:rPr lang="en-US" sz="2000" dirty="0" smtClean="0"/>
                <a:t>Can be for subset of config</a:t>
              </a:r>
            </a:p>
          </p:txBody>
        </p:sp>
        <p:pic>
          <p:nvPicPr>
            <p:cNvPr id="150" name="Picture 4" descr="http://www.clipartbest.com/cliparts/yTo/B6d/yToB6dAT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94317">
              <a:off x="5131656" y="5819557"/>
              <a:ext cx="357186" cy="267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38587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loud 97"/>
          <p:cNvSpPr/>
          <p:nvPr/>
        </p:nvSpPr>
        <p:spPr bwMode="auto">
          <a:xfrm>
            <a:off x="6770801" y="3014927"/>
            <a:ext cx="2263196" cy="1087363"/>
          </a:xfrm>
          <a:prstGeom prst="cloud">
            <a:avLst/>
          </a:prstGeom>
          <a:solidFill>
            <a:sysClr val="window" lastClr="FFFFFF">
              <a:lumMod val="85000"/>
              <a:alpha val="50000"/>
            </a:sys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none" lIns="82296" tIns="36576" rIns="82296" bIns="36576" numCol="1" rtlCol="0" anchor="ctr" anchorCtr="0" compatLnSpc="1">
            <a:prstTxWarp prst="textNoShape">
              <a:avLst/>
            </a:prstTxWarp>
          </a:bodyPr>
          <a:lstStyle/>
          <a:p>
            <a:pPr algn="ctr" defTabSz="457200">
              <a:defRPr/>
            </a:pPr>
            <a:endParaRPr lang="en-US" sz="3200" kern="0" dirty="0" smtClean="0">
              <a:solidFill>
                <a:srgbClr val="FFFFFF">
                  <a:lumMod val="65000"/>
                </a:srgbClr>
              </a:solidFill>
              <a:effectLst>
                <a:outerShdw blurRad="50800" dist="38100" dir="2700000" algn="tl" rotWithShape="0">
                  <a:srgbClr val="B7D333">
                    <a:lumMod val="75000"/>
                    <a:alpha val="43000"/>
                  </a:srgbClr>
                </a:outerShdw>
              </a:effectLst>
              <a:ea typeface="ＭＳ Ｐゴシック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381937" y="4054832"/>
            <a:ext cx="1846168" cy="156592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60949" tIns="45720" rIns="45720" bIns="60949" rtlCol="0" anchor="t" anchorCtr="0"/>
          <a:lstStyle/>
          <a:p>
            <a:pPr defTabSz="1218987">
              <a:lnSpc>
                <a:spcPct val="85000"/>
              </a:lnSpc>
            </a:pPr>
            <a:endParaRPr lang="en-US" sz="1200" b="1" kern="0" dirty="0">
              <a:solidFill>
                <a:schemeClr val="bg1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97" name="Folded Corner 96"/>
          <p:cNvSpPr/>
          <p:nvPr/>
        </p:nvSpPr>
        <p:spPr>
          <a:xfrm>
            <a:off x="8501741" y="4449175"/>
            <a:ext cx="912057" cy="1123046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" tIns="137160" rtlCol="0" anchor="ctr"/>
          <a:lstStyle/>
          <a:p>
            <a:pPr marL="233363"/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endParaRPr lang="en-US" sz="14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33363"/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endParaRPr lang="en-US" sz="14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33363"/>
            <a:r>
              <a:rPr lang="en-US" sz="1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  </a:t>
            </a:r>
            <a:r>
              <a:rPr lang="en-US" sz="1400" dirty="0">
                <a:solidFill>
                  <a:srgbClr val="C00000"/>
                </a:solidFill>
                <a:latin typeface="Arial Narrow" panose="020B0606020202030204" pitchFamily="34" charset="0"/>
              </a:rPr>
              <a:t>x.x.x.x</a:t>
            </a:r>
          </a:p>
          <a:p>
            <a:pPr marL="233363"/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endParaRPr lang="en-US" sz="14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33363"/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48" y="389086"/>
            <a:ext cx="11094419" cy="883397"/>
          </a:xfrm>
        </p:spPr>
        <p:txBody>
          <a:bodyPr/>
          <a:lstStyle/>
          <a:p>
            <a:r>
              <a:rPr lang="en-US" sz="4000" spc="-119" dirty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Use Case: Perimeter &amp; Internal Blocking</a:t>
            </a:r>
          </a:p>
        </p:txBody>
      </p:sp>
      <p:sp>
        <p:nvSpPr>
          <p:cNvPr id="5" name="AutoShape 13" descr="data:image/jpeg;base64,/9j/4AAQSkZJRgABAQAAAQABAAD/2wCEAAkGBxQTEhUSExMUFhQXGBoaGBgYFxgYHRgfHRcXGBseFx4aHCogGBolGx4VITEiJSssLi4uGCAzODMsNygtLiwBCgoKDg0OGhAQFCwcHBwsLCwsLCwsLCwsLCwsLCwsLCwsLCwsLCwsLCwsNzcsLCwsKzcrLDcsLCsrLCwrLCssLP/AABEIAJQAsgMBIgACEQEDEQH/xAAcAAEAAgMBAQEAAAAAAAAAAAAABgcEBQgCAwH/xABIEAABAwICBQcIBQkIAwAAAAABAAIDBBEGIQUSMUFRBxMiYXGBkRQyNFJyc6GxQmKSssEXIzNTgqPR0tMVFiRDVGOiwiWz4f/EABcBAQEBAQAAAAAAAAAAAAAAAAABAgP/xAAbEQEBAQADAQEAAAAAAAAAAAAAARECITESUf/aAAwDAQACEQMRAD8AvFERARFosT4pho29M60hHRjBzPWfVHX80G7e8NBJIAGZJyA7VENN8olNDdsd53/VNm97j+AKrbEOJ6irP5x1mbo23DR2+sesrSrU4pqYaR5RquTzCyIfVFz4u/go9VabqJPPqJndWu63gDZfujNC1FR+hhe8cQLNHa45fFSaj5M6p3nvij7SXH4BXqIhRN9ua/WSEZgkHqJHyVix8lTvpVQHZET83heJeSuT6NSw9sZHycU2GIfR4iqovMqJR1F5cPB1wpHo3lMqWZSsZKPsO8RcfBY1dyd1jM2tZIPqusfB1lGKyjkidqyxvY7g5pb4X2p1Rc+g8cUtRZuvzTz9GSwv2HYVJlzWpPhnG09LZhPOw+o45gfUdu7Nil4rq7UWu0HpuGqj5yF1/WacnNPBw3LYrKiIiAiIgIiICIiAiLSYt0+2jgMhsXnKNp+k7r6htP8A9Qa/G+L20bebjs6dwyG5g9Z34Deqbqqh0jy97i57jcuOZK/aupfK90kji57jck7yt1hHC8lbJbNsTT032/4t4u+S34ywNCaEmqn6kLL285xya32ju7NqtLD3J9TwWdL+ek+sOgPZbv7TfuUm0Zo6OnjEUTQ1g+PWTvPWstZtXHljQAAAABsAysvSIooi1WItPRUcXOSnM5NYPOeeA/juVW6U5QquUnUcIW7gwXPe47T4KyGrnXwrKOOVpZIxr2nc4AhUpSY3rmG/Pl3U8Aj5KxMH43ZVnmpAI59wv0X8dS+d+r5pia1GJOTZpvJSHVP6pxyPsnaOw5dirarpnxvMcjSx7drXCxC6OWjxThmKsZZ3RkA6EgGY6jxb1KymKU0RpSWmkEsTtVw8HDg4bwrswpiOOti129GRuT2XzaeI4tO4qk9L6MkppXQyizm+BG4jiCvegtLyUszZozmNo3OG8FWzUdCIsPRGkmVELJozdrh4HYQesHJZiw0IiICIiAiIgEqisa6d8rqXPBvGy7Y+y+bv2jn2WVm8ouluYo3Bps+X823vB1j9m/iqTWuKVsNBaJfVTshZtcczua3eSr40To2OnibDELNaO8neTxJUW5L9B8zT8+4fnJsx1MHmjvzPhwU1UtIIiKKIiFBRWONLGorJDfosJjYOAabHxNz4LQLJ0lCWTSMdta9wPc4rGXRkXuCVzHNe02c0hzTwINwfFeEQdCYf0j5RTxTb3tBPUdh+N1sFHOTyEt0fADvDndznucPgQpGubSOY2w22shNgBMwExu48WnqPzVISMLSWuBBBsQdoI2grpJVLyqaD5qZtSwdCXJ3U8b+8fEHitSpXjkw0/wAzP5M8/m5j0ep+77WztsrdXNsby0hwNiCCDwIzC6Aw5pMVNNFMNrm9LqcOi4eIKcoRskRFlRERAREQVLyt12tUxxXyjZfvef4BqiGiaEzzRwja94b2AnM9wue5bHG1Rr11QeD9UfsgN+YK2XJdS69cHEeYxzuw5NHzW/IyuOKMNaGtFmtAAHAAWC9ooXjfGwpTzMIDp7Zk5iO+y/F3UsNJoSi57rtN1ExLpJ5HE/WIHcBYBetH6fqYTeOeQdRcXDvDriy18proJanEen4qSIySEa1jqMvm88B1cTuVcVPKbVOYGtZEx1s32Lrni0HJvfdbDC2EZKwirr3PcDmxhJu4cXeq3gBZTP01BKuSWofJOWucXEucWtNh/ABYa6Op6VjG6jGNazZqgADwUb0rgCjmcXhronHbzZsD+yQR4WV+jFKrdYWw9JWTBjQRGCOcfuaN49o7gvGKNBupKgwuNxYOY71mm9j23BHcrw0LSMigjZG0NaGjIC2dhcnrVtSRkwQhjWsaLNaAAOAAsF9ERYaFo8a6N8oo5mAXcG67Pab0hbtzHevNbjGjikdFJNqvabOGpIbHtDbFY7sd6PIt5R+7l/kVFIq0uSCuvFNAT5rg8djhY/EfFVnWBvOP1Ddms7VOeYubbc9llI+TzTUdLUudM/UjdGQTZzs7gjJoJ9ZavjMXWijX9/aD/Ufu5f5E/v7Qf6j93L/IsY0kqL40dUyVjZI3BzHC4cNhX2QEREHPWnzeqqD/AL0v/scpfyPj/ETe6H3woniSPVq6gH9dIfF5P4qUckUoFVK31osu5wW74zFpaQqhFFJKdjGOd22BK54qah0j3SPN3uJc48SV0DpymMlNNG3znRvA7S02+K55CnFaIiLSPcT7ODiAQCDY7DY3sepdG00gcxrhsc0EdhFwub1cWBMXRTRMge4MmY0NsTk8AWBaePVtWeSxMkRFlVf8r9KDDDL9Jry2/U4X+YCmGH6wS00MjdjmN8bWPxuobyvVreaihuNcv1iN4ABFzwzPzWgwRjXyRjoZWufHfWbq2u2+0WO47e2/FazpFwotLoPFFNVZRSdPexw1XeB2911ullVD429OqPeH5BbOl5O6uRjXtdBZwDhd7r2Ivn0FrMb+nVPtn5BXVoP0eH3bPuhbtRVv5NKz1qf7b/6afk0rPWp/tv8A6auBFn6MU/8Ak0rPWp/tv/prU4hwpPRta+YxkOOqNRzib2vndoV7KCcrH6Om99+CspiG4LxW+jfquJdA49Ju3V+s3r4jeropalkjGyMcHMcLgjYQqyx1hBoBqqbVta8kYIy4uYOHEd4WmwVi19G/Ufd1O49Ju0sPrM/Eb+1LNF1osKLS8DmhwmjIIBHSGw5hFlVPco1JzdfLwfqvHeAD8QvngCt5quhJNg8lh/aFh/yspVyv6NNoakDZeN/f0mfHXHeFWrHlpDmmxBBB4EZg+K3PGXSSqflAwc+OR1TA0uicS57RmWHaTbe07epWToHSQqKeOZv0mi/Udjh3G6z1nxpzWivmvwlRzO1n07NY7S27L9uoRfvXrR+FaOF2tHTsDhsJu8jsLybdyv0mKv0HgGqqGCQ6sTDs176x6w0bB22WzqOS6cZsnicesOZ8RdWsin1TFPv09pPR5Ecty36POAPafZeDfuv3L1Lym1ZBAZC0nfquNuy5tdWtX0MczDHKwPY7aD+HA9YVIYx0D5HUGMG7HDWYTtsSRY9YIPwVmUaepqHSOL3uLnuNy4m5K+SItI9xSlrg5pLXA3BBsQepXXgPERq4On+ljOq/ryyd3594KpFTjkkmIqpGjY6Ik9zhb5lSkaPG/p1T7Z+QV1aD9Hh92z7oVK439OqfbPyCs/SGmZKWghkjhMpLGDK9m9Da6wvZSrEoJX5HIHC7SCOIN1X+iIX6SGtPXgt/08BLLdTrgOPeD2qcUFHHBE2KMasbBkLk23nM58VFYX9vNNb5G1hLgzXc64s3gDxPm/aXyxLoGKua2N8hbzbr9Ei+Y332ZFajAI56WrrT/myarD9VvDq2DuWfp/DMUjzUtmkp5rC8jX2GQsNYE22W4INT+TKD9fN4j+CguNdBso6gQsc5wMbX3da9y543eyFMdD4uqG1ApiWVrbgc7E1wLQTa7ujqm3V4rRcrPpzfcM+/KrNSoYiItI6CxBosVNPJCfpNyPBwzafGy5/micxxY4EOaSCDuIyIXSKq7lTw6Wu8sjHRdlLbcdgd2HYewcVnjVr48lmIObkNLIehIbx33P3j9oW7x1q11zY0kG4NiNhG7sVy4DxaKpgikNqhgz/3B6w6+ISwiXIiLKiIiAoHysaIMkLKhouYrh3sutn3EDxKni8vYCCCAQRYg5gg7QepIObUVkYk5NXaxkpC2xz5pxtb2Dst1G3aoscGV17eTv7btt43W9ZxoFaHJJogtbJUuFg/oM6wDdxHVfLuKw8O8mry4Pqy0NH+W03J6nHYB2X7lZsMTWNDWgNa0WAGQAHBS1ZFFY39OqfbPyCurQfo0Pu2fdCpLGUgdW1DmkEF5zGY2AK7dB+jw+7Z90JSNfpfCNLOdcs5uT9ZH0HX4m2R71jYgElNo18bXSTS6pja6xc86xIubZ3DSc+pSdFlWqwvo7yekhhtm1o1vaPSd8SVh6TwnHUTmWeSV7MtWHWIY2wAOQ23NypCiDHoqGOFoZFG1jRuaAB8N6qflZ9Ob7hn35VcCp/lZ9Ob7hn35VZ6lQxERbR0mvnUwNka5j2hzXAgg7CCvoi5tKMxlhh9FLvMLyebd/1d9YfFaKnncxwexxa5puHA2IPUuh9I0Ec8bopWhzHbQfmOB61TeLsGy0ZL23kg3P3t6n8O3Ytys2JrhDH0c4EVQRHNsDtjX/yu6tnyU4XNakuHsbVNLZutzsY+g8k29l20dmxSxdXeih+ieUWklsJC6F3B4u3ucN3bZSek0hFLnHIx/suB+SyrJREQEWvrtN08IvJNG3qLhfw2qJaY5TYWXbTsdK71ndBv8x8B2q4JzUTtY0ve4NaBckmwCq7GePjKHQUpLYzk6TYXcQze1vXtKiunMQ1FW680hLdzBk0d289ZzWqVkTQ7F0NoP0eH3bPuhc+Sxltw4EHgRYq7qqKc6PYaZ5ZM2Jjm5A61mi7cwdo2ddkpEjRViMcTzwQU8NxWPfqPOqLC2+xFsxtyys5ZuOtL1dKaWKKYl7mu1zqtJe4Fg2auW05BTDVgooJiDGR8ghlgNpphlax1NTOTI8LEd6w24kqf7INTzp57ndXW1W7Na1rWt8ExVjqn+Vn05vuGfflVoYfqHSU0Ejzdzo2OceJLQTsVX8rPpzfcM+/KrPUqGIiLSOk0RFzaF+PaCCCAQciDv7V+oggWJOTiOS76UiJ3qHzD2b2fEKuNL6FnpjaaNzODtrT2OGRXQi8yMDgQ4Ag7QRcHtVlTHNqBXfpLAtFLc81zZ4xnV+Gz4KO1XJU3/LqXDqfGHfFrm/Ja2Jiuo6+Vvmyyjse4fIrzLVyO86R7u1zj8ypw/ktn3TwntDh+BX6zksm31EQ7GuP8E2GIAitGj5LIx+lqHu6mMDPmXKSaMwbRw2LYWucN7+mfjkmmKi0JhmpqrGKM6nru6LfHf3XVm4ZwFDTWfLaaUZ3I6LT9Vv4n4KXgIs2riiMc+nVHt/gFalVptlJo9kzrXETAxt/OcWiw7N56gVVeOPTqj2/wCmVFyi0rYo43wTOLGtHmxkXAtld6tGhipKij5nSj8+ceTI21rNfsvw1hfsyUgxZWMmrNFSMILHvuDxBkiX3dynUpFjBUEcNWL+ovI5S6PL/Dz5bOhFlvy/OZJ2Meqwb5M2uqC5pjEE/MtF7s12O1r3FgbZZLTtP/AIE+/wD+4UjdyoUpyMFRb2Y/6i8flLpLavk89uGrFbw5xOxk4YxpRiGnp+cPO6kcdtR/nWDbXtbbvUU5WfTm+4Z9+VSAcpFGMxTTfYi/nULxrpxlZUCaNr2tEbWWfYG4c8/RJFukEk7GgREWkdJoiLm0IiICIiAiIgIiICIiAiIgojG/p9R7f4BaNEXRkREQEREBERAREQf/2Q=="/>
          <p:cNvSpPr>
            <a:spLocks noChangeAspect="1" noChangeArrowheads="1"/>
          </p:cNvSpPr>
          <p:nvPr/>
        </p:nvSpPr>
        <p:spPr bwMode="auto">
          <a:xfrm>
            <a:off x="155574" y="-144461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defTabSz="914285"/>
            <a:endParaRPr lang="en-US" sz="1900">
              <a:solidFill>
                <a:srgbClr val="0096D6"/>
              </a:solidFill>
              <a:ea typeface="ＭＳ Ｐゴシック" charset="0"/>
            </a:endParaRPr>
          </a:p>
        </p:txBody>
      </p:sp>
      <p:sp>
        <p:nvSpPr>
          <p:cNvPr id="7" name="AutoShape 15" descr="data:image/jpeg;base64,/9j/4AAQSkZJRgABAQAAAQABAAD/2wCEAAkGBxQTEhUSExMUFhQXGBoaGBgYFxgYHRgfHRcXGBseFx4aHCogGBolGx4VITEiJSssLi4uGCAzODMsNygtLiwBCgoKDg0OGhAQFCwcHBwsLCwsLCwsLCwsLCwsLCwsLCwsLCwsLCwsLCwsNzcsLCwsKzcrLDcsLCsrLCwrLCssLP/AABEIAJQAsgMBIgACEQEDEQH/xAAcAAEAAgMBAQEAAAAAAAAAAAAABgcEBQgCAwH/xABIEAABAwICBQcIBQkIAwAAAAABAAIDBBEGIQUSMUFRBxMiYXGBkRQyNFJyc6GxQmKSssEXIzNTgqPR0tMVFiRDVGOiwiWz4f/EABcBAQEBAQAAAAAAAAAAAAAAAAABAgP/xAAbEQEBAQADAQEAAAAAAAAAAAAAARECITESUf/aAAwDAQACEQMRAD8AvFERARFosT4pho29M60hHRjBzPWfVHX80G7e8NBJIAGZJyA7VENN8olNDdsd53/VNm97j+AKrbEOJ6irP5x1mbo23DR2+sesrSrU4pqYaR5RquTzCyIfVFz4u/go9VabqJPPqJndWu63gDZfujNC1FR+hhe8cQLNHa45fFSaj5M6p3nvij7SXH4BXqIhRN9ua/WSEZgkHqJHyVix8lTvpVQHZET83heJeSuT6NSw9sZHycU2GIfR4iqovMqJR1F5cPB1wpHo3lMqWZSsZKPsO8RcfBY1dyd1jM2tZIPqusfB1lGKyjkidqyxvY7g5pb4X2p1Rc+g8cUtRZuvzTz9GSwv2HYVJlzWpPhnG09LZhPOw+o45gfUdu7Nil4rq7UWu0HpuGqj5yF1/WacnNPBw3LYrKiIiAiIgIiICIiAiLSYt0+2jgMhsXnKNp+k7r6htP8A9Qa/G+L20bebjs6dwyG5g9Z34Deqbqqh0jy97i57jcuOZK/aupfK90kji57jck7yt1hHC8lbJbNsTT032/4t4u+S34ywNCaEmqn6kLL285xya32ju7NqtLD3J9TwWdL+ek+sOgPZbv7TfuUm0Zo6OnjEUTQ1g+PWTvPWstZtXHljQAAAABsAysvSIooi1WItPRUcXOSnM5NYPOeeA/juVW6U5QquUnUcIW7gwXPe47T4KyGrnXwrKOOVpZIxr2nc4AhUpSY3rmG/Pl3U8Aj5KxMH43ZVnmpAI59wv0X8dS+d+r5pia1GJOTZpvJSHVP6pxyPsnaOw5dirarpnxvMcjSx7drXCxC6OWjxThmKsZZ3RkA6EgGY6jxb1KymKU0RpSWmkEsTtVw8HDg4bwrswpiOOti129GRuT2XzaeI4tO4qk9L6MkppXQyizm+BG4jiCvegtLyUszZozmNo3OG8FWzUdCIsPRGkmVELJozdrh4HYQesHJZiw0IiICIiAiIgEqisa6d8rqXPBvGy7Y+y+bv2jn2WVm8ouluYo3Bps+X823vB1j9m/iqTWuKVsNBaJfVTshZtcczua3eSr40To2OnibDELNaO8neTxJUW5L9B8zT8+4fnJsx1MHmjvzPhwU1UtIIiKKIiFBRWONLGorJDfosJjYOAabHxNz4LQLJ0lCWTSMdta9wPc4rGXRkXuCVzHNe02c0hzTwINwfFeEQdCYf0j5RTxTb3tBPUdh+N1sFHOTyEt0fADvDndznucPgQpGubSOY2w22shNgBMwExu48WnqPzVISMLSWuBBBsQdoI2grpJVLyqaD5qZtSwdCXJ3U8b+8fEHitSpXjkw0/wAzP5M8/m5j0ep+77WztsrdXNsby0hwNiCCDwIzC6Aw5pMVNNFMNrm9LqcOi4eIKcoRskRFlRERAREQVLyt12tUxxXyjZfvef4BqiGiaEzzRwja94b2AnM9wue5bHG1Rr11QeD9UfsgN+YK2XJdS69cHEeYxzuw5NHzW/IyuOKMNaGtFmtAAHAAWC9ooXjfGwpTzMIDp7Zk5iO+y/F3UsNJoSi57rtN1ExLpJ5HE/WIHcBYBetH6fqYTeOeQdRcXDvDriy18proJanEen4qSIySEa1jqMvm88B1cTuVcVPKbVOYGtZEx1s32Lrni0HJvfdbDC2EZKwirr3PcDmxhJu4cXeq3gBZTP01BKuSWofJOWucXEucWtNh/ABYa6Op6VjG6jGNazZqgADwUb0rgCjmcXhronHbzZsD+yQR4WV+jFKrdYWw9JWTBjQRGCOcfuaN49o7gvGKNBupKgwuNxYOY71mm9j23BHcrw0LSMigjZG0NaGjIC2dhcnrVtSRkwQhjWsaLNaAAOAAsF9ERYaFo8a6N8oo5mAXcG67Pab0hbtzHevNbjGjikdFJNqvabOGpIbHtDbFY7sd6PIt5R+7l/kVFIq0uSCuvFNAT5rg8djhY/EfFVnWBvOP1Ddms7VOeYubbc9llI+TzTUdLUudM/UjdGQTZzs7gjJoJ9ZavjMXWijX9/aD/Ufu5f5E/v7Qf6j93L/IsY0kqL40dUyVjZI3BzHC4cNhX2QEREHPWnzeqqD/AL0v/scpfyPj/ETe6H3woniSPVq6gH9dIfF5P4qUckUoFVK31osu5wW74zFpaQqhFFJKdjGOd22BK54qah0j3SPN3uJc48SV0DpymMlNNG3znRvA7S02+K55CnFaIiLSPcT7ODiAQCDY7DY3sepdG00gcxrhsc0EdhFwub1cWBMXRTRMge4MmY0NsTk8AWBaePVtWeSxMkRFlVf8r9KDDDL9Jry2/U4X+YCmGH6wS00MjdjmN8bWPxuobyvVreaihuNcv1iN4ABFzwzPzWgwRjXyRjoZWufHfWbq2u2+0WO47e2/FazpFwotLoPFFNVZRSdPexw1XeB2911ullVD429OqPeH5BbOl5O6uRjXtdBZwDhd7r2Ivn0FrMb+nVPtn5BXVoP0eH3bPuhbtRVv5NKz1qf7b/6afk0rPWp/tv8A6auBFn6MU/8Ak0rPWp/tv/prU4hwpPRta+YxkOOqNRzib2vndoV7KCcrH6Om99+CspiG4LxW+jfquJdA49Ju3V+s3r4jeropalkjGyMcHMcLgjYQqyx1hBoBqqbVta8kYIy4uYOHEd4WmwVi19G/Ufd1O49Ju0sPrM/Eb+1LNF1osKLS8DmhwmjIIBHSGw5hFlVPco1JzdfLwfqvHeAD8QvngCt5quhJNg8lh/aFh/yspVyv6NNoakDZeN/f0mfHXHeFWrHlpDmmxBBB4EZg+K3PGXSSqflAwc+OR1TA0uicS57RmWHaTbe07epWToHSQqKeOZv0mi/Udjh3G6z1nxpzWivmvwlRzO1n07NY7S27L9uoRfvXrR+FaOF2tHTsDhsJu8jsLybdyv0mKv0HgGqqGCQ6sTDs176x6w0bB22WzqOS6cZsnicesOZ8RdWsin1TFPv09pPR5Ecty36POAPafZeDfuv3L1Lym1ZBAZC0nfquNuy5tdWtX0MczDHKwPY7aD+HA9YVIYx0D5HUGMG7HDWYTtsSRY9YIPwVmUaepqHSOL3uLnuNy4m5K+SItI9xSlrg5pLXA3BBsQepXXgPERq4On+ljOq/ryyd3594KpFTjkkmIqpGjY6Ik9zhb5lSkaPG/p1T7Z+QV1aD9Hh92z7oVK439OqfbPyCs/SGmZKWghkjhMpLGDK9m9Da6wvZSrEoJX5HIHC7SCOIN1X+iIX6SGtPXgt/08BLLdTrgOPeD2qcUFHHBE2KMasbBkLk23nM58VFYX9vNNb5G1hLgzXc64s3gDxPm/aXyxLoGKua2N8hbzbr9Ei+Y332ZFajAI56WrrT/myarD9VvDq2DuWfp/DMUjzUtmkp5rC8jX2GQsNYE22W4INT+TKD9fN4j+CguNdBso6gQsc5wMbX3da9y543eyFMdD4uqG1ApiWVrbgc7E1wLQTa7ujqm3V4rRcrPpzfcM+/KrNSoYiItI6CxBosVNPJCfpNyPBwzafGy5/micxxY4EOaSCDuIyIXSKq7lTw6Wu8sjHRdlLbcdgd2HYewcVnjVr48lmIObkNLIehIbx33P3j9oW7x1q11zY0kG4NiNhG7sVy4DxaKpgikNqhgz/3B6w6+ISwiXIiLKiIiAoHysaIMkLKhouYrh3sutn3EDxKni8vYCCCAQRYg5gg7QepIObUVkYk5NXaxkpC2xz5pxtb2Dst1G3aoscGV17eTv7btt43W9ZxoFaHJJogtbJUuFg/oM6wDdxHVfLuKw8O8mry4Pqy0NH+W03J6nHYB2X7lZsMTWNDWgNa0WAGQAHBS1ZFFY39OqfbPyCurQfo0Pu2fdCpLGUgdW1DmkEF5zGY2AK7dB+jw+7Z90JSNfpfCNLOdcs5uT9ZH0HX4m2R71jYgElNo18bXSTS6pja6xc86xIubZ3DSc+pSdFlWqwvo7yekhhtm1o1vaPSd8SVh6TwnHUTmWeSV7MtWHWIY2wAOQ23NypCiDHoqGOFoZFG1jRuaAB8N6qflZ9Ob7hn35VcCp/lZ9Ob7hn35VZ6lQxERbR0mvnUwNka5j2hzXAgg7CCvoi5tKMxlhh9FLvMLyebd/1d9YfFaKnncxwexxa5puHA2IPUuh9I0Ec8bopWhzHbQfmOB61TeLsGy0ZL23kg3P3t6n8O3Ytys2JrhDH0c4EVQRHNsDtjX/yu6tnyU4XNakuHsbVNLZutzsY+g8k29l20dmxSxdXeih+ieUWklsJC6F3B4u3ucN3bZSek0hFLnHIx/suB+SyrJREQEWvrtN08IvJNG3qLhfw2qJaY5TYWXbTsdK71ndBv8x8B2q4JzUTtY0ve4NaBckmwCq7GePjKHQUpLYzk6TYXcQze1vXtKiunMQ1FW680hLdzBk0d289ZzWqVkTQ7F0NoP0eH3bPuhc+Sxltw4EHgRYq7qqKc6PYaZ5ZM2Jjm5A61mi7cwdo2ddkpEjRViMcTzwQU8NxWPfqPOqLC2+xFsxtyys5ZuOtL1dKaWKKYl7mu1zqtJe4Fg2auW05BTDVgooJiDGR8ghlgNpphlax1NTOTI8LEd6w24kqf7INTzp57ndXW1W7Na1rWt8ExVjqn+Vn05vuGfflVoYfqHSU0Ejzdzo2OceJLQTsVX8rPpzfcM+/KrPUqGIiLSOk0RFzaF+PaCCCAQciDv7V+oggWJOTiOS76UiJ3qHzD2b2fEKuNL6FnpjaaNzODtrT2OGRXQi8yMDgQ4Ag7QRcHtVlTHNqBXfpLAtFLc81zZ4xnV+Gz4KO1XJU3/LqXDqfGHfFrm/Ja2Jiuo6+Vvmyyjse4fIrzLVyO86R7u1zj8ypw/ktn3TwntDh+BX6zksm31EQ7GuP8E2GIAitGj5LIx+lqHu6mMDPmXKSaMwbRw2LYWucN7+mfjkmmKi0JhmpqrGKM6nru6LfHf3XVm4ZwFDTWfLaaUZ3I6LT9Vv4n4KXgIs2riiMc+nVHt/gFalVptlJo9kzrXETAxt/OcWiw7N56gVVeOPTqj2/wCmVFyi0rYo43wTOLGtHmxkXAtld6tGhipKij5nSj8+ceTI21rNfsvw1hfsyUgxZWMmrNFSMILHvuDxBkiX3dynUpFjBUEcNWL+ovI5S6PL/Dz5bOhFlvy/OZJ2Meqwb5M2uqC5pjEE/MtF7s12O1r3FgbZZLTtP/AIE+/wD+4UjdyoUpyMFRb2Y/6i8flLpLavk89uGrFbw5xOxk4YxpRiGnp+cPO6kcdtR/nWDbXtbbvUU5WfTm+4Z9+VSAcpFGMxTTfYi/nULxrpxlZUCaNr2tEbWWfYG4c8/RJFukEk7GgREWkdJoiLm0IiICIiAiIgIiICIiAiIgojG/p9R7f4BaNEXRkREQEREBERAREQf/2Q=="/>
          <p:cNvSpPr>
            <a:spLocks noChangeAspect="1" noChangeArrowheads="1"/>
          </p:cNvSpPr>
          <p:nvPr/>
        </p:nvSpPr>
        <p:spPr bwMode="auto">
          <a:xfrm>
            <a:off x="307974" y="7941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defTabSz="914285"/>
            <a:endParaRPr lang="en-US" sz="1900">
              <a:solidFill>
                <a:srgbClr val="0096D6"/>
              </a:solidFill>
              <a:ea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92860" y="4054832"/>
            <a:ext cx="2768453" cy="156592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60949" tIns="45720" rIns="45720" bIns="60949" rtlCol="0" anchor="t" anchorCtr="0"/>
          <a:lstStyle/>
          <a:p>
            <a:pPr defTabSz="1218987">
              <a:lnSpc>
                <a:spcPct val="85000"/>
              </a:lnSpc>
            </a:pPr>
            <a:endParaRPr lang="en-US" sz="1200" b="1" kern="0" dirty="0">
              <a:solidFill>
                <a:schemeClr val="bg1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33" name="Folded Corner 32"/>
          <p:cNvSpPr/>
          <p:nvPr/>
        </p:nvSpPr>
        <p:spPr>
          <a:xfrm>
            <a:off x="6200659" y="4449175"/>
            <a:ext cx="912057" cy="1123045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" tIns="137160" rtlCol="0" anchor="ctr"/>
          <a:lstStyle/>
          <a:p>
            <a:pPr marL="233363"/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endParaRPr lang="en-US" sz="14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33363"/>
            <a:r>
              <a:rPr lang="en-US" sz="1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Arial Narrow" panose="020B0606020202030204" pitchFamily="34" charset="0"/>
              </a:rPr>
              <a:t>x.x.x.x</a:t>
            </a:r>
          </a:p>
          <a:p>
            <a:pPr marL="233363"/>
            <a:r>
              <a:rPr lang="en-US" sz="1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   </a:t>
            </a:r>
          </a:p>
          <a:p>
            <a:pPr marL="233363"/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  <a:p>
            <a:pPr marL="233363"/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01754" y="6227945"/>
            <a:ext cx="10757180" cy="346259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Changing Enclave Policy </a:t>
            </a:r>
            <a:r>
              <a:rPr lang="en-US" dirty="0">
                <a:solidFill>
                  <a:schemeClr val="bg1"/>
                </a:solidFill>
              </a:rPr>
              <a:t>immediately reflected with Ephemeral </a:t>
            </a:r>
            <a:r>
              <a:rPr lang="en-US" dirty="0" smtClean="0">
                <a:solidFill>
                  <a:schemeClr val="bg1"/>
                </a:solidFill>
              </a:rPr>
              <a:t>config </a:t>
            </a:r>
            <a:r>
              <a:rPr lang="en-US" dirty="0">
                <a:solidFill>
                  <a:schemeClr val="bg1"/>
                </a:solidFill>
              </a:rPr>
              <a:t>over a set of </a:t>
            </a:r>
            <a:r>
              <a:rPr lang="en-US" dirty="0" smtClean="0">
                <a:solidFill>
                  <a:schemeClr val="bg1"/>
                </a:solidFill>
              </a:rPr>
              <a:t>devices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75922" y="1892967"/>
            <a:ext cx="2571877" cy="9598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60949" tIns="45720" rIns="45720" bIns="60949" rtlCol="0" anchor="t" anchorCtr="0"/>
          <a:lstStyle/>
          <a:p>
            <a:pPr defTabSz="1218987">
              <a:lnSpc>
                <a:spcPct val="85000"/>
              </a:lnSpc>
            </a:pPr>
            <a:r>
              <a:rPr lang="en-US" sz="1200" kern="0" dirty="0">
                <a:solidFill>
                  <a:srgbClr val="4D4D4D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Security Application</a:t>
            </a:r>
          </a:p>
          <a:p>
            <a:pPr defTabSz="1218987">
              <a:lnSpc>
                <a:spcPct val="85000"/>
              </a:lnSpc>
            </a:pPr>
            <a:endParaRPr lang="en-US" sz="1200" kern="0" dirty="0">
              <a:solidFill>
                <a:srgbClr val="4D4D4D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61" y="5045196"/>
            <a:ext cx="2466712" cy="575566"/>
          </a:xfrm>
          <a:prstGeom prst="rect">
            <a:avLst/>
          </a:prstGeom>
        </p:spPr>
      </p:pic>
      <p:pic>
        <p:nvPicPr>
          <p:cNvPr id="67" name="Picture 4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401" y="3838273"/>
            <a:ext cx="7350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3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033" y="3899242"/>
            <a:ext cx="583346" cy="3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Folded Corner 76"/>
          <p:cNvSpPr/>
          <p:nvPr/>
        </p:nvSpPr>
        <p:spPr>
          <a:xfrm>
            <a:off x="5900588" y="2192891"/>
            <a:ext cx="685800" cy="601289"/>
          </a:xfrm>
          <a:prstGeom prst="foldedCorner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" tIns="137160" rtlCol="0" anchor="ctr"/>
          <a:lstStyle/>
          <a:p>
            <a:r>
              <a:rPr lang="en-US" sz="1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    </a:t>
            </a:r>
            <a:r>
              <a:rPr lang="en-US" sz="1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x.x.x.x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     </a:t>
            </a:r>
            <a:endParaRPr lang="en-US" sz="1400" dirty="0" smtClean="0">
              <a:solidFill>
                <a:srgbClr val="C00000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…</a:t>
            </a:r>
            <a:endParaRPr lang="en-US" sz="140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726924" y="1997240"/>
            <a:ext cx="1043877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80000"/>
              </a:lnSpc>
            </a:pPr>
            <a:r>
              <a:rPr lang="en-US" sz="1100" b="1" kern="0" dirty="0" smtClean="0">
                <a:solidFill>
                  <a:srgbClr val="C00000"/>
                </a:solidFill>
                <a:latin typeface="Arial Narrow" panose="020B0606020202030204" pitchFamily="34" charset="0"/>
                <a:ea typeface="ＭＳ Ｐゴシック" charset="0"/>
              </a:rPr>
              <a:t>Ephemeral ACL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8864388" y="4173295"/>
            <a:ext cx="216726" cy="2123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70000"/>
              </a:lnSpc>
            </a:pPr>
            <a:r>
              <a:rPr lang="en-US" sz="1100" b="1" kern="0" dirty="0" smtClean="0">
                <a:solidFill>
                  <a:srgbClr val="4D4D4D"/>
                </a:solidFill>
                <a:latin typeface="Arial Narrow" panose="020B0606020202030204" pitchFamily="34" charset="0"/>
                <a:ea typeface="ＭＳ Ｐゴシック" charset="0"/>
              </a:rPr>
              <a:t> </a:t>
            </a:r>
            <a:endParaRPr lang="en-US" sz="1100" b="1" kern="0" dirty="0" smtClean="0">
              <a:solidFill>
                <a:srgbClr val="4D4D4D"/>
              </a:solidFill>
              <a:latin typeface="Arial Narrow" panose="020B0606020202030204" pitchFamily="34" charset="0"/>
              <a:ea typeface="ＭＳ Ｐゴシック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548772" y="4173295"/>
            <a:ext cx="216726" cy="2123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70000"/>
              </a:lnSpc>
            </a:pPr>
            <a:r>
              <a:rPr lang="en-US" sz="1100" b="1" kern="0" dirty="0" smtClean="0">
                <a:solidFill>
                  <a:srgbClr val="4D4D4D"/>
                </a:solidFill>
                <a:latin typeface="Arial Narrow" panose="020B0606020202030204" pitchFamily="34" charset="0"/>
                <a:ea typeface="ＭＳ Ｐゴシック" charset="0"/>
              </a:rPr>
              <a:t> </a:t>
            </a:r>
            <a:endParaRPr lang="en-US" sz="1100" b="1" kern="0" dirty="0" smtClean="0">
              <a:solidFill>
                <a:srgbClr val="4D4D4D"/>
              </a:solidFill>
              <a:latin typeface="Arial Narrow" panose="020B0606020202030204" pitchFamily="34" charset="0"/>
              <a:ea typeface="ＭＳ Ｐゴシック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955812" y="3135924"/>
            <a:ext cx="980354" cy="2504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144" rIns="9144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FFFF00"/>
                </a:solidFill>
                <a:latin typeface="Arial"/>
              </a:rPr>
              <a:t>Publisher</a:t>
            </a:r>
            <a:endParaRPr lang="en-US" sz="1600" kern="0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103" name="Freeform 102"/>
          <p:cNvSpPr/>
          <p:nvPr/>
        </p:nvSpPr>
        <p:spPr>
          <a:xfrm>
            <a:off x="7131103" y="2902559"/>
            <a:ext cx="760750" cy="1146460"/>
          </a:xfrm>
          <a:custGeom>
            <a:avLst/>
            <a:gdLst>
              <a:gd name="connsiteX0" fmla="*/ 670034 w 671862"/>
              <a:gd name="connsiteY0" fmla="*/ 0 h 882869"/>
              <a:gd name="connsiteX1" fmla="*/ 567559 w 671862"/>
              <a:gd name="connsiteY1" fmla="*/ 567559 h 882869"/>
              <a:gd name="connsiteX2" fmla="*/ 0 w 671862"/>
              <a:gd name="connsiteY2" fmla="*/ 882869 h 882869"/>
              <a:gd name="connsiteX0" fmla="*/ 751834 w 755453"/>
              <a:gd name="connsiteY0" fmla="*/ 0 h 879948"/>
              <a:gd name="connsiteX1" fmla="*/ 649359 w 755453"/>
              <a:gd name="connsiteY1" fmla="*/ 567559 h 879948"/>
              <a:gd name="connsiteX2" fmla="*/ 0 w 755453"/>
              <a:gd name="connsiteY2" fmla="*/ 879948 h 879948"/>
              <a:gd name="connsiteX0" fmla="*/ 0 w 758067"/>
              <a:gd name="connsiteY0" fmla="*/ 0 h 908550"/>
              <a:gd name="connsiteX1" fmla="*/ 745678 w 758067"/>
              <a:gd name="connsiteY1" fmla="*/ 596161 h 908550"/>
              <a:gd name="connsiteX2" fmla="*/ 96319 w 758067"/>
              <a:gd name="connsiteY2" fmla="*/ 908550 h 908550"/>
              <a:gd name="connsiteX0" fmla="*/ 0 w 758067"/>
              <a:gd name="connsiteY0" fmla="*/ 0 h 877221"/>
              <a:gd name="connsiteX1" fmla="*/ 745678 w 758067"/>
              <a:gd name="connsiteY1" fmla="*/ 596161 h 877221"/>
              <a:gd name="connsiteX2" fmla="*/ 193541 w 758067"/>
              <a:gd name="connsiteY2" fmla="*/ 877221 h 877221"/>
              <a:gd name="connsiteX0" fmla="*/ 0 w 758067"/>
              <a:gd name="connsiteY0" fmla="*/ 0 h 877221"/>
              <a:gd name="connsiteX1" fmla="*/ 745678 w 758067"/>
              <a:gd name="connsiteY1" fmla="*/ 596161 h 877221"/>
              <a:gd name="connsiteX2" fmla="*/ 177337 w 758067"/>
              <a:gd name="connsiteY2" fmla="*/ 877221 h 877221"/>
              <a:gd name="connsiteX0" fmla="*/ 0 w 758067"/>
              <a:gd name="connsiteY0" fmla="*/ 0 h 913197"/>
              <a:gd name="connsiteX1" fmla="*/ 745678 w 758067"/>
              <a:gd name="connsiteY1" fmla="*/ 596161 h 913197"/>
              <a:gd name="connsiteX2" fmla="*/ 286498 w 758067"/>
              <a:gd name="connsiteY2" fmla="*/ 913197 h 913197"/>
              <a:gd name="connsiteX0" fmla="*/ 0 w 758067"/>
              <a:gd name="connsiteY0" fmla="*/ 0 h 913197"/>
              <a:gd name="connsiteX1" fmla="*/ 745678 w 758067"/>
              <a:gd name="connsiteY1" fmla="*/ 596161 h 913197"/>
              <a:gd name="connsiteX2" fmla="*/ 286498 w 758067"/>
              <a:gd name="connsiteY2" fmla="*/ 913197 h 913197"/>
              <a:gd name="connsiteX0" fmla="*/ 0 w 782561"/>
              <a:gd name="connsiteY0" fmla="*/ 0 h 913197"/>
              <a:gd name="connsiteX1" fmla="*/ 770487 w 782561"/>
              <a:gd name="connsiteY1" fmla="*/ 600959 h 913197"/>
              <a:gd name="connsiteX2" fmla="*/ 286498 w 782561"/>
              <a:gd name="connsiteY2" fmla="*/ 913197 h 913197"/>
              <a:gd name="connsiteX0" fmla="*/ 23 w 782465"/>
              <a:gd name="connsiteY0" fmla="*/ 0 h 913197"/>
              <a:gd name="connsiteX1" fmla="*/ 770510 w 782465"/>
              <a:gd name="connsiteY1" fmla="*/ 600959 h 913197"/>
              <a:gd name="connsiteX2" fmla="*/ 286521 w 782465"/>
              <a:gd name="connsiteY2" fmla="*/ 913197 h 913197"/>
              <a:gd name="connsiteX0" fmla="*/ 0 w 782900"/>
              <a:gd name="connsiteY0" fmla="*/ 0 h 913197"/>
              <a:gd name="connsiteX1" fmla="*/ 770487 w 782900"/>
              <a:gd name="connsiteY1" fmla="*/ 600959 h 913197"/>
              <a:gd name="connsiteX2" fmla="*/ 286498 w 782900"/>
              <a:gd name="connsiteY2" fmla="*/ 913197 h 913197"/>
              <a:gd name="connsiteX0" fmla="*/ 0 w 770660"/>
              <a:gd name="connsiteY0" fmla="*/ 0 h 903603"/>
              <a:gd name="connsiteX1" fmla="*/ 758083 w 770660"/>
              <a:gd name="connsiteY1" fmla="*/ 591365 h 903603"/>
              <a:gd name="connsiteX2" fmla="*/ 274094 w 770660"/>
              <a:gd name="connsiteY2" fmla="*/ 903603 h 903603"/>
              <a:gd name="connsiteX0" fmla="*/ 0 w 753530"/>
              <a:gd name="connsiteY0" fmla="*/ 0 h 898807"/>
              <a:gd name="connsiteX1" fmla="*/ 740716 w 753530"/>
              <a:gd name="connsiteY1" fmla="*/ 586569 h 898807"/>
              <a:gd name="connsiteX2" fmla="*/ 256727 w 753530"/>
              <a:gd name="connsiteY2" fmla="*/ 898807 h 898807"/>
              <a:gd name="connsiteX0" fmla="*/ 0 w 765765"/>
              <a:gd name="connsiteY0" fmla="*/ 0 h 903604"/>
              <a:gd name="connsiteX1" fmla="*/ 753121 w 765765"/>
              <a:gd name="connsiteY1" fmla="*/ 591366 h 903604"/>
              <a:gd name="connsiteX2" fmla="*/ 269132 w 765765"/>
              <a:gd name="connsiteY2" fmla="*/ 903604 h 90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5765" h="903604">
                <a:moveTo>
                  <a:pt x="0" y="0"/>
                </a:moveTo>
                <a:cubicBezTo>
                  <a:pt x="31888" y="243784"/>
                  <a:pt x="878427" y="444708"/>
                  <a:pt x="753121" y="591366"/>
                </a:cubicBezTo>
                <a:cubicBezTo>
                  <a:pt x="627815" y="738024"/>
                  <a:pt x="390396" y="776349"/>
                  <a:pt x="269132" y="903604"/>
                </a:cubicBezTo>
              </a:path>
            </a:pathLst>
          </a:custGeom>
          <a:ln w="28575">
            <a:solidFill>
              <a:schemeClr val="bg1">
                <a:lumMod val="9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08" tIns="45705" rIns="91408" bIns="45705" rtlCol="0" anchor="ctr"/>
          <a:lstStyle/>
          <a:p>
            <a:pPr algn="ctr" defTabSz="914095"/>
            <a:endParaRPr lang="en-US" sz="1900">
              <a:solidFill>
                <a:srgbClr val="0096D6"/>
              </a:solidFill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7195277" y="2896047"/>
            <a:ext cx="1571021" cy="1153676"/>
          </a:xfrm>
          <a:custGeom>
            <a:avLst/>
            <a:gdLst>
              <a:gd name="connsiteX0" fmla="*/ 670034 w 671862"/>
              <a:gd name="connsiteY0" fmla="*/ 0 h 882869"/>
              <a:gd name="connsiteX1" fmla="*/ 567559 w 671862"/>
              <a:gd name="connsiteY1" fmla="*/ 567559 h 882869"/>
              <a:gd name="connsiteX2" fmla="*/ 0 w 671862"/>
              <a:gd name="connsiteY2" fmla="*/ 882869 h 882869"/>
              <a:gd name="connsiteX0" fmla="*/ 132070 w 806175"/>
              <a:gd name="connsiteY0" fmla="*/ 0 h 786463"/>
              <a:gd name="connsiteX1" fmla="*/ 29595 w 806175"/>
              <a:gd name="connsiteY1" fmla="*/ 567559 h 786463"/>
              <a:gd name="connsiteX2" fmla="*/ 767905 w 806175"/>
              <a:gd name="connsiteY2" fmla="*/ 786463 h 786463"/>
              <a:gd name="connsiteX0" fmla="*/ 132070 w 767905"/>
              <a:gd name="connsiteY0" fmla="*/ 0 h 786463"/>
              <a:gd name="connsiteX1" fmla="*/ 29595 w 767905"/>
              <a:gd name="connsiteY1" fmla="*/ 567559 h 786463"/>
              <a:gd name="connsiteX2" fmla="*/ 767905 w 767905"/>
              <a:gd name="connsiteY2" fmla="*/ 786463 h 786463"/>
              <a:gd name="connsiteX0" fmla="*/ 59799 w 695634"/>
              <a:gd name="connsiteY0" fmla="*/ 0 h 786463"/>
              <a:gd name="connsiteX1" fmla="*/ 42045 w 695634"/>
              <a:gd name="connsiteY1" fmla="*/ 576324 h 786463"/>
              <a:gd name="connsiteX2" fmla="*/ 695634 w 695634"/>
              <a:gd name="connsiteY2" fmla="*/ 786463 h 786463"/>
              <a:gd name="connsiteX0" fmla="*/ 29545 w 665380"/>
              <a:gd name="connsiteY0" fmla="*/ 0 h 786463"/>
              <a:gd name="connsiteX1" fmla="*/ 52691 w 665380"/>
              <a:gd name="connsiteY1" fmla="*/ 611381 h 786463"/>
              <a:gd name="connsiteX2" fmla="*/ 665380 w 665380"/>
              <a:gd name="connsiteY2" fmla="*/ 786463 h 786463"/>
              <a:gd name="connsiteX0" fmla="*/ 0 w 1719425"/>
              <a:gd name="connsiteY0" fmla="*/ 0 h 829537"/>
              <a:gd name="connsiteX1" fmla="*/ 1106736 w 1719425"/>
              <a:gd name="connsiteY1" fmla="*/ 654455 h 829537"/>
              <a:gd name="connsiteX2" fmla="*/ 1719425 w 1719425"/>
              <a:gd name="connsiteY2" fmla="*/ 829537 h 829537"/>
              <a:gd name="connsiteX0" fmla="*/ 0 w 1719425"/>
              <a:gd name="connsiteY0" fmla="*/ 0 h 829537"/>
              <a:gd name="connsiteX1" fmla="*/ 1049704 w 1719425"/>
              <a:gd name="connsiteY1" fmla="*/ 417550 h 829537"/>
              <a:gd name="connsiteX2" fmla="*/ 1719425 w 1719425"/>
              <a:gd name="connsiteY2" fmla="*/ 829537 h 829537"/>
              <a:gd name="connsiteX0" fmla="*/ 0 w 1925568"/>
              <a:gd name="connsiteY0" fmla="*/ 0 h 770562"/>
              <a:gd name="connsiteX1" fmla="*/ 1049704 w 1925568"/>
              <a:gd name="connsiteY1" fmla="*/ 417550 h 770562"/>
              <a:gd name="connsiteX2" fmla="*/ 1925568 w 1925568"/>
              <a:gd name="connsiteY2" fmla="*/ 770562 h 770562"/>
              <a:gd name="connsiteX0" fmla="*/ 0 w 1925568"/>
              <a:gd name="connsiteY0" fmla="*/ 0 h 770562"/>
              <a:gd name="connsiteX1" fmla="*/ 1049704 w 1925568"/>
              <a:gd name="connsiteY1" fmla="*/ 417550 h 770562"/>
              <a:gd name="connsiteX2" fmla="*/ 1925568 w 1925568"/>
              <a:gd name="connsiteY2" fmla="*/ 770562 h 770562"/>
              <a:gd name="connsiteX0" fmla="*/ 0 w 1936813"/>
              <a:gd name="connsiteY0" fmla="*/ 0 h 765844"/>
              <a:gd name="connsiteX1" fmla="*/ 1049704 w 1936813"/>
              <a:gd name="connsiteY1" fmla="*/ 417550 h 765844"/>
              <a:gd name="connsiteX2" fmla="*/ 1936813 w 1936813"/>
              <a:gd name="connsiteY2" fmla="*/ 765844 h 765844"/>
              <a:gd name="connsiteX0" fmla="*/ 0 w 1936813"/>
              <a:gd name="connsiteY0" fmla="*/ 0 h 765844"/>
              <a:gd name="connsiteX1" fmla="*/ 1049704 w 1936813"/>
              <a:gd name="connsiteY1" fmla="*/ 417550 h 765844"/>
              <a:gd name="connsiteX2" fmla="*/ 1936813 w 1936813"/>
              <a:gd name="connsiteY2" fmla="*/ 765844 h 765844"/>
              <a:gd name="connsiteX0" fmla="*/ 0 w 1978042"/>
              <a:gd name="connsiteY0" fmla="*/ 0 h 775280"/>
              <a:gd name="connsiteX1" fmla="*/ 1049704 w 1978042"/>
              <a:gd name="connsiteY1" fmla="*/ 417550 h 775280"/>
              <a:gd name="connsiteX2" fmla="*/ 1978042 w 1978042"/>
              <a:gd name="connsiteY2" fmla="*/ 775280 h 775280"/>
              <a:gd name="connsiteX0" fmla="*/ 0 w 1828636"/>
              <a:gd name="connsiteY0" fmla="*/ 0 h 872318"/>
              <a:gd name="connsiteX1" fmla="*/ 1049704 w 1828636"/>
              <a:gd name="connsiteY1" fmla="*/ 417550 h 872318"/>
              <a:gd name="connsiteX2" fmla="*/ 1828636 w 1828636"/>
              <a:gd name="connsiteY2" fmla="*/ 872318 h 872318"/>
              <a:gd name="connsiteX0" fmla="*/ 0 w 1829004"/>
              <a:gd name="connsiteY0" fmla="*/ 0 h 872318"/>
              <a:gd name="connsiteX1" fmla="*/ 1049704 w 1829004"/>
              <a:gd name="connsiteY1" fmla="*/ 417550 h 872318"/>
              <a:gd name="connsiteX2" fmla="*/ 1828636 w 1829004"/>
              <a:gd name="connsiteY2" fmla="*/ 872318 h 872318"/>
              <a:gd name="connsiteX0" fmla="*/ 0 w 1828973"/>
              <a:gd name="connsiteY0" fmla="*/ 0 h 872318"/>
              <a:gd name="connsiteX1" fmla="*/ 984337 w 1828973"/>
              <a:gd name="connsiteY1" fmla="*/ 484264 h 872318"/>
              <a:gd name="connsiteX2" fmla="*/ 1828636 w 1828973"/>
              <a:gd name="connsiteY2" fmla="*/ 872318 h 872318"/>
              <a:gd name="connsiteX0" fmla="*/ 0 w 1828944"/>
              <a:gd name="connsiteY0" fmla="*/ 0 h 872318"/>
              <a:gd name="connsiteX1" fmla="*/ 914303 w 1828944"/>
              <a:gd name="connsiteY1" fmla="*/ 475167 h 872318"/>
              <a:gd name="connsiteX2" fmla="*/ 1828636 w 1828944"/>
              <a:gd name="connsiteY2" fmla="*/ 872318 h 872318"/>
              <a:gd name="connsiteX0" fmla="*/ 0 w 1828953"/>
              <a:gd name="connsiteY0" fmla="*/ 0 h 872318"/>
              <a:gd name="connsiteX1" fmla="*/ 914303 w 1828953"/>
              <a:gd name="connsiteY1" fmla="*/ 475167 h 872318"/>
              <a:gd name="connsiteX2" fmla="*/ 1828636 w 1828953"/>
              <a:gd name="connsiteY2" fmla="*/ 872318 h 872318"/>
              <a:gd name="connsiteX0" fmla="*/ 0 w 1828953"/>
              <a:gd name="connsiteY0" fmla="*/ 0 h 872318"/>
              <a:gd name="connsiteX1" fmla="*/ 914303 w 1828953"/>
              <a:gd name="connsiteY1" fmla="*/ 475167 h 872318"/>
              <a:gd name="connsiteX2" fmla="*/ 1828636 w 1828953"/>
              <a:gd name="connsiteY2" fmla="*/ 872318 h 872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953" h="872318">
                <a:moveTo>
                  <a:pt x="0" y="0"/>
                </a:moveTo>
                <a:cubicBezTo>
                  <a:pt x="4598" y="210207"/>
                  <a:pt x="766309" y="350156"/>
                  <a:pt x="914303" y="475167"/>
                </a:cubicBezTo>
                <a:cubicBezTo>
                  <a:pt x="1043621" y="603211"/>
                  <a:pt x="1847234" y="779262"/>
                  <a:pt x="1828636" y="872318"/>
                </a:cubicBezTo>
              </a:path>
            </a:pathLst>
          </a:custGeom>
          <a:ln w="28575">
            <a:solidFill>
              <a:schemeClr val="bg1">
                <a:lumMod val="9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08" tIns="45705" rIns="91408" bIns="45705" rtlCol="0" anchor="ctr"/>
          <a:lstStyle/>
          <a:p>
            <a:pPr algn="ctr" defTabSz="914095"/>
            <a:endParaRPr lang="en-US" sz="1900" dirty="0">
              <a:solidFill>
                <a:srgbClr val="0096D6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583019" y="2694322"/>
            <a:ext cx="847387" cy="395516"/>
          </a:xfrm>
          <a:prstGeom prst="rect">
            <a:avLst/>
          </a:prstGeom>
          <a:solidFill>
            <a:srgbClr val="0D74A7"/>
          </a:solidFill>
          <a:ln w="12700" cap="flat" cmpd="sng" algn="ctr">
            <a:solidFill>
              <a:srgbClr val="0D74A7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isometricOffAxis1Right"/>
            <a:lightRig rig="threePt" dir="t"/>
          </a:scene3d>
          <a:sp3d extrusionH="381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" tIns="60947" rIns="12190" bIns="60947" rtlCol="0" anchor="ctr"/>
          <a:lstStyle/>
          <a:p>
            <a:pPr algn="ctr" defTabSz="609341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Controller</a:t>
            </a:r>
            <a:endParaRPr lang="en-US" sz="16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099656" y="2317706"/>
            <a:ext cx="1612594" cy="380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987">
              <a:lnSpc>
                <a:spcPct val="85000"/>
              </a:lnSpc>
            </a:pPr>
            <a:r>
              <a:rPr lang="en-US" sz="1100" kern="0" dirty="0" smtClean="0">
                <a:solidFill>
                  <a:srgbClr val="4D4D4D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Enclave </a:t>
            </a:r>
            <a:r>
              <a:rPr lang="en-US" sz="1100" kern="0" dirty="0">
                <a:solidFill>
                  <a:srgbClr val="4D4D4D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Policy</a:t>
            </a:r>
          </a:p>
          <a:p>
            <a:pPr algn="ctr" defTabSz="1218987">
              <a:lnSpc>
                <a:spcPct val="85000"/>
              </a:lnSpc>
            </a:pPr>
            <a:r>
              <a:rPr lang="en-US" sz="1100" kern="0" dirty="0">
                <a:solidFill>
                  <a:srgbClr val="4D4D4D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Determination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3414122" y="2517919"/>
            <a:ext cx="954278" cy="84963"/>
          </a:xfrm>
          <a:prstGeom prst="straightConnector1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triangle" w="med" len="med"/>
          </a:ln>
          <a:effectLst/>
        </p:spPr>
      </p:cxnSp>
      <p:sp>
        <p:nvSpPr>
          <p:cNvPr id="111" name="Rectangle 110"/>
          <p:cNvSpPr/>
          <p:nvPr/>
        </p:nvSpPr>
        <p:spPr>
          <a:xfrm>
            <a:off x="2157951" y="2509434"/>
            <a:ext cx="1082507" cy="18394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softEdge rad="31750"/>
          </a:effectLst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Blacklist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x.x.x.x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583754" y="2717341"/>
            <a:ext cx="2418193" cy="2305400"/>
            <a:chOff x="3583754" y="2717341"/>
            <a:chExt cx="2418193" cy="2305400"/>
          </a:xfrm>
        </p:grpSpPr>
        <p:sp>
          <p:nvSpPr>
            <p:cNvPr id="105" name="Rectangle 104"/>
            <p:cNvSpPr/>
            <p:nvPr/>
          </p:nvSpPr>
          <p:spPr>
            <a:xfrm>
              <a:off x="3583754" y="4700434"/>
              <a:ext cx="694783" cy="3223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12190" tIns="60949" rIns="12190" bIns="60949" rtlCol="0" anchor="ctr"/>
            <a:lstStyle/>
            <a:p>
              <a:pPr algn="ctr" defTabSz="1218987">
                <a:lnSpc>
                  <a:spcPct val="80000"/>
                </a:lnSpc>
                <a:defRPr/>
              </a:pPr>
              <a:r>
                <a:rPr lang="en-US" sz="1100" kern="0" dirty="0" smtClean="0">
                  <a:solidFill>
                    <a:schemeClr val="bg1"/>
                  </a:solidFill>
                  <a:latin typeface="Arial"/>
                  <a:ea typeface="ＭＳ Ｐゴシック" charset="0"/>
                </a:rPr>
                <a:t>Host</a:t>
              </a:r>
            </a:p>
            <a:p>
              <a:pPr algn="ctr" defTabSz="1218987">
                <a:lnSpc>
                  <a:spcPct val="80000"/>
                </a:lnSpc>
                <a:defRPr/>
              </a:pPr>
              <a:r>
                <a:rPr lang="en-US" sz="1100" kern="0" dirty="0" smtClean="0">
                  <a:solidFill>
                    <a:schemeClr val="bg1"/>
                  </a:solidFill>
                  <a:latin typeface="Arial"/>
                  <a:ea typeface="ＭＳ Ｐゴシック" charset="0"/>
                </a:rPr>
                <a:t>Alerts</a:t>
              </a:r>
              <a:endParaRPr lang="en-US" sz="1100" kern="0" dirty="0">
                <a:solidFill>
                  <a:schemeClr val="bg1"/>
                </a:solidFill>
                <a:latin typeface="Arial"/>
                <a:ea typeface="ＭＳ Ｐゴシック" charset="0"/>
              </a:endParaRPr>
            </a:p>
          </p:txBody>
        </p:sp>
        <p:cxnSp>
          <p:nvCxnSpPr>
            <p:cNvPr id="106" name="Straight Arrow Connector 105"/>
            <p:cNvCxnSpPr>
              <a:stCxn id="105" idx="0"/>
            </p:cNvCxnSpPr>
            <p:nvPr/>
          </p:nvCxnSpPr>
          <p:spPr>
            <a:xfrm flipV="1">
              <a:off x="3931146" y="2725966"/>
              <a:ext cx="698890" cy="1974468"/>
            </a:xfrm>
            <a:prstGeom prst="straightConnector1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  <a:effectLst/>
          </p:spPr>
        </p:cxnSp>
        <p:cxnSp>
          <p:nvCxnSpPr>
            <p:cNvPr id="107" name="Straight Arrow Connector 106"/>
            <p:cNvCxnSpPr/>
            <p:nvPr/>
          </p:nvCxnSpPr>
          <p:spPr>
            <a:xfrm flipH="1" flipV="1">
              <a:off x="4997045" y="2717341"/>
              <a:ext cx="582066" cy="1983093"/>
            </a:xfrm>
            <a:prstGeom prst="straightConnector1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  <a:effectLst/>
          </p:spPr>
        </p:cxnSp>
        <p:sp>
          <p:nvSpPr>
            <p:cNvPr id="118" name="Rectangle 117"/>
            <p:cNvSpPr/>
            <p:nvPr/>
          </p:nvSpPr>
          <p:spPr>
            <a:xfrm>
              <a:off x="5307164" y="4700434"/>
              <a:ext cx="694783" cy="3223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12190" tIns="60949" rIns="12190" bIns="60949" rtlCol="0" anchor="ctr"/>
            <a:lstStyle/>
            <a:p>
              <a:pPr algn="ctr" defTabSz="1218987">
                <a:lnSpc>
                  <a:spcPct val="80000"/>
                </a:lnSpc>
                <a:defRPr/>
              </a:pPr>
              <a:r>
                <a:rPr lang="en-US" sz="1100" kern="0" dirty="0" smtClean="0">
                  <a:solidFill>
                    <a:schemeClr val="bg1"/>
                  </a:solidFill>
                  <a:latin typeface="Arial"/>
                  <a:ea typeface="ＭＳ Ｐゴシック" charset="0"/>
                </a:rPr>
                <a:t>Network</a:t>
              </a:r>
              <a:endParaRPr lang="en-US" sz="1100" kern="0" dirty="0" smtClean="0">
                <a:solidFill>
                  <a:schemeClr val="bg1"/>
                </a:solidFill>
                <a:latin typeface="Arial"/>
                <a:ea typeface="ＭＳ Ｐゴシック" charset="0"/>
              </a:endParaRPr>
            </a:p>
            <a:p>
              <a:pPr algn="ctr" defTabSz="1218987">
                <a:lnSpc>
                  <a:spcPct val="80000"/>
                </a:lnSpc>
                <a:defRPr/>
              </a:pPr>
              <a:r>
                <a:rPr lang="en-US" sz="1100" kern="0" dirty="0" smtClean="0">
                  <a:solidFill>
                    <a:schemeClr val="bg1"/>
                  </a:solidFill>
                  <a:latin typeface="Arial"/>
                  <a:ea typeface="ＭＳ Ｐゴシック" charset="0"/>
                </a:rPr>
                <a:t>Alerts</a:t>
              </a:r>
              <a:endParaRPr lang="en-US" sz="1100" kern="0" dirty="0">
                <a:solidFill>
                  <a:schemeClr val="bg1"/>
                </a:solidFill>
                <a:latin typeface="Arial"/>
                <a:ea typeface="ＭＳ Ｐゴシック" charset="0"/>
              </a:endParaRPr>
            </a:p>
          </p:txBody>
        </p:sp>
      </p:grpSp>
      <p:pic>
        <p:nvPicPr>
          <p:cNvPr id="119" name="Picture 11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90221" y="2129058"/>
            <a:ext cx="1217966" cy="338739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576060" y="5195271"/>
            <a:ext cx="7465586" cy="794921"/>
            <a:chOff x="3576060" y="5195271"/>
            <a:chExt cx="7465586" cy="794921"/>
          </a:xfrm>
        </p:grpSpPr>
        <p:grpSp>
          <p:nvGrpSpPr>
            <p:cNvPr id="17" name="Group 16"/>
            <p:cNvGrpSpPr/>
            <p:nvPr/>
          </p:nvGrpSpPr>
          <p:grpSpPr>
            <a:xfrm>
              <a:off x="3576060" y="5195271"/>
              <a:ext cx="7383818" cy="563982"/>
              <a:chOff x="3576060" y="5195271"/>
              <a:chExt cx="7383818" cy="563982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H="1">
                <a:off x="3665923" y="5357348"/>
                <a:ext cx="684157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4D4D4D"/>
                </a:solidFill>
                <a:prstDash val="solid"/>
                <a:tailEnd type="triangle" w="sm" len="sm"/>
              </a:ln>
              <a:effectLst/>
            </p:spPr>
          </p:cxnSp>
          <p:sp>
            <p:nvSpPr>
              <p:cNvPr id="54" name="Rectangle 53"/>
              <p:cNvSpPr/>
              <p:nvPr/>
            </p:nvSpPr>
            <p:spPr>
              <a:xfrm>
                <a:off x="3576060" y="5195271"/>
                <a:ext cx="89863" cy="355297"/>
              </a:xfrm>
              <a:prstGeom prst="rect">
                <a:avLst/>
              </a:prstGeom>
              <a:solidFill>
                <a:srgbClr val="C0504D">
                  <a:alpha val="32941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2400" kern="0" smtClean="0">
                  <a:solidFill>
                    <a:prstClr val="white"/>
                  </a:solidFill>
                  <a:ea typeface="ＭＳ Ｐゴシック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0507499" y="5229714"/>
                <a:ext cx="452379" cy="52953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12190" tIns="60949" rIns="12190" bIns="60949" rtlCol="0" anchor="ctr"/>
              <a:lstStyle/>
              <a:p>
                <a:pPr algn="ctr" defTabSz="1218987">
                  <a:lnSpc>
                    <a:spcPct val="80000"/>
                  </a:lnSpc>
                  <a:defRPr/>
                </a:pPr>
                <a:endParaRPr lang="en-US" sz="1100" kern="0" dirty="0">
                  <a:solidFill>
                    <a:srgbClr val="C00000"/>
                  </a:solidFill>
                  <a:latin typeface="Arial"/>
                  <a:ea typeface="ＭＳ Ｐゴシック" charset="0"/>
                </a:endParaRPr>
              </a:p>
            </p:txBody>
          </p:sp>
        </p:grpSp>
        <p:sp>
          <p:nvSpPr>
            <p:cNvPr id="88" name="Freeform 22"/>
            <p:cNvSpPr>
              <a:spLocks noEditPoints="1"/>
            </p:cNvSpPr>
            <p:nvPr/>
          </p:nvSpPr>
          <p:spPr bwMode="auto">
            <a:xfrm>
              <a:off x="10541429" y="5253525"/>
              <a:ext cx="383086" cy="443872"/>
            </a:xfrm>
            <a:custGeom>
              <a:avLst/>
              <a:gdLst/>
              <a:ahLst/>
              <a:cxnLst>
                <a:cxn ang="0">
                  <a:pos x="195" y="167"/>
                </a:cxn>
                <a:cxn ang="0">
                  <a:pos x="191" y="167"/>
                </a:cxn>
                <a:cxn ang="0">
                  <a:pos x="100" y="180"/>
                </a:cxn>
                <a:cxn ang="0">
                  <a:pos x="110" y="237"/>
                </a:cxn>
                <a:cxn ang="0">
                  <a:pos x="145" y="257"/>
                </a:cxn>
                <a:cxn ang="0">
                  <a:pos x="243" y="297"/>
                </a:cxn>
                <a:cxn ang="0">
                  <a:pos x="263" y="237"/>
                </a:cxn>
                <a:cxn ang="0">
                  <a:pos x="287" y="216"/>
                </a:cxn>
                <a:cxn ang="0">
                  <a:pos x="283" y="163"/>
                </a:cxn>
                <a:cxn ang="0">
                  <a:pos x="76" y="160"/>
                </a:cxn>
                <a:cxn ang="0">
                  <a:pos x="89" y="104"/>
                </a:cxn>
                <a:cxn ang="0">
                  <a:pos x="128" y="0"/>
                </a:cxn>
                <a:cxn ang="0">
                  <a:pos x="270" y="8"/>
                </a:cxn>
                <a:cxn ang="0">
                  <a:pos x="387" y="137"/>
                </a:cxn>
                <a:cxn ang="0">
                  <a:pos x="319" y="199"/>
                </a:cxn>
                <a:cxn ang="0">
                  <a:pos x="317" y="237"/>
                </a:cxn>
                <a:cxn ang="0">
                  <a:pos x="337" y="279"/>
                </a:cxn>
                <a:cxn ang="0">
                  <a:pos x="365" y="439"/>
                </a:cxn>
                <a:cxn ang="0">
                  <a:pos x="201" y="475"/>
                </a:cxn>
                <a:cxn ang="0">
                  <a:pos x="187" y="315"/>
                </a:cxn>
                <a:cxn ang="0">
                  <a:pos x="55" y="475"/>
                </a:cxn>
                <a:cxn ang="0">
                  <a:pos x="22" y="315"/>
                </a:cxn>
                <a:cxn ang="0">
                  <a:pos x="51" y="257"/>
                </a:cxn>
                <a:cxn ang="0">
                  <a:pos x="76" y="237"/>
                </a:cxn>
                <a:cxn ang="0">
                  <a:pos x="76" y="160"/>
                </a:cxn>
                <a:cxn ang="0">
                  <a:pos x="168" y="179"/>
                </a:cxn>
                <a:cxn ang="0">
                  <a:pos x="181" y="210"/>
                </a:cxn>
                <a:cxn ang="0">
                  <a:pos x="143" y="227"/>
                </a:cxn>
                <a:cxn ang="0">
                  <a:pos x="126" y="182"/>
                </a:cxn>
                <a:cxn ang="0">
                  <a:pos x="131" y="179"/>
                </a:cxn>
                <a:cxn ang="0">
                  <a:pos x="224" y="179"/>
                </a:cxn>
                <a:cxn ang="0">
                  <a:pos x="262" y="179"/>
                </a:cxn>
                <a:cxn ang="0">
                  <a:pos x="269" y="182"/>
                </a:cxn>
                <a:cxn ang="0">
                  <a:pos x="252" y="227"/>
                </a:cxn>
                <a:cxn ang="0">
                  <a:pos x="213" y="210"/>
                </a:cxn>
                <a:cxn ang="0">
                  <a:pos x="224" y="179"/>
                </a:cxn>
              </a:cxnLst>
              <a:rect l="0" t="0" r="r" b="b"/>
              <a:pathLst>
                <a:path w="387" h="475">
                  <a:moveTo>
                    <a:pt x="196" y="167"/>
                  </a:moveTo>
                  <a:cubicBezTo>
                    <a:pt x="195" y="167"/>
                    <a:pt x="195" y="167"/>
                    <a:pt x="195" y="167"/>
                  </a:cubicBezTo>
                  <a:cubicBezTo>
                    <a:pt x="193" y="167"/>
                    <a:pt x="193" y="167"/>
                    <a:pt x="193" y="167"/>
                  </a:cubicBezTo>
                  <a:cubicBezTo>
                    <a:pt x="191" y="167"/>
                    <a:pt x="191" y="167"/>
                    <a:pt x="191" y="167"/>
                  </a:cubicBezTo>
                  <a:cubicBezTo>
                    <a:pt x="160" y="167"/>
                    <a:pt x="131" y="166"/>
                    <a:pt x="105" y="163"/>
                  </a:cubicBezTo>
                  <a:cubicBezTo>
                    <a:pt x="102" y="168"/>
                    <a:pt x="100" y="173"/>
                    <a:pt x="100" y="180"/>
                  </a:cubicBezTo>
                  <a:cubicBezTo>
                    <a:pt x="100" y="216"/>
                    <a:pt x="100" y="216"/>
                    <a:pt x="100" y="216"/>
                  </a:cubicBezTo>
                  <a:cubicBezTo>
                    <a:pt x="100" y="225"/>
                    <a:pt x="104" y="233"/>
                    <a:pt x="110" y="237"/>
                  </a:cubicBezTo>
                  <a:cubicBezTo>
                    <a:pt x="125" y="237"/>
                    <a:pt x="125" y="237"/>
                    <a:pt x="125" y="237"/>
                  </a:cubicBezTo>
                  <a:cubicBezTo>
                    <a:pt x="136" y="237"/>
                    <a:pt x="145" y="246"/>
                    <a:pt x="145" y="257"/>
                  </a:cubicBezTo>
                  <a:cubicBezTo>
                    <a:pt x="145" y="297"/>
                    <a:pt x="145" y="297"/>
                    <a:pt x="145" y="297"/>
                  </a:cubicBezTo>
                  <a:cubicBezTo>
                    <a:pt x="173" y="313"/>
                    <a:pt x="215" y="313"/>
                    <a:pt x="243" y="297"/>
                  </a:cubicBezTo>
                  <a:cubicBezTo>
                    <a:pt x="243" y="257"/>
                    <a:pt x="243" y="257"/>
                    <a:pt x="243" y="257"/>
                  </a:cubicBezTo>
                  <a:cubicBezTo>
                    <a:pt x="243" y="246"/>
                    <a:pt x="252" y="237"/>
                    <a:pt x="263" y="237"/>
                  </a:cubicBezTo>
                  <a:cubicBezTo>
                    <a:pt x="278" y="237"/>
                    <a:pt x="278" y="237"/>
                    <a:pt x="278" y="237"/>
                  </a:cubicBezTo>
                  <a:cubicBezTo>
                    <a:pt x="283" y="233"/>
                    <a:pt x="287" y="225"/>
                    <a:pt x="287" y="216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7" y="173"/>
                    <a:pt x="286" y="168"/>
                    <a:pt x="283" y="163"/>
                  </a:cubicBezTo>
                  <a:cubicBezTo>
                    <a:pt x="257" y="166"/>
                    <a:pt x="227" y="167"/>
                    <a:pt x="196" y="167"/>
                  </a:cubicBezTo>
                  <a:close/>
                  <a:moveTo>
                    <a:pt x="76" y="160"/>
                  </a:moveTo>
                  <a:cubicBezTo>
                    <a:pt x="30" y="154"/>
                    <a:pt x="0" y="145"/>
                    <a:pt x="0" y="137"/>
                  </a:cubicBezTo>
                  <a:cubicBezTo>
                    <a:pt x="1" y="124"/>
                    <a:pt x="36" y="110"/>
                    <a:pt x="89" y="104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4"/>
                    <a:pt x="122" y="0"/>
                    <a:pt x="128" y="0"/>
                  </a:cubicBezTo>
                  <a:cubicBezTo>
                    <a:pt x="172" y="0"/>
                    <a:pt x="216" y="0"/>
                    <a:pt x="260" y="0"/>
                  </a:cubicBezTo>
                  <a:cubicBezTo>
                    <a:pt x="266" y="0"/>
                    <a:pt x="269" y="4"/>
                    <a:pt x="270" y="8"/>
                  </a:cubicBezTo>
                  <a:cubicBezTo>
                    <a:pt x="299" y="104"/>
                    <a:pt x="299" y="104"/>
                    <a:pt x="299" y="104"/>
                  </a:cubicBezTo>
                  <a:cubicBezTo>
                    <a:pt x="352" y="110"/>
                    <a:pt x="387" y="124"/>
                    <a:pt x="387" y="137"/>
                  </a:cubicBezTo>
                  <a:cubicBezTo>
                    <a:pt x="387" y="145"/>
                    <a:pt x="358" y="154"/>
                    <a:pt x="312" y="160"/>
                  </a:cubicBezTo>
                  <a:cubicBezTo>
                    <a:pt x="316" y="172"/>
                    <a:pt x="319" y="185"/>
                    <a:pt x="319" y="199"/>
                  </a:cubicBezTo>
                  <a:cubicBezTo>
                    <a:pt x="319" y="212"/>
                    <a:pt x="316" y="225"/>
                    <a:pt x="312" y="237"/>
                  </a:cubicBezTo>
                  <a:cubicBezTo>
                    <a:pt x="317" y="237"/>
                    <a:pt x="317" y="237"/>
                    <a:pt x="317" y="237"/>
                  </a:cubicBezTo>
                  <a:cubicBezTo>
                    <a:pt x="328" y="237"/>
                    <a:pt x="337" y="246"/>
                    <a:pt x="337" y="257"/>
                  </a:cubicBezTo>
                  <a:cubicBezTo>
                    <a:pt x="337" y="279"/>
                    <a:pt x="337" y="279"/>
                    <a:pt x="337" y="279"/>
                  </a:cubicBezTo>
                  <a:cubicBezTo>
                    <a:pt x="353" y="281"/>
                    <a:pt x="365" y="296"/>
                    <a:pt x="365" y="315"/>
                  </a:cubicBezTo>
                  <a:cubicBezTo>
                    <a:pt x="365" y="439"/>
                    <a:pt x="365" y="439"/>
                    <a:pt x="365" y="439"/>
                  </a:cubicBezTo>
                  <a:cubicBezTo>
                    <a:pt x="365" y="459"/>
                    <a:pt x="351" y="475"/>
                    <a:pt x="333" y="475"/>
                  </a:cubicBezTo>
                  <a:cubicBezTo>
                    <a:pt x="201" y="475"/>
                    <a:pt x="201" y="475"/>
                    <a:pt x="201" y="475"/>
                  </a:cubicBezTo>
                  <a:cubicBezTo>
                    <a:pt x="201" y="315"/>
                    <a:pt x="201" y="315"/>
                    <a:pt x="201" y="315"/>
                  </a:cubicBezTo>
                  <a:cubicBezTo>
                    <a:pt x="196" y="315"/>
                    <a:pt x="191" y="315"/>
                    <a:pt x="187" y="315"/>
                  </a:cubicBezTo>
                  <a:cubicBezTo>
                    <a:pt x="187" y="475"/>
                    <a:pt x="187" y="475"/>
                    <a:pt x="187" y="475"/>
                  </a:cubicBezTo>
                  <a:cubicBezTo>
                    <a:pt x="55" y="475"/>
                    <a:pt x="55" y="475"/>
                    <a:pt x="55" y="475"/>
                  </a:cubicBezTo>
                  <a:cubicBezTo>
                    <a:pt x="37" y="475"/>
                    <a:pt x="22" y="459"/>
                    <a:pt x="22" y="439"/>
                  </a:cubicBezTo>
                  <a:cubicBezTo>
                    <a:pt x="22" y="315"/>
                    <a:pt x="22" y="315"/>
                    <a:pt x="22" y="315"/>
                  </a:cubicBezTo>
                  <a:cubicBezTo>
                    <a:pt x="22" y="296"/>
                    <a:pt x="35" y="281"/>
                    <a:pt x="51" y="279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46"/>
                    <a:pt x="60" y="237"/>
                    <a:pt x="71" y="237"/>
                  </a:cubicBezTo>
                  <a:cubicBezTo>
                    <a:pt x="76" y="237"/>
                    <a:pt x="76" y="237"/>
                    <a:pt x="76" y="237"/>
                  </a:cubicBezTo>
                  <a:cubicBezTo>
                    <a:pt x="71" y="225"/>
                    <a:pt x="69" y="212"/>
                    <a:pt x="69" y="199"/>
                  </a:cubicBezTo>
                  <a:cubicBezTo>
                    <a:pt x="69" y="185"/>
                    <a:pt x="71" y="172"/>
                    <a:pt x="76" y="160"/>
                  </a:cubicBezTo>
                  <a:close/>
                  <a:moveTo>
                    <a:pt x="132" y="179"/>
                  </a:moveTo>
                  <a:cubicBezTo>
                    <a:pt x="144" y="179"/>
                    <a:pt x="156" y="179"/>
                    <a:pt x="168" y="179"/>
                  </a:cubicBezTo>
                  <a:cubicBezTo>
                    <a:pt x="180" y="179"/>
                    <a:pt x="181" y="182"/>
                    <a:pt x="181" y="194"/>
                  </a:cubicBezTo>
                  <a:cubicBezTo>
                    <a:pt x="181" y="194"/>
                    <a:pt x="181" y="208"/>
                    <a:pt x="181" y="210"/>
                  </a:cubicBezTo>
                  <a:cubicBezTo>
                    <a:pt x="181" y="219"/>
                    <a:pt x="173" y="227"/>
                    <a:pt x="164" y="227"/>
                  </a:cubicBezTo>
                  <a:cubicBezTo>
                    <a:pt x="143" y="227"/>
                    <a:pt x="143" y="227"/>
                    <a:pt x="143" y="227"/>
                  </a:cubicBezTo>
                  <a:cubicBezTo>
                    <a:pt x="133" y="227"/>
                    <a:pt x="126" y="219"/>
                    <a:pt x="126" y="210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26" y="180"/>
                    <a:pt x="127" y="179"/>
                    <a:pt x="128" y="179"/>
                  </a:cubicBezTo>
                  <a:cubicBezTo>
                    <a:pt x="131" y="179"/>
                    <a:pt x="131" y="179"/>
                    <a:pt x="131" y="179"/>
                  </a:cubicBezTo>
                  <a:cubicBezTo>
                    <a:pt x="131" y="179"/>
                    <a:pt x="131" y="179"/>
                    <a:pt x="132" y="179"/>
                  </a:cubicBezTo>
                  <a:close/>
                  <a:moveTo>
                    <a:pt x="224" y="179"/>
                  </a:moveTo>
                  <a:cubicBezTo>
                    <a:pt x="262" y="179"/>
                    <a:pt x="262" y="179"/>
                    <a:pt x="262" y="179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266" y="179"/>
                    <a:pt x="266" y="179"/>
                    <a:pt x="266" y="179"/>
                  </a:cubicBezTo>
                  <a:cubicBezTo>
                    <a:pt x="268" y="179"/>
                    <a:pt x="269" y="180"/>
                    <a:pt x="269" y="182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69" y="219"/>
                    <a:pt x="261" y="227"/>
                    <a:pt x="252" y="227"/>
                  </a:cubicBezTo>
                  <a:cubicBezTo>
                    <a:pt x="230" y="227"/>
                    <a:pt x="230" y="227"/>
                    <a:pt x="230" y="227"/>
                  </a:cubicBezTo>
                  <a:cubicBezTo>
                    <a:pt x="221" y="227"/>
                    <a:pt x="214" y="219"/>
                    <a:pt x="213" y="210"/>
                  </a:cubicBezTo>
                  <a:cubicBezTo>
                    <a:pt x="213" y="193"/>
                    <a:pt x="213" y="193"/>
                    <a:pt x="213" y="193"/>
                  </a:cubicBezTo>
                  <a:cubicBezTo>
                    <a:pt x="213" y="182"/>
                    <a:pt x="211" y="179"/>
                    <a:pt x="224" y="17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51358" tIns="25679" rIns="51358" bIns="25679" numCol="1" anchor="t" anchorCtr="0" compatLnSpc="1">
              <a:prstTxWarp prst="textNoShape">
                <a:avLst/>
              </a:prstTxWarp>
            </a:bodyPr>
            <a:lstStyle/>
            <a:p>
              <a:pPr defTabSz="912548">
                <a:defRPr/>
              </a:pPr>
              <a:endParaRPr lang="en-US" i="1" kern="0" dirty="0">
                <a:solidFill>
                  <a:srgbClr val="000000"/>
                </a:solidFill>
                <a:latin typeface="CiscoSansTT Light"/>
                <a:ea typeface="Arial"/>
                <a:cs typeface="Arial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424298" y="5719961"/>
              <a:ext cx="617348" cy="270231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softEdge rad="31750"/>
            </a:effectLst>
          </p:spPr>
          <p:txBody>
            <a:bodyPr wrap="none" rtlCol="0" anchor="ctr"/>
            <a:lstStyle/>
            <a:p>
              <a:pPr algn="ctr" defTabSz="914400"/>
              <a:r>
                <a:rPr lang="en-US" sz="1400" kern="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x.x.x.x</a:t>
              </a:r>
              <a:endParaRPr lang="en-US" sz="1400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6036978" y="3810713"/>
            <a:ext cx="1377002" cy="2504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144" rIns="9144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FFFF00"/>
                </a:solidFill>
                <a:latin typeface="Arial"/>
              </a:rPr>
              <a:t>Subscriber</a:t>
            </a:r>
            <a:endParaRPr lang="en-US" sz="1600" kern="0" dirty="0">
              <a:solidFill>
                <a:srgbClr val="FFFF00"/>
              </a:solidFill>
              <a:latin typeface="Arial"/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979" y="4054938"/>
            <a:ext cx="749360" cy="442663"/>
          </a:xfrm>
          <a:prstGeom prst="rect">
            <a:avLst/>
          </a:prstGeom>
        </p:spPr>
      </p:pic>
      <p:sp>
        <p:nvSpPr>
          <p:cNvPr id="131" name="Folded Corner 130"/>
          <p:cNvSpPr/>
          <p:nvPr/>
        </p:nvSpPr>
        <p:spPr>
          <a:xfrm>
            <a:off x="5897722" y="2076789"/>
            <a:ext cx="685800" cy="601289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" tIns="137160" rtlCol="0" anchor="ctr"/>
          <a:lstStyle/>
          <a:p>
            <a:r>
              <a:rPr lang="en-US" sz="1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     </a:t>
            </a:r>
            <a:endParaRPr lang="en-US" sz="1400" dirty="0" smtClean="0">
              <a:solidFill>
                <a:srgbClr val="C00000"/>
              </a:solidFill>
              <a:latin typeface="Arial Narrow" panose="020B0606020202030204" pitchFamily="34" charset="0"/>
            </a:endParaRPr>
          </a:p>
          <a:p>
            <a:r>
              <a:rPr lang="en-US" sz="1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    y.y.y.y</a:t>
            </a:r>
            <a:endParaRPr lang="en-US" sz="1400" dirty="0" smtClean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265614" y="4704293"/>
            <a:ext cx="4051366" cy="816113"/>
            <a:chOff x="6265614" y="4704293"/>
            <a:chExt cx="4051366" cy="816113"/>
          </a:xfrm>
        </p:grpSpPr>
        <p:sp>
          <p:nvSpPr>
            <p:cNvPr id="92" name="Rectangle 91"/>
            <p:cNvSpPr/>
            <p:nvPr/>
          </p:nvSpPr>
          <p:spPr>
            <a:xfrm>
              <a:off x="7178575" y="4766681"/>
              <a:ext cx="851515" cy="227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lnSpc>
                  <a:spcPct val="80000"/>
                </a:lnSpc>
              </a:pPr>
              <a:r>
                <a:rPr lang="en-US" sz="1100" kern="0" dirty="0" smtClean="0">
                  <a:solidFill>
                    <a:srgbClr val="C00000"/>
                  </a:solidFill>
                  <a:latin typeface="Arial"/>
                  <a:ea typeface="ＭＳ Ｐゴシック" charset="0"/>
                </a:rPr>
                <a:t>ephemeral</a:t>
              </a:r>
              <a:endParaRPr lang="en-US" sz="1100" kern="0" dirty="0" smtClean="0">
                <a:solidFill>
                  <a:srgbClr val="C00000"/>
                </a:solidFill>
                <a:latin typeface="Arial"/>
                <a:ea typeface="ＭＳ Ｐゴシック" charset="0"/>
              </a:endParaRPr>
            </a:p>
          </p:txBody>
        </p:sp>
        <p:sp>
          <p:nvSpPr>
            <p:cNvPr id="93" name="Right Brace 92"/>
            <p:cNvSpPr/>
            <p:nvPr/>
          </p:nvSpPr>
          <p:spPr>
            <a:xfrm>
              <a:off x="7096585" y="4704293"/>
              <a:ext cx="122752" cy="346925"/>
            </a:xfrm>
            <a:prstGeom prst="rightBrace">
              <a:avLst/>
            </a:prstGeom>
            <a:ln w="12700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465465" y="4868993"/>
              <a:ext cx="851515" cy="227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lnSpc>
                  <a:spcPct val="80000"/>
                </a:lnSpc>
              </a:pPr>
              <a:r>
                <a:rPr lang="en-US" sz="1100" kern="0" dirty="0" smtClean="0">
                  <a:solidFill>
                    <a:srgbClr val="C00000"/>
                  </a:solidFill>
                  <a:latin typeface="Arial"/>
                  <a:ea typeface="ＭＳ Ｐゴシック" charset="0"/>
                </a:rPr>
                <a:t>ephemeral</a:t>
              </a:r>
              <a:endParaRPr lang="en-US" sz="1100" kern="0" dirty="0" smtClean="0">
                <a:solidFill>
                  <a:srgbClr val="C00000"/>
                </a:solidFill>
                <a:latin typeface="Arial"/>
                <a:ea typeface="ＭＳ Ｐゴシック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9409194" y="4993332"/>
              <a:ext cx="112542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Isosceles Triangle 82"/>
            <p:cNvSpPr/>
            <p:nvPr/>
          </p:nvSpPr>
          <p:spPr>
            <a:xfrm rot="10633425">
              <a:off x="6265614" y="5294421"/>
              <a:ext cx="141082" cy="22598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60949" tIns="0" rIns="12190" bIns="60949" rtlCol="0" anchor="t" anchorCtr="0"/>
            <a:lstStyle/>
            <a:p>
              <a:pPr marL="0" marR="0" lvl="0" indent="0" defTabSz="1218987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endParaRPr>
            </a:p>
          </p:txBody>
        </p:sp>
        <p:sp>
          <p:nvSpPr>
            <p:cNvPr id="99" name="Isosceles Triangle 98"/>
            <p:cNvSpPr/>
            <p:nvPr/>
          </p:nvSpPr>
          <p:spPr>
            <a:xfrm rot="10633425">
              <a:off x="8566696" y="5294421"/>
              <a:ext cx="141082" cy="22598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60949" tIns="0" rIns="12190" bIns="60949" rtlCol="0" anchor="t" anchorCtr="0"/>
            <a:lstStyle/>
            <a:p>
              <a:pPr marL="0" marR="0" lvl="0" indent="0" defTabSz="1218987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>
              <a:off x="8627285" y="4954377"/>
              <a:ext cx="93254" cy="397324"/>
            </a:xfrm>
            <a:custGeom>
              <a:avLst/>
              <a:gdLst>
                <a:gd name="connsiteX0" fmla="*/ 93254 w 93254"/>
                <a:gd name="connsiteY0" fmla="*/ 0 h 600966"/>
                <a:gd name="connsiteX1" fmla="*/ 0 w 93254"/>
                <a:gd name="connsiteY1" fmla="*/ 0 h 600966"/>
                <a:gd name="connsiteX2" fmla="*/ 5181 w 93254"/>
                <a:gd name="connsiteY2" fmla="*/ 600966 h 600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254" h="600966">
                  <a:moveTo>
                    <a:pt x="93254" y="0"/>
                  </a:moveTo>
                  <a:lnTo>
                    <a:pt x="0" y="0"/>
                  </a:lnTo>
                  <a:lnTo>
                    <a:pt x="5181" y="600966"/>
                  </a:lnTo>
                </a:path>
              </a:pathLst>
            </a:custGeom>
            <a:noFill/>
            <a:ln w="12700" cap="flat" cmpd="sng" algn="ctr"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6326203" y="4750735"/>
              <a:ext cx="93254" cy="600966"/>
            </a:xfrm>
            <a:custGeom>
              <a:avLst/>
              <a:gdLst>
                <a:gd name="connsiteX0" fmla="*/ 93254 w 93254"/>
                <a:gd name="connsiteY0" fmla="*/ 0 h 600966"/>
                <a:gd name="connsiteX1" fmla="*/ 0 w 93254"/>
                <a:gd name="connsiteY1" fmla="*/ 0 h 600966"/>
                <a:gd name="connsiteX2" fmla="*/ 5181 w 93254"/>
                <a:gd name="connsiteY2" fmla="*/ 600966 h 600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254" h="600966">
                  <a:moveTo>
                    <a:pt x="93254" y="0"/>
                  </a:moveTo>
                  <a:lnTo>
                    <a:pt x="0" y="0"/>
                  </a:lnTo>
                  <a:lnTo>
                    <a:pt x="5181" y="600966"/>
                  </a:lnTo>
                </a:path>
              </a:pathLst>
            </a:custGeom>
            <a:noFill/>
            <a:ln w="12700" cap="flat" cmpd="sng" algn="ctr"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Folded Corner 132"/>
          <p:cNvSpPr/>
          <p:nvPr/>
        </p:nvSpPr>
        <p:spPr>
          <a:xfrm>
            <a:off x="6384092" y="4672652"/>
            <a:ext cx="685800" cy="601289"/>
          </a:xfrm>
          <a:prstGeom prst="foldedCorner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" tIns="137160" rtlCol="0" anchor="ctr"/>
          <a:lstStyle/>
          <a:p>
            <a:r>
              <a:rPr lang="en-US" sz="1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     </a:t>
            </a:r>
            <a:endParaRPr lang="en-US" sz="1400" dirty="0" smtClean="0">
              <a:solidFill>
                <a:srgbClr val="C00000"/>
              </a:solidFill>
              <a:latin typeface="Arial Narrow" panose="020B0606020202030204" pitchFamily="34" charset="0"/>
            </a:endParaRPr>
          </a:p>
          <a:p>
            <a:r>
              <a:rPr lang="en-US" sz="1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    </a:t>
            </a:r>
            <a:r>
              <a:rPr lang="en-US" sz="1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y.y.y.y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…</a:t>
            </a:r>
            <a:endParaRPr lang="en-US" sz="140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26506" y="5189809"/>
            <a:ext cx="4003368" cy="965877"/>
            <a:chOff x="2626506" y="5189809"/>
            <a:chExt cx="4003368" cy="965877"/>
          </a:xfrm>
        </p:grpSpPr>
        <p:grpSp>
          <p:nvGrpSpPr>
            <p:cNvPr id="21" name="Group 20"/>
            <p:cNvGrpSpPr/>
            <p:nvPr/>
          </p:nvGrpSpPr>
          <p:grpSpPr>
            <a:xfrm>
              <a:off x="2626506" y="5206259"/>
              <a:ext cx="617348" cy="949427"/>
              <a:chOff x="2626506" y="5206259"/>
              <a:chExt cx="617348" cy="949427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3008445" y="5206259"/>
                <a:ext cx="89863" cy="219174"/>
              </a:xfrm>
              <a:prstGeom prst="rect">
                <a:avLst/>
              </a:prstGeom>
              <a:solidFill>
                <a:srgbClr val="C0504D">
                  <a:alpha val="32941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2400" kern="0" smtClean="0">
                  <a:solidFill>
                    <a:prstClr val="white"/>
                  </a:solidFill>
                  <a:ea typeface="ＭＳ Ｐゴシック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626506" y="5885455"/>
                <a:ext cx="617348" cy="270231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>
                <a:softEdge rad="31750"/>
              </a:effectLst>
            </p:spPr>
            <p:txBody>
              <a:bodyPr wrap="none" rtlCol="0" anchor="ctr"/>
              <a:lstStyle/>
              <a:p>
                <a:pPr algn="ctr" defTabSz="914400"/>
                <a:r>
                  <a:rPr lang="en-US" sz="1400" kern="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y.y.y.y</a:t>
                </a:r>
                <a:endParaRPr lang="en-US" sz="1400" kern="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699205" y="5404736"/>
                <a:ext cx="452379" cy="52953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12190" tIns="60949" rIns="12190" bIns="60949" rtlCol="0" anchor="ctr"/>
              <a:lstStyle/>
              <a:p>
                <a:pPr algn="ctr" defTabSz="1218987">
                  <a:lnSpc>
                    <a:spcPct val="80000"/>
                  </a:lnSpc>
                  <a:defRPr/>
                </a:pPr>
                <a:endParaRPr lang="en-US" sz="1100" kern="0" dirty="0">
                  <a:solidFill>
                    <a:srgbClr val="C00000"/>
                  </a:solidFill>
                  <a:latin typeface="Arial"/>
                  <a:ea typeface="ＭＳ Ｐゴシック" charset="0"/>
                </a:endParaRPr>
              </a:p>
            </p:txBody>
          </p:sp>
          <p:sp>
            <p:nvSpPr>
              <p:cNvPr id="91" name="Freeform 22"/>
              <p:cNvSpPr>
                <a:spLocks noEditPoints="1"/>
              </p:cNvSpPr>
              <p:nvPr/>
            </p:nvSpPr>
            <p:spPr bwMode="auto">
              <a:xfrm>
                <a:off x="2733135" y="5428547"/>
                <a:ext cx="383086" cy="443872"/>
              </a:xfrm>
              <a:custGeom>
                <a:avLst/>
                <a:gdLst/>
                <a:ahLst/>
                <a:cxnLst>
                  <a:cxn ang="0">
                    <a:pos x="195" y="167"/>
                  </a:cxn>
                  <a:cxn ang="0">
                    <a:pos x="191" y="167"/>
                  </a:cxn>
                  <a:cxn ang="0">
                    <a:pos x="100" y="180"/>
                  </a:cxn>
                  <a:cxn ang="0">
                    <a:pos x="110" y="237"/>
                  </a:cxn>
                  <a:cxn ang="0">
                    <a:pos x="145" y="257"/>
                  </a:cxn>
                  <a:cxn ang="0">
                    <a:pos x="243" y="297"/>
                  </a:cxn>
                  <a:cxn ang="0">
                    <a:pos x="263" y="237"/>
                  </a:cxn>
                  <a:cxn ang="0">
                    <a:pos x="287" y="216"/>
                  </a:cxn>
                  <a:cxn ang="0">
                    <a:pos x="283" y="163"/>
                  </a:cxn>
                  <a:cxn ang="0">
                    <a:pos x="76" y="160"/>
                  </a:cxn>
                  <a:cxn ang="0">
                    <a:pos x="89" y="104"/>
                  </a:cxn>
                  <a:cxn ang="0">
                    <a:pos x="128" y="0"/>
                  </a:cxn>
                  <a:cxn ang="0">
                    <a:pos x="270" y="8"/>
                  </a:cxn>
                  <a:cxn ang="0">
                    <a:pos x="387" y="137"/>
                  </a:cxn>
                  <a:cxn ang="0">
                    <a:pos x="319" y="199"/>
                  </a:cxn>
                  <a:cxn ang="0">
                    <a:pos x="317" y="237"/>
                  </a:cxn>
                  <a:cxn ang="0">
                    <a:pos x="337" y="279"/>
                  </a:cxn>
                  <a:cxn ang="0">
                    <a:pos x="365" y="439"/>
                  </a:cxn>
                  <a:cxn ang="0">
                    <a:pos x="201" y="475"/>
                  </a:cxn>
                  <a:cxn ang="0">
                    <a:pos x="187" y="315"/>
                  </a:cxn>
                  <a:cxn ang="0">
                    <a:pos x="55" y="475"/>
                  </a:cxn>
                  <a:cxn ang="0">
                    <a:pos x="22" y="315"/>
                  </a:cxn>
                  <a:cxn ang="0">
                    <a:pos x="51" y="257"/>
                  </a:cxn>
                  <a:cxn ang="0">
                    <a:pos x="76" y="237"/>
                  </a:cxn>
                  <a:cxn ang="0">
                    <a:pos x="76" y="160"/>
                  </a:cxn>
                  <a:cxn ang="0">
                    <a:pos x="168" y="179"/>
                  </a:cxn>
                  <a:cxn ang="0">
                    <a:pos x="181" y="210"/>
                  </a:cxn>
                  <a:cxn ang="0">
                    <a:pos x="143" y="227"/>
                  </a:cxn>
                  <a:cxn ang="0">
                    <a:pos x="126" y="182"/>
                  </a:cxn>
                  <a:cxn ang="0">
                    <a:pos x="131" y="179"/>
                  </a:cxn>
                  <a:cxn ang="0">
                    <a:pos x="224" y="179"/>
                  </a:cxn>
                  <a:cxn ang="0">
                    <a:pos x="262" y="179"/>
                  </a:cxn>
                  <a:cxn ang="0">
                    <a:pos x="269" y="182"/>
                  </a:cxn>
                  <a:cxn ang="0">
                    <a:pos x="252" y="227"/>
                  </a:cxn>
                  <a:cxn ang="0">
                    <a:pos x="213" y="210"/>
                  </a:cxn>
                  <a:cxn ang="0">
                    <a:pos x="224" y="179"/>
                  </a:cxn>
                </a:cxnLst>
                <a:rect l="0" t="0" r="r" b="b"/>
                <a:pathLst>
                  <a:path w="387" h="475">
                    <a:moveTo>
                      <a:pt x="196" y="167"/>
                    </a:moveTo>
                    <a:cubicBezTo>
                      <a:pt x="195" y="167"/>
                      <a:pt x="195" y="167"/>
                      <a:pt x="195" y="167"/>
                    </a:cubicBezTo>
                    <a:cubicBezTo>
                      <a:pt x="193" y="167"/>
                      <a:pt x="193" y="167"/>
                      <a:pt x="193" y="167"/>
                    </a:cubicBezTo>
                    <a:cubicBezTo>
                      <a:pt x="191" y="167"/>
                      <a:pt x="191" y="167"/>
                      <a:pt x="191" y="167"/>
                    </a:cubicBezTo>
                    <a:cubicBezTo>
                      <a:pt x="160" y="167"/>
                      <a:pt x="131" y="166"/>
                      <a:pt x="105" y="163"/>
                    </a:cubicBezTo>
                    <a:cubicBezTo>
                      <a:pt x="102" y="168"/>
                      <a:pt x="100" y="173"/>
                      <a:pt x="100" y="180"/>
                    </a:cubicBezTo>
                    <a:cubicBezTo>
                      <a:pt x="100" y="216"/>
                      <a:pt x="100" y="216"/>
                      <a:pt x="100" y="216"/>
                    </a:cubicBezTo>
                    <a:cubicBezTo>
                      <a:pt x="100" y="225"/>
                      <a:pt x="104" y="233"/>
                      <a:pt x="110" y="237"/>
                    </a:cubicBezTo>
                    <a:cubicBezTo>
                      <a:pt x="125" y="237"/>
                      <a:pt x="125" y="237"/>
                      <a:pt x="125" y="237"/>
                    </a:cubicBezTo>
                    <a:cubicBezTo>
                      <a:pt x="136" y="237"/>
                      <a:pt x="145" y="246"/>
                      <a:pt x="145" y="257"/>
                    </a:cubicBezTo>
                    <a:cubicBezTo>
                      <a:pt x="145" y="297"/>
                      <a:pt x="145" y="297"/>
                      <a:pt x="145" y="297"/>
                    </a:cubicBezTo>
                    <a:cubicBezTo>
                      <a:pt x="173" y="313"/>
                      <a:pt x="215" y="313"/>
                      <a:pt x="243" y="297"/>
                    </a:cubicBezTo>
                    <a:cubicBezTo>
                      <a:pt x="243" y="257"/>
                      <a:pt x="243" y="257"/>
                      <a:pt x="243" y="257"/>
                    </a:cubicBezTo>
                    <a:cubicBezTo>
                      <a:pt x="243" y="246"/>
                      <a:pt x="252" y="237"/>
                      <a:pt x="263" y="237"/>
                    </a:cubicBezTo>
                    <a:cubicBezTo>
                      <a:pt x="278" y="237"/>
                      <a:pt x="278" y="237"/>
                      <a:pt x="278" y="237"/>
                    </a:cubicBezTo>
                    <a:cubicBezTo>
                      <a:pt x="283" y="233"/>
                      <a:pt x="287" y="225"/>
                      <a:pt x="287" y="216"/>
                    </a:cubicBezTo>
                    <a:cubicBezTo>
                      <a:pt x="287" y="180"/>
                      <a:pt x="287" y="180"/>
                      <a:pt x="287" y="180"/>
                    </a:cubicBezTo>
                    <a:cubicBezTo>
                      <a:pt x="287" y="173"/>
                      <a:pt x="286" y="168"/>
                      <a:pt x="283" y="163"/>
                    </a:cubicBezTo>
                    <a:cubicBezTo>
                      <a:pt x="257" y="166"/>
                      <a:pt x="227" y="167"/>
                      <a:pt x="196" y="167"/>
                    </a:cubicBezTo>
                    <a:close/>
                    <a:moveTo>
                      <a:pt x="76" y="160"/>
                    </a:moveTo>
                    <a:cubicBezTo>
                      <a:pt x="30" y="154"/>
                      <a:pt x="0" y="145"/>
                      <a:pt x="0" y="137"/>
                    </a:cubicBezTo>
                    <a:cubicBezTo>
                      <a:pt x="1" y="124"/>
                      <a:pt x="36" y="110"/>
                      <a:pt x="89" y="104"/>
                    </a:cubicBezTo>
                    <a:cubicBezTo>
                      <a:pt x="117" y="8"/>
                      <a:pt x="117" y="8"/>
                      <a:pt x="117" y="8"/>
                    </a:cubicBezTo>
                    <a:cubicBezTo>
                      <a:pt x="119" y="4"/>
                      <a:pt x="122" y="0"/>
                      <a:pt x="128" y="0"/>
                    </a:cubicBezTo>
                    <a:cubicBezTo>
                      <a:pt x="172" y="0"/>
                      <a:pt x="216" y="0"/>
                      <a:pt x="260" y="0"/>
                    </a:cubicBezTo>
                    <a:cubicBezTo>
                      <a:pt x="266" y="0"/>
                      <a:pt x="269" y="4"/>
                      <a:pt x="270" y="8"/>
                    </a:cubicBezTo>
                    <a:cubicBezTo>
                      <a:pt x="299" y="104"/>
                      <a:pt x="299" y="104"/>
                      <a:pt x="299" y="104"/>
                    </a:cubicBezTo>
                    <a:cubicBezTo>
                      <a:pt x="352" y="110"/>
                      <a:pt x="387" y="124"/>
                      <a:pt x="387" y="137"/>
                    </a:cubicBezTo>
                    <a:cubicBezTo>
                      <a:pt x="387" y="145"/>
                      <a:pt x="358" y="154"/>
                      <a:pt x="312" y="160"/>
                    </a:cubicBezTo>
                    <a:cubicBezTo>
                      <a:pt x="316" y="172"/>
                      <a:pt x="319" y="185"/>
                      <a:pt x="319" y="199"/>
                    </a:cubicBezTo>
                    <a:cubicBezTo>
                      <a:pt x="319" y="212"/>
                      <a:pt x="316" y="225"/>
                      <a:pt x="312" y="237"/>
                    </a:cubicBezTo>
                    <a:cubicBezTo>
                      <a:pt x="317" y="237"/>
                      <a:pt x="317" y="237"/>
                      <a:pt x="317" y="237"/>
                    </a:cubicBezTo>
                    <a:cubicBezTo>
                      <a:pt x="328" y="237"/>
                      <a:pt x="337" y="246"/>
                      <a:pt x="337" y="257"/>
                    </a:cubicBezTo>
                    <a:cubicBezTo>
                      <a:pt x="337" y="279"/>
                      <a:pt x="337" y="279"/>
                      <a:pt x="337" y="279"/>
                    </a:cubicBezTo>
                    <a:cubicBezTo>
                      <a:pt x="353" y="281"/>
                      <a:pt x="365" y="296"/>
                      <a:pt x="365" y="315"/>
                    </a:cubicBezTo>
                    <a:cubicBezTo>
                      <a:pt x="365" y="439"/>
                      <a:pt x="365" y="439"/>
                      <a:pt x="365" y="439"/>
                    </a:cubicBezTo>
                    <a:cubicBezTo>
                      <a:pt x="365" y="459"/>
                      <a:pt x="351" y="475"/>
                      <a:pt x="333" y="475"/>
                    </a:cubicBezTo>
                    <a:cubicBezTo>
                      <a:pt x="201" y="475"/>
                      <a:pt x="201" y="475"/>
                      <a:pt x="201" y="475"/>
                    </a:cubicBezTo>
                    <a:cubicBezTo>
                      <a:pt x="201" y="315"/>
                      <a:pt x="201" y="315"/>
                      <a:pt x="201" y="315"/>
                    </a:cubicBezTo>
                    <a:cubicBezTo>
                      <a:pt x="196" y="315"/>
                      <a:pt x="191" y="315"/>
                      <a:pt x="187" y="315"/>
                    </a:cubicBezTo>
                    <a:cubicBezTo>
                      <a:pt x="187" y="475"/>
                      <a:pt x="187" y="475"/>
                      <a:pt x="187" y="475"/>
                    </a:cubicBezTo>
                    <a:cubicBezTo>
                      <a:pt x="55" y="475"/>
                      <a:pt x="55" y="475"/>
                      <a:pt x="55" y="475"/>
                    </a:cubicBezTo>
                    <a:cubicBezTo>
                      <a:pt x="37" y="475"/>
                      <a:pt x="22" y="459"/>
                      <a:pt x="22" y="439"/>
                    </a:cubicBezTo>
                    <a:cubicBezTo>
                      <a:pt x="22" y="315"/>
                      <a:pt x="22" y="315"/>
                      <a:pt x="22" y="315"/>
                    </a:cubicBezTo>
                    <a:cubicBezTo>
                      <a:pt x="22" y="296"/>
                      <a:pt x="35" y="281"/>
                      <a:pt x="51" y="279"/>
                    </a:cubicBezTo>
                    <a:cubicBezTo>
                      <a:pt x="51" y="257"/>
                      <a:pt x="51" y="257"/>
                      <a:pt x="51" y="257"/>
                    </a:cubicBezTo>
                    <a:cubicBezTo>
                      <a:pt x="51" y="246"/>
                      <a:pt x="60" y="237"/>
                      <a:pt x="71" y="237"/>
                    </a:cubicBezTo>
                    <a:cubicBezTo>
                      <a:pt x="76" y="237"/>
                      <a:pt x="76" y="237"/>
                      <a:pt x="76" y="237"/>
                    </a:cubicBezTo>
                    <a:cubicBezTo>
                      <a:pt x="71" y="225"/>
                      <a:pt x="69" y="212"/>
                      <a:pt x="69" y="199"/>
                    </a:cubicBezTo>
                    <a:cubicBezTo>
                      <a:pt x="69" y="185"/>
                      <a:pt x="71" y="172"/>
                      <a:pt x="76" y="160"/>
                    </a:cubicBezTo>
                    <a:close/>
                    <a:moveTo>
                      <a:pt x="132" y="179"/>
                    </a:moveTo>
                    <a:cubicBezTo>
                      <a:pt x="144" y="179"/>
                      <a:pt x="156" y="179"/>
                      <a:pt x="168" y="179"/>
                    </a:cubicBezTo>
                    <a:cubicBezTo>
                      <a:pt x="180" y="179"/>
                      <a:pt x="181" y="182"/>
                      <a:pt x="181" y="194"/>
                    </a:cubicBezTo>
                    <a:cubicBezTo>
                      <a:pt x="181" y="194"/>
                      <a:pt x="181" y="208"/>
                      <a:pt x="181" y="210"/>
                    </a:cubicBezTo>
                    <a:cubicBezTo>
                      <a:pt x="181" y="219"/>
                      <a:pt x="173" y="227"/>
                      <a:pt x="164" y="227"/>
                    </a:cubicBezTo>
                    <a:cubicBezTo>
                      <a:pt x="143" y="227"/>
                      <a:pt x="143" y="227"/>
                      <a:pt x="143" y="227"/>
                    </a:cubicBezTo>
                    <a:cubicBezTo>
                      <a:pt x="133" y="227"/>
                      <a:pt x="126" y="219"/>
                      <a:pt x="126" y="210"/>
                    </a:cubicBezTo>
                    <a:cubicBezTo>
                      <a:pt x="126" y="182"/>
                      <a:pt x="126" y="182"/>
                      <a:pt x="126" y="182"/>
                    </a:cubicBezTo>
                    <a:cubicBezTo>
                      <a:pt x="126" y="180"/>
                      <a:pt x="127" y="179"/>
                      <a:pt x="128" y="179"/>
                    </a:cubicBezTo>
                    <a:cubicBezTo>
                      <a:pt x="131" y="179"/>
                      <a:pt x="131" y="179"/>
                      <a:pt x="131" y="179"/>
                    </a:cubicBezTo>
                    <a:cubicBezTo>
                      <a:pt x="131" y="179"/>
                      <a:pt x="131" y="179"/>
                      <a:pt x="132" y="179"/>
                    </a:cubicBezTo>
                    <a:close/>
                    <a:moveTo>
                      <a:pt x="224" y="179"/>
                    </a:moveTo>
                    <a:cubicBezTo>
                      <a:pt x="262" y="179"/>
                      <a:pt x="262" y="179"/>
                      <a:pt x="262" y="179"/>
                    </a:cubicBezTo>
                    <a:cubicBezTo>
                      <a:pt x="262" y="179"/>
                      <a:pt x="262" y="179"/>
                      <a:pt x="262" y="179"/>
                    </a:cubicBezTo>
                    <a:cubicBezTo>
                      <a:pt x="266" y="179"/>
                      <a:pt x="266" y="179"/>
                      <a:pt x="266" y="179"/>
                    </a:cubicBezTo>
                    <a:cubicBezTo>
                      <a:pt x="268" y="179"/>
                      <a:pt x="269" y="180"/>
                      <a:pt x="269" y="182"/>
                    </a:cubicBezTo>
                    <a:cubicBezTo>
                      <a:pt x="269" y="210"/>
                      <a:pt x="269" y="210"/>
                      <a:pt x="269" y="210"/>
                    </a:cubicBezTo>
                    <a:cubicBezTo>
                      <a:pt x="269" y="219"/>
                      <a:pt x="261" y="227"/>
                      <a:pt x="252" y="227"/>
                    </a:cubicBezTo>
                    <a:cubicBezTo>
                      <a:pt x="230" y="227"/>
                      <a:pt x="230" y="227"/>
                      <a:pt x="230" y="227"/>
                    </a:cubicBezTo>
                    <a:cubicBezTo>
                      <a:pt x="221" y="227"/>
                      <a:pt x="214" y="219"/>
                      <a:pt x="213" y="210"/>
                    </a:cubicBezTo>
                    <a:cubicBezTo>
                      <a:pt x="213" y="193"/>
                      <a:pt x="213" y="193"/>
                      <a:pt x="213" y="193"/>
                    </a:cubicBezTo>
                    <a:cubicBezTo>
                      <a:pt x="213" y="182"/>
                      <a:pt x="211" y="179"/>
                      <a:pt x="224" y="1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51358" tIns="25679" rIns="51358" bIns="25679" numCol="1" anchor="t" anchorCtr="0" compatLnSpc="1">
                <a:prstTxWarp prst="textNoShape">
                  <a:avLst/>
                </a:prstTxWarp>
              </a:bodyPr>
              <a:lstStyle/>
              <a:p>
                <a:pPr defTabSz="912548">
                  <a:defRPr/>
                </a:pPr>
                <a:endParaRPr lang="en-US" i="1" kern="0" dirty="0">
                  <a:solidFill>
                    <a:srgbClr val="000000"/>
                  </a:solidFill>
                  <a:latin typeface="CiscoSansTT Light"/>
                  <a:ea typeface="Arial"/>
                  <a:cs typeface="Arial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4278537" y="5189809"/>
              <a:ext cx="89863" cy="355297"/>
            </a:xfrm>
            <a:prstGeom prst="rect">
              <a:avLst/>
            </a:prstGeom>
            <a:solidFill>
              <a:srgbClr val="C0504D">
                <a:alpha val="32941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2400" kern="0" smtClean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>
              <a:off x="3125416" y="5428354"/>
              <a:ext cx="3504458" cy="322742"/>
            </a:xfrm>
            <a:custGeom>
              <a:avLst/>
              <a:gdLst>
                <a:gd name="connsiteX0" fmla="*/ 0 w 3577390"/>
                <a:gd name="connsiteY0" fmla="*/ 144379 h 537410"/>
                <a:gd name="connsiteX1" fmla="*/ 8021 w 3577390"/>
                <a:gd name="connsiteY1" fmla="*/ 537410 h 537410"/>
                <a:gd name="connsiteX2" fmla="*/ 3577390 w 3577390"/>
                <a:gd name="connsiteY2" fmla="*/ 537410 h 537410"/>
                <a:gd name="connsiteX3" fmla="*/ 3577390 w 3577390"/>
                <a:gd name="connsiteY3" fmla="*/ 0 h 537410"/>
                <a:gd name="connsiteX4" fmla="*/ 1275348 w 3577390"/>
                <a:gd name="connsiteY4" fmla="*/ 8021 h 537410"/>
                <a:gd name="connsiteX0" fmla="*/ 0 w 3577390"/>
                <a:gd name="connsiteY0" fmla="*/ 144379 h 537410"/>
                <a:gd name="connsiteX1" fmla="*/ 840 w 3577390"/>
                <a:gd name="connsiteY1" fmla="*/ 537410 h 537410"/>
                <a:gd name="connsiteX2" fmla="*/ 3577390 w 3577390"/>
                <a:gd name="connsiteY2" fmla="*/ 537410 h 537410"/>
                <a:gd name="connsiteX3" fmla="*/ 3577390 w 3577390"/>
                <a:gd name="connsiteY3" fmla="*/ 0 h 537410"/>
                <a:gd name="connsiteX4" fmla="*/ 1275348 w 3577390"/>
                <a:gd name="connsiteY4" fmla="*/ 8021 h 537410"/>
                <a:gd name="connsiteX0" fmla="*/ 0 w 3577390"/>
                <a:gd name="connsiteY0" fmla="*/ 145933 h 538964"/>
                <a:gd name="connsiteX1" fmla="*/ 840 w 3577390"/>
                <a:gd name="connsiteY1" fmla="*/ 538964 h 538964"/>
                <a:gd name="connsiteX2" fmla="*/ 3577390 w 3577390"/>
                <a:gd name="connsiteY2" fmla="*/ 538964 h 538964"/>
                <a:gd name="connsiteX3" fmla="*/ 3577390 w 3577390"/>
                <a:gd name="connsiteY3" fmla="*/ 1554 h 538964"/>
                <a:gd name="connsiteX4" fmla="*/ 1275348 w 3577390"/>
                <a:gd name="connsiteY4" fmla="*/ 0 h 538964"/>
                <a:gd name="connsiteX0" fmla="*/ 1554 w 3576550"/>
                <a:gd name="connsiteY0" fmla="*/ 193807 h 538964"/>
                <a:gd name="connsiteX1" fmla="*/ 0 w 3576550"/>
                <a:gd name="connsiteY1" fmla="*/ 538964 h 538964"/>
                <a:gd name="connsiteX2" fmla="*/ 3576550 w 3576550"/>
                <a:gd name="connsiteY2" fmla="*/ 538964 h 538964"/>
                <a:gd name="connsiteX3" fmla="*/ 3576550 w 3576550"/>
                <a:gd name="connsiteY3" fmla="*/ 1554 h 538964"/>
                <a:gd name="connsiteX4" fmla="*/ 1274508 w 3576550"/>
                <a:gd name="connsiteY4" fmla="*/ 0 h 538964"/>
                <a:gd name="connsiteX0" fmla="*/ 3908 w 3576550"/>
                <a:gd name="connsiteY0" fmla="*/ 251807 h 538964"/>
                <a:gd name="connsiteX1" fmla="*/ 0 w 3576550"/>
                <a:gd name="connsiteY1" fmla="*/ 538964 h 538964"/>
                <a:gd name="connsiteX2" fmla="*/ 3576550 w 3576550"/>
                <a:gd name="connsiteY2" fmla="*/ 538964 h 538964"/>
                <a:gd name="connsiteX3" fmla="*/ 3576550 w 3576550"/>
                <a:gd name="connsiteY3" fmla="*/ 1554 h 538964"/>
                <a:gd name="connsiteX4" fmla="*/ 1274508 w 3576550"/>
                <a:gd name="connsiteY4" fmla="*/ 0 h 538964"/>
                <a:gd name="connsiteX0" fmla="*/ 142 w 3582199"/>
                <a:gd name="connsiteY0" fmla="*/ 247345 h 538964"/>
                <a:gd name="connsiteX1" fmla="*/ 5649 w 3582199"/>
                <a:gd name="connsiteY1" fmla="*/ 538964 h 538964"/>
                <a:gd name="connsiteX2" fmla="*/ 3582199 w 3582199"/>
                <a:gd name="connsiteY2" fmla="*/ 538964 h 538964"/>
                <a:gd name="connsiteX3" fmla="*/ 3582199 w 3582199"/>
                <a:gd name="connsiteY3" fmla="*/ 1554 h 538964"/>
                <a:gd name="connsiteX4" fmla="*/ 1280157 w 3582199"/>
                <a:gd name="connsiteY4" fmla="*/ 0 h 538964"/>
                <a:gd name="connsiteX0" fmla="*/ 1554 w 3576550"/>
                <a:gd name="connsiteY0" fmla="*/ 233960 h 538964"/>
                <a:gd name="connsiteX1" fmla="*/ 0 w 3576550"/>
                <a:gd name="connsiteY1" fmla="*/ 538964 h 538964"/>
                <a:gd name="connsiteX2" fmla="*/ 3576550 w 3576550"/>
                <a:gd name="connsiteY2" fmla="*/ 538964 h 538964"/>
                <a:gd name="connsiteX3" fmla="*/ 3576550 w 3576550"/>
                <a:gd name="connsiteY3" fmla="*/ 1554 h 538964"/>
                <a:gd name="connsiteX4" fmla="*/ 1274508 w 3576550"/>
                <a:gd name="connsiteY4" fmla="*/ 0 h 538964"/>
                <a:gd name="connsiteX0" fmla="*/ 1554 w 3576550"/>
                <a:gd name="connsiteY0" fmla="*/ 238422 h 543426"/>
                <a:gd name="connsiteX1" fmla="*/ 0 w 3576550"/>
                <a:gd name="connsiteY1" fmla="*/ 543426 h 543426"/>
                <a:gd name="connsiteX2" fmla="*/ 3576550 w 3576550"/>
                <a:gd name="connsiteY2" fmla="*/ 543426 h 543426"/>
                <a:gd name="connsiteX3" fmla="*/ 3576550 w 3576550"/>
                <a:gd name="connsiteY3" fmla="*/ 6016 h 543426"/>
                <a:gd name="connsiteX4" fmla="*/ 1079150 w 3576550"/>
                <a:gd name="connsiteY4" fmla="*/ 0 h 543426"/>
                <a:gd name="connsiteX0" fmla="*/ 1554 w 3576550"/>
                <a:gd name="connsiteY0" fmla="*/ 233548 h 538552"/>
                <a:gd name="connsiteX1" fmla="*/ 0 w 3576550"/>
                <a:gd name="connsiteY1" fmla="*/ 538552 h 538552"/>
                <a:gd name="connsiteX2" fmla="*/ 3576550 w 3576550"/>
                <a:gd name="connsiteY2" fmla="*/ 538552 h 538552"/>
                <a:gd name="connsiteX3" fmla="*/ 3576550 w 3576550"/>
                <a:gd name="connsiteY3" fmla="*/ 1142 h 538552"/>
                <a:gd name="connsiteX4" fmla="*/ 1234188 w 3576550"/>
                <a:gd name="connsiteY4" fmla="*/ 0 h 538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6550" h="538552">
                  <a:moveTo>
                    <a:pt x="1554" y="233548"/>
                  </a:moveTo>
                  <a:cubicBezTo>
                    <a:pt x="251" y="329267"/>
                    <a:pt x="1303" y="442833"/>
                    <a:pt x="0" y="538552"/>
                  </a:cubicBezTo>
                  <a:lnTo>
                    <a:pt x="3576550" y="538552"/>
                  </a:lnTo>
                  <a:lnTo>
                    <a:pt x="3576550" y="1142"/>
                  </a:lnTo>
                  <a:lnTo>
                    <a:pt x="1234188" y="0"/>
                  </a:lnTo>
                </a:path>
              </a:pathLst>
            </a:custGeom>
            <a:noFill/>
            <a:ln w="38100" cap="flat" cmpd="sng" algn="ctr">
              <a:solidFill>
                <a:srgbClr val="4D4D4D"/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Isosceles Triangle 131"/>
          <p:cNvSpPr/>
          <p:nvPr/>
        </p:nvSpPr>
        <p:spPr>
          <a:xfrm rot="10633425">
            <a:off x="6263362" y="5381639"/>
            <a:ext cx="141082" cy="144320"/>
          </a:xfrm>
          <a:prstGeom prst="triangle">
            <a:avLst>
              <a:gd name="adj" fmla="val 43933"/>
            </a:avLst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wrap="none" lIns="60949" tIns="0" rIns="12190" bIns="60949" rtlCol="0" anchor="t" anchorCtr="0"/>
          <a:lstStyle/>
          <a:p>
            <a:pPr marL="0" marR="0" lvl="0" indent="0" defTabSz="1218987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 Narrow" panose="020B0606020202030204" pitchFamily="34" charset="0"/>
              <a:ea typeface="ＭＳ Ｐゴシック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332300" y="4993332"/>
            <a:ext cx="1019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</p:cxnSp>
      <p:pic>
        <p:nvPicPr>
          <p:cNvPr id="134" name="Picture 8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283" y="4076746"/>
            <a:ext cx="670813" cy="44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93183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33" grpId="0" animBg="1"/>
      <p:bldP spid="77" grpId="0" animBg="1"/>
      <p:bldP spid="81" grpId="0"/>
      <p:bldP spid="131" grpId="0"/>
      <p:bldP spid="133" grpId="0"/>
      <p:bldP spid="1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loud 107"/>
          <p:cNvSpPr/>
          <p:nvPr/>
        </p:nvSpPr>
        <p:spPr bwMode="auto">
          <a:xfrm>
            <a:off x="6770801" y="3014927"/>
            <a:ext cx="2263196" cy="1087363"/>
          </a:xfrm>
          <a:prstGeom prst="cloud">
            <a:avLst/>
          </a:prstGeom>
          <a:solidFill>
            <a:sysClr val="window" lastClr="FFFFFF">
              <a:lumMod val="85000"/>
              <a:alpha val="50000"/>
            </a:sys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none" lIns="82296" tIns="36576" rIns="82296" bIns="36576" numCol="1" rtlCol="0" anchor="ctr" anchorCtr="0" compatLnSpc="1">
            <a:prstTxWarp prst="textNoShape">
              <a:avLst/>
            </a:prstTxWarp>
          </a:bodyPr>
          <a:lstStyle/>
          <a:p>
            <a:pPr algn="ctr" defTabSz="457200">
              <a:defRPr/>
            </a:pPr>
            <a:endParaRPr lang="en-US" sz="3200" kern="0" dirty="0" smtClean="0">
              <a:solidFill>
                <a:srgbClr val="FFFFFF">
                  <a:lumMod val="65000"/>
                </a:srgbClr>
              </a:solidFill>
              <a:effectLst>
                <a:outerShdw blurRad="50800" dist="38100" dir="2700000" algn="tl" rotWithShape="0">
                  <a:srgbClr val="B7D333">
                    <a:lumMod val="75000"/>
                    <a:alpha val="43000"/>
                  </a:srgbClr>
                </a:outerShdw>
              </a:effectLst>
              <a:ea typeface="ＭＳ Ｐゴシック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955812" y="3135924"/>
            <a:ext cx="980354" cy="2504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144" rIns="9144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FFFF00"/>
                </a:solidFill>
                <a:latin typeface="Arial"/>
              </a:rPr>
              <a:t>Publisher</a:t>
            </a:r>
            <a:endParaRPr lang="en-US" sz="1600" kern="0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036978" y="3810713"/>
            <a:ext cx="1377002" cy="2504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144" rIns="9144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FFFF00"/>
                </a:solidFill>
                <a:latin typeface="Arial"/>
              </a:rPr>
              <a:t>Subscriber</a:t>
            </a:r>
            <a:endParaRPr lang="en-US" sz="1600" kern="0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381937" y="4054832"/>
            <a:ext cx="1846168" cy="156592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60949" tIns="45720" rIns="45720" bIns="60949" rtlCol="0" anchor="t" anchorCtr="0"/>
          <a:lstStyle/>
          <a:p>
            <a:pPr defTabSz="1218987">
              <a:lnSpc>
                <a:spcPct val="85000"/>
              </a:lnSpc>
            </a:pPr>
            <a:endParaRPr lang="en-US" sz="1200" b="1" kern="0" dirty="0">
              <a:solidFill>
                <a:schemeClr val="bg1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97" name="Folded Corner 96"/>
          <p:cNvSpPr/>
          <p:nvPr/>
        </p:nvSpPr>
        <p:spPr>
          <a:xfrm>
            <a:off x="8501741" y="4449175"/>
            <a:ext cx="912057" cy="1123046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" tIns="137160" rtlCol="0" anchor="ctr"/>
          <a:lstStyle/>
          <a:p>
            <a:pPr marL="233363"/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10 a.a.a.a</a:t>
            </a:r>
          </a:p>
          <a:p>
            <a:pPr marL="233363"/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20 b.b.b.b</a:t>
            </a:r>
          </a:p>
          <a:p>
            <a:pPr marL="233363"/>
            <a:r>
              <a:rPr lang="en-US" sz="1400" dirty="0">
                <a:solidFill>
                  <a:srgbClr val="C00000"/>
                </a:solidFill>
                <a:latin typeface="Arial Narrow" panose="020B0606020202030204" pitchFamily="34" charset="0"/>
              </a:rPr>
              <a:t>23 x.x.x.x</a:t>
            </a:r>
          </a:p>
          <a:p>
            <a:pPr marL="233363"/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30 c.c.c.c</a:t>
            </a:r>
          </a:p>
          <a:p>
            <a:pPr marL="233363"/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48" y="389086"/>
            <a:ext cx="11094419" cy="883397"/>
          </a:xfrm>
        </p:spPr>
        <p:txBody>
          <a:bodyPr/>
          <a:lstStyle/>
          <a:p>
            <a:r>
              <a:rPr lang="en-US" sz="4000" spc="-119" dirty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Use Case: Perimeter &amp; Internal Blocking</a:t>
            </a:r>
          </a:p>
        </p:txBody>
      </p:sp>
      <p:sp>
        <p:nvSpPr>
          <p:cNvPr id="5" name="AutoShape 13" descr="data:image/jpeg;base64,/9j/4AAQSkZJRgABAQAAAQABAAD/2wCEAAkGBxQTEhUSExMUFhQXGBoaGBgYFxgYHRgfHRcXGBseFx4aHCogGBolGx4VITEiJSssLi4uGCAzODMsNygtLiwBCgoKDg0OGhAQFCwcHBwsLCwsLCwsLCwsLCwsLCwsLCwsLCwsLCwsLCwsNzcsLCwsKzcrLDcsLCsrLCwrLCssLP/AABEIAJQAsgMBIgACEQEDEQH/xAAcAAEAAgMBAQEAAAAAAAAAAAAABgcEBQgCAwH/xABIEAABAwICBQcIBQkIAwAAAAABAAIDBBEGIQUSMUFRBxMiYXGBkRQyNFJyc6GxQmKSssEXIzNTgqPR0tMVFiRDVGOiwiWz4f/EABcBAQEBAQAAAAAAAAAAAAAAAAABAgP/xAAbEQEBAQADAQEAAAAAAAAAAAAAARECITESUf/aAAwDAQACEQMRAD8AvFERARFosT4pho29M60hHRjBzPWfVHX80G7e8NBJIAGZJyA7VENN8olNDdsd53/VNm97j+AKrbEOJ6irP5x1mbo23DR2+sesrSrU4pqYaR5RquTzCyIfVFz4u/go9VabqJPPqJndWu63gDZfujNC1FR+hhe8cQLNHa45fFSaj5M6p3nvij7SXH4BXqIhRN9ua/WSEZgkHqJHyVix8lTvpVQHZET83heJeSuT6NSw9sZHycU2GIfR4iqovMqJR1F5cPB1wpHo3lMqWZSsZKPsO8RcfBY1dyd1jM2tZIPqusfB1lGKyjkidqyxvY7g5pb4X2p1Rc+g8cUtRZuvzTz9GSwv2HYVJlzWpPhnG09LZhPOw+o45gfUdu7Nil4rq7UWu0HpuGqj5yF1/WacnNPBw3LYrKiIiAiIgIiICIiAiLSYt0+2jgMhsXnKNp+k7r6htP8A9Qa/G+L20bebjs6dwyG5g9Z34Deqbqqh0jy97i57jcuOZK/aupfK90kji57jck7yt1hHC8lbJbNsTT032/4t4u+S34ywNCaEmqn6kLL285xya32ju7NqtLD3J9TwWdL+ek+sOgPZbv7TfuUm0Zo6OnjEUTQ1g+PWTvPWstZtXHljQAAAABsAysvSIooi1WItPRUcXOSnM5NYPOeeA/juVW6U5QquUnUcIW7gwXPe47T4KyGrnXwrKOOVpZIxr2nc4AhUpSY3rmG/Pl3U8Aj5KxMH43ZVnmpAI59wv0X8dS+d+r5pia1GJOTZpvJSHVP6pxyPsnaOw5dirarpnxvMcjSx7drXCxC6OWjxThmKsZZ3RkA6EgGY6jxb1KymKU0RpSWmkEsTtVw8HDg4bwrswpiOOti129GRuT2XzaeI4tO4qk9L6MkppXQyizm+BG4jiCvegtLyUszZozmNo3OG8FWzUdCIsPRGkmVELJozdrh4HYQesHJZiw0IiICIiAiIgEqisa6d8rqXPBvGy7Y+y+bv2jn2WVm8ouluYo3Bps+X823vB1j9m/iqTWuKVsNBaJfVTshZtcczua3eSr40To2OnibDELNaO8neTxJUW5L9B8zT8+4fnJsx1MHmjvzPhwU1UtIIiKKIiFBRWONLGorJDfosJjYOAabHxNz4LQLJ0lCWTSMdta9wPc4rGXRkXuCVzHNe02c0hzTwINwfFeEQdCYf0j5RTxTb3tBPUdh+N1sFHOTyEt0fADvDndznucPgQpGubSOY2w22shNgBMwExu48WnqPzVISMLSWuBBBsQdoI2grpJVLyqaD5qZtSwdCXJ3U8b+8fEHitSpXjkw0/wAzP5M8/m5j0ep+77WztsrdXNsby0hwNiCCDwIzC6Aw5pMVNNFMNrm9LqcOi4eIKcoRskRFlRERAREQVLyt12tUxxXyjZfvef4BqiGiaEzzRwja94b2AnM9wue5bHG1Rr11QeD9UfsgN+YK2XJdS69cHEeYxzuw5NHzW/IyuOKMNaGtFmtAAHAAWC9ooXjfGwpTzMIDp7Zk5iO+y/F3UsNJoSi57rtN1ExLpJ5HE/WIHcBYBetH6fqYTeOeQdRcXDvDriy18proJanEen4qSIySEa1jqMvm88B1cTuVcVPKbVOYGtZEx1s32Lrni0HJvfdbDC2EZKwirr3PcDmxhJu4cXeq3gBZTP01BKuSWofJOWucXEucWtNh/ABYa6Op6VjG6jGNazZqgADwUb0rgCjmcXhronHbzZsD+yQR4WV+jFKrdYWw9JWTBjQRGCOcfuaN49o7gvGKNBupKgwuNxYOY71mm9j23BHcrw0LSMigjZG0NaGjIC2dhcnrVtSRkwQhjWsaLNaAAOAAsF9ERYaFo8a6N8oo5mAXcG67Pab0hbtzHevNbjGjikdFJNqvabOGpIbHtDbFY7sd6PIt5R+7l/kVFIq0uSCuvFNAT5rg8djhY/EfFVnWBvOP1Ddms7VOeYubbc9llI+TzTUdLUudM/UjdGQTZzs7gjJoJ9ZavjMXWijX9/aD/Ufu5f5E/v7Qf6j93L/IsY0kqL40dUyVjZI3BzHC4cNhX2QEREHPWnzeqqD/AL0v/scpfyPj/ETe6H3woniSPVq6gH9dIfF5P4qUckUoFVK31osu5wW74zFpaQqhFFJKdjGOd22BK54qah0j3SPN3uJc48SV0DpymMlNNG3znRvA7S02+K55CnFaIiLSPcT7ODiAQCDY7DY3sepdG00gcxrhsc0EdhFwub1cWBMXRTRMge4MmY0NsTk8AWBaePVtWeSxMkRFlVf8r9KDDDL9Jry2/U4X+YCmGH6wS00MjdjmN8bWPxuobyvVreaihuNcv1iN4ABFzwzPzWgwRjXyRjoZWufHfWbq2u2+0WO47e2/FazpFwotLoPFFNVZRSdPexw1XeB2911ullVD429OqPeH5BbOl5O6uRjXtdBZwDhd7r2Ivn0FrMb+nVPtn5BXVoP0eH3bPuhbtRVv5NKz1qf7b/6afk0rPWp/tv8A6auBFn6MU/8Ak0rPWp/tv/prU4hwpPRta+YxkOOqNRzib2vndoV7KCcrH6Om99+CspiG4LxW+jfquJdA49Ju3V+s3r4jeropalkjGyMcHMcLgjYQqyx1hBoBqqbVta8kYIy4uYOHEd4WmwVi19G/Ufd1O49Ju0sPrM/Eb+1LNF1osKLS8DmhwmjIIBHSGw5hFlVPco1JzdfLwfqvHeAD8QvngCt5quhJNg8lh/aFh/yspVyv6NNoakDZeN/f0mfHXHeFWrHlpDmmxBBB4EZg+K3PGXSSqflAwc+OR1TA0uicS57RmWHaTbe07epWToHSQqKeOZv0mi/Udjh3G6z1nxpzWivmvwlRzO1n07NY7S27L9uoRfvXrR+FaOF2tHTsDhsJu8jsLybdyv0mKv0HgGqqGCQ6sTDs176x6w0bB22WzqOS6cZsnicesOZ8RdWsin1TFPv09pPR5Ecty36POAPafZeDfuv3L1Lym1ZBAZC0nfquNuy5tdWtX0MczDHKwPY7aD+HA9YVIYx0D5HUGMG7HDWYTtsSRY9YIPwVmUaepqHSOL3uLnuNy4m5K+SItI9xSlrg5pLXA3BBsQepXXgPERq4On+ljOq/ryyd3594KpFTjkkmIqpGjY6Ik9zhb5lSkaPG/p1T7Z+QV1aD9Hh92z7oVK439OqfbPyCs/SGmZKWghkjhMpLGDK9m9Da6wvZSrEoJX5HIHC7SCOIN1X+iIX6SGtPXgt/08BLLdTrgOPeD2qcUFHHBE2KMasbBkLk23nM58VFYX9vNNb5G1hLgzXc64s3gDxPm/aXyxLoGKua2N8hbzbr9Ei+Y332ZFajAI56WrrT/myarD9VvDq2DuWfp/DMUjzUtmkp5rC8jX2GQsNYE22W4INT+TKD9fN4j+CguNdBso6gQsc5wMbX3da9y543eyFMdD4uqG1ApiWVrbgc7E1wLQTa7ujqm3V4rRcrPpzfcM+/KrNSoYiItI6CxBosVNPJCfpNyPBwzafGy5/micxxY4EOaSCDuIyIXSKq7lTw6Wu8sjHRdlLbcdgd2HYewcVnjVr48lmIObkNLIehIbx33P3j9oW7x1q11zY0kG4NiNhG7sVy4DxaKpgikNqhgz/3B6w6+ISwiXIiLKiIiAoHysaIMkLKhouYrh3sutn3EDxKni8vYCCCAQRYg5gg7QepIObUVkYk5NXaxkpC2xz5pxtb2Dst1G3aoscGV17eTv7btt43W9ZxoFaHJJogtbJUuFg/oM6wDdxHVfLuKw8O8mry4Pqy0NH+W03J6nHYB2X7lZsMTWNDWgNa0WAGQAHBS1ZFFY39OqfbPyCurQfo0Pu2fdCpLGUgdW1DmkEF5zGY2AK7dB+jw+7Z90JSNfpfCNLOdcs5uT9ZH0HX4m2R71jYgElNo18bXSTS6pja6xc86xIubZ3DSc+pSdFlWqwvo7yekhhtm1o1vaPSd8SVh6TwnHUTmWeSV7MtWHWIY2wAOQ23NypCiDHoqGOFoZFG1jRuaAB8N6qflZ9Ob7hn35VcCp/lZ9Ob7hn35VZ6lQxERbR0mvnUwNka5j2hzXAgg7CCvoi5tKMxlhh9FLvMLyebd/1d9YfFaKnncxwexxa5puHA2IPUuh9I0Ec8bopWhzHbQfmOB61TeLsGy0ZL23kg3P3t6n8O3Ytys2JrhDH0c4EVQRHNsDtjX/yu6tnyU4XNakuHsbVNLZutzsY+g8k29l20dmxSxdXeih+ieUWklsJC6F3B4u3ucN3bZSek0hFLnHIx/suB+SyrJREQEWvrtN08IvJNG3qLhfw2qJaY5TYWXbTsdK71ndBv8x8B2q4JzUTtY0ve4NaBckmwCq7GePjKHQUpLYzk6TYXcQze1vXtKiunMQ1FW680hLdzBk0d289ZzWqVkTQ7F0NoP0eH3bPuhc+Sxltw4EHgRYq7qqKc6PYaZ5ZM2Jjm5A61mi7cwdo2ddkpEjRViMcTzwQU8NxWPfqPOqLC2+xFsxtyys5ZuOtL1dKaWKKYl7mu1zqtJe4Fg2auW05BTDVgooJiDGR8ghlgNpphlax1NTOTI8LEd6w24kqf7INTzp57ndXW1W7Na1rWt8ExVjqn+Vn05vuGfflVoYfqHSU0Ejzdzo2OceJLQTsVX8rPpzfcM+/KrPUqGIiLSOk0RFzaF+PaCCCAQciDv7V+oggWJOTiOS76UiJ3qHzD2b2fEKuNL6FnpjaaNzODtrT2OGRXQi8yMDgQ4Ag7QRcHtVlTHNqBXfpLAtFLc81zZ4xnV+Gz4KO1XJU3/LqXDqfGHfFrm/Ja2Jiuo6+Vvmyyjse4fIrzLVyO86R7u1zj8ypw/ktn3TwntDh+BX6zksm31EQ7GuP8E2GIAitGj5LIx+lqHu6mMDPmXKSaMwbRw2LYWucN7+mfjkmmKi0JhmpqrGKM6nru6LfHf3XVm4ZwFDTWfLaaUZ3I6LT9Vv4n4KXgIs2riiMc+nVHt/gFalVptlJo9kzrXETAxt/OcWiw7N56gVVeOPTqj2/wCmVFyi0rYo43wTOLGtHmxkXAtld6tGhipKij5nSj8+ceTI21rNfsvw1hfsyUgxZWMmrNFSMILHvuDxBkiX3dynUpFjBUEcNWL+ovI5S6PL/Dz5bOhFlvy/OZJ2Meqwb5M2uqC5pjEE/MtF7s12O1r3FgbZZLTtP/AIE+/wD+4UjdyoUpyMFRb2Y/6i8flLpLavk89uGrFbw5xOxk4YxpRiGnp+cPO6kcdtR/nWDbXtbbvUU5WfTm+4Z9+VSAcpFGMxTTfYi/nULxrpxlZUCaNr2tEbWWfYG4c8/RJFukEk7GgREWkdJoiLm0IiICIiAiIgIiICIiAiIgojG/p9R7f4BaNEXRkREQEREBERAREQf/2Q=="/>
          <p:cNvSpPr>
            <a:spLocks noChangeAspect="1" noChangeArrowheads="1"/>
          </p:cNvSpPr>
          <p:nvPr/>
        </p:nvSpPr>
        <p:spPr bwMode="auto">
          <a:xfrm>
            <a:off x="155574" y="-144461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defTabSz="914285"/>
            <a:endParaRPr lang="en-US" sz="1900">
              <a:solidFill>
                <a:srgbClr val="0096D6"/>
              </a:solidFill>
              <a:ea typeface="ＭＳ Ｐゴシック" charset="0"/>
            </a:endParaRPr>
          </a:p>
        </p:txBody>
      </p:sp>
      <p:sp>
        <p:nvSpPr>
          <p:cNvPr id="7" name="AutoShape 15" descr="data:image/jpeg;base64,/9j/4AAQSkZJRgABAQAAAQABAAD/2wCEAAkGBxQTEhUSExMUFhQXGBoaGBgYFxgYHRgfHRcXGBseFx4aHCogGBolGx4VITEiJSssLi4uGCAzODMsNygtLiwBCgoKDg0OGhAQFCwcHBwsLCwsLCwsLCwsLCwsLCwsLCwsLCwsLCwsLCwsNzcsLCwsKzcrLDcsLCsrLCwrLCssLP/AABEIAJQAsgMBIgACEQEDEQH/xAAcAAEAAgMBAQEAAAAAAAAAAAAABgcEBQgCAwH/xABIEAABAwICBQcIBQkIAwAAAAABAAIDBBEGIQUSMUFRBxMiYXGBkRQyNFJyc6GxQmKSssEXIzNTgqPR0tMVFiRDVGOiwiWz4f/EABcBAQEBAQAAAAAAAAAAAAAAAAABAgP/xAAbEQEBAQADAQEAAAAAAAAAAAAAARECITESUf/aAAwDAQACEQMRAD8AvFERARFosT4pho29M60hHRjBzPWfVHX80G7e8NBJIAGZJyA7VENN8olNDdsd53/VNm97j+AKrbEOJ6irP5x1mbo23DR2+sesrSrU4pqYaR5RquTzCyIfVFz4u/go9VabqJPPqJndWu63gDZfujNC1FR+hhe8cQLNHa45fFSaj5M6p3nvij7SXH4BXqIhRN9ua/WSEZgkHqJHyVix8lTvpVQHZET83heJeSuT6NSw9sZHycU2GIfR4iqovMqJR1F5cPB1wpHo3lMqWZSsZKPsO8RcfBY1dyd1jM2tZIPqusfB1lGKyjkidqyxvY7g5pb4X2p1Rc+g8cUtRZuvzTz9GSwv2HYVJlzWpPhnG09LZhPOw+o45gfUdu7Nil4rq7UWu0HpuGqj5yF1/WacnNPBw3LYrKiIiAiIgIiICIiAiLSYt0+2jgMhsXnKNp+k7r6htP8A9Qa/G+L20bebjs6dwyG5g9Z34Deqbqqh0jy97i57jcuOZK/aupfK90kji57jck7yt1hHC8lbJbNsTT032/4t4u+S34ywNCaEmqn6kLL285xya32ju7NqtLD3J9TwWdL+ek+sOgPZbv7TfuUm0Zo6OnjEUTQ1g+PWTvPWstZtXHljQAAAABsAysvSIooi1WItPRUcXOSnM5NYPOeeA/juVW6U5QquUnUcIW7gwXPe47T4KyGrnXwrKOOVpZIxr2nc4AhUpSY3rmG/Pl3U8Aj5KxMH43ZVnmpAI59wv0X8dS+d+r5pia1GJOTZpvJSHVP6pxyPsnaOw5dirarpnxvMcjSx7drXCxC6OWjxThmKsZZ3RkA6EgGY6jxb1KymKU0RpSWmkEsTtVw8HDg4bwrswpiOOti129GRuT2XzaeI4tO4qk9L6MkppXQyizm+BG4jiCvegtLyUszZozmNo3OG8FWzUdCIsPRGkmVELJozdrh4HYQesHJZiw0IiICIiAiIgEqisa6d8rqXPBvGy7Y+y+bv2jn2WVm8ouluYo3Bps+X823vB1j9m/iqTWuKVsNBaJfVTshZtcczua3eSr40To2OnibDELNaO8neTxJUW5L9B8zT8+4fnJsx1MHmjvzPhwU1UtIIiKKIiFBRWONLGorJDfosJjYOAabHxNz4LQLJ0lCWTSMdta9wPc4rGXRkXuCVzHNe02c0hzTwINwfFeEQdCYf0j5RTxTb3tBPUdh+N1sFHOTyEt0fADvDndznucPgQpGubSOY2w22shNgBMwExu48WnqPzVISMLSWuBBBsQdoI2grpJVLyqaD5qZtSwdCXJ3U8b+8fEHitSpXjkw0/wAzP5M8/m5j0ep+77WztsrdXNsby0hwNiCCDwIzC6Aw5pMVNNFMNrm9LqcOi4eIKcoRskRFlRERAREQVLyt12tUxxXyjZfvef4BqiGiaEzzRwja94b2AnM9wue5bHG1Rr11QeD9UfsgN+YK2XJdS69cHEeYxzuw5NHzW/IyuOKMNaGtFmtAAHAAWC9ooXjfGwpTzMIDp7Zk5iO+y/F3UsNJoSi57rtN1ExLpJ5HE/WIHcBYBetH6fqYTeOeQdRcXDvDriy18proJanEen4qSIySEa1jqMvm88B1cTuVcVPKbVOYGtZEx1s32Lrni0HJvfdbDC2EZKwirr3PcDmxhJu4cXeq3gBZTP01BKuSWofJOWucXEucWtNh/ABYa6Op6VjG6jGNazZqgADwUb0rgCjmcXhronHbzZsD+yQR4WV+jFKrdYWw9JWTBjQRGCOcfuaN49o7gvGKNBupKgwuNxYOY71mm9j23BHcrw0LSMigjZG0NaGjIC2dhcnrVtSRkwQhjWsaLNaAAOAAsF9ERYaFo8a6N8oo5mAXcG67Pab0hbtzHevNbjGjikdFJNqvabOGpIbHtDbFY7sd6PIt5R+7l/kVFIq0uSCuvFNAT5rg8djhY/EfFVnWBvOP1Ddms7VOeYubbc9llI+TzTUdLUudM/UjdGQTZzs7gjJoJ9ZavjMXWijX9/aD/Ufu5f5E/v7Qf6j93L/IsY0kqL40dUyVjZI3BzHC4cNhX2QEREHPWnzeqqD/AL0v/scpfyPj/ETe6H3woniSPVq6gH9dIfF5P4qUckUoFVK31osu5wW74zFpaQqhFFJKdjGOd22BK54qah0j3SPN3uJc48SV0DpymMlNNG3znRvA7S02+K55CnFaIiLSPcT7ODiAQCDY7DY3sepdG00gcxrhsc0EdhFwub1cWBMXRTRMge4MmY0NsTk8AWBaePVtWeSxMkRFlVf8r9KDDDL9Jry2/U4X+YCmGH6wS00MjdjmN8bWPxuobyvVreaihuNcv1iN4ABFzwzPzWgwRjXyRjoZWufHfWbq2u2+0WO47e2/FazpFwotLoPFFNVZRSdPexw1XeB2911ullVD429OqPeH5BbOl5O6uRjXtdBZwDhd7r2Ivn0FrMb+nVPtn5BXVoP0eH3bPuhbtRVv5NKz1qf7b/6afk0rPWp/tv8A6auBFn6MU/8Ak0rPWp/tv/prU4hwpPRta+YxkOOqNRzib2vndoV7KCcrH6Om99+CspiG4LxW+jfquJdA49Ju3V+s3r4jeropalkjGyMcHMcLgjYQqyx1hBoBqqbVta8kYIy4uYOHEd4WmwVi19G/Ufd1O49Ju0sPrM/Eb+1LNF1osKLS8DmhwmjIIBHSGw5hFlVPco1JzdfLwfqvHeAD8QvngCt5quhJNg8lh/aFh/yspVyv6NNoakDZeN/f0mfHXHeFWrHlpDmmxBBB4EZg+K3PGXSSqflAwc+OR1TA0uicS57RmWHaTbe07epWToHSQqKeOZv0mi/Udjh3G6z1nxpzWivmvwlRzO1n07NY7S27L9uoRfvXrR+FaOF2tHTsDhsJu8jsLybdyv0mKv0HgGqqGCQ6sTDs176x6w0bB22WzqOS6cZsnicesOZ8RdWsin1TFPv09pPR5Ecty36POAPafZeDfuv3L1Lym1ZBAZC0nfquNuy5tdWtX0MczDHKwPY7aD+HA9YVIYx0D5HUGMG7HDWYTtsSRY9YIPwVmUaepqHSOL3uLnuNy4m5K+SItI9xSlrg5pLXA3BBsQepXXgPERq4On+ljOq/ryyd3594KpFTjkkmIqpGjY6Ik9zhb5lSkaPG/p1T7Z+QV1aD9Hh92z7oVK439OqfbPyCs/SGmZKWghkjhMpLGDK9m9Da6wvZSrEoJX5HIHC7SCOIN1X+iIX6SGtPXgt/08BLLdTrgOPeD2qcUFHHBE2KMasbBkLk23nM58VFYX9vNNb5G1hLgzXc64s3gDxPm/aXyxLoGKua2N8hbzbr9Ei+Y332ZFajAI56WrrT/myarD9VvDq2DuWfp/DMUjzUtmkp5rC8jX2GQsNYE22W4INT+TKD9fN4j+CguNdBso6gQsc5wMbX3da9y543eyFMdD4uqG1ApiWVrbgc7E1wLQTa7ujqm3V4rRcrPpzfcM+/KrNSoYiItI6CxBosVNPJCfpNyPBwzafGy5/micxxY4EOaSCDuIyIXSKq7lTw6Wu8sjHRdlLbcdgd2HYewcVnjVr48lmIObkNLIehIbx33P3j9oW7x1q11zY0kG4NiNhG7sVy4DxaKpgikNqhgz/3B6w6+ISwiXIiLKiIiAoHysaIMkLKhouYrh3sutn3EDxKni8vYCCCAQRYg5gg7QepIObUVkYk5NXaxkpC2xz5pxtb2Dst1G3aoscGV17eTv7btt43W9ZxoFaHJJogtbJUuFg/oM6wDdxHVfLuKw8O8mry4Pqy0NH+W03J6nHYB2X7lZsMTWNDWgNa0WAGQAHBS1ZFFY39OqfbPyCurQfo0Pu2fdCpLGUgdW1DmkEF5zGY2AK7dB+jw+7Z90JSNfpfCNLOdcs5uT9ZH0HX4m2R71jYgElNo18bXSTS6pja6xc86xIubZ3DSc+pSdFlWqwvo7yekhhtm1o1vaPSd8SVh6TwnHUTmWeSV7MtWHWIY2wAOQ23NypCiDHoqGOFoZFG1jRuaAB8N6qflZ9Ob7hn35VcCp/lZ9Ob7hn35VZ6lQxERbR0mvnUwNka5j2hzXAgg7CCvoi5tKMxlhh9FLvMLyebd/1d9YfFaKnncxwexxa5puHA2IPUuh9I0Ec8bopWhzHbQfmOB61TeLsGy0ZL23kg3P3t6n8O3Ytys2JrhDH0c4EVQRHNsDtjX/yu6tnyU4XNakuHsbVNLZutzsY+g8k29l20dmxSxdXeih+ieUWklsJC6F3B4u3ucN3bZSek0hFLnHIx/suB+SyrJREQEWvrtN08IvJNG3qLhfw2qJaY5TYWXbTsdK71ndBv8x8B2q4JzUTtY0ve4NaBckmwCq7GePjKHQUpLYzk6TYXcQze1vXtKiunMQ1FW680hLdzBk0d289ZzWqVkTQ7F0NoP0eH3bPuhc+Sxltw4EHgRYq7qqKc6PYaZ5ZM2Jjm5A61mi7cwdo2ddkpEjRViMcTzwQU8NxWPfqPOqLC2+xFsxtyys5ZuOtL1dKaWKKYl7mu1zqtJe4Fg2auW05BTDVgooJiDGR8ghlgNpphlax1NTOTI8LEd6w24kqf7INTzp57ndXW1W7Na1rWt8ExVjqn+Vn05vuGfflVoYfqHSU0Ejzdzo2OceJLQTsVX8rPpzfcM+/KrPUqGIiLSOk0RFzaF+PaCCCAQciDv7V+oggWJOTiOS76UiJ3qHzD2b2fEKuNL6FnpjaaNzODtrT2OGRXQi8yMDgQ4Ag7QRcHtVlTHNqBXfpLAtFLc81zZ4xnV+Gz4KO1XJU3/LqXDqfGHfFrm/Ja2Jiuo6+Vvmyyjse4fIrzLVyO86R7u1zj8ypw/ktn3TwntDh+BX6zksm31EQ7GuP8E2GIAitGj5LIx+lqHu6mMDPmXKSaMwbRw2LYWucN7+mfjkmmKi0JhmpqrGKM6nru6LfHf3XVm4ZwFDTWfLaaUZ3I6LT9Vv4n4KXgIs2riiMc+nVHt/gFalVptlJo9kzrXETAxt/OcWiw7N56gVVeOPTqj2/wCmVFyi0rYo43wTOLGtHmxkXAtld6tGhipKij5nSj8+ceTI21rNfsvw1hfsyUgxZWMmrNFSMILHvuDxBkiX3dynUpFjBUEcNWL+ovI5S6PL/Dz5bOhFlvy/OZJ2Meqwb5M2uqC5pjEE/MtF7s12O1r3FgbZZLTtP/AIE+/wD+4UjdyoUpyMFRb2Y/6i8flLpLavk89uGrFbw5xOxk4YxpRiGnp+cPO6kcdtR/nWDbXtbbvUU5WfTm+4Z9+VSAcpFGMxTTfYi/nULxrpxlZUCaNr2tEbWWfYG4c8/RJFukEk7GgREWkdJoiLm0IiICIiAiIgIiICIiAiIgojG/p9R7f4BaNEXRkREQEREBERAREQf/2Q=="/>
          <p:cNvSpPr>
            <a:spLocks noChangeAspect="1" noChangeArrowheads="1"/>
          </p:cNvSpPr>
          <p:nvPr/>
        </p:nvSpPr>
        <p:spPr bwMode="auto">
          <a:xfrm>
            <a:off x="307974" y="7941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defTabSz="914285"/>
            <a:endParaRPr lang="en-US" sz="1900">
              <a:solidFill>
                <a:srgbClr val="0096D6"/>
              </a:solidFill>
              <a:ea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92860" y="4054832"/>
            <a:ext cx="2768453" cy="156592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60949" tIns="45720" rIns="45720" bIns="60949" rtlCol="0" anchor="t" anchorCtr="0"/>
          <a:lstStyle/>
          <a:p>
            <a:pPr defTabSz="1218987">
              <a:lnSpc>
                <a:spcPct val="85000"/>
              </a:lnSpc>
            </a:pPr>
            <a:endParaRPr lang="en-US" sz="1200" b="1" kern="0" dirty="0">
              <a:solidFill>
                <a:schemeClr val="bg1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33" name="Folded Corner 32"/>
          <p:cNvSpPr/>
          <p:nvPr/>
        </p:nvSpPr>
        <p:spPr>
          <a:xfrm>
            <a:off x="6200659" y="4449175"/>
            <a:ext cx="912057" cy="1123045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" tIns="137160" rtlCol="0" anchor="ctr"/>
          <a:lstStyle/>
          <a:p>
            <a:pPr marL="233363"/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10 a.a.a.a</a:t>
            </a:r>
          </a:p>
          <a:p>
            <a:pPr marL="233363"/>
            <a:r>
              <a:rPr lang="en-US" sz="1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23 </a:t>
            </a:r>
            <a:r>
              <a:rPr lang="en-US" sz="1400" dirty="0">
                <a:solidFill>
                  <a:srgbClr val="C00000"/>
                </a:solidFill>
                <a:latin typeface="Arial Narrow" panose="020B0606020202030204" pitchFamily="34" charset="0"/>
              </a:rPr>
              <a:t>x.x.x.x</a:t>
            </a:r>
          </a:p>
          <a:p>
            <a:pPr marL="233363"/>
            <a:r>
              <a:rPr lang="en-US" sz="1400" dirty="0">
                <a:solidFill>
                  <a:srgbClr val="C00000"/>
                </a:solidFill>
                <a:latin typeface="Arial Narrow" panose="020B0606020202030204" pitchFamily="34" charset="0"/>
              </a:rPr>
              <a:t>24 y.y.y.y</a:t>
            </a:r>
          </a:p>
          <a:p>
            <a:pPr marL="233363"/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30 c.c.c.c</a:t>
            </a:r>
          </a:p>
          <a:p>
            <a:pPr marL="233363"/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01754" y="6227945"/>
            <a:ext cx="10757180" cy="346259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Separation </a:t>
            </a:r>
            <a:r>
              <a:rPr lang="en-US" dirty="0" smtClean="0">
                <a:solidFill>
                  <a:schemeClr val="bg1"/>
                </a:solidFill>
              </a:rPr>
              <a:t>from </a:t>
            </a:r>
            <a:r>
              <a:rPr lang="en-US" dirty="0" smtClean="0">
                <a:solidFill>
                  <a:schemeClr val="bg1"/>
                </a:solidFill>
              </a:rPr>
              <a:t>existing NMS Policy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75922" y="1892967"/>
            <a:ext cx="2571877" cy="9598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60949" tIns="45720" rIns="45720" bIns="60949" rtlCol="0" anchor="t" anchorCtr="0"/>
          <a:lstStyle/>
          <a:p>
            <a:pPr defTabSz="1218987">
              <a:lnSpc>
                <a:spcPct val="85000"/>
              </a:lnSpc>
            </a:pPr>
            <a:r>
              <a:rPr lang="en-US" sz="1200" kern="0" dirty="0">
                <a:solidFill>
                  <a:srgbClr val="4D4D4D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Security Application</a:t>
            </a:r>
          </a:p>
          <a:p>
            <a:pPr defTabSz="1218987">
              <a:lnSpc>
                <a:spcPct val="85000"/>
              </a:lnSpc>
            </a:pPr>
            <a:endParaRPr lang="en-US" sz="1200" kern="0" dirty="0">
              <a:solidFill>
                <a:srgbClr val="4D4D4D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7483143" y="2997790"/>
            <a:ext cx="1219549" cy="1057042"/>
          </a:xfrm>
          <a:custGeom>
            <a:avLst/>
            <a:gdLst>
              <a:gd name="connsiteX0" fmla="*/ 670034 w 671862"/>
              <a:gd name="connsiteY0" fmla="*/ 0 h 882869"/>
              <a:gd name="connsiteX1" fmla="*/ 567559 w 671862"/>
              <a:gd name="connsiteY1" fmla="*/ 567559 h 882869"/>
              <a:gd name="connsiteX2" fmla="*/ 0 w 671862"/>
              <a:gd name="connsiteY2" fmla="*/ 882869 h 882869"/>
              <a:gd name="connsiteX0" fmla="*/ 751834 w 755453"/>
              <a:gd name="connsiteY0" fmla="*/ 0 h 879948"/>
              <a:gd name="connsiteX1" fmla="*/ 649359 w 755453"/>
              <a:gd name="connsiteY1" fmla="*/ 567559 h 879948"/>
              <a:gd name="connsiteX2" fmla="*/ 0 w 755453"/>
              <a:gd name="connsiteY2" fmla="*/ 879948 h 879948"/>
              <a:gd name="connsiteX0" fmla="*/ 803686 w 807305"/>
              <a:gd name="connsiteY0" fmla="*/ 0 h 892480"/>
              <a:gd name="connsiteX1" fmla="*/ 701211 w 807305"/>
              <a:gd name="connsiteY1" fmla="*/ 567559 h 892480"/>
              <a:gd name="connsiteX2" fmla="*/ 0 w 807305"/>
              <a:gd name="connsiteY2" fmla="*/ 892480 h 892480"/>
              <a:gd name="connsiteX0" fmla="*/ 679639 w 683258"/>
              <a:gd name="connsiteY0" fmla="*/ 0 h 894879"/>
              <a:gd name="connsiteX1" fmla="*/ 577164 w 683258"/>
              <a:gd name="connsiteY1" fmla="*/ 567559 h 894879"/>
              <a:gd name="connsiteX2" fmla="*/ 0 w 683258"/>
              <a:gd name="connsiteY2" fmla="*/ 894879 h 894879"/>
              <a:gd name="connsiteX0" fmla="*/ 679639 w 683258"/>
              <a:gd name="connsiteY0" fmla="*/ 0 h 894879"/>
              <a:gd name="connsiteX1" fmla="*/ 577164 w 683258"/>
              <a:gd name="connsiteY1" fmla="*/ 567559 h 894879"/>
              <a:gd name="connsiteX2" fmla="*/ 0 w 683258"/>
              <a:gd name="connsiteY2" fmla="*/ 894879 h 894879"/>
              <a:gd name="connsiteX0" fmla="*/ 679639 w 683258"/>
              <a:gd name="connsiteY0" fmla="*/ 0 h 894879"/>
              <a:gd name="connsiteX1" fmla="*/ 577164 w 683258"/>
              <a:gd name="connsiteY1" fmla="*/ 567559 h 894879"/>
              <a:gd name="connsiteX2" fmla="*/ 0 w 683258"/>
              <a:gd name="connsiteY2" fmla="*/ 894879 h 894879"/>
              <a:gd name="connsiteX0" fmla="*/ 1128336 w 1128372"/>
              <a:gd name="connsiteY0" fmla="*/ 0 h 853997"/>
              <a:gd name="connsiteX1" fmla="*/ 577164 w 1128372"/>
              <a:gd name="connsiteY1" fmla="*/ 526677 h 853997"/>
              <a:gd name="connsiteX2" fmla="*/ 0 w 1128372"/>
              <a:gd name="connsiteY2" fmla="*/ 853997 h 85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8372" h="853997">
                <a:moveTo>
                  <a:pt x="1128336" y="0"/>
                </a:moveTo>
                <a:cubicBezTo>
                  <a:pt x="1132934" y="210207"/>
                  <a:pt x="702470" y="380019"/>
                  <a:pt x="577164" y="526677"/>
                </a:cubicBezTo>
                <a:cubicBezTo>
                  <a:pt x="486591" y="589390"/>
                  <a:pt x="91491" y="753125"/>
                  <a:pt x="0" y="853997"/>
                </a:cubicBezTo>
              </a:path>
            </a:pathLst>
          </a:custGeom>
          <a:noFill/>
          <a:ln w="25400" cap="flat" cmpd="sng" algn="ctr">
            <a:solidFill>
              <a:srgbClr val="00B0F0"/>
            </a:solidFill>
            <a:prstDash val="sysDash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2400" kern="0" smtClean="0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8315923" y="3187621"/>
            <a:ext cx="539005" cy="861397"/>
          </a:xfrm>
          <a:custGeom>
            <a:avLst/>
            <a:gdLst>
              <a:gd name="connsiteX0" fmla="*/ 670034 w 671862"/>
              <a:gd name="connsiteY0" fmla="*/ 0 h 882869"/>
              <a:gd name="connsiteX1" fmla="*/ 567559 w 671862"/>
              <a:gd name="connsiteY1" fmla="*/ 567559 h 882869"/>
              <a:gd name="connsiteX2" fmla="*/ 0 w 671862"/>
              <a:gd name="connsiteY2" fmla="*/ 882869 h 882869"/>
              <a:gd name="connsiteX0" fmla="*/ 132070 w 806175"/>
              <a:gd name="connsiteY0" fmla="*/ 0 h 786463"/>
              <a:gd name="connsiteX1" fmla="*/ 29595 w 806175"/>
              <a:gd name="connsiteY1" fmla="*/ 567559 h 786463"/>
              <a:gd name="connsiteX2" fmla="*/ 767905 w 806175"/>
              <a:gd name="connsiteY2" fmla="*/ 786463 h 786463"/>
              <a:gd name="connsiteX0" fmla="*/ 132070 w 767905"/>
              <a:gd name="connsiteY0" fmla="*/ 0 h 786463"/>
              <a:gd name="connsiteX1" fmla="*/ 29595 w 767905"/>
              <a:gd name="connsiteY1" fmla="*/ 567559 h 786463"/>
              <a:gd name="connsiteX2" fmla="*/ 767905 w 767905"/>
              <a:gd name="connsiteY2" fmla="*/ 786463 h 786463"/>
              <a:gd name="connsiteX0" fmla="*/ 59799 w 695634"/>
              <a:gd name="connsiteY0" fmla="*/ 0 h 786463"/>
              <a:gd name="connsiteX1" fmla="*/ 42045 w 695634"/>
              <a:gd name="connsiteY1" fmla="*/ 576324 h 786463"/>
              <a:gd name="connsiteX2" fmla="*/ 695634 w 695634"/>
              <a:gd name="connsiteY2" fmla="*/ 786463 h 786463"/>
              <a:gd name="connsiteX0" fmla="*/ 29545 w 665380"/>
              <a:gd name="connsiteY0" fmla="*/ 0 h 786463"/>
              <a:gd name="connsiteX1" fmla="*/ 52691 w 665380"/>
              <a:gd name="connsiteY1" fmla="*/ 611381 h 786463"/>
              <a:gd name="connsiteX2" fmla="*/ 665380 w 665380"/>
              <a:gd name="connsiteY2" fmla="*/ 786463 h 786463"/>
              <a:gd name="connsiteX0" fmla="*/ 29545 w 708420"/>
              <a:gd name="connsiteY0" fmla="*/ 0 h 781045"/>
              <a:gd name="connsiteX1" fmla="*/ 52691 w 708420"/>
              <a:gd name="connsiteY1" fmla="*/ 611381 h 781045"/>
              <a:gd name="connsiteX2" fmla="*/ 708420 w 708420"/>
              <a:gd name="connsiteY2" fmla="*/ 781045 h 781045"/>
              <a:gd name="connsiteX0" fmla="*/ 29545 w 708420"/>
              <a:gd name="connsiteY0" fmla="*/ 0 h 781045"/>
              <a:gd name="connsiteX1" fmla="*/ 52691 w 708420"/>
              <a:gd name="connsiteY1" fmla="*/ 611381 h 781045"/>
              <a:gd name="connsiteX2" fmla="*/ 708420 w 708420"/>
              <a:gd name="connsiteY2" fmla="*/ 781045 h 781045"/>
              <a:gd name="connsiteX0" fmla="*/ 29545 w 719898"/>
              <a:gd name="connsiteY0" fmla="*/ 0 h 773822"/>
              <a:gd name="connsiteX1" fmla="*/ 52691 w 719898"/>
              <a:gd name="connsiteY1" fmla="*/ 611381 h 773822"/>
              <a:gd name="connsiteX2" fmla="*/ 719898 w 719898"/>
              <a:gd name="connsiteY2" fmla="*/ 773822 h 773822"/>
              <a:gd name="connsiteX0" fmla="*/ 29545 w 719898"/>
              <a:gd name="connsiteY0" fmla="*/ 0 h 784658"/>
              <a:gd name="connsiteX1" fmla="*/ 52691 w 719898"/>
              <a:gd name="connsiteY1" fmla="*/ 611381 h 784658"/>
              <a:gd name="connsiteX2" fmla="*/ 719898 w 719898"/>
              <a:gd name="connsiteY2" fmla="*/ 784658 h 784658"/>
              <a:gd name="connsiteX0" fmla="*/ 29545 w 719898"/>
              <a:gd name="connsiteY0" fmla="*/ 0 h 784658"/>
              <a:gd name="connsiteX1" fmla="*/ 52691 w 719898"/>
              <a:gd name="connsiteY1" fmla="*/ 611381 h 784658"/>
              <a:gd name="connsiteX2" fmla="*/ 719898 w 719898"/>
              <a:gd name="connsiteY2" fmla="*/ 784658 h 784658"/>
              <a:gd name="connsiteX0" fmla="*/ 481900 w 680154"/>
              <a:gd name="connsiteY0" fmla="*/ 0 h 701461"/>
              <a:gd name="connsiteX1" fmla="*/ 12947 w 680154"/>
              <a:gd name="connsiteY1" fmla="*/ 528184 h 701461"/>
              <a:gd name="connsiteX2" fmla="*/ 680154 w 680154"/>
              <a:gd name="connsiteY2" fmla="*/ 701461 h 701461"/>
              <a:gd name="connsiteX0" fmla="*/ 482463 w 680717"/>
              <a:gd name="connsiteY0" fmla="*/ 0 h 701461"/>
              <a:gd name="connsiteX1" fmla="*/ 13510 w 680717"/>
              <a:gd name="connsiteY1" fmla="*/ 528184 h 701461"/>
              <a:gd name="connsiteX2" fmla="*/ 680717 w 680717"/>
              <a:gd name="connsiteY2" fmla="*/ 701461 h 701461"/>
              <a:gd name="connsiteX0" fmla="*/ 559940 w 758194"/>
              <a:gd name="connsiteY0" fmla="*/ 0 h 701461"/>
              <a:gd name="connsiteX1" fmla="*/ 43698 w 758194"/>
              <a:gd name="connsiteY1" fmla="*/ 318354 h 701461"/>
              <a:gd name="connsiteX2" fmla="*/ 90987 w 758194"/>
              <a:gd name="connsiteY2" fmla="*/ 528184 h 701461"/>
              <a:gd name="connsiteX3" fmla="*/ 758194 w 758194"/>
              <a:gd name="connsiteY3" fmla="*/ 701461 h 701461"/>
              <a:gd name="connsiteX0" fmla="*/ 559940 w 751965"/>
              <a:gd name="connsiteY0" fmla="*/ 0 h 699432"/>
              <a:gd name="connsiteX1" fmla="*/ 43698 w 751965"/>
              <a:gd name="connsiteY1" fmla="*/ 318354 h 699432"/>
              <a:gd name="connsiteX2" fmla="*/ 90987 w 751965"/>
              <a:gd name="connsiteY2" fmla="*/ 528184 h 699432"/>
              <a:gd name="connsiteX3" fmla="*/ 751965 w 751965"/>
              <a:gd name="connsiteY3" fmla="*/ 699432 h 699432"/>
              <a:gd name="connsiteX0" fmla="*/ 559940 w 751965"/>
              <a:gd name="connsiteY0" fmla="*/ 0 h 624352"/>
              <a:gd name="connsiteX1" fmla="*/ 43698 w 751965"/>
              <a:gd name="connsiteY1" fmla="*/ 318354 h 624352"/>
              <a:gd name="connsiteX2" fmla="*/ 90987 w 751965"/>
              <a:gd name="connsiteY2" fmla="*/ 528184 h 624352"/>
              <a:gd name="connsiteX3" fmla="*/ 751965 w 751965"/>
              <a:gd name="connsiteY3" fmla="*/ 624352 h 624352"/>
              <a:gd name="connsiteX0" fmla="*/ 537844 w 729869"/>
              <a:gd name="connsiteY0" fmla="*/ 0 h 624352"/>
              <a:gd name="connsiteX1" fmla="*/ 21602 w 729869"/>
              <a:gd name="connsiteY1" fmla="*/ 318354 h 624352"/>
              <a:gd name="connsiteX2" fmla="*/ 118153 w 729869"/>
              <a:gd name="connsiteY2" fmla="*/ 458368 h 624352"/>
              <a:gd name="connsiteX3" fmla="*/ 68891 w 729869"/>
              <a:gd name="connsiteY3" fmla="*/ 528184 h 624352"/>
              <a:gd name="connsiteX4" fmla="*/ 729869 w 729869"/>
              <a:gd name="connsiteY4" fmla="*/ 624352 h 624352"/>
              <a:gd name="connsiteX0" fmla="*/ 553228 w 745253"/>
              <a:gd name="connsiteY0" fmla="*/ 0 h 624352"/>
              <a:gd name="connsiteX1" fmla="*/ 36986 w 745253"/>
              <a:gd name="connsiteY1" fmla="*/ 318354 h 624352"/>
              <a:gd name="connsiteX2" fmla="*/ 133537 w 745253"/>
              <a:gd name="connsiteY2" fmla="*/ 458368 h 624352"/>
              <a:gd name="connsiteX3" fmla="*/ 745253 w 745253"/>
              <a:gd name="connsiteY3" fmla="*/ 624352 h 624352"/>
              <a:gd name="connsiteX0" fmla="*/ 503426 w 695451"/>
              <a:gd name="connsiteY0" fmla="*/ 0 h 624352"/>
              <a:gd name="connsiteX1" fmla="*/ 65047 w 695451"/>
              <a:gd name="connsiteY1" fmla="*/ 296033 h 624352"/>
              <a:gd name="connsiteX2" fmla="*/ 83735 w 695451"/>
              <a:gd name="connsiteY2" fmla="*/ 458368 h 624352"/>
              <a:gd name="connsiteX3" fmla="*/ 695451 w 695451"/>
              <a:gd name="connsiteY3" fmla="*/ 624352 h 624352"/>
              <a:gd name="connsiteX0" fmla="*/ 503426 w 695451"/>
              <a:gd name="connsiteY0" fmla="*/ 0 h 624352"/>
              <a:gd name="connsiteX1" fmla="*/ 65047 w 695451"/>
              <a:gd name="connsiteY1" fmla="*/ 296033 h 624352"/>
              <a:gd name="connsiteX2" fmla="*/ 83735 w 695451"/>
              <a:gd name="connsiteY2" fmla="*/ 458368 h 624352"/>
              <a:gd name="connsiteX3" fmla="*/ 695451 w 695451"/>
              <a:gd name="connsiteY3" fmla="*/ 624352 h 624352"/>
              <a:gd name="connsiteX0" fmla="*/ 503426 w 695451"/>
              <a:gd name="connsiteY0" fmla="*/ 0 h 624352"/>
              <a:gd name="connsiteX1" fmla="*/ 65047 w 695451"/>
              <a:gd name="connsiteY1" fmla="*/ 296033 h 624352"/>
              <a:gd name="connsiteX2" fmla="*/ 83735 w 695451"/>
              <a:gd name="connsiteY2" fmla="*/ 458368 h 624352"/>
              <a:gd name="connsiteX3" fmla="*/ 695451 w 695451"/>
              <a:gd name="connsiteY3" fmla="*/ 624352 h 624352"/>
              <a:gd name="connsiteX0" fmla="*/ 515219 w 707244"/>
              <a:gd name="connsiteY0" fmla="*/ 0 h 624352"/>
              <a:gd name="connsiteX1" fmla="*/ 76840 w 707244"/>
              <a:gd name="connsiteY1" fmla="*/ 296033 h 624352"/>
              <a:gd name="connsiteX2" fmla="*/ 73726 w 707244"/>
              <a:gd name="connsiteY2" fmla="*/ 429960 h 624352"/>
              <a:gd name="connsiteX3" fmla="*/ 707244 w 707244"/>
              <a:gd name="connsiteY3" fmla="*/ 624352 h 624352"/>
              <a:gd name="connsiteX0" fmla="*/ 507957 w 699982"/>
              <a:gd name="connsiteY0" fmla="*/ 0 h 624352"/>
              <a:gd name="connsiteX1" fmla="*/ 88266 w 699982"/>
              <a:gd name="connsiteY1" fmla="*/ 287916 h 624352"/>
              <a:gd name="connsiteX2" fmla="*/ 66464 w 699982"/>
              <a:gd name="connsiteY2" fmla="*/ 429960 h 624352"/>
              <a:gd name="connsiteX3" fmla="*/ 699982 w 699982"/>
              <a:gd name="connsiteY3" fmla="*/ 624352 h 624352"/>
              <a:gd name="connsiteX0" fmla="*/ 468669 w 660694"/>
              <a:gd name="connsiteY0" fmla="*/ 0 h 624352"/>
              <a:gd name="connsiteX1" fmla="*/ 48978 w 660694"/>
              <a:gd name="connsiteY1" fmla="*/ 287916 h 624352"/>
              <a:gd name="connsiteX2" fmla="*/ 105039 w 660694"/>
              <a:gd name="connsiteY2" fmla="*/ 468515 h 624352"/>
              <a:gd name="connsiteX3" fmla="*/ 660694 w 660694"/>
              <a:gd name="connsiteY3" fmla="*/ 624352 h 624352"/>
              <a:gd name="connsiteX0" fmla="*/ 468669 w 660694"/>
              <a:gd name="connsiteY0" fmla="*/ 0 h 624352"/>
              <a:gd name="connsiteX1" fmla="*/ 48978 w 660694"/>
              <a:gd name="connsiteY1" fmla="*/ 287916 h 624352"/>
              <a:gd name="connsiteX2" fmla="*/ 105039 w 660694"/>
              <a:gd name="connsiteY2" fmla="*/ 468515 h 624352"/>
              <a:gd name="connsiteX3" fmla="*/ 660694 w 660694"/>
              <a:gd name="connsiteY3" fmla="*/ 624352 h 624352"/>
              <a:gd name="connsiteX0" fmla="*/ 468669 w 622213"/>
              <a:gd name="connsiteY0" fmla="*/ 0 h 727422"/>
              <a:gd name="connsiteX1" fmla="*/ 48978 w 622213"/>
              <a:gd name="connsiteY1" fmla="*/ 287916 h 727422"/>
              <a:gd name="connsiteX2" fmla="*/ 105039 w 622213"/>
              <a:gd name="connsiteY2" fmla="*/ 468515 h 727422"/>
              <a:gd name="connsiteX3" fmla="*/ 622213 w 622213"/>
              <a:gd name="connsiteY3" fmla="*/ 727422 h 727422"/>
              <a:gd name="connsiteX0" fmla="*/ 468669 w 622213"/>
              <a:gd name="connsiteY0" fmla="*/ 0 h 727422"/>
              <a:gd name="connsiteX1" fmla="*/ 48978 w 622213"/>
              <a:gd name="connsiteY1" fmla="*/ 287916 h 727422"/>
              <a:gd name="connsiteX2" fmla="*/ 105039 w 622213"/>
              <a:gd name="connsiteY2" fmla="*/ 468515 h 727422"/>
              <a:gd name="connsiteX3" fmla="*/ 622213 w 622213"/>
              <a:gd name="connsiteY3" fmla="*/ 727422 h 727422"/>
              <a:gd name="connsiteX0" fmla="*/ 433625 w 587169"/>
              <a:gd name="connsiteY0" fmla="*/ 0 h 727422"/>
              <a:gd name="connsiteX1" fmla="*/ 82345 w 587169"/>
              <a:gd name="connsiteY1" fmla="*/ 357558 h 727422"/>
              <a:gd name="connsiteX2" fmla="*/ 69995 w 587169"/>
              <a:gd name="connsiteY2" fmla="*/ 468515 h 727422"/>
              <a:gd name="connsiteX3" fmla="*/ 587169 w 587169"/>
              <a:gd name="connsiteY3" fmla="*/ 727422 h 727422"/>
              <a:gd name="connsiteX0" fmla="*/ 403695 w 587169"/>
              <a:gd name="connsiteY0" fmla="*/ 0 h 585352"/>
              <a:gd name="connsiteX1" fmla="*/ 82345 w 587169"/>
              <a:gd name="connsiteY1" fmla="*/ 215488 h 585352"/>
              <a:gd name="connsiteX2" fmla="*/ 69995 w 587169"/>
              <a:gd name="connsiteY2" fmla="*/ 326445 h 585352"/>
              <a:gd name="connsiteX3" fmla="*/ 587169 w 587169"/>
              <a:gd name="connsiteY3" fmla="*/ 585352 h 585352"/>
              <a:gd name="connsiteX0" fmla="*/ 335917 w 519391"/>
              <a:gd name="connsiteY0" fmla="*/ 0 h 585352"/>
              <a:gd name="connsiteX1" fmla="*/ 2217 w 519391"/>
              <a:gd name="connsiteY1" fmla="*/ 326445 h 585352"/>
              <a:gd name="connsiteX2" fmla="*/ 519391 w 519391"/>
              <a:gd name="connsiteY2" fmla="*/ 585352 h 585352"/>
              <a:gd name="connsiteX0" fmla="*/ 391169 w 574643"/>
              <a:gd name="connsiteY0" fmla="*/ 0 h 585352"/>
              <a:gd name="connsiteX1" fmla="*/ 1886 w 574643"/>
              <a:gd name="connsiteY1" fmla="*/ 320873 h 585352"/>
              <a:gd name="connsiteX2" fmla="*/ 574643 w 574643"/>
              <a:gd name="connsiteY2" fmla="*/ 585352 h 585352"/>
              <a:gd name="connsiteX0" fmla="*/ 391169 w 574643"/>
              <a:gd name="connsiteY0" fmla="*/ 0 h 585352"/>
              <a:gd name="connsiteX1" fmla="*/ 1886 w 574643"/>
              <a:gd name="connsiteY1" fmla="*/ 320873 h 585352"/>
              <a:gd name="connsiteX2" fmla="*/ 574643 w 574643"/>
              <a:gd name="connsiteY2" fmla="*/ 585352 h 585352"/>
              <a:gd name="connsiteX0" fmla="*/ 391169 w 574643"/>
              <a:gd name="connsiteY0" fmla="*/ 0 h 585352"/>
              <a:gd name="connsiteX1" fmla="*/ 1886 w 574643"/>
              <a:gd name="connsiteY1" fmla="*/ 320873 h 585352"/>
              <a:gd name="connsiteX2" fmla="*/ 574643 w 574643"/>
              <a:gd name="connsiteY2" fmla="*/ 585352 h 58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643" h="585352">
                <a:moveTo>
                  <a:pt x="391169" y="0"/>
                </a:moveTo>
                <a:cubicBezTo>
                  <a:pt x="321648" y="68009"/>
                  <a:pt x="-28693" y="223314"/>
                  <a:pt x="1886" y="320873"/>
                </a:cubicBezTo>
                <a:cubicBezTo>
                  <a:pt x="119930" y="371873"/>
                  <a:pt x="490219" y="434018"/>
                  <a:pt x="574643" y="585352"/>
                </a:cubicBezTo>
              </a:path>
            </a:pathLst>
          </a:custGeom>
          <a:noFill/>
          <a:ln w="25400" cap="flat" cmpd="sng" algn="ctr">
            <a:solidFill>
              <a:srgbClr val="00B0F0"/>
            </a:solidFill>
            <a:prstDash val="sysDash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2400" kern="0" smtClean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61" y="5045196"/>
            <a:ext cx="2466712" cy="575566"/>
          </a:xfrm>
          <a:prstGeom prst="rect">
            <a:avLst/>
          </a:prstGeom>
        </p:spPr>
      </p:pic>
      <p:pic>
        <p:nvPicPr>
          <p:cNvPr id="66" name="Picture 57" descr="icon_col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363" y="3711971"/>
            <a:ext cx="410658" cy="44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4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401" y="3838273"/>
            <a:ext cx="7350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4278537" y="5189809"/>
            <a:ext cx="89863" cy="355297"/>
          </a:xfrm>
          <a:prstGeom prst="rect">
            <a:avLst/>
          </a:prstGeom>
          <a:solidFill>
            <a:srgbClr val="C0504D">
              <a:alpha val="32941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2400" kern="0" smtClean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08445" y="5206259"/>
            <a:ext cx="89863" cy="219174"/>
          </a:xfrm>
          <a:prstGeom prst="rect">
            <a:avLst/>
          </a:prstGeom>
          <a:solidFill>
            <a:srgbClr val="C0504D">
              <a:alpha val="32941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2400" kern="0" smtClean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72" name="Freeform 71"/>
          <p:cNvSpPr/>
          <p:nvPr/>
        </p:nvSpPr>
        <p:spPr>
          <a:xfrm>
            <a:off x="3125416" y="5428354"/>
            <a:ext cx="3504458" cy="322742"/>
          </a:xfrm>
          <a:custGeom>
            <a:avLst/>
            <a:gdLst>
              <a:gd name="connsiteX0" fmla="*/ 0 w 3577390"/>
              <a:gd name="connsiteY0" fmla="*/ 144379 h 537410"/>
              <a:gd name="connsiteX1" fmla="*/ 8021 w 3577390"/>
              <a:gd name="connsiteY1" fmla="*/ 537410 h 537410"/>
              <a:gd name="connsiteX2" fmla="*/ 3577390 w 3577390"/>
              <a:gd name="connsiteY2" fmla="*/ 537410 h 537410"/>
              <a:gd name="connsiteX3" fmla="*/ 3577390 w 3577390"/>
              <a:gd name="connsiteY3" fmla="*/ 0 h 537410"/>
              <a:gd name="connsiteX4" fmla="*/ 1275348 w 3577390"/>
              <a:gd name="connsiteY4" fmla="*/ 8021 h 537410"/>
              <a:gd name="connsiteX0" fmla="*/ 0 w 3577390"/>
              <a:gd name="connsiteY0" fmla="*/ 144379 h 537410"/>
              <a:gd name="connsiteX1" fmla="*/ 840 w 3577390"/>
              <a:gd name="connsiteY1" fmla="*/ 537410 h 537410"/>
              <a:gd name="connsiteX2" fmla="*/ 3577390 w 3577390"/>
              <a:gd name="connsiteY2" fmla="*/ 537410 h 537410"/>
              <a:gd name="connsiteX3" fmla="*/ 3577390 w 3577390"/>
              <a:gd name="connsiteY3" fmla="*/ 0 h 537410"/>
              <a:gd name="connsiteX4" fmla="*/ 1275348 w 3577390"/>
              <a:gd name="connsiteY4" fmla="*/ 8021 h 537410"/>
              <a:gd name="connsiteX0" fmla="*/ 0 w 3577390"/>
              <a:gd name="connsiteY0" fmla="*/ 145933 h 538964"/>
              <a:gd name="connsiteX1" fmla="*/ 840 w 3577390"/>
              <a:gd name="connsiteY1" fmla="*/ 538964 h 538964"/>
              <a:gd name="connsiteX2" fmla="*/ 3577390 w 3577390"/>
              <a:gd name="connsiteY2" fmla="*/ 538964 h 538964"/>
              <a:gd name="connsiteX3" fmla="*/ 3577390 w 3577390"/>
              <a:gd name="connsiteY3" fmla="*/ 1554 h 538964"/>
              <a:gd name="connsiteX4" fmla="*/ 1275348 w 3577390"/>
              <a:gd name="connsiteY4" fmla="*/ 0 h 538964"/>
              <a:gd name="connsiteX0" fmla="*/ 1554 w 3576550"/>
              <a:gd name="connsiteY0" fmla="*/ 193807 h 538964"/>
              <a:gd name="connsiteX1" fmla="*/ 0 w 3576550"/>
              <a:gd name="connsiteY1" fmla="*/ 538964 h 538964"/>
              <a:gd name="connsiteX2" fmla="*/ 3576550 w 3576550"/>
              <a:gd name="connsiteY2" fmla="*/ 538964 h 538964"/>
              <a:gd name="connsiteX3" fmla="*/ 3576550 w 3576550"/>
              <a:gd name="connsiteY3" fmla="*/ 1554 h 538964"/>
              <a:gd name="connsiteX4" fmla="*/ 1274508 w 3576550"/>
              <a:gd name="connsiteY4" fmla="*/ 0 h 538964"/>
              <a:gd name="connsiteX0" fmla="*/ 3908 w 3576550"/>
              <a:gd name="connsiteY0" fmla="*/ 251807 h 538964"/>
              <a:gd name="connsiteX1" fmla="*/ 0 w 3576550"/>
              <a:gd name="connsiteY1" fmla="*/ 538964 h 538964"/>
              <a:gd name="connsiteX2" fmla="*/ 3576550 w 3576550"/>
              <a:gd name="connsiteY2" fmla="*/ 538964 h 538964"/>
              <a:gd name="connsiteX3" fmla="*/ 3576550 w 3576550"/>
              <a:gd name="connsiteY3" fmla="*/ 1554 h 538964"/>
              <a:gd name="connsiteX4" fmla="*/ 1274508 w 3576550"/>
              <a:gd name="connsiteY4" fmla="*/ 0 h 538964"/>
              <a:gd name="connsiteX0" fmla="*/ 142 w 3582199"/>
              <a:gd name="connsiteY0" fmla="*/ 247345 h 538964"/>
              <a:gd name="connsiteX1" fmla="*/ 5649 w 3582199"/>
              <a:gd name="connsiteY1" fmla="*/ 538964 h 538964"/>
              <a:gd name="connsiteX2" fmla="*/ 3582199 w 3582199"/>
              <a:gd name="connsiteY2" fmla="*/ 538964 h 538964"/>
              <a:gd name="connsiteX3" fmla="*/ 3582199 w 3582199"/>
              <a:gd name="connsiteY3" fmla="*/ 1554 h 538964"/>
              <a:gd name="connsiteX4" fmla="*/ 1280157 w 3582199"/>
              <a:gd name="connsiteY4" fmla="*/ 0 h 538964"/>
              <a:gd name="connsiteX0" fmla="*/ 1554 w 3576550"/>
              <a:gd name="connsiteY0" fmla="*/ 233960 h 538964"/>
              <a:gd name="connsiteX1" fmla="*/ 0 w 3576550"/>
              <a:gd name="connsiteY1" fmla="*/ 538964 h 538964"/>
              <a:gd name="connsiteX2" fmla="*/ 3576550 w 3576550"/>
              <a:gd name="connsiteY2" fmla="*/ 538964 h 538964"/>
              <a:gd name="connsiteX3" fmla="*/ 3576550 w 3576550"/>
              <a:gd name="connsiteY3" fmla="*/ 1554 h 538964"/>
              <a:gd name="connsiteX4" fmla="*/ 1274508 w 3576550"/>
              <a:gd name="connsiteY4" fmla="*/ 0 h 538964"/>
              <a:gd name="connsiteX0" fmla="*/ 1554 w 3576550"/>
              <a:gd name="connsiteY0" fmla="*/ 238422 h 543426"/>
              <a:gd name="connsiteX1" fmla="*/ 0 w 3576550"/>
              <a:gd name="connsiteY1" fmla="*/ 543426 h 543426"/>
              <a:gd name="connsiteX2" fmla="*/ 3576550 w 3576550"/>
              <a:gd name="connsiteY2" fmla="*/ 543426 h 543426"/>
              <a:gd name="connsiteX3" fmla="*/ 3576550 w 3576550"/>
              <a:gd name="connsiteY3" fmla="*/ 6016 h 543426"/>
              <a:gd name="connsiteX4" fmla="*/ 1079150 w 3576550"/>
              <a:gd name="connsiteY4" fmla="*/ 0 h 543426"/>
              <a:gd name="connsiteX0" fmla="*/ 1554 w 3576550"/>
              <a:gd name="connsiteY0" fmla="*/ 233548 h 538552"/>
              <a:gd name="connsiteX1" fmla="*/ 0 w 3576550"/>
              <a:gd name="connsiteY1" fmla="*/ 538552 h 538552"/>
              <a:gd name="connsiteX2" fmla="*/ 3576550 w 3576550"/>
              <a:gd name="connsiteY2" fmla="*/ 538552 h 538552"/>
              <a:gd name="connsiteX3" fmla="*/ 3576550 w 3576550"/>
              <a:gd name="connsiteY3" fmla="*/ 1142 h 538552"/>
              <a:gd name="connsiteX4" fmla="*/ 1234188 w 3576550"/>
              <a:gd name="connsiteY4" fmla="*/ 0 h 53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6550" h="538552">
                <a:moveTo>
                  <a:pt x="1554" y="233548"/>
                </a:moveTo>
                <a:cubicBezTo>
                  <a:pt x="251" y="329267"/>
                  <a:pt x="1303" y="442833"/>
                  <a:pt x="0" y="538552"/>
                </a:cubicBezTo>
                <a:lnTo>
                  <a:pt x="3576550" y="538552"/>
                </a:lnTo>
                <a:lnTo>
                  <a:pt x="3576550" y="1142"/>
                </a:lnTo>
                <a:lnTo>
                  <a:pt x="1234188" y="0"/>
                </a:lnTo>
              </a:path>
            </a:pathLst>
          </a:custGeom>
          <a:noFill/>
          <a:ln w="38100" cap="flat" cmpd="sng" algn="ctr">
            <a:solidFill>
              <a:srgbClr val="4D4D4D"/>
            </a:solidFill>
            <a:prstDash val="solid"/>
            <a:tailEnd type="triangl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olded Corner 76"/>
          <p:cNvSpPr/>
          <p:nvPr/>
        </p:nvSpPr>
        <p:spPr>
          <a:xfrm>
            <a:off x="5900588" y="2192891"/>
            <a:ext cx="685800" cy="601289"/>
          </a:xfrm>
          <a:prstGeom prst="foldedCorner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" tIns="137160" rtlCol="0" anchor="ctr"/>
          <a:lstStyle/>
          <a:p>
            <a:r>
              <a:rPr lang="en-US" sz="1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23 x.x.x.x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24 y.y.y.y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…</a:t>
            </a:r>
            <a:endParaRPr lang="en-US" sz="140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Folded Corner 77"/>
          <p:cNvSpPr/>
          <p:nvPr/>
        </p:nvSpPr>
        <p:spPr>
          <a:xfrm>
            <a:off x="9055532" y="2055178"/>
            <a:ext cx="685800" cy="862472"/>
          </a:xfrm>
          <a:prstGeom prst="foldedCorne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" tIns="13716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10 a.a.a.a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20 b.b.b.b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30 c.c.c.c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…</a:t>
            </a:r>
            <a:endParaRPr lang="en-US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015952" y="1867321"/>
            <a:ext cx="76815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80000"/>
              </a:lnSpc>
            </a:pPr>
            <a:r>
              <a:rPr lang="en-US" sz="1100" b="1" kern="0" dirty="0" smtClean="0">
                <a:solidFill>
                  <a:schemeClr val="accent1"/>
                </a:solidFill>
                <a:latin typeface="Arial Narrow" panose="020B0606020202030204" pitchFamily="34" charset="0"/>
                <a:ea typeface="ＭＳ Ｐゴシック" charset="0"/>
              </a:rPr>
              <a:t>Static ACL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726924" y="1997240"/>
            <a:ext cx="1043877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80000"/>
              </a:lnSpc>
            </a:pPr>
            <a:r>
              <a:rPr lang="en-US" sz="1100" b="1" kern="0" dirty="0" smtClean="0">
                <a:solidFill>
                  <a:srgbClr val="C00000"/>
                </a:solidFill>
                <a:latin typeface="Arial Narrow" panose="020B0606020202030204" pitchFamily="34" charset="0"/>
                <a:ea typeface="ＭＳ Ｐゴシック" charset="0"/>
              </a:rPr>
              <a:t>Ephemeral ACL</a:t>
            </a:r>
          </a:p>
        </p:txBody>
      </p:sp>
      <p:sp>
        <p:nvSpPr>
          <p:cNvPr id="84" name="Freeform 83"/>
          <p:cNvSpPr/>
          <p:nvPr/>
        </p:nvSpPr>
        <p:spPr>
          <a:xfrm>
            <a:off x="6326203" y="4750735"/>
            <a:ext cx="93254" cy="600966"/>
          </a:xfrm>
          <a:custGeom>
            <a:avLst/>
            <a:gdLst>
              <a:gd name="connsiteX0" fmla="*/ 93254 w 93254"/>
              <a:gd name="connsiteY0" fmla="*/ 0 h 600966"/>
              <a:gd name="connsiteX1" fmla="*/ 0 w 93254"/>
              <a:gd name="connsiteY1" fmla="*/ 0 h 600966"/>
              <a:gd name="connsiteX2" fmla="*/ 5181 w 93254"/>
              <a:gd name="connsiteY2" fmla="*/ 600966 h 60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254" h="600966">
                <a:moveTo>
                  <a:pt x="93254" y="0"/>
                </a:moveTo>
                <a:lnTo>
                  <a:pt x="0" y="0"/>
                </a:lnTo>
                <a:lnTo>
                  <a:pt x="5181" y="600966"/>
                </a:lnTo>
              </a:path>
            </a:pathLst>
          </a:custGeom>
          <a:noFill/>
          <a:ln w="12700" cap="flat" cmpd="sng" algn="ctr">
            <a:solidFill>
              <a:srgbClr val="C00000"/>
            </a:solidFill>
            <a:prstDash val="sysDash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6336155" y="4969269"/>
            <a:ext cx="83302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</p:cxnSp>
      <p:sp>
        <p:nvSpPr>
          <p:cNvPr id="90" name="Rectangle 89"/>
          <p:cNvSpPr/>
          <p:nvPr/>
        </p:nvSpPr>
        <p:spPr>
          <a:xfrm>
            <a:off x="2699205" y="5404736"/>
            <a:ext cx="452379" cy="529539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lIns="12190" tIns="60949" rIns="12190" bIns="60949" rtlCol="0" anchor="ctr"/>
          <a:lstStyle/>
          <a:p>
            <a:pPr algn="ctr" defTabSz="1218987">
              <a:lnSpc>
                <a:spcPct val="80000"/>
              </a:lnSpc>
              <a:defRPr/>
            </a:pPr>
            <a:endParaRPr lang="en-US" sz="1100" kern="0" dirty="0">
              <a:solidFill>
                <a:srgbClr val="C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91" name="Freeform 22"/>
          <p:cNvSpPr>
            <a:spLocks noEditPoints="1"/>
          </p:cNvSpPr>
          <p:nvPr/>
        </p:nvSpPr>
        <p:spPr bwMode="auto">
          <a:xfrm>
            <a:off x="2733135" y="5428547"/>
            <a:ext cx="383086" cy="443872"/>
          </a:xfrm>
          <a:custGeom>
            <a:avLst/>
            <a:gdLst/>
            <a:ahLst/>
            <a:cxnLst>
              <a:cxn ang="0">
                <a:pos x="195" y="167"/>
              </a:cxn>
              <a:cxn ang="0">
                <a:pos x="191" y="167"/>
              </a:cxn>
              <a:cxn ang="0">
                <a:pos x="100" y="180"/>
              </a:cxn>
              <a:cxn ang="0">
                <a:pos x="110" y="237"/>
              </a:cxn>
              <a:cxn ang="0">
                <a:pos x="145" y="257"/>
              </a:cxn>
              <a:cxn ang="0">
                <a:pos x="243" y="297"/>
              </a:cxn>
              <a:cxn ang="0">
                <a:pos x="263" y="237"/>
              </a:cxn>
              <a:cxn ang="0">
                <a:pos x="287" y="216"/>
              </a:cxn>
              <a:cxn ang="0">
                <a:pos x="283" y="163"/>
              </a:cxn>
              <a:cxn ang="0">
                <a:pos x="76" y="160"/>
              </a:cxn>
              <a:cxn ang="0">
                <a:pos x="89" y="104"/>
              </a:cxn>
              <a:cxn ang="0">
                <a:pos x="128" y="0"/>
              </a:cxn>
              <a:cxn ang="0">
                <a:pos x="270" y="8"/>
              </a:cxn>
              <a:cxn ang="0">
                <a:pos x="387" y="137"/>
              </a:cxn>
              <a:cxn ang="0">
                <a:pos x="319" y="199"/>
              </a:cxn>
              <a:cxn ang="0">
                <a:pos x="317" y="237"/>
              </a:cxn>
              <a:cxn ang="0">
                <a:pos x="337" y="279"/>
              </a:cxn>
              <a:cxn ang="0">
                <a:pos x="365" y="439"/>
              </a:cxn>
              <a:cxn ang="0">
                <a:pos x="201" y="475"/>
              </a:cxn>
              <a:cxn ang="0">
                <a:pos x="187" y="315"/>
              </a:cxn>
              <a:cxn ang="0">
                <a:pos x="55" y="475"/>
              </a:cxn>
              <a:cxn ang="0">
                <a:pos x="22" y="315"/>
              </a:cxn>
              <a:cxn ang="0">
                <a:pos x="51" y="257"/>
              </a:cxn>
              <a:cxn ang="0">
                <a:pos x="76" y="237"/>
              </a:cxn>
              <a:cxn ang="0">
                <a:pos x="76" y="160"/>
              </a:cxn>
              <a:cxn ang="0">
                <a:pos x="168" y="179"/>
              </a:cxn>
              <a:cxn ang="0">
                <a:pos x="181" y="210"/>
              </a:cxn>
              <a:cxn ang="0">
                <a:pos x="143" y="227"/>
              </a:cxn>
              <a:cxn ang="0">
                <a:pos x="126" y="182"/>
              </a:cxn>
              <a:cxn ang="0">
                <a:pos x="131" y="179"/>
              </a:cxn>
              <a:cxn ang="0">
                <a:pos x="224" y="179"/>
              </a:cxn>
              <a:cxn ang="0">
                <a:pos x="262" y="179"/>
              </a:cxn>
              <a:cxn ang="0">
                <a:pos x="269" y="182"/>
              </a:cxn>
              <a:cxn ang="0">
                <a:pos x="252" y="227"/>
              </a:cxn>
              <a:cxn ang="0">
                <a:pos x="213" y="210"/>
              </a:cxn>
              <a:cxn ang="0">
                <a:pos x="224" y="179"/>
              </a:cxn>
            </a:cxnLst>
            <a:rect l="0" t="0" r="r" b="b"/>
            <a:pathLst>
              <a:path w="387" h="475">
                <a:moveTo>
                  <a:pt x="196" y="167"/>
                </a:moveTo>
                <a:cubicBezTo>
                  <a:pt x="195" y="167"/>
                  <a:pt x="195" y="167"/>
                  <a:pt x="195" y="167"/>
                </a:cubicBezTo>
                <a:cubicBezTo>
                  <a:pt x="193" y="167"/>
                  <a:pt x="193" y="167"/>
                  <a:pt x="193" y="167"/>
                </a:cubicBezTo>
                <a:cubicBezTo>
                  <a:pt x="191" y="167"/>
                  <a:pt x="191" y="167"/>
                  <a:pt x="191" y="167"/>
                </a:cubicBezTo>
                <a:cubicBezTo>
                  <a:pt x="160" y="167"/>
                  <a:pt x="131" y="166"/>
                  <a:pt x="105" y="163"/>
                </a:cubicBezTo>
                <a:cubicBezTo>
                  <a:pt x="102" y="168"/>
                  <a:pt x="100" y="173"/>
                  <a:pt x="100" y="180"/>
                </a:cubicBezTo>
                <a:cubicBezTo>
                  <a:pt x="100" y="216"/>
                  <a:pt x="100" y="216"/>
                  <a:pt x="100" y="216"/>
                </a:cubicBezTo>
                <a:cubicBezTo>
                  <a:pt x="100" y="225"/>
                  <a:pt x="104" y="233"/>
                  <a:pt x="110" y="237"/>
                </a:cubicBezTo>
                <a:cubicBezTo>
                  <a:pt x="125" y="237"/>
                  <a:pt x="125" y="237"/>
                  <a:pt x="125" y="237"/>
                </a:cubicBezTo>
                <a:cubicBezTo>
                  <a:pt x="136" y="237"/>
                  <a:pt x="145" y="246"/>
                  <a:pt x="145" y="257"/>
                </a:cubicBezTo>
                <a:cubicBezTo>
                  <a:pt x="145" y="297"/>
                  <a:pt x="145" y="297"/>
                  <a:pt x="145" y="297"/>
                </a:cubicBezTo>
                <a:cubicBezTo>
                  <a:pt x="173" y="313"/>
                  <a:pt x="215" y="313"/>
                  <a:pt x="243" y="297"/>
                </a:cubicBezTo>
                <a:cubicBezTo>
                  <a:pt x="243" y="257"/>
                  <a:pt x="243" y="257"/>
                  <a:pt x="243" y="257"/>
                </a:cubicBezTo>
                <a:cubicBezTo>
                  <a:pt x="243" y="246"/>
                  <a:pt x="252" y="237"/>
                  <a:pt x="263" y="237"/>
                </a:cubicBezTo>
                <a:cubicBezTo>
                  <a:pt x="278" y="237"/>
                  <a:pt x="278" y="237"/>
                  <a:pt x="278" y="237"/>
                </a:cubicBezTo>
                <a:cubicBezTo>
                  <a:pt x="283" y="233"/>
                  <a:pt x="287" y="225"/>
                  <a:pt x="287" y="216"/>
                </a:cubicBezTo>
                <a:cubicBezTo>
                  <a:pt x="287" y="180"/>
                  <a:pt x="287" y="180"/>
                  <a:pt x="287" y="180"/>
                </a:cubicBezTo>
                <a:cubicBezTo>
                  <a:pt x="287" y="173"/>
                  <a:pt x="286" y="168"/>
                  <a:pt x="283" y="163"/>
                </a:cubicBezTo>
                <a:cubicBezTo>
                  <a:pt x="257" y="166"/>
                  <a:pt x="227" y="167"/>
                  <a:pt x="196" y="167"/>
                </a:cubicBezTo>
                <a:close/>
                <a:moveTo>
                  <a:pt x="76" y="160"/>
                </a:moveTo>
                <a:cubicBezTo>
                  <a:pt x="30" y="154"/>
                  <a:pt x="0" y="145"/>
                  <a:pt x="0" y="137"/>
                </a:cubicBezTo>
                <a:cubicBezTo>
                  <a:pt x="1" y="124"/>
                  <a:pt x="36" y="110"/>
                  <a:pt x="89" y="104"/>
                </a:cubicBezTo>
                <a:cubicBezTo>
                  <a:pt x="117" y="8"/>
                  <a:pt x="117" y="8"/>
                  <a:pt x="117" y="8"/>
                </a:cubicBezTo>
                <a:cubicBezTo>
                  <a:pt x="119" y="4"/>
                  <a:pt x="122" y="0"/>
                  <a:pt x="128" y="0"/>
                </a:cubicBezTo>
                <a:cubicBezTo>
                  <a:pt x="172" y="0"/>
                  <a:pt x="216" y="0"/>
                  <a:pt x="260" y="0"/>
                </a:cubicBezTo>
                <a:cubicBezTo>
                  <a:pt x="266" y="0"/>
                  <a:pt x="269" y="4"/>
                  <a:pt x="270" y="8"/>
                </a:cubicBezTo>
                <a:cubicBezTo>
                  <a:pt x="299" y="104"/>
                  <a:pt x="299" y="104"/>
                  <a:pt x="299" y="104"/>
                </a:cubicBezTo>
                <a:cubicBezTo>
                  <a:pt x="352" y="110"/>
                  <a:pt x="387" y="124"/>
                  <a:pt x="387" y="137"/>
                </a:cubicBezTo>
                <a:cubicBezTo>
                  <a:pt x="387" y="145"/>
                  <a:pt x="358" y="154"/>
                  <a:pt x="312" y="160"/>
                </a:cubicBezTo>
                <a:cubicBezTo>
                  <a:pt x="316" y="172"/>
                  <a:pt x="319" y="185"/>
                  <a:pt x="319" y="199"/>
                </a:cubicBezTo>
                <a:cubicBezTo>
                  <a:pt x="319" y="212"/>
                  <a:pt x="316" y="225"/>
                  <a:pt x="312" y="237"/>
                </a:cubicBezTo>
                <a:cubicBezTo>
                  <a:pt x="317" y="237"/>
                  <a:pt x="317" y="237"/>
                  <a:pt x="317" y="237"/>
                </a:cubicBezTo>
                <a:cubicBezTo>
                  <a:pt x="328" y="237"/>
                  <a:pt x="337" y="246"/>
                  <a:pt x="337" y="257"/>
                </a:cubicBezTo>
                <a:cubicBezTo>
                  <a:pt x="337" y="279"/>
                  <a:pt x="337" y="279"/>
                  <a:pt x="337" y="279"/>
                </a:cubicBezTo>
                <a:cubicBezTo>
                  <a:pt x="353" y="281"/>
                  <a:pt x="365" y="296"/>
                  <a:pt x="365" y="315"/>
                </a:cubicBezTo>
                <a:cubicBezTo>
                  <a:pt x="365" y="439"/>
                  <a:pt x="365" y="439"/>
                  <a:pt x="365" y="439"/>
                </a:cubicBezTo>
                <a:cubicBezTo>
                  <a:pt x="365" y="459"/>
                  <a:pt x="351" y="475"/>
                  <a:pt x="333" y="475"/>
                </a:cubicBezTo>
                <a:cubicBezTo>
                  <a:pt x="201" y="475"/>
                  <a:pt x="201" y="475"/>
                  <a:pt x="201" y="475"/>
                </a:cubicBezTo>
                <a:cubicBezTo>
                  <a:pt x="201" y="315"/>
                  <a:pt x="201" y="315"/>
                  <a:pt x="201" y="315"/>
                </a:cubicBezTo>
                <a:cubicBezTo>
                  <a:pt x="196" y="315"/>
                  <a:pt x="191" y="315"/>
                  <a:pt x="187" y="315"/>
                </a:cubicBezTo>
                <a:cubicBezTo>
                  <a:pt x="187" y="475"/>
                  <a:pt x="187" y="475"/>
                  <a:pt x="187" y="475"/>
                </a:cubicBezTo>
                <a:cubicBezTo>
                  <a:pt x="55" y="475"/>
                  <a:pt x="55" y="475"/>
                  <a:pt x="55" y="475"/>
                </a:cubicBezTo>
                <a:cubicBezTo>
                  <a:pt x="37" y="475"/>
                  <a:pt x="22" y="459"/>
                  <a:pt x="22" y="439"/>
                </a:cubicBezTo>
                <a:cubicBezTo>
                  <a:pt x="22" y="315"/>
                  <a:pt x="22" y="315"/>
                  <a:pt x="22" y="315"/>
                </a:cubicBezTo>
                <a:cubicBezTo>
                  <a:pt x="22" y="296"/>
                  <a:pt x="35" y="281"/>
                  <a:pt x="51" y="279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46"/>
                  <a:pt x="60" y="237"/>
                  <a:pt x="71" y="237"/>
                </a:cubicBezTo>
                <a:cubicBezTo>
                  <a:pt x="76" y="237"/>
                  <a:pt x="76" y="237"/>
                  <a:pt x="76" y="237"/>
                </a:cubicBezTo>
                <a:cubicBezTo>
                  <a:pt x="71" y="225"/>
                  <a:pt x="69" y="212"/>
                  <a:pt x="69" y="199"/>
                </a:cubicBezTo>
                <a:cubicBezTo>
                  <a:pt x="69" y="185"/>
                  <a:pt x="71" y="172"/>
                  <a:pt x="76" y="160"/>
                </a:cubicBezTo>
                <a:close/>
                <a:moveTo>
                  <a:pt x="132" y="179"/>
                </a:moveTo>
                <a:cubicBezTo>
                  <a:pt x="144" y="179"/>
                  <a:pt x="156" y="179"/>
                  <a:pt x="168" y="179"/>
                </a:cubicBezTo>
                <a:cubicBezTo>
                  <a:pt x="180" y="179"/>
                  <a:pt x="181" y="182"/>
                  <a:pt x="181" y="194"/>
                </a:cubicBezTo>
                <a:cubicBezTo>
                  <a:pt x="181" y="194"/>
                  <a:pt x="181" y="208"/>
                  <a:pt x="181" y="210"/>
                </a:cubicBezTo>
                <a:cubicBezTo>
                  <a:pt x="181" y="219"/>
                  <a:pt x="173" y="227"/>
                  <a:pt x="164" y="227"/>
                </a:cubicBezTo>
                <a:cubicBezTo>
                  <a:pt x="143" y="227"/>
                  <a:pt x="143" y="227"/>
                  <a:pt x="143" y="227"/>
                </a:cubicBezTo>
                <a:cubicBezTo>
                  <a:pt x="133" y="227"/>
                  <a:pt x="126" y="219"/>
                  <a:pt x="126" y="210"/>
                </a:cubicBezTo>
                <a:cubicBezTo>
                  <a:pt x="126" y="182"/>
                  <a:pt x="126" y="182"/>
                  <a:pt x="126" y="182"/>
                </a:cubicBezTo>
                <a:cubicBezTo>
                  <a:pt x="126" y="180"/>
                  <a:pt x="127" y="179"/>
                  <a:pt x="128" y="179"/>
                </a:cubicBezTo>
                <a:cubicBezTo>
                  <a:pt x="131" y="179"/>
                  <a:pt x="131" y="179"/>
                  <a:pt x="131" y="179"/>
                </a:cubicBezTo>
                <a:cubicBezTo>
                  <a:pt x="131" y="179"/>
                  <a:pt x="131" y="179"/>
                  <a:pt x="132" y="179"/>
                </a:cubicBezTo>
                <a:close/>
                <a:moveTo>
                  <a:pt x="224" y="179"/>
                </a:moveTo>
                <a:cubicBezTo>
                  <a:pt x="262" y="179"/>
                  <a:pt x="262" y="179"/>
                  <a:pt x="262" y="179"/>
                </a:cubicBezTo>
                <a:cubicBezTo>
                  <a:pt x="262" y="179"/>
                  <a:pt x="262" y="179"/>
                  <a:pt x="262" y="179"/>
                </a:cubicBezTo>
                <a:cubicBezTo>
                  <a:pt x="266" y="179"/>
                  <a:pt x="266" y="179"/>
                  <a:pt x="266" y="179"/>
                </a:cubicBezTo>
                <a:cubicBezTo>
                  <a:pt x="268" y="179"/>
                  <a:pt x="269" y="180"/>
                  <a:pt x="269" y="182"/>
                </a:cubicBezTo>
                <a:cubicBezTo>
                  <a:pt x="269" y="210"/>
                  <a:pt x="269" y="210"/>
                  <a:pt x="269" y="210"/>
                </a:cubicBezTo>
                <a:cubicBezTo>
                  <a:pt x="269" y="219"/>
                  <a:pt x="261" y="227"/>
                  <a:pt x="252" y="227"/>
                </a:cubicBezTo>
                <a:cubicBezTo>
                  <a:pt x="230" y="227"/>
                  <a:pt x="230" y="227"/>
                  <a:pt x="230" y="227"/>
                </a:cubicBezTo>
                <a:cubicBezTo>
                  <a:pt x="221" y="227"/>
                  <a:pt x="214" y="219"/>
                  <a:pt x="213" y="210"/>
                </a:cubicBezTo>
                <a:cubicBezTo>
                  <a:pt x="213" y="193"/>
                  <a:pt x="213" y="193"/>
                  <a:pt x="213" y="193"/>
                </a:cubicBezTo>
                <a:cubicBezTo>
                  <a:pt x="213" y="182"/>
                  <a:pt x="211" y="179"/>
                  <a:pt x="224" y="17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51358" tIns="25679" rIns="51358" bIns="25679" numCol="1" anchor="t" anchorCtr="0" compatLnSpc="1">
            <a:prstTxWarp prst="textNoShape">
              <a:avLst/>
            </a:prstTxWarp>
          </a:bodyPr>
          <a:lstStyle/>
          <a:p>
            <a:pPr defTabSz="912548">
              <a:defRPr/>
            </a:pPr>
            <a:endParaRPr lang="en-US" i="1" kern="0" dirty="0">
              <a:solidFill>
                <a:srgbClr val="000000"/>
              </a:solidFill>
              <a:latin typeface="CiscoSansTT Light"/>
              <a:ea typeface="Arial"/>
              <a:cs typeface="Arial"/>
            </a:endParaRPr>
          </a:p>
        </p:txBody>
      </p:sp>
      <p:sp>
        <p:nvSpPr>
          <p:cNvPr id="93" name="Right Brace 92"/>
          <p:cNvSpPr/>
          <p:nvPr/>
        </p:nvSpPr>
        <p:spPr>
          <a:xfrm>
            <a:off x="7096585" y="4704293"/>
            <a:ext cx="122752" cy="346925"/>
          </a:xfrm>
          <a:prstGeom prst="rightBrace">
            <a:avLst/>
          </a:prstGeom>
          <a:ln w="1270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>
            <a:off x="8627285" y="4954377"/>
            <a:ext cx="93254" cy="397324"/>
          </a:xfrm>
          <a:custGeom>
            <a:avLst/>
            <a:gdLst>
              <a:gd name="connsiteX0" fmla="*/ 93254 w 93254"/>
              <a:gd name="connsiteY0" fmla="*/ 0 h 600966"/>
              <a:gd name="connsiteX1" fmla="*/ 0 w 93254"/>
              <a:gd name="connsiteY1" fmla="*/ 0 h 600966"/>
              <a:gd name="connsiteX2" fmla="*/ 5181 w 93254"/>
              <a:gd name="connsiteY2" fmla="*/ 600966 h 60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254" h="600966">
                <a:moveTo>
                  <a:pt x="93254" y="0"/>
                </a:moveTo>
                <a:lnTo>
                  <a:pt x="0" y="0"/>
                </a:lnTo>
                <a:lnTo>
                  <a:pt x="5181" y="600966"/>
                </a:lnTo>
              </a:path>
            </a:pathLst>
          </a:custGeom>
          <a:noFill/>
          <a:ln w="12700" cap="flat" cmpd="sng" algn="ctr">
            <a:solidFill>
              <a:srgbClr val="C00000"/>
            </a:solidFill>
            <a:prstDash val="sysDash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409194" y="4993332"/>
            <a:ext cx="112542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557385" y="2952440"/>
            <a:ext cx="847387" cy="395516"/>
          </a:xfrm>
          <a:prstGeom prst="rect">
            <a:avLst/>
          </a:prstGeom>
          <a:solidFill>
            <a:srgbClr val="0D74A7"/>
          </a:solidFill>
          <a:ln w="12700" cap="flat" cmpd="sng" algn="ctr">
            <a:solidFill>
              <a:srgbClr val="0D74A7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isometricOffAxis1Right"/>
            <a:lightRig rig="threePt" dir="t"/>
          </a:scene3d>
          <a:sp3d extrusionH="381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" tIns="60947" rIns="12190" bIns="60947" rtlCol="0" anchor="ctr"/>
          <a:lstStyle/>
          <a:p>
            <a:pPr algn="ctr" defTabSz="609341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NMS</a:t>
            </a:r>
            <a:endParaRPr lang="en-US" sz="16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583754" y="4700434"/>
            <a:ext cx="694783" cy="32230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lIns="12190" tIns="60949" rIns="12190" bIns="60949" rtlCol="0" anchor="ctr"/>
          <a:lstStyle/>
          <a:p>
            <a:pPr algn="ctr" defTabSz="1218987">
              <a:lnSpc>
                <a:spcPct val="80000"/>
              </a:lnSpc>
              <a:defRPr/>
            </a:pPr>
            <a:r>
              <a:rPr lang="en-US" sz="1100" kern="0" dirty="0" smtClean="0">
                <a:solidFill>
                  <a:schemeClr val="bg1"/>
                </a:solidFill>
                <a:latin typeface="Arial"/>
                <a:ea typeface="ＭＳ Ｐゴシック" charset="0"/>
              </a:rPr>
              <a:t>Host</a:t>
            </a:r>
          </a:p>
          <a:p>
            <a:pPr algn="ctr" defTabSz="1218987">
              <a:lnSpc>
                <a:spcPct val="80000"/>
              </a:lnSpc>
              <a:defRPr/>
            </a:pPr>
            <a:r>
              <a:rPr lang="en-US" sz="1100" kern="0" dirty="0" smtClean="0">
                <a:solidFill>
                  <a:schemeClr val="bg1"/>
                </a:solidFill>
                <a:latin typeface="Arial"/>
                <a:ea typeface="ＭＳ Ｐゴシック" charset="0"/>
              </a:rPr>
              <a:t>Alerts</a:t>
            </a:r>
            <a:endParaRPr lang="en-US" sz="1100" kern="0" dirty="0">
              <a:solidFill>
                <a:schemeClr val="bg1"/>
              </a:solidFill>
              <a:latin typeface="Arial"/>
              <a:ea typeface="ＭＳ Ｐゴシック" charset="0"/>
            </a:endParaRPr>
          </a:p>
        </p:txBody>
      </p:sp>
      <p:cxnSp>
        <p:nvCxnSpPr>
          <p:cNvPr id="94" name="Straight Arrow Connector 93"/>
          <p:cNvCxnSpPr>
            <a:stCxn id="89" idx="0"/>
          </p:cNvCxnSpPr>
          <p:nvPr/>
        </p:nvCxnSpPr>
        <p:spPr>
          <a:xfrm flipV="1">
            <a:off x="3931146" y="2725966"/>
            <a:ext cx="698890" cy="1974468"/>
          </a:xfrm>
          <a:prstGeom prst="straightConnector1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triangle" w="med" len="med"/>
          </a:ln>
          <a:effectLst/>
        </p:spPr>
      </p:cxnSp>
      <p:cxnSp>
        <p:nvCxnSpPr>
          <p:cNvPr id="95" name="Straight Arrow Connector 94"/>
          <p:cNvCxnSpPr/>
          <p:nvPr/>
        </p:nvCxnSpPr>
        <p:spPr>
          <a:xfrm flipH="1" flipV="1">
            <a:off x="4997045" y="2717341"/>
            <a:ext cx="582066" cy="1983093"/>
          </a:xfrm>
          <a:prstGeom prst="straightConnector1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triangle" w="med" len="med"/>
          </a:ln>
          <a:effectLst/>
        </p:spPr>
      </p:cxnSp>
      <p:sp>
        <p:nvSpPr>
          <p:cNvPr id="98" name="Rectangle 97"/>
          <p:cNvSpPr/>
          <p:nvPr/>
        </p:nvSpPr>
        <p:spPr>
          <a:xfrm>
            <a:off x="4099656" y="2317706"/>
            <a:ext cx="1612594" cy="380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987">
              <a:lnSpc>
                <a:spcPct val="85000"/>
              </a:lnSpc>
            </a:pPr>
            <a:r>
              <a:rPr lang="en-US" sz="1100" kern="0" dirty="0" smtClean="0">
                <a:solidFill>
                  <a:srgbClr val="4D4D4D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Enclave </a:t>
            </a:r>
            <a:r>
              <a:rPr lang="en-US" sz="1100" kern="0" dirty="0">
                <a:solidFill>
                  <a:srgbClr val="4D4D4D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Policy</a:t>
            </a:r>
          </a:p>
          <a:p>
            <a:pPr algn="ctr" defTabSz="1218987">
              <a:lnSpc>
                <a:spcPct val="85000"/>
              </a:lnSpc>
            </a:pPr>
            <a:r>
              <a:rPr lang="en-US" sz="1100" kern="0" dirty="0">
                <a:solidFill>
                  <a:srgbClr val="4D4D4D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Determination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3414122" y="2517919"/>
            <a:ext cx="954278" cy="84963"/>
          </a:xfrm>
          <a:prstGeom prst="straightConnector1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triangle" w="med" len="med"/>
          </a:ln>
          <a:effectLst/>
        </p:spPr>
      </p:cxnSp>
      <p:sp>
        <p:nvSpPr>
          <p:cNvPr id="103" name="Rectangle 102"/>
          <p:cNvSpPr/>
          <p:nvPr/>
        </p:nvSpPr>
        <p:spPr>
          <a:xfrm>
            <a:off x="2157951" y="2509434"/>
            <a:ext cx="1082507" cy="18394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softEdge rad="31750"/>
          </a:effectLst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Blacklist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x.x.x.x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307164" y="4700434"/>
            <a:ext cx="694783" cy="32230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lIns="12190" tIns="60949" rIns="12190" bIns="60949" rtlCol="0" anchor="ctr"/>
          <a:lstStyle/>
          <a:p>
            <a:pPr algn="ctr" defTabSz="1218987">
              <a:lnSpc>
                <a:spcPct val="80000"/>
              </a:lnSpc>
              <a:defRPr/>
            </a:pPr>
            <a:r>
              <a:rPr lang="en-US" sz="1100" kern="0" dirty="0" smtClean="0">
                <a:solidFill>
                  <a:schemeClr val="bg1"/>
                </a:solidFill>
                <a:latin typeface="Arial"/>
                <a:ea typeface="ＭＳ Ｐゴシック" charset="0"/>
              </a:rPr>
              <a:t>Network</a:t>
            </a:r>
            <a:endParaRPr lang="en-US" sz="1100" kern="0" dirty="0" smtClean="0">
              <a:solidFill>
                <a:schemeClr val="bg1"/>
              </a:solidFill>
              <a:latin typeface="Arial"/>
              <a:ea typeface="ＭＳ Ｐゴシック" charset="0"/>
            </a:endParaRPr>
          </a:p>
          <a:p>
            <a:pPr algn="ctr" defTabSz="1218987">
              <a:lnSpc>
                <a:spcPct val="80000"/>
              </a:lnSpc>
              <a:defRPr/>
            </a:pPr>
            <a:r>
              <a:rPr lang="en-US" sz="1100" kern="0" dirty="0" smtClean="0">
                <a:solidFill>
                  <a:schemeClr val="bg1"/>
                </a:solidFill>
                <a:latin typeface="Arial"/>
                <a:ea typeface="ＭＳ Ｐゴシック" charset="0"/>
              </a:rPr>
              <a:t>Alerts</a:t>
            </a:r>
            <a:endParaRPr lang="en-US" sz="1100" kern="0" dirty="0">
              <a:solidFill>
                <a:schemeClr val="bg1"/>
              </a:solidFill>
              <a:latin typeface="Arial"/>
              <a:ea typeface="ＭＳ Ｐゴシック" charset="0"/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90221" y="2129058"/>
            <a:ext cx="1217966" cy="338739"/>
          </a:xfrm>
          <a:prstGeom prst="rect">
            <a:avLst/>
          </a:prstGeom>
        </p:spPr>
      </p:pic>
      <p:sp>
        <p:nvSpPr>
          <p:cNvPr id="120" name="Rectangle 119"/>
          <p:cNvSpPr/>
          <p:nvPr/>
        </p:nvSpPr>
        <p:spPr>
          <a:xfrm>
            <a:off x="2626506" y="5885455"/>
            <a:ext cx="617348" cy="27023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softEdge rad="31750"/>
          </a:effectLst>
        </p:spPr>
        <p:txBody>
          <a:bodyPr wrap="none" rtlCol="0" anchor="ctr"/>
          <a:lstStyle/>
          <a:p>
            <a:pPr algn="ctr" defTabSz="914400"/>
            <a:r>
              <a:rPr lang="en-US" sz="1400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y.y.y.y</a:t>
            </a:r>
            <a:endParaRPr lang="en-US" sz="1400" kern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576060" y="5195271"/>
            <a:ext cx="7465586" cy="794921"/>
            <a:chOff x="3576060" y="5195271"/>
            <a:chExt cx="7465586" cy="794921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3665923" y="5357348"/>
              <a:ext cx="684157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4D4D4D"/>
              </a:solidFill>
              <a:prstDash val="solid"/>
              <a:tailEnd type="triangle" w="sm" len="sm"/>
            </a:ln>
            <a:effectLst/>
          </p:spPr>
        </p:cxnSp>
        <p:sp>
          <p:nvSpPr>
            <p:cNvPr id="54" name="Rectangle 53"/>
            <p:cNvSpPr/>
            <p:nvPr/>
          </p:nvSpPr>
          <p:spPr>
            <a:xfrm>
              <a:off x="3576060" y="5195271"/>
              <a:ext cx="89863" cy="355297"/>
            </a:xfrm>
            <a:prstGeom prst="rect">
              <a:avLst/>
            </a:prstGeom>
            <a:solidFill>
              <a:srgbClr val="C0504D">
                <a:alpha val="32941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2400" kern="0" smtClean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507499" y="5229714"/>
              <a:ext cx="452379" cy="52953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12190" tIns="60949" rIns="12190" bIns="60949" rtlCol="0" anchor="ctr"/>
            <a:lstStyle/>
            <a:p>
              <a:pPr algn="ctr" defTabSz="1218987">
                <a:lnSpc>
                  <a:spcPct val="80000"/>
                </a:lnSpc>
                <a:defRPr/>
              </a:pPr>
              <a:endParaRPr lang="en-US" sz="1100" kern="0" dirty="0">
                <a:solidFill>
                  <a:srgbClr val="C00000"/>
                </a:solidFill>
                <a:latin typeface="Arial"/>
                <a:ea typeface="ＭＳ Ｐゴシック" charset="0"/>
              </a:endParaRPr>
            </a:p>
          </p:txBody>
        </p:sp>
        <p:sp>
          <p:nvSpPr>
            <p:cNvPr id="88" name="Freeform 22"/>
            <p:cNvSpPr>
              <a:spLocks noEditPoints="1"/>
            </p:cNvSpPr>
            <p:nvPr/>
          </p:nvSpPr>
          <p:spPr bwMode="auto">
            <a:xfrm>
              <a:off x="10541429" y="5253525"/>
              <a:ext cx="383086" cy="443872"/>
            </a:xfrm>
            <a:custGeom>
              <a:avLst/>
              <a:gdLst/>
              <a:ahLst/>
              <a:cxnLst>
                <a:cxn ang="0">
                  <a:pos x="195" y="167"/>
                </a:cxn>
                <a:cxn ang="0">
                  <a:pos x="191" y="167"/>
                </a:cxn>
                <a:cxn ang="0">
                  <a:pos x="100" y="180"/>
                </a:cxn>
                <a:cxn ang="0">
                  <a:pos x="110" y="237"/>
                </a:cxn>
                <a:cxn ang="0">
                  <a:pos x="145" y="257"/>
                </a:cxn>
                <a:cxn ang="0">
                  <a:pos x="243" y="297"/>
                </a:cxn>
                <a:cxn ang="0">
                  <a:pos x="263" y="237"/>
                </a:cxn>
                <a:cxn ang="0">
                  <a:pos x="287" y="216"/>
                </a:cxn>
                <a:cxn ang="0">
                  <a:pos x="283" y="163"/>
                </a:cxn>
                <a:cxn ang="0">
                  <a:pos x="76" y="160"/>
                </a:cxn>
                <a:cxn ang="0">
                  <a:pos x="89" y="104"/>
                </a:cxn>
                <a:cxn ang="0">
                  <a:pos x="128" y="0"/>
                </a:cxn>
                <a:cxn ang="0">
                  <a:pos x="270" y="8"/>
                </a:cxn>
                <a:cxn ang="0">
                  <a:pos x="387" y="137"/>
                </a:cxn>
                <a:cxn ang="0">
                  <a:pos x="319" y="199"/>
                </a:cxn>
                <a:cxn ang="0">
                  <a:pos x="317" y="237"/>
                </a:cxn>
                <a:cxn ang="0">
                  <a:pos x="337" y="279"/>
                </a:cxn>
                <a:cxn ang="0">
                  <a:pos x="365" y="439"/>
                </a:cxn>
                <a:cxn ang="0">
                  <a:pos x="201" y="475"/>
                </a:cxn>
                <a:cxn ang="0">
                  <a:pos x="187" y="315"/>
                </a:cxn>
                <a:cxn ang="0">
                  <a:pos x="55" y="475"/>
                </a:cxn>
                <a:cxn ang="0">
                  <a:pos x="22" y="315"/>
                </a:cxn>
                <a:cxn ang="0">
                  <a:pos x="51" y="257"/>
                </a:cxn>
                <a:cxn ang="0">
                  <a:pos x="76" y="237"/>
                </a:cxn>
                <a:cxn ang="0">
                  <a:pos x="76" y="160"/>
                </a:cxn>
                <a:cxn ang="0">
                  <a:pos x="168" y="179"/>
                </a:cxn>
                <a:cxn ang="0">
                  <a:pos x="181" y="210"/>
                </a:cxn>
                <a:cxn ang="0">
                  <a:pos x="143" y="227"/>
                </a:cxn>
                <a:cxn ang="0">
                  <a:pos x="126" y="182"/>
                </a:cxn>
                <a:cxn ang="0">
                  <a:pos x="131" y="179"/>
                </a:cxn>
                <a:cxn ang="0">
                  <a:pos x="224" y="179"/>
                </a:cxn>
                <a:cxn ang="0">
                  <a:pos x="262" y="179"/>
                </a:cxn>
                <a:cxn ang="0">
                  <a:pos x="269" y="182"/>
                </a:cxn>
                <a:cxn ang="0">
                  <a:pos x="252" y="227"/>
                </a:cxn>
                <a:cxn ang="0">
                  <a:pos x="213" y="210"/>
                </a:cxn>
                <a:cxn ang="0">
                  <a:pos x="224" y="179"/>
                </a:cxn>
              </a:cxnLst>
              <a:rect l="0" t="0" r="r" b="b"/>
              <a:pathLst>
                <a:path w="387" h="475">
                  <a:moveTo>
                    <a:pt x="196" y="167"/>
                  </a:moveTo>
                  <a:cubicBezTo>
                    <a:pt x="195" y="167"/>
                    <a:pt x="195" y="167"/>
                    <a:pt x="195" y="167"/>
                  </a:cubicBezTo>
                  <a:cubicBezTo>
                    <a:pt x="193" y="167"/>
                    <a:pt x="193" y="167"/>
                    <a:pt x="193" y="167"/>
                  </a:cubicBezTo>
                  <a:cubicBezTo>
                    <a:pt x="191" y="167"/>
                    <a:pt x="191" y="167"/>
                    <a:pt x="191" y="167"/>
                  </a:cubicBezTo>
                  <a:cubicBezTo>
                    <a:pt x="160" y="167"/>
                    <a:pt x="131" y="166"/>
                    <a:pt x="105" y="163"/>
                  </a:cubicBezTo>
                  <a:cubicBezTo>
                    <a:pt x="102" y="168"/>
                    <a:pt x="100" y="173"/>
                    <a:pt x="100" y="180"/>
                  </a:cubicBezTo>
                  <a:cubicBezTo>
                    <a:pt x="100" y="216"/>
                    <a:pt x="100" y="216"/>
                    <a:pt x="100" y="216"/>
                  </a:cubicBezTo>
                  <a:cubicBezTo>
                    <a:pt x="100" y="225"/>
                    <a:pt x="104" y="233"/>
                    <a:pt x="110" y="237"/>
                  </a:cubicBezTo>
                  <a:cubicBezTo>
                    <a:pt x="125" y="237"/>
                    <a:pt x="125" y="237"/>
                    <a:pt x="125" y="237"/>
                  </a:cubicBezTo>
                  <a:cubicBezTo>
                    <a:pt x="136" y="237"/>
                    <a:pt x="145" y="246"/>
                    <a:pt x="145" y="257"/>
                  </a:cubicBezTo>
                  <a:cubicBezTo>
                    <a:pt x="145" y="297"/>
                    <a:pt x="145" y="297"/>
                    <a:pt x="145" y="297"/>
                  </a:cubicBezTo>
                  <a:cubicBezTo>
                    <a:pt x="173" y="313"/>
                    <a:pt x="215" y="313"/>
                    <a:pt x="243" y="297"/>
                  </a:cubicBezTo>
                  <a:cubicBezTo>
                    <a:pt x="243" y="257"/>
                    <a:pt x="243" y="257"/>
                    <a:pt x="243" y="257"/>
                  </a:cubicBezTo>
                  <a:cubicBezTo>
                    <a:pt x="243" y="246"/>
                    <a:pt x="252" y="237"/>
                    <a:pt x="263" y="237"/>
                  </a:cubicBezTo>
                  <a:cubicBezTo>
                    <a:pt x="278" y="237"/>
                    <a:pt x="278" y="237"/>
                    <a:pt x="278" y="237"/>
                  </a:cubicBezTo>
                  <a:cubicBezTo>
                    <a:pt x="283" y="233"/>
                    <a:pt x="287" y="225"/>
                    <a:pt x="287" y="216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7" y="173"/>
                    <a:pt x="286" y="168"/>
                    <a:pt x="283" y="163"/>
                  </a:cubicBezTo>
                  <a:cubicBezTo>
                    <a:pt x="257" y="166"/>
                    <a:pt x="227" y="167"/>
                    <a:pt x="196" y="167"/>
                  </a:cubicBezTo>
                  <a:close/>
                  <a:moveTo>
                    <a:pt x="76" y="160"/>
                  </a:moveTo>
                  <a:cubicBezTo>
                    <a:pt x="30" y="154"/>
                    <a:pt x="0" y="145"/>
                    <a:pt x="0" y="137"/>
                  </a:cubicBezTo>
                  <a:cubicBezTo>
                    <a:pt x="1" y="124"/>
                    <a:pt x="36" y="110"/>
                    <a:pt x="89" y="104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4"/>
                    <a:pt x="122" y="0"/>
                    <a:pt x="128" y="0"/>
                  </a:cubicBezTo>
                  <a:cubicBezTo>
                    <a:pt x="172" y="0"/>
                    <a:pt x="216" y="0"/>
                    <a:pt x="260" y="0"/>
                  </a:cubicBezTo>
                  <a:cubicBezTo>
                    <a:pt x="266" y="0"/>
                    <a:pt x="269" y="4"/>
                    <a:pt x="270" y="8"/>
                  </a:cubicBezTo>
                  <a:cubicBezTo>
                    <a:pt x="299" y="104"/>
                    <a:pt x="299" y="104"/>
                    <a:pt x="299" y="104"/>
                  </a:cubicBezTo>
                  <a:cubicBezTo>
                    <a:pt x="352" y="110"/>
                    <a:pt x="387" y="124"/>
                    <a:pt x="387" y="137"/>
                  </a:cubicBezTo>
                  <a:cubicBezTo>
                    <a:pt x="387" y="145"/>
                    <a:pt x="358" y="154"/>
                    <a:pt x="312" y="160"/>
                  </a:cubicBezTo>
                  <a:cubicBezTo>
                    <a:pt x="316" y="172"/>
                    <a:pt x="319" y="185"/>
                    <a:pt x="319" y="199"/>
                  </a:cubicBezTo>
                  <a:cubicBezTo>
                    <a:pt x="319" y="212"/>
                    <a:pt x="316" y="225"/>
                    <a:pt x="312" y="237"/>
                  </a:cubicBezTo>
                  <a:cubicBezTo>
                    <a:pt x="317" y="237"/>
                    <a:pt x="317" y="237"/>
                    <a:pt x="317" y="237"/>
                  </a:cubicBezTo>
                  <a:cubicBezTo>
                    <a:pt x="328" y="237"/>
                    <a:pt x="337" y="246"/>
                    <a:pt x="337" y="257"/>
                  </a:cubicBezTo>
                  <a:cubicBezTo>
                    <a:pt x="337" y="279"/>
                    <a:pt x="337" y="279"/>
                    <a:pt x="337" y="279"/>
                  </a:cubicBezTo>
                  <a:cubicBezTo>
                    <a:pt x="353" y="281"/>
                    <a:pt x="365" y="296"/>
                    <a:pt x="365" y="315"/>
                  </a:cubicBezTo>
                  <a:cubicBezTo>
                    <a:pt x="365" y="439"/>
                    <a:pt x="365" y="439"/>
                    <a:pt x="365" y="439"/>
                  </a:cubicBezTo>
                  <a:cubicBezTo>
                    <a:pt x="365" y="459"/>
                    <a:pt x="351" y="475"/>
                    <a:pt x="333" y="475"/>
                  </a:cubicBezTo>
                  <a:cubicBezTo>
                    <a:pt x="201" y="475"/>
                    <a:pt x="201" y="475"/>
                    <a:pt x="201" y="475"/>
                  </a:cubicBezTo>
                  <a:cubicBezTo>
                    <a:pt x="201" y="315"/>
                    <a:pt x="201" y="315"/>
                    <a:pt x="201" y="315"/>
                  </a:cubicBezTo>
                  <a:cubicBezTo>
                    <a:pt x="196" y="315"/>
                    <a:pt x="191" y="315"/>
                    <a:pt x="187" y="315"/>
                  </a:cubicBezTo>
                  <a:cubicBezTo>
                    <a:pt x="187" y="475"/>
                    <a:pt x="187" y="475"/>
                    <a:pt x="187" y="475"/>
                  </a:cubicBezTo>
                  <a:cubicBezTo>
                    <a:pt x="55" y="475"/>
                    <a:pt x="55" y="475"/>
                    <a:pt x="55" y="475"/>
                  </a:cubicBezTo>
                  <a:cubicBezTo>
                    <a:pt x="37" y="475"/>
                    <a:pt x="22" y="459"/>
                    <a:pt x="22" y="439"/>
                  </a:cubicBezTo>
                  <a:cubicBezTo>
                    <a:pt x="22" y="315"/>
                    <a:pt x="22" y="315"/>
                    <a:pt x="22" y="315"/>
                  </a:cubicBezTo>
                  <a:cubicBezTo>
                    <a:pt x="22" y="296"/>
                    <a:pt x="35" y="281"/>
                    <a:pt x="51" y="279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46"/>
                    <a:pt x="60" y="237"/>
                    <a:pt x="71" y="237"/>
                  </a:cubicBezTo>
                  <a:cubicBezTo>
                    <a:pt x="76" y="237"/>
                    <a:pt x="76" y="237"/>
                    <a:pt x="76" y="237"/>
                  </a:cubicBezTo>
                  <a:cubicBezTo>
                    <a:pt x="71" y="225"/>
                    <a:pt x="69" y="212"/>
                    <a:pt x="69" y="199"/>
                  </a:cubicBezTo>
                  <a:cubicBezTo>
                    <a:pt x="69" y="185"/>
                    <a:pt x="71" y="172"/>
                    <a:pt x="76" y="160"/>
                  </a:cubicBezTo>
                  <a:close/>
                  <a:moveTo>
                    <a:pt x="132" y="179"/>
                  </a:moveTo>
                  <a:cubicBezTo>
                    <a:pt x="144" y="179"/>
                    <a:pt x="156" y="179"/>
                    <a:pt x="168" y="179"/>
                  </a:cubicBezTo>
                  <a:cubicBezTo>
                    <a:pt x="180" y="179"/>
                    <a:pt x="181" y="182"/>
                    <a:pt x="181" y="194"/>
                  </a:cubicBezTo>
                  <a:cubicBezTo>
                    <a:pt x="181" y="194"/>
                    <a:pt x="181" y="208"/>
                    <a:pt x="181" y="210"/>
                  </a:cubicBezTo>
                  <a:cubicBezTo>
                    <a:pt x="181" y="219"/>
                    <a:pt x="173" y="227"/>
                    <a:pt x="164" y="227"/>
                  </a:cubicBezTo>
                  <a:cubicBezTo>
                    <a:pt x="143" y="227"/>
                    <a:pt x="143" y="227"/>
                    <a:pt x="143" y="227"/>
                  </a:cubicBezTo>
                  <a:cubicBezTo>
                    <a:pt x="133" y="227"/>
                    <a:pt x="126" y="219"/>
                    <a:pt x="126" y="210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26" y="180"/>
                    <a:pt x="127" y="179"/>
                    <a:pt x="128" y="179"/>
                  </a:cubicBezTo>
                  <a:cubicBezTo>
                    <a:pt x="131" y="179"/>
                    <a:pt x="131" y="179"/>
                    <a:pt x="131" y="179"/>
                  </a:cubicBezTo>
                  <a:cubicBezTo>
                    <a:pt x="131" y="179"/>
                    <a:pt x="131" y="179"/>
                    <a:pt x="132" y="179"/>
                  </a:cubicBezTo>
                  <a:close/>
                  <a:moveTo>
                    <a:pt x="224" y="179"/>
                  </a:moveTo>
                  <a:cubicBezTo>
                    <a:pt x="262" y="179"/>
                    <a:pt x="262" y="179"/>
                    <a:pt x="262" y="179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266" y="179"/>
                    <a:pt x="266" y="179"/>
                    <a:pt x="266" y="179"/>
                  </a:cubicBezTo>
                  <a:cubicBezTo>
                    <a:pt x="268" y="179"/>
                    <a:pt x="269" y="180"/>
                    <a:pt x="269" y="182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69" y="219"/>
                    <a:pt x="261" y="227"/>
                    <a:pt x="252" y="227"/>
                  </a:cubicBezTo>
                  <a:cubicBezTo>
                    <a:pt x="230" y="227"/>
                    <a:pt x="230" y="227"/>
                    <a:pt x="230" y="227"/>
                  </a:cubicBezTo>
                  <a:cubicBezTo>
                    <a:pt x="221" y="227"/>
                    <a:pt x="214" y="219"/>
                    <a:pt x="213" y="210"/>
                  </a:cubicBezTo>
                  <a:cubicBezTo>
                    <a:pt x="213" y="193"/>
                    <a:pt x="213" y="193"/>
                    <a:pt x="213" y="193"/>
                  </a:cubicBezTo>
                  <a:cubicBezTo>
                    <a:pt x="213" y="182"/>
                    <a:pt x="211" y="179"/>
                    <a:pt x="224" y="17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51358" tIns="25679" rIns="51358" bIns="25679" numCol="1" anchor="t" anchorCtr="0" compatLnSpc="1">
              <a:prstTxWarp prst="textNoShape">
                <a:avLst/>
              </a:prstTxWarp>
            </a:bodyPr>
            <a:lstStyle/>
            <a:p>
              <a:pPr defTabSz="912548">
                <a:defRPr/>
              </a:pPr>
              <a:endParaRPr lang="en-US" i="1" kern="0" dirty="0">
                <a:solidFill>
                  <a:srgbClr val="000000"/>
                </a:solidFill>
                <a:latin typeface="CiscoSansTT Light"/>
                <a:ea typeface="Arial"/>
                <a:cs typeface="Arial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424298" y="5719961"/>
              <a:ext cx="617348" cy="270231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softEdge rad="31750"/>
            </a:effectLst>
          </p:spPr>
          <p:txBody>
            <a:bodyPr wrap="none" rtlCol="0" anchor="ctr"/>
            <a:lstStyle/>
            <a:p>
              <a:pPr algn="ctr" defTabSz="914400"/>
              <a:r>
                <a:rPr lang="en-US" sz="1400" kern="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x.x.x.x</a:t>
              </a:r>
              <a:endParaRPr lang="en-US" sz="1400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7178575" y="4766681"/>
            <a:ext cx="851515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lnSpc>
                <a:spcPct val="80000"/>
              </a:lnSpc>
            </a:pPr>
            <a:r>
              <a:rPr lang="en-US" sz="1100" kern="0" dirty="0" smtClean="0">
                <a:solidFill>
                  <a:srgbClr val="C00000"/>
                </a:solidFill>
                <a:latin typeface="Arial"/>
                <a:ea typeface="ＭＳ Ｐゴシック" charset="0"/>
              </a:rPr>
              <a:t>ephemeral</a:t>
            </a:r>
            <a:endParaRPr lang="en-US" sz="1100" kern="0" dirty="0" smtClean="0">
              <a:solidFill>
                <a:srgbClr val="C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9465465" y="4868993"/>
            <a:ext cx="851515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lnSpc>
                <a:spcPct val="80000"/>
              </a:lnSpc>
            </a:pPr>
            <a:r>
              <a:rPr lang="en-US" sz="1100" kern="0" dirty="0" smtClean="0">
                <a:solidFill>
                  <a:srgbClr val="C00000"/>
                </a:solidFill>
                <a:latin typeface="Arial"/>
                <a:ea typeface="ＭＳ Ｐゴシック" charset="0"/>
              </a:rPr>
              <a:t>ephemeral</a:t>
            </a:r>
            <a:endParaRPr lang="en-US" sz="1100" kern="0" dirty="0" smtClean="0">
              <a:solidFill>
                <a:srgbClr val="C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125" name="Freeform 124"/>
          <p:cNvSpPr/>
          <p:nvPr/>
        </p:nvSpPr>
        <p:spPr>
          <a:xfrm>
            <a:off x="7131103" y="2902559"/>
            <a:ext cx="760750" cy="1146460"/>
          </a:xfrm>
          <a:custGeom>
            <a:avLst/>
            <a:gdLst>
              <a:gd name="connsiteX0" fmla="*/ 670034 w 671862"/>
              <a:gd name="connsiteY0" fmla="*/ 0 h 882869"/>
              <a:gd name="connsiteX1" fmla="*/ 567559 w 671862"/>
              <a:gd name="connsiteY1" fmla="*/ 567559 h 882869"/>
              <a:gd name="connsiteX2" fmla="*/ 0 w 671862"/>
              <a:gd name="connsiteY2" fmla="*/ 882869 h 882869"/>
              <a:gd name="connsiteX0" fmla="*/ 751834 w 755453"/>
              <a:gd name="connsiteY0" fmla="*/ 0 h 879948"/>
              <a:gd name="connsiteX1" fmla="*/ 649359 w 755453"/>
              <a:gd name="connsiteY1" fmla="*/ 567559 h 879948"/>
              <a:gd name="connsiteX2" fmla="*/ 0 w 755453"/>
              <a:gd name="connsiteY2" fmla="*/ 879948 h 879948"/>
              <a:gd name="connsiteX0" fmla="*/ 0 w 758067"/>
              <a:gd name="connsiteY0" fmla="*/ 0 h 908550"/>
              <a:gd name="connsiteX1" fmla="*/ 745678 w 758067"/>
              <a:gd name="connsiteY1" fmla="*/ 596161 h 908550"/>
              <a:gd name="connsiteX2" fmla="*/ 96319 w 758067"/>
              <a:gd name="connsiteY2" fmla="*/ 908550 h 908550"/>
              <a:gd name="connsiteX0" fmla="*/ 0 w 758067"/>
              <a:gd name="connsiteY0" fmla="*/ 0 h 877221"/>
              <a:gd name="connsiteX1" fmla="*/ 745678 w 758067"/>
              <a:gd name="connsiteY1" fmla="*/ 596161 h 877221"/>
              <a:gd name="connsiteX2" fmla="*/ 193541 w 758067"/>
              <a:gd name="connsiteY2" fmla="*/ 877221 h 877221"/>
              <a:gd name="connsiteX0" fmla="*/ 0 w 758067"/>
              <a:gd name="connsiteY0" fmla="*/ 0 h 877221"/>
              <a:gd name="connsiteX1" fmla="*/ 745678 w 758067"/>
              <a:gd name="connsiteY1" fmla="*/ 596161 h 877221"/>
              <a:gd name="connsiteX2" fmla="*/ 177337 w 758067"/>
              <a:gd name="connsiteY2" fmla="*/ 877221 h 877221"/>
              <a:gd name="connsiteX0" fmla="*/ 0 w 758067"/>
              <a:gd name="connsiteY0" fmla="*/ 0 h 913197"/>
              <a:gd name="connsiteX1" fmla="*/ 745678 w 758067"/>
              <a:gd name="connsiteY1" fmla="*/ 596161 h 913197"/>
              <a:gd name="connsiteX2" fmla="*/ 286498 w 758067"/>
              <a:gd name="connsiteY2" fmla="*/ 913197 h 913197"/>
              <a:gd name="connsiteX0" fmla="*/ 0 w 758067"/>
              <a:gd name="connsiteY0" fmla="*/ 0 h 913197"/>
              <a:gd name="connsiteX1" fmla="*/ 745678 w 758067"/>
              <a:gd name="connsiteY1" fmla="*/ 596161 h 913197"/>
              <a:gd name="connsiteX2" fmla="*/ 286498 w 758067"/>
              <a:gd name="connsiteY2" fmla="*/ 913197 h 913197"/>
              <a:gd name="connsiteX0" fmla="*/ 0 w 782561"/>
              <a:gd name="connsiteY0" fmla="*/ 0 h 913197"/>
              <a:gd name="connsiteX1" fmla="*/ 770487 w 782561"/>
              <a:gd name="connsiteY1" fmla="*/ 600959 h 913197"/>
              <a:gd name="connsiteX2" fmla="*/ 286498 w 782561"/>
              <a:gd name="connsiteY2" fmla="*/ 913197 h 913197"/>
              <a:gd name="connsiteX0" fmla="*/ 23 w 782465"/>
              <a:gd name="connsiteY0" fmla="*/ 0 h 913197"/>
              <a:gd name="connsiteX1" fmla="*/ 770510 w 782465"/>
              <a:gd name="connsiteY1" fmla="*/ 600959 h 913197"/>
              <a:gd name="connsiteX2" fmla="*/ 286521 w 782465"/>
              <a:gd name="connsiteY2" fmla="*/ 913197 h 913197"/>
              <a:gd name="connsiteX0" fmla="*/ 0 w 782900"/>
              <a:gd name="connsiteY0" fmla="*/ 0 h 913197"/>
              <a:gd name="connsiteX1" fmla="*/ 770487 w 782900"/>
              <a:gd name="connsiteY1" fmla="*/ 600959 h 913197"/>
              <a:gd name="connsiteX2" fmla="*/ 286498 w 782900"/>
              <a:gd name="connsiteY2" fmla="*/ 913197 h 913197"/>
              <a:gd name="connsiteX0" fmla="*/ 0 w 770660"/>
              <a:gd name="connsiteY0" fmla="*/ 0 h 903603"/>
              <a:gd name="connsiteX1" fmla="*/ 758083 w 770660"/>
              <a:gd name="connsiteY1" fmla="*/ 591365 h 903603"/>
              <a:gd name="connsiteX2" fmla="*/ 274094 w 770660"/>
              <a:gd name="connsiteY2" fmla="*/ 903603 h 903603"/>
              <a:gd name="connsiteX0" fmla="*/ 0 w 753530"/>
              <a:gd name="connsiteY0" fmla="*/ 0 h 898807"/>
              <a:gd name="connsiteX1" fmla="*/ 740716 w 753530"/>
              <a:gd name="connsiteY1" fmla="*/ 586569 h 898807"/>
              <a:gd name="connsiteX2" fmla="*/ 256727 w 753530"/>
              <a:gd name="connsiteY2" fmla="*/ 898807 h 898807"/>
              <a:gd name="connsiteX0" fmla="*/ 0 w 765765"/>
              <a:gd name="connsiteY0" fmla="*/ 0 h 903604"/>
              <a:gd name="connsiteX1" fmla="*/ 753121 w 765765"/>
              <a:gd name="connsiteY1" fmla="*/ 591366 h 903604"/>
              <a:gd name="connsiteX2" fmla="*/ 269132 w 765765"/>
              <a:gd name="connsiteY2" fmla="*/ 903604 h 90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5765" h="903604">
                <a:moveTo>
                  <a:pt x="0" y="0"/>
                </a:moveTo>
                <a:cubicBezTo>
                  <a:pt x="31888" y="243784"/>
                  <a:pt x="878427" y="444708"/>
                  <a:pt x="753121" y="591366"/>
                </a:cubicBezTo>
                <a:cubicBezTo>
                  <a:pt x="627815" y="738024"/>
                  <a:pt x="390396" y="776349"/>
                  <a:pt x="269132" y="903604"/>
                </a:cubicBezTo>
              </a:path>
            </a:pathLst>
          </a:custGeom>
          <a:ln w="28575">
            <a:solidFill>
              <a:schemeClr val="bg1">
                <a:lumMod val="9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08" tIns="45705" rIns="91408" bIns="45705" rtlCol="0" anchor="ctr"/>
          <a:lstStyle/>
          <a:p>
            <a:pPr algn="ctr" defTabSz="914095"/>
            <a:endParaRPr lang="en-US" sz="1900">
              <a:solidFill>
                <a:srgbClr val="0096D6"/>
              </a:solidFill>
            </a:endParaRPr>
          </a:p>
        </p:txBody>
      </p:sp>
      <p:sp>
        <p:nvSpPr>
          <p:cNvPr id="126" name="Freeform 125"/>
          <p:cNvSpPr/>
          <p:nvPr/>
        </p:nvSpPr>
        <p:spPr>
          <a:xfrm>
            <a:off x="7195277" y="2896047"/>
            <a:ext cx="1571021" cy="1153676"/>
          </a:xfrm>
          <a:custGeom>
            <a:avLst/>
            <a:gdLst>
              <a:gd name="connsiteX0" fmla="*/ 670034 w 671862"/>
              <a:gd name="connsiteY0" fmla="*/ 0 h 882869"/>
              <a:gd name="connsiteX1" fmla="*/ 567559 w 671862"/>
              <a:gd name="connsiteY1" fmla="*/ 567559 h 882869"/>
              <a:gd name="connsiteX2" fmla="*/ 0 w 671862"/>
              <a:gd name="connsiteY2" fmla="*/ 882869 h 882869"/>
              <a:gd name="connsiteX0" fmla="*/ 132070 w 806175"/>
              <a:gd name="connsiteY0" fmla="*/ 0 h 786463"/>
              <a:gd name="connsiteX1" fmla="*/ 29595 w 806175"/>
              <a:gd name="connsiteY1" fmla="*/ 567559 h 786463"/>
              <a:gd name="connsiteX2" fmla="*/ 767905 w 806175"/>
              <a:gd name="connsiteY2" fmla="*/ 786463 h 786463"/>
              <a:gd name="connsiteX0" fmla="*/ 132070 w 767905"/>
              <a:gd name="connsiteY0" fmla="*/ 0 h 786463"/>
              <a:gd name="connsiteX1" fmla="*/ 29595 w 767905"/>
              <a:gd name="connsiteY1" fmla="*/ 567559 h 786463"/>
              <a:gd name="connsiteX2" fmla="*/ 767905 w 767905"/>
              <a:gd name="connsiteY2" fmla="*/ 786463 h 786463"/>
              <a:gd name="connsiteX0" fmla="*/ 59799 w 695634"/>
              <a:gd name="connsiteY0" fmla="*/ 0 h 786463"/>
              <a:gd name="connsiteX1" fmla="*/ 42045 w 695634"/>
              <a:gd name="connsiteY1" fmla="*/ 576324 h 786463"/>
              <a:gd name="connsiteX2" fmla="*/ 695634 w 695634"/>
              <a:gd name="connsiteY2" fmla="*/ 786463 h 786463"/>
              <a:gd name="connsiteX0" fmla="*/ 29545 w 665380"/>
              <a:gd name="connsiteY0" fmla="*/ 0 h 786463"/>
              <a:gd name="connsiteX1" fmla="*/ 52691 w 665380"/>
              <a:gd name="connsiteY1" fmla="*/ 611381 h 786463"/>
              <a:gd name="connsiteX2" fmla="*/ 665380 w 665380"/>
              <a:gd name="connsiteY2" fmla="*/ 786463 h 786463"/>
              <a:gd name="connsiteX0" fmla="*/ 0 w 1719425"/>
              <a:gd name="connsiteY0" fmla="*/ 0 h 829537"/>
              <a:gd name="connsiteX1" fmla="*/ 1106736 w 1719425"/>
              <a:gd name="connsiteY1" fmla="*/ 654455 h 829537"/>
              <a:gd name="connsiteX2" fmla="*/ 1719425 w 1719425"/>
              <a:gd name="connsiteY2" fmla="*/ 829537 h 829537"/>
              <a:gd name="connsiteX0" fmla="*/ 0 w 1719425"/>
              <a:gd name="connsiteY0" fmla="*/ 0 h 829537"/>
              <a:gd name="connsiteX1" fmla="*/ 1049704 w 1719425"/>
              <a:gd name="connsiteY1" fmla="*/ 417550 h 829537"/>
              <a:gd name="connsiteX2" fmla="*/ 1719425 w 1719425"/>
              <a:gd name="connsiteY2" fmla="*/ 829537 h 829537"/>
              <a:gd name="connsiteX0" fmla="*/ 0 w 1925568"/>
              <a:gd name="connsiteY0" fmla="*/ 0 h 770562"/>
              <a:gd name="connsiteX1" fmla="*/ 1049704 w 1925568"/>
              <a:gd name="connsiteY1" fmla="*/ 417550 h 770562"/>
              <a:gd name="connsiteX2" fmla="*/ 1925568 w 1925568"/>
              <a:gd name="connsiteY2" fmla="*/ 770562 h 770562"/>
              <a:gd name="connsiteX0" fmla="*/ 0 w 1925568"/>
              <a:gd name="connsiteY0" fmla="*/ 0 h 770562"/>
              <a:gd name="connsiteX1" fmla="*/ 1049704 w 1925568"/>
              <a:gd name="connsiteY1" fmla="*/ 417550 h 770562"/>
              <a:gd name="connsiteX2" fmla="*/ 1925568 w 1925568"/>
              <a:gd name="connsiteY2" fmla="*/ 770562 h 770562"/>
              <a:gd name="connsiteX0" fmla="*/ 0 w 1936813"/>
              <a:gd name="connsiteY0" fmla="*/ 0 h 765844"/>
              <a:gd name="connsiteX1" fmla="*/ 1049704 w 1936813"/>
              <a:gd name="connsiteY1" fmla="*/ 417550 h 765844"/>
              <a:gd name="connsiteX2" fmla="*/ 1936813 w 1936813"/>
              <a:gd name="connsiteY2" fmla="*/ 765844 h 765844"/>
              <a:gd name="connsiteX0" fmla="*/ 0 w 1936813"/>
              <a:gd name="connsiteY0" fmla="*/ 0 h 765844"/>
              <a:gd name="connsiteX1" fmla="*/ 1049704 w 1936813"/>
              <a:gd name="connsiteY1" fmla="*/ 417550 h 765844"/>
              <a:gd name="connsiteX2" fmla="*/ 1936813 w 1936813"/>
              <a:gd name="connsiteY2" fmla="*/ 765844 h 765844"/>
              <a:gd name="connsiteX0" fmla="*/ 0 w 1978042"/>
              <a:gd name="connsiteY0" fmla="*/ 0 h 775280"/>
              <a:gd name="connsiteX1" fmla="*/ 1049704 w 1978042"/>
              <a:gd name="connsiteY1" fmla="*/ 417550 h 775280"/>
              <a:gd name="connsiteX2" fmla="*/ 1978042 w 1978042"/>
              <a:gd name="connsiteY2" fmla="*/ 775280 h 775280"/>
              <a:gd name="connsiteX0" fmla="*/ 0 w 1828636"/>
              <a:gd name="connsiteY0" fmla="*/ 0 h 872318"/>
              <a:gd name="connsiteX1" fmla="*/ 1049704 w 1828636"/>
              <a:gd name="connsiteY1" fmla="*/ 417550 h 872318"/>
              <a:gd name="connsiteX2" fmla="*/ 1828636 w 1828636"/>
              <a:gd name="connsiteY2" fmla="*/ 872318 h 872318"/>
              <a:gd name="connsiteX0" fmla="*/ 0 w 1829004"/>
              <a:gd name="connsiteY0" fmla="*/ 0 h 872318"/>
              <a:gd name="connsiteX1" fmla="*/ 1049704 w 1829004"/>
              <a:gd name="connsiteY1" fmla="*/ 417550 h 872318"/>
              <a:gd name="connsiteX2" fmla="*/ 1828636 w 1829004"/>
              <a:gd name="connsiteY2" fmla="*/ 872318 h 872318"/>
              <a:gd name="connsiteX0" fmla="*/ 0 w 1828973"/>
              <a:gd name="connsiteY0" fmla="*/ 0 h 872318"/>
              <a:gd name="connsiteX1" fmla="*/ 984337 w 1828973"/>
              <a:gd name="connsiteY1" fmla="*/ 484264 h 872318"/>
              <a:gd name="connsiteX2" fmla="*/ 1828636 w 1828973"/>
              <a:gd name="connsiteY2" fmla="*/ 872318 h 872318"/>
              <a:gd name="connsiteX0" fmla="*/ 0 w 1828944"/>
              <a:gd name="connsiteY0" fmla="*/ 0 h 872318"/>
              <a:gd name="connsiteX1" fmla="*/ 914303 w 1828944"/>
              <a:gd name="connsiteY1" fmla="*/ 475167 h 872318"/>
              <a:gd name="connsiteX2" fmla="*/ 1828636 w 1828944"/>
              <a:gd name="connsiteY2" fmla="*/ 872318 h 872318"/>
              <a:gd name="connsiteX0" fmla="*/ 0 w 1828953"/>
              <a:gd name="connsiteY0" fmla="*/ 0 h 872318"/>
              <a:gd name="connsiteX1" fmla="*/ 914303 w 1828953"/>
              <a:gd name="connsiteY1" fmla="*/ 475167 h 872318"/>
              <a:gd name="connsiteX2" fmla="*/ 1828636 w 1828953"/>
              <a:gd name="connsiteY2" fmla="*/ 872318 h 872318"/>
              <a:gd name="connsiteX0" fmla="*/ 0 w 1828953"/>
              <a:gd name="connsiteY0" fmla="*/ 0 h 872318"/>
              <a:gd name="connsiteX1" fmla="*/ 914303 w 1828953"/>
              <a:gd name="connsiteY1" fmla="*/ 475167 h 872318"/>
              <a:gd name="connsiteX2" fmla="*/ 1828636 w 1828953"/>
              <a:gd name="connsiteY2" fmla="*/ 872318 h 872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953" h="872318">
                <a:moveTo>
                  <a:pt x="0" y="0"/>
                </a:moveTo>
                <a:cubicBezTo>
                  <a:pt x="4598" y="210207"/>
                  <a:pt x="766309" y="350156"/>
                  <a:pt x="914303" y="475167"/>
                </a:cubicBezTo>
                <a:cubicBezTo>
                  <a:pt x="1043621" y="603211"/>
                  <a:pt x="1847234" y="779262"/>
                  <a:pt x="1828636" y="872318"/>
                </a:cubicBezTo>
              </a:path>
            </a:pathLst>
          </a:custGeom>
          <a:ln w="28575">
            <a:solidFill>
              <a:schemeClr val="bg1">
                <a:lumMod val="9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08" tIns="45705" rIns="91408" bIns="45705" rtlCol="0" anchor="ctr"/>
          <a:lstStyle/>
          <a:p>
            <a:pPr algn="ctr" defTabSz="914095"/>
            <a:endParaRPr lang="en-US" sz="1900" dirty="0">
              <a:solidFill>
                <a:srgbClr val="0096D6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583019" y="2694322"/>
            <a:ext cx="847387" cy="395516"/>
          </a:xfrm>
          <a:prstGeom prst="rect">
            <a:avLst/>
          </a:prstGeom>
          <a:solidFill>
            <a:srgbClr val="0D74A7"/>
          </a:solidFill>
          <a:ln w="12700" cap="flat" cmpd="sng" algn="ctr">
            <a:solidFill>
              <a:srgbClr val="0D74A7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isometricOffAxis1Right"/>
            <a:lightRig rig="threePt" dir="t"/>
          </a:scene3d>
          <a:sp3d extrusionH="381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" tIns="60947" rIns="12190" bIns="60947" rtlCol="0" anchor="ctr"/>
          <a:lstStyle/>
          <a:p>
            <a:pPr algn="ctr" defTabSz="609341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Controller</a:t>
            </a:r>
            <a:endParaRPr lang="en-US" sz="16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979" y="4054938"/>
            <a:ext cx="749360" cy="442663"/>
          </a:xfrm>
          <a:prstGeom prst="rect">
            <a:avLst/>
          </a:prstGeom>
        </p:spPr>
      </p:pic>
      <p:sp>
        <p:nvSpPr>
          <p:cNvPr id="83" name="Isosceles Triangle 82"/>
          <p:cNvSpPr/>
          <p:nvPr/>
        </p:nvSpPr>
        <p:spPr>
          <a:xfrm rot="10633425">
            <a:off x="6265614" y="5294421"/>
            <a:ext cx="141082" cy="225985"/>
          </a:xfrm>
          <a:prstGeom prst="triangle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wrap="none" lIns="60949" tIns="0" rIns="12190" bIns="60949" rtlCol="0" anchor="t" anchorCtr="0"/>
          <a:lstStyle/>
          <a:p>
            <a:pPr marL="0" marR="0" lvl="0" indent="0" defTabSz="1218987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 Narrow" panose="020B0606020202030204" pitchFamily="34" charset="0"/>
              <a:ea typeface="ＭＳ Ｐゴシック" charset="0"/>
            </a:endParaRPr>
          </a:p>
        </p:txBody>
      </p:sp>
      <p:sp>
        <p:nvSpPr>
          <p:cNvPr id="99" name="Isosceles Triangle 98"/>
          <p:cNvSpPr/>
          <p:nvPr/>
        </p:nvSpPr>
        <p:spPr>
          <a:xfrm rot="10633425">
            <a:off x="8566696" y="5294421"/>
            <a:ext cx="141082" cy="225985"/>
          </a:xfrm>
          <a:prstGeom prst="triangle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wrap="none" lIns="60949" tIns="0" rIns="12190" bIns="60949" rtlCol="0" anchor="t" anchorCtr="0"/>
          <a:lstStyle/>
          <a:p>
            <a:pPr marL="0" marR="0" lvl="0" indent="0" defTabSz="1218987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 Narrow" panose="020B0606020202030204" pitchFamily="34" charset="0"/>
              <a:ea typeface="ＭＳ Ｐゴシック" charset="0"/>
            </a:endParaRPr>
          </a:p>
        </p:txBody>
      </p:sp>
      <p:pic>
        <p:nvPicPr>
          <p:cNvPr id="135" name="Picture 8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283" y="4076746"/>
            <a:ext cx="670813" cy="44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2638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615497" y="4590467"/>
            <a:ext cx="319178" cy="319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1816952" y="4590467"/>
            <a:ext cx="319178" cy="319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3057687" y="4590467"/>
            <a:ext cx="319178" cy="319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48" y="389086"/>
            <a:ext cx="11094419" cy="883397"/>
          </a:xfrm>
        </p:spPr>
        <p:txBody>
          <a:bodyPr/>
          <a:lstStyle/>
          <a:p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OpenC2 Alternatives for Network Actuation </a:t>
            </a:r>
            <a:endParaRPr lang="en-US" sz="3200" spc="-119" dirty="0">
              <a:solidFill>
                <a:srgbClr val="FFFF00"/>
              </a:solidFill>
            </a:endParaRPr>
          </a:p>
        </p:txBody>
      </p:sp>
      <p:sp>
        <p:nvSpPr>
          <p:cNvPr id="5" name="AutoShape 13" descr="data:image/jpeg;base64,/9j/4AAQSkZJRgABAQAAAQABAAD/2wCEAAkGBxQTEhUSExMUFhQXGBoaGBgYFxgYHRgfHRcXGBseFx4aHCogGBolGx4VITEiJSssLi4uGCAzODMsNygtLiwBCgoKDg0OGhAQFCwcHBwsLCwsLCwsLCwsLCwsLCwsLCwsLCwsLCwsLCwsNzcsLCwsKzcrLDcsLCsrLCwrLCssLP/AABEIAJQAsgMBIgACEQEDEQH/xAAcAAEAAgMBAQEAAAAAAAAAAAAABgcEBQgCAwH/xABIEAABAwICBQcIBQkIAwAAAAABAAIDBBEGIQUSMUFRBxMiYXGBkRQyNFJyc6GxQmKSssEXIzNTgqPR0tMVFiRDVGOiwiWz4f/EABcBAQEBAQAAAAAAAAAAAAAAAAABAgP/xAAbEQEBAQADAQEAAAAAAAAAAAAAARECITESUf/aAAwDAQACEQMRAD8AvFERARFosT4pho29M60hHRjBzPWfVHX80G7e8NBJIAGZJyA7VENN8olNDdsd53/VNm97j+AKrbEOJ6irP5x1mbo23DR2+sesrSrU4pqYaR5RquTzCyIfVFz4u/go9VabqJPPqJndWu63gDZfujNC1FR+hhe8cQLNHa45fFSaj5M6p3nvij7SXH4BXqIhRN9ua/WSEZgkHqJHyVix8lTvpVQHZET83heJeSuT6NSw9sZHycU2GIfR4iqovMqJR1F5cPB1wpHo3lMqWZSsZKPsO8RcfBY1dyd1jM2tZIPqusfB1lGKyjkidqyxvY7g5pb4X2p1Rc+g8cUtRZuvzTz9GSwv2HYVJlzWpPhnG09LZhPOw+o45gfUdu7Nil4rq7UWu0HpuGqj5yF1/WacnNPBw3LYrKiIiAiIgIiICIiAiLSYt0+2jgMhsXnKNp+k7r6htP8A9Qa/G+L20bebjs6dwyG5g9Z34Deqbqqh0jy97i57jcuOZK/aupfK90kji57jck7yt1hHC8lbJbNsTT032/4t4u+S34ywNCaEmqn6kLL285xya32ju7NqtLD3J9TwWdL+ek+sOgPZbv7TfuUm0Zo6OnjEUTQ1g+PWTvPWstZtXHljQAAAABsAysvSIooi1WItPRUcXOSnM5NYPOeeA/juVW6U5QquUnUcIW7gwXPe47T4KyGrnXwrKOOVpZIxr2nc4AhUpSY3rmG/Pl3U8Aj5KxMH43ZVnmpAI59wv0X8dS+d+r5pia1GJOTZpvJSHVP6pxyPsnaOw5dirarpnxvMcjSx7drXCxC6OWjxThmKsZZ3RkA6EgGY6jxb1KymKU0RpSWmkEsTtVw8HDg4bwrswpiOOti129GRuT2XzaeI4tO4qk9L6MkppXQyizm+BG4jiCvegtLyUszZozmNo3OG8FWzUdCIsPRGkmVELJozdrh4HYQesHJZiw0IiICIiAiIgEqisa6d8rqXPBvGy7Y+y+bv2jn2WVm8ouluYo3Bps+X823vB1j9m/iqTWuKVsNBaJfVTshZtcczua3eSr40To2OnibDELNaO8neTxJUW5L9B8zT8+4fnJsx1MHmjvzPhwU1UtIIiKKIiFBRWONLGorJDfosJjYOAabHxNz4LQLJ0lCWTSMdta9wPc4rGXRkXuCVzHNe02c0hzTwINwfFeEQdCYf0j5RTxTb3tBPUdh+N1sFHOTyEt0fADvDndznucPgQpGubSOY2w22shNgBMwExu48WnqPzVISMLSWuBBBsQdoI2grpJVLyqaD5qZtSwdCXJ3U8b+8fEHitSpXjkw0/wAzP5M8/m5j0ep+77WztsrdXNsby0hwNiCCDwIzC6Aw5pMVNNFMNrm9LqcOi4eIKcoRskRFlRERAREQVLyt12tUxxXyjZfvef4BqiGiaEzzRwja94b2AnM9wue5bHG1Rr11QeD9UfsgN+YK2XJdS69cHEeYxzuw5NHzW/IyuOKMNaGtFmtAAHAAWC9ooXjfGwpTzMIDp7Zk5iO+y/F3UsNJoSi57rtN1ExLpJ5HE/WIHcBYBetH6fqYTeOeQdRcXDvDriy18proJanEen4qSIySEa1jqMvm88B1cTuVcVPKbVOYGtZEx1s32Lrni0HJvfdbDC2EZKwirr3PcDmxhJu4cXeq3gBZTP01BKuSWofJOWucXEucWtNh/ABYa6Op6VjG6jGNazZqgADwUb0rgCjmcXhronHbzZsD+yQR4WV+jFKrdYWw9JWTBjQRGCOcfuaN49o7gvGKNBupKgwuNxYOY71mm9j23BHcrw0LSMigjZG0NaGjIC2dhcnrVtSRkwQhjWsaLNaAAOAAsF9ERYaFo8a6N8oo5mAXcG67Pab0hbtzHevNbjGjikdFJNqvabOGpIbHtDbFY7sd6PIt5R+7l/kVFIq0uSCuvFNAT5rg8djhY/EfFVnWBvOP1Ddms7VOeYubbc9llI+TzTUdLUudM/UjdGQTZzs7gjJoJ9ZavjMXWijX9/aD/Ufu5f5E/v7Qf6j93L/IsY0kqL40dUyVjZI3BzHC4cNhX2QEREHPWnzeqqD/AL0v/scpfyPj/ETe6H3woniSPVq6gH9dIfF5P4qUckUoFVK31osu5wW74zFpaQqhFFJKdjGOd22BK54qah0j3SPN3uJc48SV0DpymMlNNG3znRvA7S02+K55CnFaIiLSPcT7ODiAQCDY7DY3sepdG00gcxrhsc0EdhFwub1cWBMXRTRMge4MmY0NsTk8AWBaePVtWeSxMkRFlVf8r9KDDDL9Jry2/U4X+YCmGH6wS00MjdjmN8bWPxuobyvVreaihuNcv1iN4ABFzwzPzWgwRjXyRjoZWufHfWbq2u2+0WO47e2/FazpFwotLoPFFNVZRSdPexw1XeB2911ullVD429OqPeH5BbOl5O6uRjXtdBZwDhd7r2Ivn0FrMb+nVPtn5BXVoP0eH3bPuhbtRVv5NKz1qf7b/6afk0rPWp/tv8A6auBFn6MU/8Ak0rPWp/tv/prU4hwpPRta+YxkOOqNRzib2vndoV7KCcrH6Om99+CspiG4LxW+jfquJdA49Ju3V+s3r4jeropalkjGyMcHMcLgjYQqyx1hBoBqqbVta8kYIy4uYOHEd4WmwVi19G/Ufd1O49Ju0sPrM/Eb+1LNF1osKLS8DmhwmjIIBHSGw5hFlVPco1JzdfLwfqvHeAD8QvngCt5quhJNg8lh/aFh/yspVyv6NNoakDZeN/f0mfHXHeFWrHlpDmmxBBB4EZg+K3PGXSSqflAwc+OR1TA0uicS57RmWHaTbe07epWToHSQqKeOZv0mi/Udjh3G6z1nxpzWivmvwlRzO1n07NY7S27L9uoRfvXrR+FaOF2tHTsDhsJu8jsLybdyv0mKv0HgGqqGCQ6sTDs176x6w0bB22WzqOS6cZsnicesOZ8RdWsin1TFPv09pPR5Ecty36POAPafZeDfuv3L1Lym1ZBAZC0nfquNuy5tdWtX0MczDHKwPY7aD+HA9YVIYx0D5HUGMG7HDWYTtsSRY9YIPwVmUaepqHSOL3uLnuNy4m5K+SItI9xSlrg5pLXA3BBsQepXXgPERq4On+ljOq/ryyd3594KpFTjkkmIqpGjY6Ik9zhb5lSkaPG/p1T7Z+QV1aD9Hh92z7oVK439OqfbPyCs/SGmZKWghkjhMpLGDK9m9Da6wvZSrEoJX5HIHC7SCOIN1X+iIX6SGtPXgt/08BLLdTrgOPeD2qcUFHHBE2KMasbBkLk23nM58VFYX9vNNb5G1hLgzXc64s3gDxPm/aXyxLoGKua2N8hbzbr9Ei+Y332ZFajAI56WrrT/myarD9VvDq2DuWfp/DMUjzUtmkp5rC8jX2GQsNYE22W4INT+TKD9fN4j+CguNdBso6gQsc5wMbX3da9y543eyFMdD4uqG1ApiWVrbgc7E1wLQTa7ujqm3V4rRcrPpzfcM+/KrNSoYiItI6CxBosVNPJCfpNyPBwzafGy5/micxxY4EOaSCDuIyIXSKq7lTw6Wu8sjHRdlLbcdgd2HYewcVnjVr48lmIObkNLIehIbx33P3j9oW7x1q11zY0kG4NiNhG7sVy4DxaKpgikNqhgz/3B6w6+ISwiXIiLKiIiAoHysaIMkLKhouYrh3sutn3EDxKni8vYCCCAQRYg5gg7QepIObUVkYk5NXaxkpC2xz5pxtb2Dst1G3aoscGV17eTv7btt43W9ZxoFaHJJogtbJUuFg/oM6wDdxHVfLuKw8O8mry4Pqy0NH+W03J6nHYB2X7lZsMTWNDWgNa0WAGQAHBS1ZFFY39OqfbPyCurQfo0Pu2fdCpLGUgdW1DmkEF5zGY2AK7dB+jw+7Z90JSNfpfCNLOdcs5uT9ZH0HX4m2R71jYgElNo18bXSTS6pja6xc86xIubZ3DSc+pSdFlWqwvo7yekhhtm1o1vaPSd8SVh6TwnHUTmWeSV7MtWHWIY2wAOQ23NypCiDHoqGOFoZFG1jRuaAB8N6qflZ9Ob7hn35VcCp/lZ9Ob7hn35VZ6lQxERbR0mvnUwNka5j2hzXAgg7CCvoi5tKMxlhh9FLvMLyebd/1d9YfFaKnncxwexxa5puHA2IPUuh9I0Ec8bopWhzHbQfmOB61TeLsGy0ZL23kg3P3t6n8O3Ytys2JrhDH0c4EVQRHNsDtjX/yu6tnyU4XNakuHsbVNLZutzsY+g8k29l20dmxSxdXeih+ieUWklsJC6F3B4u3ucN3bZSek0hFLnHIx/suB+SyrJREQEWvrtN08IvJNG3qLhfw2qJaY5TYWXbTsdK71ndBv8x8B2q4JzUTtY0ve4NaBckmwCq7GePjKHQUpLYzk6TYXcQze1vXtKiunMQ1FW680hLdzBk0d289ZzWqVkTQ7F0NoP0eH3bPuhc+Sxltw4EHgRYq7qqKc6PYaZ5ZM2Jjm5A61mi7cwdo2ddkpEjRViMcTzwQU8NxWPfqPOqLC2+xFsxtyys5ZuOtL1dKaWKKYl7mu1zqtJe4Fg2auW05BTDVgooJiDGR8ghlgNpphlax1NTOTI8LEd6w24kqf7INTzp57ndXW1W7Na1rWt8ExVjqn+Vn05vuGfflVoYfqHSU0Ejzdzo2OceJLQTsVX8rPpzfcM+/KrPUqGIiLSOk0RFzaF+PaCCCAQciDv7V+oggWJOTiOS76UiJ3qHzD2b2fEKuNL6FnpjaaNzODtrT2OGRXQi8yMDgQ4Ag7QRcHtVlTHNqBXfpLAtFLc81zZ4xnV+Gz4KO1XJU3/LqXDqfGHfFrm/Ja2Jiuo6+Vvmyyjse4fIrzLVyO86R7u1zj8ypw/ktn3TwntDh+BX6zksm31EQ7GuP8E2GIAitGj5LIx+lqHu6mMDPmXKSaMwbRw2LYWucN7+mfjkmmKi0JhmpqrGKM6nru6LfHf3XVm4ZwFDTWfLaaUZ3I6LT9Vv4n4KXgIs2riiMc+nVHt/gFalVptlJo9kzrXETAxt/OcWiw7N56gVVeOPTqj2/wCmVFyi0rYo43wTOLGtHmxkXAtld6tGhipKij5nSj8+ceTI21rNfsvw1hfsyUgxZWMmrNFSMILHvuDxBkiX3dynUpFjBUEcNWL+ovI5S6PL/Dz5bOhFlvy/OZJ2Meqwb5M2uqC5pjEE/MtF7s12O1r3FgbZZLTtP/AIE+/wD+4UjdyoUpyMFRb2Y/6i8flLpLavk89uGrFbw5xOxk4YxpRiGnp+cPO6kcdtR/nWDbXtbbvUU5WfTm+4Z9+VSAcpFGMxTTfYi/nULxrpxlZUCaNr2tEbWWfYG4c8/RJFukEk7GgREWkdJoiLm0IiICIiAiIgIiICIiAiIgojG/p9R7f4BaNEXRkREQEREBERAREQf/2Q=="/>
          <p:cNvSpPr>
            <a:spLocks noChangeAspect="1" noChangeArrowheads="1"/>
          </p:cNvSpPr>
          <p:nvPr/>
        </p:nvSpPr>
        <p:spPr bwMode="auto">
          <a:xfrm>
            <a:off x="155574" y="-144461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defTabSz="914285"/>
            <a:endParaRPr lang="en-US" sz="1900">
              <a:solidFill>
                <a:srgbClr val="0096D6"/>
              </a:solidFill>
              <a:ea typeface="ＭＳ Ｐゴシック" charset="0"/>
            </a:endParaRPr>
          </a:p>
        </p:txBody>
      </p:sp>
      <p:sp>
        <p:nvSpPr>
          <p:cNvPr id="7" name="AutoShape 15" descr="data:image/jpeg;base64,/9j/4AAQSkZJRgABAQAAAQABAAD/2wCEAAkGBxQTEhUSExMUFhQXGBoaGBgYFxgYHRgfHRcXGBseFx4aHCogGBolGx4VITEiJSssLi4uGCAzODMsNygtLiwBCgoKDg0OGhAQFCwcHBwsLCwsLCwsLCwsLCwsLCwsLCwsLCwsLCwsLCwsNzcsLCwsKzcrLDcsLCsrLCwrLCssLP/AABEIAJQAsgMBIgACEQEDEQH/xAAcAAEAAgMBAQEAAAAAAAAAAAAABgcEBQgCAwH/xABIEAABAwICBQcIBQkIAwAAAAABAAIDBBEGIQUSMUFRBxMiYXGBkRQyNFJyc6GxQmKSssEXIzNTgqPR0tMVFiRDVGOiwiWz4f/EABcBAQEBAQAAAAAAAAAAAAAAAAABAgP/xAAbEQEBAQADAQEAAAAAAAAAAAAAARECITESUf/aAAwDAQACEQMRAD8AvFERARFosT4pho29M60hHRjBzPWfVHX80G7e8NBJIAGZJyA7VENN8olNDdsd53/VNm97j+AKrbEOJ6irP5x1mbo23DR2+sesrSrU4pqYaR5RquTzCyIfVFz4u/go9VabqJPPqJndWu63gDZfujNC1FR+hhe8cQLNHa45fFSaj5M6p3nvij7SXH4BXqIhRN9ua/WSEZgkHqJHyVix8lTvpVQHZET83heJeSuT6NSw9sZHycU2GIfR4iqovMqJR1F5cPB1wpHo3lMqWZSsZKPsO8RcfBY1dyd1jM2tZIPqusfB1lGKyjkidqyxvY7g5pb4X2p1Rc+g8cUtRZuvzTz9GSwv2HYVJlzWpPhnG09LZhPOw+o45gfUdu7Nil4rq7UWu0HpuGqj5yF1/WacnNPBw3LYrKiIiAiIgIiICIiAiLSYt0+2jgMhsXnKNp+k7r6htP8A9Qa/G+L20bebjs6dwyG5g9Z34Deqbqqh0jy97i57jcuOZK/aupfK90kji57jck7yt1hHC8lbJbNsTT032/4t4u+S34ywNCaEmqn6kLL285xya32ju7NqtLD3J9TwWdL+ek+sOgPZbv7TfuUm0Zo6OnjEUTQ1g+PWTvPWstZtXHljQAAAABsAysvSIooi1WItPRUcXOSnM5NYPOeeA/juVW6U5QquUnUcIW7gwXPe47T4KyGrnXwrKOOVpZIxr2nc4AhUpSY3rmG/Pl3U8Aj5KxMH43ZVnmpAI59wv0X8dS+d+r5pia1GJOTZpvJSHVP6pxyPsnaOw5dirarpnxvMcjSx7drXCxC6OWjxThmKsZZ3RkA6EgGY6jxb1KymKU0RpSWmkEsTtVw8HDg4bwrswpiOOti129GRuT2XzaeI4tO4qk9L6MkppXQyizm+BG4jiCvegtLyUszZozmNo3OG8FWzUdCIsPRGkmVELJozdrh4HYQesHJZiw0IiICIiAiIgEqisa6d8rqXPBvGy7Y+y+bv2jn2WVm8ouluYo3Bps+X823vB1j9m/iqTWuKVsNBaJfVTshZtcczua3eSr40To2OnibDELNaO8neTxJUW5L9B8zT8+4fnJsx1MHmjvzPhwU1UtIIiKKIiFBRWONLGorJDfosJjYOAabHxNz4LQLJ0lCWTSMdta9wPc4rGXRkXuCVzHNe02c0hzTwINwfFeEQdCYf0j5RTxTb3tBPUdh+N1sFHOTyEt0fADvDndznucPgQpGubSOY2w22shNgBMwExu48WnqPzVISMLSWuBBBsQdoI2grpJVLyqaD5qZtSwdCXJ3U8b+8fEHitSpXjkw0/wAzP5M8/m5j0ep+77WztsrdXNsby0hwNiCCDwIzC6Aw5pMVNNFMNrm9LqcOi4eIKcoRskRFlRERAREQVLyt12tUxxXyjZfvef4BqiGiaEzzRwja94b2AnM9wue5bHG1Rr11QeD9UfsgN+YK2XJdS69cHEeYxzuw5NHzW/IyuOKMNaGtFmtAAHAAWC9ooXjfGwpTzMIDp7Zk5iO+y/F3UsNJoSi57rtN1ExLpJ5HE/WIHcBYBetH6fqYTeOeQdRcXDvDriy18proJanEen4qSIySEa1jqMvm88B1cTuVcVPKbVOYGtZEx1s32Lrni0HJvfdbDC2EZKwirr3PcDmxhJu4cXeq3gBZTP01BKuSWofJOWucXEucWtNh/ABYa6Op6VjG6jGNazZqgADwUb0rgCjmcXhronHbzZsD+yQR4WV+jFKrdYWw9JWTBjQRGCOcfuaN49o7gvGKNBupKgwuNxYOY71mm9j23BHcrw0LSMigjZG0NaGjIC2dhcnrVtSRkwQhjWsaLNaAAOAAsF9ERYaFo8a6N8oo5mAXcG67Pab0hbtzHevNbjGjikdFJNqvabOGpIbHtDbFY7sd6PIt5R+7l/kVFIq0uSCuvFNAT5rg8djhY/EfFVnWBvOP1Ddms7VOeYubbc9llI+TzTUdLUudM/UjdGQTZzs7gjJoJ9ZavjMXWijX9/aD/Ufu5f5E/v7Qf6j93L/IsY0kqL40dUyVjZI3BzHC4cNhX2QEREHPWnzeqqD/AL0v/scpfyPj/ETe6H3woniSPVq6gH9dIfF5P4qUckUoFVK31osu5wW74zFpaQqhFFJKdjGOd22BK54qah0j3SPN3uJc48SV0DpymMlNNG3znRvA7S02+K55CnFaIiLSPcT7ODiAQCDY7DY3sepdG00gcxrhsc0EdhFwub1cWBMXRTRMge4MmY0NsTk8AWBaePVtWeSxMkRFlVf8r9KDDDL9Jry2/U4X+YCmGH6wS00MjdjmN8bWPxuobyvVreaihuNcv1iN4ABFzwzPzWgwRjXyRjoZWufHfWbq2u2+0WO47e2/FazpFwotLoPFFNVZRSdPexw1XeB2911ullVD429OqPeH5BbOl5O6uRjXtdBZwDhd7r2Ivn0FrMb+nVPtn5BXVoP0eH3bPuhbtRVv5NKz1qf7b/6afk0rPWp/tv8A6auBFn6MU/8Ak0rPWp/tv/prU4hwpPRta+YxkOOqNRzib2vndoV7KCcrH6Om99+CspiG4LxW+jfquJdA49Ju3V+s3r4jeropalkjGyMcHMcLgjYQqyx1hBoBqqbVta8kYIy4uYOHEd4WmwVi19G/Ufd1O49Ju0sPrM/Eb+1LNF1osKLS8DmhwmjIIBHSGw5hFlVPco1JzdfLwfqvHeAD8QvngCt5quhJNg8lh/aFh/yspVyv6NNoakDZeN/f0mfHXHeFWrHlpDmmxBBB4EZg+K3PGXSSqflAwc+OR1TA0uicS57RmWHaTbe07epWToHSQqKeOZv0mi/Udjh3G6z1nxpzWivmvwlRzO1n07NY7S27L9uoRfvXrR+FaOF2tHTsDhsJu8jsLybdyv0mKv0HgGqqGCQ6sTDs176x6w0bB22WzqOS6cZsnicesOZ8RdWsin1TFPv09pPR5Ecty36POAPafZeDfuv3L1Lym1ZBAZC0nfquNuy5tdWtX0MczDHKwPY7aD+HA9YVIYx0D5HUGMG7HDWYTtsSRY9YIPwVmUaepqHSOL3uLnuNy4m5K+SItI9xSlrg5pLXA3BBsQepXXgPERq4On+ljOq/ryyd3594KpFTjkkmIqpGjY6Ik9zhb5lSkaPG/p1T7Z+QV1aD9Hh92z7oVK439OqfbPyCs/SGmZKWghkjhMpLGDK9m9Da6wvZSrEoJX5HIHC7SCOIN1X+iIX6SGtPXgt/08BLLdTrgOPeD2qcUFHHBE2KMasbBkLk23nM58VFYX9vNNb5G1hLgzXc64s3gDxPm/aXyxLoGKua2N8hbzbr9Ei+Y332ZFajAI56WrrT/myarD9VvDq2DuWfp/DMUjzUtmkp5rC8jX2GQsNYE22W4INT+TKD9fN4j+CguNdBso6gQsc5wMbX3da9y543eyFMdD4uqG1ApiWVrbgc7E1wLQTa7ujqm3V4rRcrPpzfcM+/KrNSoYiItI6CxBosVNPJCfpNyPBwzafGy5/micxxY4EOaSCDuIyIXSKq7lTw6Wu8sjHRdlLbcdgd2HYewcVnjVr48lmIObkNLIehIbx33P3j9oW7x1q11zY0kG4NiNhG7sVy4DxaKpgikNqhgz/3B6w6+ISwiXIiLKiIiAoHysaIMkLKhouYrh3sutn3EDxKni8vYCCCAQRYg5gg7QepIObUVkYk5NXaxkpC2xz5pxtb2Dst1G3aoscGV17eTv7btt43W9ZxoFaHJJogtbJUuFg/oM6wDdxHVfLuKw8O8mry4Pqy0NH+W03J6nHYB2X7lZsMTWNDWgNa0WAGQAHBS1ZFFY39OqfbPyCurQfo0Pu2fdCpLGUgdW1DmkEF5zGY2AK7dB+jw+7Z90JSNfpfCNLOdcs5uT9ZH0HX4m2R71jYgElNo18bXSTS6pja6xc86xIubZ3DSc+pSdFlWqwvo7yekhhtm1o1vaPSd8SVh6TwnHUTmWeSV7MtWHWIY2wAOQ23NypCiDHoqGOFoZFG1jRuaAB8N6qflZ9Ob7hn35VcCp/lZ9Ob7hn35VZ6lQxERbR0mvnUwNka5j2hzXAgg7CCvoi5tKMxlhh9FLvMLyebd/1d9YfFaKnncxwexxa5puHA2IPUuh9I0Ec8bopWhzHbQfmOB61TeLsGy0ZL23kg3P3t6n8O3Ytys2JrhDH0c4EVQRHNsDtjX/yu6tnyU4XNakuHsbVNLZutzsY+g8k29l20dmxSxdXeih+ieUWklsJC6F3B4u3ucN3bZSek0hFLnHIx/suB+SyrJREQEWvrtN08IvJNG3qLhfw2qJaY5TYWXbTsdK71ndBv8x8B2q4JzUTtY0ve4NaBckmwCq7GePjKHQUpLYzk6TYXcQze1vXtKiunMQ1FW680hLdzBk0d289ZzWqVkTQ7F0NoP0eH3bPuhc+Sxltw4EHgRYq7qqKc6PYaZ5ZM2Jjm5A61mi7cwdo2ddkpEjRViMcTzwQU8NxWPfqPOqLC2+xFsxtyys5ZuOtL1dKaWKKYl7mu1zqtJe4Fg2auW05BTDVgooJiDGR8ghlgNpphlax1NTOTI8LEd6w24kqf7INTzp57ndXW1W7Na1rWt8ExVjqn+Vn05vuGfflVoYfqHSU0Ejzdzo2OceJLQTsVX8rPpzfcM+/KrPUqGIiLSOk0RFzaF+PaCCCAQciDv7V+oggWJOTiOS76UiJ3qHzD2b2fEKuNL6FnpjaaNzODtrT2OGRXQi8yMDgQ4Ag7QRcHtVlTHNqBXfpLAtFLc81zZ4xnV+Gz4KO1XJU3/LqXDqfGHfFrm/Ja2Jiuo6+Vvmyyjse4fIrzLVyO86R7u1zj8ypw/ktn3TwntDh+BX6zksm31EQ7GuP8E2GIAitGj5LIx+lqHu6mMDPmXKSaMwbRw2LYWucN7+mfjkmmKi0JhmpqrGKM6nru6LfHf3XVm4ZwFDTWfLaaUZ3I6LT9Vv4n4KXgIs2riiMc+nVHt/gFalVptlJo9kzrXETAxt/OcWiw7N56gVVeOPTqj2/wCmVFyi0rYo43wTOLGtHmxkXAtld6tGhipKij5nSj8+ceTI21rNfsvw1hfsyUgxZWMmrNFSMILHvuDxBkiX3dynUpFjBUEcNWL+ovI5S6PL/Dz5bOhFlvy/OZJ2Meqwb5M2uqC5pjEE/MtF7s12O1r3FgbZZLTtP/AIE+/wD+4UjdyoUpyMFRb2Y/6i8flLpLavk89uGrFbw5xOxk4YxpRiGnp+cPO6kcdtR/nWDbXtbbvUU5WfTm+4Z9+VSAcpFGMxTTfYi/nULxrpxlZUCaNr2tEbWWfYG4c8/RJFukEk7GgREWkdJoiLm0IiICIiAiIgIiICIiAiIgojG/p9R7f4BaNEXRkREQEREBERAREQf/2Q=="/>
          <p:cNvSpPr>
            <a:spLocks noChangeAspect="1" noChangeArrowheads="1"/>
          </p:cNvSpPr>
          <p:nvPr/>
        </p:nvSpPr>
        <p:spPr bwMode="auto">
          <a:xfrm>
            <a:off x="307974" y="7941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defTabSz="914285"/>
            <a:endParaRPr lang="en-US" sz="1900">
              <a:solidFill>
                <a:srgbClr val="0096D6"/>
              </a:solidFill>
              <a:ea typeface="ＭＳ Ｐゴシック" charset="0"/>
            </a:endParaRPr>
          </a:p>
        </p:txBody>
      </p:sp>
      <p:sp>
        <p:nvSpPr>
          <p:cNvPr id="47" name="Rectangle 46"/>
          <p:cNvSpPr/>
          <p:nvPr/>
        </p:nvSpPr>
        <p:spPr>
          <a:xfrm flipH="1">
            <a:off x="627044" y="5185492"/>
            <a:ext cx="3745133" cy="119649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txBody>
          <a:bodyPr lIns="60949" tIns="60949" rIns="60949" bIns="60949" anchor="b"/>
          <a:lstStyle/>
          <a:p>
            <a:pPr marL="0" marR="0" lvl="0" indent="0" algn="r" defTabSz="1218987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EEECE1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627045" y="3122555"/>
            <a:ext cx="3745136" cy="1317579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  <a:extLst/>
        </p:spPr>
        <p:txBody>
          <a:bodyPr lIns="60949" tIns="60949" rIns="60949" bIns="60949" anchor="t" anchorCtr="0"/>
          <a:lstStyle/>
          <a:p>
            <a:pPr marL="0" marR="0" lvl="0" indent="0" algn="r" defTabSz="1218987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EEECE1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3" name="Straight Arrow Connector 62"/>
          <p:cNvCxnSpPr>
            <a:cxnSpLocks noChangeShapeType="1"/>
          </p:cNvCxnSpPr>
          <p:nvPr/>
        </p:nvCxnSpPr>
        <p:spPr bwMode="auto">
          <a:xfrm>
            <a:off x="2100318" y="4221299"/>
            <a:ext cx="0" cy="1297991"/>
          </a:xfrm>
          <a:prstGeom prst="straightConnector1">
            <a:avLst/>
          </a:prstGeom>
          <a:noFill/>
          <a:ln w="25400">
            <a:solidFill>
              <a:srgbClr val="4F81BD"/>
            </a:solidFill>
            <a:round/>
            <a:headEnd type="none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ctangle 68"/>
          <p:cNvSpPr/>
          <p:nvPr/>
        </p:nvSpPr>
        <p:spPr>
          <a:xfrm>
            <a:off x="627045" y="1769630"/>
            <a:ext cx="3745135" cy="937125"/>
          </a:xfrm>
          <a:prstGeom prst="rect">
            <a:avLst/>
          </a:prstGeom>
          <a:solidFill>
            <a:srgbClr val="0096D6"/>
          </a:solidFill>
          <a:ln w="25400" cap="flat" cmpd="sng" algn="ctr">
            <a:noFill/>
            <a:prstDash val="soli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txBody>
          <a:bodyPr lIns="0" tIns="60949" rIns="0" bIns="60949" anchor="t" anchorCtr="0"/>
          <a:lstStyle/>
          <a:p>
            <a:pPr marL="0" marR="0" lvl="0" indent="0" algn="ctr" defTabSz="121898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Application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cxnSp>
        <p:nvCxnSpPr>
          <p:cNvPr id="71" name="Straight Arrow Connector 70"/>
          <p:cNvCxnSpPr>
            <a:cxnSpLocks noChangeShapeType="1"/>
            <a:stCxn id="69" idx="2"/>
            <a:endCxn id="52" idx="0"/>
          </p:cNvCxnSpPr>
          <p:nvPr/>
        </p:nvCxnSpPr>
        <p:spPr bwMode="auto">
          <a:xfrm>
            <a:off x="2499613" y="2706755"/>
            <a:ext cx="0" cy="415800"/>
          </a:xfrm>
          <a:prstGeom prst="straightConnector1">
            <a:avLst/>
          </a:prstGeom>
          <a:noFill/>
          <a:ln w="25400">
            <a:solidFill>
              <a:srgbClr val="4F81BD"/>
            </a:solidFill>
            <a:round/>
            <a:headEnd type="none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Rectangle 72"/>
          <p:cNvSpPr/>
          <p:nvPr/>
        </p:nvSpPr>
        <p:spPr>
          <a:xfrm>
            <a:off x="2141044" y="4568388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/>
              </a:rPr>
              <a:t>API</a:t>
            </a:r>
            <a:endParaRPr lang="en-US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85428" y="2669045"/>
            <a:ext cx="4296221" cy="2662536"/>
          </a:xfrm>
          <a:prstGeom prst="rect">
            <a:avLst/>
          </a:prstGeom>
          <a:noFill/>
        </p:spPr>
        <p:txBody>
          <a:bodyPr wrap="square" lIns="64274" tIns="32137" rIns="64274" bIns="32137" rtlCol="0">
            <a:spAutoFit/>
          </a:bodyPr>
          <a:lstStyle/>
          <a:p>
            <a:r>
              <a:rPr lang="en-US" sz="2400" spc="-119" dirty="0" smtClean="0">
                <a:solidFill>
                  <a:schemeClr val="bg1"/>
                </a:solidFill>
              </a:rPr>
              <a:t>Alternatives </a:t>
            </a:r>
            <a:r>
              <a:rPr lang="en-US" sz="2400" spc="-119" dirty="0">
                <a:solidFill>
                  <a:schemeClr val="bg1"/>
                </a:solidFill>
              </a:rPr>
              <a:t>for Network Element</a:t>
            </a:r>
            <a:endParaRPr lang="en-US" sz="2400" dirty="0" smtClean="0">
              <a:solidFill>
                <a:schemeClr val="bg1"/>
              </a:solidFill>
              <a:latin typeface="Calibri"/>
            </a:endParaRPr>
          </a:p>
          <a:p>
            <a:endParaRPr lang="en-US" dirty="0" smtClean="0">
              <a:solidFill>
                <a:schemeClr val="bg1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>
                <a:solidFill>
                  <a:schemeClr val="bg1"/>
                </a:solidFill>
                <a:latin typeface="Calibri"/>
              </a:rPr>
              <a:t>Existing Network Element CLI/API</a:t>
            </a:r>
            <a:endParaRPr lang="en-US" sz="2400" dirty="0">
              <a:solidFill>
                <a:schemeClr val="bg1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2400"/>
              </a:spcBef>
            </a:pPr>
            <a:r>
              <a:rPr lang="en-US" sz="2400" dirty="0" smtClean="0">
                <a:solidFill>
                  <a:schemeClr val="bg1"/>
                </a:solidFill>
                <a:latin typeface="Calibri"/>
              </a:rPr>
              <a:t>Subscribed Network OS API</a:t>
            </a:r>
            <a:endParaRPr lang="en-US" sz="2400" dirty="0" smtClean="0">
              <a:solidFill>
                <a:schemeClr val="bg1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2400"/>
              </a:spcBef>
            </a:pPr>
            <a:r>
              <a:rPr lang="en-US" sz="2400" dirty="0" smtClean="0">
                <a:solidFill>
                  <a:schemeClr val="bg1"/>
                </a:solidFill>
                <a:latin typeface="Calibri"/>
              </a:rPr>
              <a:t>Subscribed OpenC2 to Network Element</a:t>
            </a:r>
            <a:endParaRPr lang="en-US" sz="2400" dirty="0" smtClean="0">
              <a:solidFill>
                <a:schemeClr val="bg1"/>
              </a:solidFill>
              <a:latin typeface="Calibri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54" y="2147500"/>
            <a:ext cx="4268846" cy="204541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3710309" y="3281536"/>
            <a:ext cx="654658" cy="305560"/>
          </a:xfrm>
          <a:prstGeom prst="rect">
            <a:avLst/>
          </a:prstGeom>
          <a:solidFill>
            <a:srgbClr val="0D74A7"/>
          </a:solidFill>
          <a:ln w="12700" cap="flat" cmpd="sng" algn="ctr">
            <a:solidFill>
              <a:srgbClr val="0D74A7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isometricOffAxis1Right"/>
            <a:lightRig rig="threePt" dir="t"/>
          </a:scene3d>
          <a:sp3d extrusionH="381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" tIns="60947" rIns="12190" bIns="60947" rtlCol="0" anchor="ctr"/>
          <a:lstStyle/>
          <a:p>
            <a:pPr algn="ctr" defTabSz="609341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Controller</a:t>
            </a:r>
            <a:endParaRPr lang="en-US" sz="12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82" name="Folded Corner 81"/>
          <p:cNvSpPr/>
          <p:nvPr/>
        </p:nvSpPr>
        <p:spPr>
          <a:xfrm>
            <a:off x="749884" y="5519290"/>
            <a:ext cx="1560164" cy="448648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" tIns="137160" rtlCol="0" anchor="ctr"/>
          <a:lstStyle/>
          <a:p>
            <a:pPr marL="233363" algn="r"/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Policy</a:t>
            </a:r>
            <a:endParaRPr lang="en-US" sz="14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>
            <a:off x="892450" y="4221299"/>
            <a:ext cx="0" cy="1297991"/>
          </a:xfrm>
          <a:prstGeom prst="straightConnector1">
            <a:avLst/>
          </a:prstGeom>
          <a:noFill/>
          <a:ln w="25400">
            <a:solidFill>
              <a:srgbClr val="4F81BD"/>
            </a:solidFill>
            <a:round/>
            <a:headEnd type="none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" name="Rectangle 94"/>
          <p:cNvSpPr/>
          <p:nvPr/>
        </p:nvSpPr>
        <p:spPr>
          <a:xfrm>
            <a:off x="924579" y="4568388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/>
              </a:rPr>
              <a:t>CLI</a:t>
            </a:r>
            <a:endParaRPr lang="en-US" dirty="0">
              <a:solidFill>
                <a:schemeClr val="bg1"/>
              </a:solidFill>
              <a:latin typeface="Calibri"/>
            </a:endParaRPr>
          </a:p>
        </p:txBody>
      </p:sp>
      <p:cxnSp>
        <p:nvCxnSpPr>
          <p:cNvPr id="97" name="Straight Arrow Connector 96"/>
          <p:cNvCxnSpPr>
            <a:cxnSpLocks noChangeShapeType="1"/>
          </p:cNvCxnSpPr>
          <p:nvPr/>
        </p:nvCxnSpPr>
        <p:spPr bwMode="auto">
          <a:xfrm>
            <a:off x="3445892" y="4359318"/>
            <a:ext cx="0" cy="1261749"/>
          </a:xfrm>
          <a:prstGeom prst="straightConnector1">
            <a:avLst/>
          </a:prstGeom>
          <a:noFill/>
          <a:ln w="25400">
            <a:solidFill>
              <a:srgbClr val="4F81BD"/>
            </a:solidFill>
            <a:round/>
            <a:headEnd type="none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Rectangle 76"/>
          <p:cNvSpPr/>
          <p:nvPr/>
        </p:nvSpPr>
        <p:spPr>
          <a:xfrm>
            <a:off x="3528962" y="4565390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/>
              </a:rPr>
              <a:t>OpenC2</a:t>
            </a:r>
            <a:endParaRPr lang="en-US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78" name="Diamond 77"/>
          <p:cNvSpPr/>
          <p:nvPr/>
        </p:nvSpPr>
        <p:spPr>
          <a:xfrm>
            <a:off x="3311670" y="4632517"/>
            <a:ext cx="261967" cy="221647"/>
          </a:xfrm>
          <a:prstGeom prst="diamond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1209395" y="5887584"/>
            <a:ext cx="201623" cy="1512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0" name="Can 99"/>
          <p:cNvSpPr/>
          <p:nvPr/>
        </p:nvSpPr>
        <p:spPr>
          <a:xfrm>
            <a:off x="987799" y="5551447"/>
            <a:ext cx="485664" cy="724917"/>
          </a:xfrm>
          <a:prstGeom prst="can">
            <a:avLst/>
          </a:prstGeom>
          <a:solidFill>
            <a:srgbClr val="B4C3CA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5720" tIns="0" rIns="45720" rtlCol="0" anchor="t" anchorCtr="0"/>
          <a:lstStyle/>
          <a:p>
            <a:pPr defTabSz="914400">
              <a:lnSpc>
                <a:spcPct val="85000"/>
              </a:lnSpc>
            </a:pPr>
            <a:endParaRPr lang="en-US" sz="1400" kern="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1028748" y="5665882"/>
            <a:ext cx="429380" cy="586197"/>
            <a:chOff x="2404056" y="5709027"/>
            <a:chExt cx="432626" cy="590630"/>
          </a:xfrm>
        </p:grpSpPr>
        <p:sp>
          <p:nvSpPr>
            <p:cNvPr id="102" name="Rectangle 101"/>
            <p:cNvSpPr/>
            <p:nvPr/>
          </p:nvSpPr>
          <p:spPr>
            <a:xfrm>
              <a:off x="2404056" y="5709027"/>
              <a:ext cx="407805" cy="2480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     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96D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2585364" y="5932939"/>
              <a:ext cx="203147" cy="152400"/>
            </a:xfrm>
            <a:prstGeom prst="ellipse">
              <a:avLst/>
            </a:prstGeom>
            <a:gradFill rotWithShape="1">
              <a:gsLst>
                <a:gs pos="0">
                  <a:srgbClr val="0096D6">
                    <a:shade val="51000"/>
                    <a:satMod val="130000"/>
                  </a:srgbClr>
                </a:gs>
                <a:gs pos="80000">
                  <a:srgbClr val="0096D6">
                    <a:shade val="93000"/>
                    <a:satMod val="130000"/>
                  </a:srgbClr>
                </a:gs>
                <a:gs pos="100000">
                  <a:srgbClr val="0096D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96D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563403" y="5895454"/>
              <a:ext cx="186128" cy="2248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96D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2585364" y="6112316"/>
              <a:ext cx="203147" cy="152400"/>
            </a:xfrm>
            <a:prstGeom prst="ellipse">
              <a:avLst/>
            </a:prstGeom>
            <a:gradFill rotWithShape="1">
              <a:gsLst>
                <a:gs pos="0">
                  <a:srgbClr val="0096D6">
                    <a:shade val="51000"/>
                    <a:satMod val="130000"/>
                  </a:srgbClr>
                </a:gs>
                <a:gs pos="80000">
                  <a:srgbClr val="0096D6">
                    <a:shade val="93000"/>
                    <a:satMod val="130000"/>
                  </a:srgbClr>
                </a:gs>
                <a:gs pos="100000">
                  <a:srgbClr val="0096D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96D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563403" y="6074832"/>
              <a:ext cx="273279" cy="2248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   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96D6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cxnSp>
          <p:nvCxnSpPr>
            <p:cNvPr id="107" name="Elbow Connector 106"/>
            <p:cNvCxnSpPr>
              <a:stCxn id="109" idx="4"/>
              <a:endCxn id="103" idx="2"/>
            </p:cNvCxnSpPr>
            <p:nvPr/>
          </p:nvCxnSpPr>
          <p:spPr>
            <a:xfrm rot="16200000" flipH="1">
              <a:off x="2509257" y="5933032"/>
              <a:ext cx="110228" cy="41985"/>
            </a:xfrm>
            <a:prstGeom prst="bentConnector2">
              <a:avLst/>
            </a:prstGeom>
            <a:noFill/>
            <a:ln w="9525" cap="flat" cmpd="sng" algn="ctr">
              <a:solidFill>
                <a:srgbClr val="0096D6"/>
              </a:solidFill>
              <a:prstDash val="solid"/>
            </a:ln>
            <a:effectLst/>
          </p:spPr>
        </p:cxnSp>
        <p:cxnSp>
          <p:nvCxnSpPr>
            <p:cNvPr id="108" name="Elbow Connector 107"/>
            <p:cNvCxnSpPr>
              <a:stCxn id="109" idx="4"/>
              <a:endCxn id="105" idx="2"/>
            </p:cNvCxnSpPr>
            <p:nvPr/>
          </p:nvCxnSpPr>
          <p:spPr>
            <a:xfrm rot="16200000" flipH="1">
              <a:off x="2419569" y="6022720"/>
              <a:ext cx="289605" cy="41985"/>
            </a:xfrm>
            <a:prstGeom prst="bentConnector2">
              <a:avLst/>
            </a:prstGeom>
            <a:noFill/>
            <a:ln w="9525" cap="flat" cmpd="sng" algn="ctr">
              <a:solidFill>
                <a:srgbClr val="0096D6"/>
              </a:solidFill>
              <a:prstDash val="solid"/>
            </a:ln>
            <a:effectLst/>
          </p:spPr>
        </p:cxnSp>
        <p:sp>
          <p:nvSpPr>
            <p:cNvPr id="109" name="Oval 108"/>
            <p:cNvSpPr/>
            <p:nvPr/>
          </p:nvSpPr>
          <p:spPr>
            <a:xfrm>
              <a:off x="2441805" y="5746511"/>
              <a:ext cx="203147" cy="152400"/>
            </a:xfrm>
            <a:prstGeom prst="ellipse">
              <a:avLst/>
            </a:prstGeom>
            <a:gradFill rotWithShape="1">
              <a:gsLst>
                <a:gs pos="0">
                  <a:srgbClr val="0096D6">
                    <a:shade val="51000"/>
                    <a:satMod val="130000"/>
                  </a:srgbClr>
                </a:gs>
                <a:gs pos="80000">
                  <a:srgbClr val="0096D6">
                    <a:shade val="93000"/>
                    <a:satMod val="130000"/>
                  </a:srgbClr>
                </a:gs>
                <a:gs pos="100000">
                  <a:srgbClr val="0096D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96D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699265" y="4000313"/>
            <a:ext cx="967369" cy="374214"/>
          </a:xfrm>
          <a:prstGeom prst="rect">
            <a:avLst/>
          </a:prstGeom>
          <a:solidFill>
            <a:srgbClr val="0096D6"/>
          </a:solidFill>
          <a:ln w="25400" cap="flat" cmpd="sng" algn="ctr">
            <a:noFill/>
            <a:prstDash val="soli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txBody>
          <a:bodyPr lIns="0" tIns="60949" rIns="0" bIns="45720" anchor="ctr" anchorCtr="0"/>
          <a:lstStyle/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Device</a:t>
            </a:r>
            <a:r>
              <a:rPr lang="en-US" sz="1500" kern="0" dirty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r>
              <a:rPr lang="en-US" sz="1500" kern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State Management</a:t>
            </a: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368010" y="3453971"/>
            <a:ext cx="768120" cy="247098"/>
          </a:xfrm>
          <a:prstGeom prst="rect">
            <a:avLst/>
          </a:prstGeom>
          <a:solidFill>
            <a:srgbClr val="0096D6"/>
          </a:solidFill>
          <a:ln w="25400" cap="flat" cmpd="sng" algn="ctr">
            <a:noFill/>
            <a:prstDash val="soli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txBody>
          <a:bodyPr lIns="45720" tIns="60949" rIns="45720" bIns="60949" anchor="ctr" anchorCtr="0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Translate 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cxnSp>
        <p:nvCxnSpPr>
          <p:cNvPr id="114" name="Straight Arrow Connector 113"/>
          <p:cNvCxnSpPr>
            <a:cxnSpLocks noChangeShapeType="1"/>
            <a:stCxn id="52" idx="0"/>
            <a:endCxn id="113" idx="0"/>
          </p:cNvCxnSpPr>
          <p:nvPr/>
        </p:nvCxnSpPr>
        <p:spPr bwMode="auto">
          <a:xfrm flipH="1">
            <a:off x="1752070" y="3122555"/>
            <a:ext cx="747543" cy="331416"/>
          </a:xfrm>
          <a:prstGeom prst="straightConnector1">
            <a:avLst/>
          </a:prstGeom>
          <a:noFill/>
          <a:ln w="25400">
            <a:solidFill>
              <a:srgbClr val="4F81BD"/>
            </a:solidFill>
            <a:round/>
            <a:headEnd type="none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Straight Arrow Connector 114"/>
          <p:cNvCxnSpPr>
            <a:cxnSpLocks noChangeShapeType="1"/>
            <a:stCxn id="113" idx="2"/>
            <a:endCxn id="112" idx="0"/>
          </p:cNvCxnSpPr>
          <p:nvPr/>
        </p:nvCxnSpPr>
        <p:spPr bwMode="auto">
          <a:xfrm flipH="1">
            <a:off x="1182950" y="3701069"/>
            <a:ext cx="569120" cy="299244"/>
          </a:xfrm>
          <a:prstGeom prst="straightConnector1">
            <a:avLst/>
          </a:prstGeom>
          <a:noFill/>
          <a:ln w="25400">
            <a:solidFill>
              <a:srgbClr val="4F81BD"/>
            </a:solidFill>
            <a:round/>
            <a:headEnd type="none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Straight Arrow Connector 115"/>
          <p:cNvCxnSpPr>
            <a:cxnSpLocks noChangeShapeType="1"/>
            <a:stCxn id="113" idx="2"/>
            <a:endCxn id="121" idx="0"/>
          </p:cNvCxnSpPr>
          <p:nvPr/>
        </p:nvCxnSpPr>
        <p:spPr bwMode="auto">
          <a:xfrm>
            <a:off x="1752070" y="3701069"/>
            <a:ext cx="580998" cy="299244"/>
          </a:xfrm>
          <a:prstGeom prst="straightConnector1">
            <a:avLst/>
          </a:prstGeom>
          <a:noFill/>
          <a:ln w="25400">
            <a:solidFill>
              <a:srgbClr val="4F81BD"/>
            </a:solidFill>
            <a:round/>
            <a:headEnd type="none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Straight Arrow Connector 116"/>
          <p:cNvCxnSpPr>
            <a:cxnSpLocks noChangeShapeType="1"/>
            <a:stCxn id="52" idx="0"/>
            <a:endCxn id="122" idx="0"/>
          </p:cNvCxnSpPr>
          <p:nvPr/>
        </p:nvCxnSpPr>
        <p:spPr bwMode="auto">
          <a:xfrm>
            <a:off x="2499613" y="3122555"/>
            <a:ext cx="1005276" cy="877758"/>
          </a:xfrm>
          <a:prstGeom prst="straightConnector1">
            <a:avLst/>
          </a:prstGeom>
          <a:noFill/>
          <a:ln w="25400">
            <a:solidFill>
              <a:srgbClr val="4F81BD"/>
            </a:solidFill>
            <a:round/>
            <a:headEnd type="none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" name="Rectangle 117"/>
          <p:cNvSpPr/>
          <p:nvPr/>
        </p:nvSpPr>
        <p:spPr>
          <a:xfrm>
            <a:off x="2796891" y="5621067"/>
            <a:ext cx="768120" cy="247098"/>
          </a:xfrm>
          <a:prstGeom prst="rect">
            <a:avLst/>
          </a:prstGeom>
          <a:solidFill>
            <a:srgbClr val="0096D6"/>
          </a:solidFill>
          <a:ln w="25400" cap="flat" cmpd="sng" algn="ctr">
            <a:noFill/>
            <a:prstDash val="soli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txBody>
          <a:bodyPr lIns="45720" tIns="60949" rIns="45720" bIns="60949" anchor="ctr" anchorCtr="0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Translate 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cxnSp>
        <p:nvCxnSpPr>
          <p:cNvPr id="119" name="Straight Arrow Connector 118"/>
          <p:cNvCxnSpPr>
            <a:cxnSpLocks noChangeShapeType="1"/>
            <a:stCxn id="118" idx="1"/>
            <a:endCxn id="82" idx="3"/>
          </p:cNvCxnSpPr>
          <p:nvPr/>
        </p:nvCxnSpPr>
        <p:spPr bwMode="auto">
          <a:xfrm flipH="1" flipV="1">
            <a:off x="2310048" y="5743614"/>
            <a:ext cx="486843" cy="1002"/>
          </a:xfrm>
          <a:prstGeom prst="straightConnector1">
            <a:avLst/>
          </a:prstGeom>
          <a:noFill/>
          <a:ln w="25400">
            <a:solidFill>
              <a:srgbClr val="4F81BD"/>
            </a:solidFill>
            <a:round/>
            <a:headEnd type="none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0" name="Picture 8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011" y="5252285"/>
            <a:ext cx="783932" cy="52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Rectangle 120"/>
          <p:cNvSpPr/>
          <p:nvPr/>
        </p:nvSpPr>
        <p:spPr>
          <a:xfrm>
            <a:off x="1849383" y="4000313"/>
            <a:ext cx="967369" cy="374214"/>
          </a:xfrm>
          <a:prstGeom prst="rect">
            <a:avLst/>
          </a:prstGeom>
          <a:solidFill>
            <a:srgbClr val="0096D6"/>
          </a:solidFill>
          <a:ln w="25400" cap="flat" cmpd="sng" algn="ctr">
            <a:noFill/>
            <a:prstDash val="soli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txBody>
          <a:bodyPr lIns="0" tIns="60949" rIns="0" bIns="45720" anchor="ctr" anchorCtr="0"/>
          <a:lstStyle/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Subscription</a:t>
            </a:r>
            <a:r>
              <a:rPr kumimoji="0" lang="en-US" sz="15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(Filtered)</a:t>
            </a: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021204" y="4000313"/>
            <a:ext cx="967369" cy="374214"/>
          </a:xfrm>
          <a:prstGeom prst="rect">
            <a:avLst/>
          </a:prstGeom>
          <a:solidFill>
            <a:srgbClr val="0096D6"/>
          </a:solidFill>
          <a:ln w="25400" cap="flat" cmpd="sng" algn="ctr">
            <a:noFill/>
            <a:prstDash val="soli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txBody>
          <a:bodyPr lIns="0" tIns="60949" rIns="0" bIns="45720" anchor="ctr" anchorCtr="0"/>
          <a:lstStyle/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Subscription</a:t>
            </a:r>
            <a:r>
              <a:rPr kumimoji="0" lang="en-US" sz="15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(Filtered)</a:t>
            </a: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592487" y="2710102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/>
              </a:rPr>
              <a:t>OpenC2</a:t>
            </a:r>
            <a:endParaRPr lang="en-US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30" name="Diamond 129"/>
          <p:cNvSpPr/>
          <p:nvPr/>
        </p:nvSpPr>
        <p:spPr>
          <a:xfrm>
            <a:off x="2375195" y="2777229"/>
            <a:ext cx="261967" cy="221647"/>
          </a:xfrm>
          <a:prstGeom prst="diamond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6501820" y="4667812"/>
            <a:ext cx="319178" cy="319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492098" y="4063805"/>
            <a:ext cx="319178" cy="319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510972" y="3491440"/>
            <a:ext cx="319178" cy="319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4899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3266E-7 -0.00023 L 1.43266E-7 0.00024 C -0.00287 -0.00763 -0.00547 -0.01504 -0.00873 -0.02013 C -0.01263 -0.03263 -0.01641 -0.06157 -0.02331 -0.07476 C -0.0293 -0.08611 -0.04532 -0.09467 -0.05053 -0.09976 C -0.06447 -0.10532 -0.09338 -0.10601 -0.10615 -0.10787 C -0.13089 -0.11273 -0.15642 -0.11342 -0.18104 -0.11898 C -0.19654 -0.12222 -0.19549 -0.12592 -0.19875 -0.12708 C -0.20331 -0.13032 -0.20617 -0.13217 -0.208 -0.13333 C -0.21399 -0.13912 -0.2218 -0.16458 -0.22662 -0.17129 C -0.23183 -0.1787 -0.23444 -0.175 -0.23886 -0.17754 C -0.24368 -0.18009 -0.25007 -0.18078 -0.25436 -0.1831 C -0.25892 -0.18564 -0.26048 -0.18935 -0.26478 -0.19189 C -0.26921 -0.1949 -0.27338 -0.19884 -0.28015 -0.19884 L -0.28015 -0.19861 " pathEditMode="relative" rAng="0" ptsTypes="AAAAAAAAAAAAAAA">
                                      <p:cBhvr>
                                        <p:cTn id="9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01" y="-990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isco Arial 16x9 template_dark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Arial 16x9 template_jliste</Template>
  <TotalTime>98391</TotalTime>
  <Words>962</Words>
  <Application>Microsoft Office PowerPoint</Application>
  <PresentationFormat>Custom</PresentationFormat>
  <Paragraphs>443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ＭＳ Ｐゴシック</vt:lpstr>
      <vt:lpstr>宋体</vt:lpstr>
      <vt:lpstr>Arial</vt:lpstr>
      <vt:lpstr>Arial Narrow</vt:lpstr>
      <vt:lpstr>Calibri</vt:lpstr>
      <vt:lpstr>CiscoSans</vt:lpstr>
      <vt:lpstr>CiscoSans ExtraLight</vt:lpstr>
      <vt:lpstr>CiscoSans Thin</vt:lpstr>
      <vt:lpstr>CiscoSansTT Light</vt:lpstr>
      <vt:lpstr>Times New Roman</vt:lpstr>
      <vt:lpstr>Office Theme</vt:lpstr>
      <vt:lpstr>Cisco Arial 16x9 template_dark</vt:lpstr>
      <vt:lpstr>PowerPoint Presentation</vt:lpstr>
      <vt:lpstr>Routing Protocols and Network Convergence</vt:lpstr>
      <vt:lpstr>Network Policy Convergence</vt:lpstr>
      <vt:lpstr>Network Subscriptions</vt:lpstr>
      <vt:lpstr>Subscription Security Use Case: Integrity Verification</vt:lpstr>
      <vt:lpstr>Network Element as Subscriber</vt:lpstr>
      <vt:lpstr>Use Case: Perimeter &amp; Internal Blocking</vt:lpstr>
      <vt:lpstr>Use Case: Perimeter &amp; Internal Blocking</vt:lpstr>
      <vt:lpstr>OpenC2 Alternatives for Network Actuation </vt:lpstr>
      <vt:lpstr>OpenC2 Alternative Selection Criteria</vt:lpstr>
      <vt:lpstr>Takeaways</vt:lpstr>
      <vt:lpstr>PowerPoint Presentation</vt:lpstr>
      <vt:lpstr>Layered Subscription Framework</vt:lpstr>
      <vt:lpstr>Network Subscription Specification Progression</vt:lpstr>
      <vt:lpstr>Dampening Period &amp; Suppressed Periodic Behavior</vt:lpstr>
      <vt:lpstr>Mount One Authoritative Copy</vt:lpstr>
      <vt:lpstr>Questions as we try to figure what to prototype</vt:lpstr>
    </vt:vector>
  </TitlesOfParts>
  <Company>Cisco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Subscriptions</dc:title>
  <dc:creator>Eric Voit (evoit)</dc:creator>
  <cp:lastModifiedBy>Eric Voit (evoit)</cp:lastModifiedBy>
  <cp:revision>936</cp:revision>
  <dcterms:created xsi:type="dcterms:W3CDTF">2012-04-26T04:05:45Z</dcterms:created>
  <dcterms:modified xsi:type="dcterms:W3CDTF">2016-09-27T18:18:45Z</dcterms:modified>
</cp:coreProperties>
</file>