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21"/>
  </p:notesMasterIdLst>
  <p:sldIdLst>
    <p:sldId id="385" r:id="rId2"/>
    <p:sldId id="418" r:id="rId3"/>
    <p:sldId id="423" r:id="rId4"/>
    <p:sldId id="419" r:id="rId5"/>
    <p:sldId id="420" r:id="rId6"/>
    <p:sldId id="421" r:id="rId7"/>
    <p:sldId id="424" r:id="rId8"/>
    <p:sldId id="425" r:id="rId9"/>
    <p:sldId id="426" r:id="rId10"/>
    <p:sldId id="429" r:id="rId11"/>
    <p:sldId id="432" r:id="rId12"/>
    <p:sldId id="435" r:id="rId13"/>
    <p:sldId id="428" r:id="rId14"/>
    <p:sldId id="433" r:id="rId15"/>
    <p:sldId id="434" r:id="rId16"/>
    <p:sldId id="437" r:id="rId17"/>
    <p:sldId id="430" r:id="rId18"/>
    <p:sldId id="436" r:id="rId19"/>
    <p:sldId id="43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3092"/>
    <a:srgbClr val="F6F5DE"/>
    <a:srgbClr val="DEE0F6"/>
    <a:srgbClr val="CED1F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5" autoAdjust="0"/>
    <p:restoredTop sz="86971" autoAdjust="0"/>
  </p:normalViewPr>
  <p:slideViewPr>
    <p:cSldViewPr>
      <p:cViewPr>
        <p:scale>
          <a:sx n="125" d="100"/>
          <a:sy n="125" d="100"/>
        </p:scale>
        <p:origin x="-72" y="13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2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BB43FE8B-308F-4382-9655-46B1789E94EF}" type="datetime1">
              <a:rPr lang="en-US" smtClean="0"/>
              <a:t>9/30/2016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1D71F59-622D-49DD-A407-F9C971171EED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D732FB50-16D0-471D-8C85-B8A6C1DE6B65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66872B2-7238-4135-B3D9-97A1357E2E20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DE1B7C-1FDD-42FD-9A06-6AC00313877F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537DA086-46E6-41E7-A73A-2CEE4966C500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3E9231E7-997A-412D-84DC-9B00410FEBC3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CB485A-B0BE-4563-90F2-538DF71CFB72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673D3E5-681E-495A-9A20-B77690DC2AC4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ADC30D-043F-4BA3-9E5F-DC13212B92AB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A59F7D6-4F9A-47A6-ADCC-8BE2C05F1F8B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16C4A91E-8137-4654-B5C3-88E0D304AEC4}" type="datetime1">
              <a:rPr lang="en-US" smtClean="0"/>
              <a:t>9/30/2016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ee802.org/802_tutorials/2010-1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505200"/>
            <a:ext cx="7086600" cy="1524000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Schema Design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217227"/>
            <a:ext cx="1606067" cy="369332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Sept 2016</a:t>
            </a:r>
            <a:endParaRPr lang="en-US" sz="1800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0" y="6019800"/>
            <a:ext cx="65532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297680" cy="13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3982" y="6217227"/>
            <a:ext cx="531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Dave Kemp     </a:t>
            </a:r>
            <a:r>
              <a:rPr lang="en-US" sz="1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-- NSA, IA Architectures &amp; Mission Applications </a:t>
            </a:r>
            <a:endParaRPr lang="en-US" sz="1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JSON Abstract Encoding Notation (JAEN)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JSON document that defines an abstract schema</a:t>
            </a:r>
          </a:p>
          <a:p>
            <a:pPr lvl="2"/>
            <a:r>
              <a:rPr lang="en-US" dirty="0" smtClean="0"/>
              <a:t>Import directly by applications, or</a:t>
            </a:r>
          </a:p>
          <a:p>
            <a:pPr lvl="2"/>
            <a:r>
              <a:rPr lang="en-US" dirty="0"/>
              <a:t>Translate to concrete schemas used by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3124200"/>
            <a:ext cx="4114800" cy="2590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8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"meta":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"module": "openc2"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},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"types":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["OpenC2Command", "Record</a:t>
            </a:r>
            <a:r>
              <a:rPr lang="en-US" sz="1200" dirty="0" smtClean="0">
                <a:solidFill>
                  <a:schemeClr val="tx1"/>
                </a:solidFill>
              </a:rPr>
              <a:t>", [], </a:t>
            </a:r>
            <a:r>
              <a:rPr lang="en-US" sz="1200" dirty="0">
                <a:solidFill>
                  <a:schemeClr val="tx1"/>
                </a:solidFill>
              </a:rPr>
              <a:t>"",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[1, "action", "Action", </a:t>
            </a:r>
            <a:r>
              <a:rPr lang="en-US" sz="1200" dirty="0" smtClean="0">
                <a:solidFill>
                  <a:schemeClr val="tx1"/>
                </a:solidFill>
              </a:rPr>
              <a:t>[], ""],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  [2, "target", "Target", </a:t>
            </a:r>
            <a:r>
              <a:rPr lang="en-US" sz="1200" dirty="0" smtClean="0">
                <a:solidFill>
                  <a:schemeClr val="tx1"/>
                </a:solidFill>
              </a:rPr>
              <a:t>[], ""],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  [3, "actuator", "Actuator", </a:t>
            </a:r>
            <a:r>
              <a:rPr lang="en-US" sz="1200" dirty="0" smtClean="0">
                <a:solidFill>
                  <a:schemeClr val="tx1"/>
                </a:solidFill>
              </a:rPr>
              <a:t>["?"], </a:t>
            </a:r>
            <a:r>
              <a:rPr lang="en-US" sz="1200" dirty="0">
                <a:solidFill>
                  <a:schemeClr val="tx1"/>
                </a:solidFill>
              </a:rPr>
              <a:t>""]</a:t>
            </a:r>
            <a:r>
              <a:rPr lang="en-US" sz="1200" dirty="0" smtClean="0">
                <a:solidFill>
                  <a:schemeClr val="tx1"/>
                </a:solidFill>
              </a:rPr>
              <a:t>,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  [4, "modifiers", "Modifiers", ["?"], ""]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]]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]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" y="3113544"/>
            <a:ext cx="26289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Two sections: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information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datatype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definitions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Definitions: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atatype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ype, opts,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desc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Fields: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position (ordinal) or tag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field name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datatype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options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description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67000" y="3505200"/>
            <a:ext cx="1752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67000" y="3733800"/>
            <a:ext cx="1752600" cy="3047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76600" y="4267199"/>
            <a:ext cx="1219200" cy="7620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5" idx="1"/>
          </p:cNvCxnSpPr>
          <p:nvPr/>
        </p:nvCxnSpPr>
        <p:spPr>
          <a:xfrm flipV="1">
            <a:off x="1371600" y="4686300"/>
            <a:ext cx="3048000" cy="380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>
            <a:off x="4419600" y="4343400"/>
            <a:ext cx="187452" cy="685800"/>
          </a:xfrm>
          <a:prstGeom prst="leftBrac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Schema Representations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03857" y="2438400"/>
            <a:ext cx="1334101" cy="685800"/>
          </a:xfrm>
          <a:prstGeom prst="roundRect">
            <a:avLst>
              <a:gd name="adj" fmla="val 2271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Abstract Syntax</a:t>
            </a: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68370469"/>
              </p:ext>
            </p:extLst>
          </p:nvPr>
        </p:nvGraphicFramePr>
        <p:xfrm>
          <a:off x="1504159" y="4572000"/>
          <a:ext cx="1295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11"/>
                <a:gridCol w="430916"/>
                <a:gridCol w="646373"/>
              </a:tblGrid>
              <a:tr h="116917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Tag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Prop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Type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action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target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TargetType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actuator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ActuatorType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modifiers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ModifiersType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Left-Right Arrow 8"/>
          <p:cNvSpPr/>
          <p:nvPr/>
        </p:nvSpPr>
        <p:spPr>
          <a:xfrm>
            <a:off x="2760857" y="2667000"/>
            <a:ext cx="1133062" cy="2286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74555" y="2458819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JSON Load</a:t>
            </a:r>
          </a:p>
          <a:p>
            <a:endParaRPr lang="en-US" sz="1200" i="1" dirty="0" smtClean="0"/>
          </a:p>
          <a:p>
            <a:r>
              <a:rPr lang="en-US" sz="1200" i="1" dirty="0" smtClean="0"/>
              <a:t>JSON Dump</a:t>
            </a:r>
            <a:endParaRPr lang="en-US" sz="12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1427958" y="5589421"/>
            <a:ext cx="1476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Property Tables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387836" y="5757446"/>
            <a:ext cx="1375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Python Classes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847558" y="545264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PseudoASN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7600158" y="4724400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ASN.1</a:t>
            </a: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1650100"/>
            <a:ext cx="1885158" cy="1550300"/>
            <a:chOff x="838200" y="1650100"/>
            <a:chExt cx="1885158" cy="1550300"/>
          </a:xfrm>
        </p:grpSpPr>
        <p:sp>
          <p:nvSpPr>
            <p:cNvPr id="56" name="Folded Corner 55"/>
            <p:cNvSpPr/>
            <p:nvPr/>
          </p:nvSpPr>
          <p:spPr>
            <a:xfrm rot="10800000">
              <a:off x="857430" y="1650100"/>
              <a:ext cx="1865928" cy="1550300"/>
            </a:xfrm>
            <a:prstGeom prst="foldedCorner">
              <a:avLst>
                <a:gd name="adj" fmla="val 988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8200" y="1702700"/>
              <a:ext cx="1862930" cy="14977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7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"meta": {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  "module": "openc2"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},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"types": [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  ["OpenC2Command", "Record", </a:t>
              </a:r>
              <a:r>
                <a:rPr lang="en-US" sz="700" dirty="0" smtClean="0">
                  <a:solidFill>
                    <a:schemeClr val="tx1"/>
                  </a:solidFill>
                </a:rPr>
                <a:t>[],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  [1, "action", "Action", </a:t>
              </a:r>
              <a:r>
                <a:rPr lang="en-US" sz="700" dirty="0" smtClean="0">
                  <a:solidFill>
                    <a:schemeClr val="tx1"/>
                  </a:solidFill>
                </a:rPr>
                <a:t>[],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  [2, "target", "Target", </a:t>
              </a:r>
              <a:r>
                <a:rPr lang="en-US" sz="700" dirty="0" smtClean="0">
                  <a:solidFill>
                    <a:schemeClr val="tx1"/>
                  </a:solidFill>
                </a:rPr>
                <a:t>[],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  [3, "actuator", "Actuator", </a:t>
              </a:r>
              <a:r>
                <a:rPr lang="en-US" sz="700" dirty="0" smtClean="0">
                  <a:solidFill>
                    <a:schemeClr val="tx1"/>
                  </a:solidFill>
                </a:rPr>
                <a:t>[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  [4, "modifiers", "Modifiers</a:t>
              </a:r>
              <a:r>
                <a:rPr lang="en-US" sz="700" dirty="0" smtClean="0">
                  <a:solidFill>
                    <a:schemeClr val="tx1"/>
                  </a:solidFill>
                </a:rPr>
                <a:t>",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]]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]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511084" y="313586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JAEN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5365955" y="4697578"/>
            <a:ext cx="2031049" cy="788822"/>
            <a:chOff x="5385797" y="4468978"/>
            <a:chExt cx="2031049" cy="788822"/>
          </a:xfrm>
        </p:grpSpPr>
        <p:sp>
          <p:nvSpPr>
            <p:cNvPr id="51" name="Folded Corner 50"/>
            <p:cNvSpPr/>
            <p:nvPr/>
          </p:nvSpPr>
          <p:spPr>
            <a:xfrm rot="10800000">
              <a:off x="5402606" y="4468978"/>
              <a:ext cx="2014240" cy="775932"/>
            </a:xfrm>
            <a:prstGeom prst="foldedCorner">
              <a:avLst>
                <a:gd name="adj" fmla="val 9888"/>
              </a:avLst>
            </a:prstGeom>
            <a:solidFill>
              <a:srgbClr val="F6F5DE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85797" y="4519136"/>
              <a:ext cx="1824538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OpenC2Command ::= RECORD {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   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Target,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</a:t>
              </a:r>
            </a:p>
            <a:p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965649" y="3986447"/>
            <a:ext cx="2042576" cy="790817"/>
            <a:chOff x="5985491" y="3757847"/>
            <a:chExt cx="2042576" cy="790817"/>
          </a:xfrm>
        </p:grpSpPr>
        <p:sp>
          <p:nvSpPr>
            <p:cNvPr id="60" name="Folded Corner 59"/>
            <p:cNvSpPr/>
            <p:nvPr/>
          </p:nvSpPr>
          <p:spPr>
            <a:xfrm rot="10800000">
              <a:off x="5985491" y="3757847"/>
              <a:ext cx="2042576" cy="775932"/>
            </a:xfrm>
            <a:prstGeom prst="foldedCorner">
              <a:avLst>
                <a:gd name="adj" fmla="val 9888"/>
              </a:avLst>
            </a:prstGeom>
            <a:solidFill>
              <a:srgbClr val="F6F5DE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993228" y="3810000"/>
              <a:ext cx="1824538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OpenC2Command ::=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SEQUENCE {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</a:t>
              </a:r>
            </a:p>
            <a:p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124200" y="4816223"/>
            <a:ext cx="2018288" cy="974975"/>
            <a:chOff x="3239512" y="4740023"/>
            <a:chExt cx="2018288" cy="974975"/>
          </a:xfrm>
        </p:grpSpPr>
        <p:sp>
          <p:nvSpPr>
            <p:cNvPr id="31" name="Folded Corner 30"/>
            <p:cNvSpPr/>
            <p:nvPr/>
          </p:nvSpPr>
          <p:spPr>
            <a:xfrm rot="10800000">
              <a:off x="3257639" y="4740023"/>
              <a:ext cx="1889738" cy="974975"/>
            </a:xfrm>
            <a:prstGeom prst="foldedCorner">
              <a:avLst>
                <a:gd name="adj" fmla="val 9888"/>
              </a:avLst>
            </a:prstGeom>
            <a:solidFill>
              <a:srgbClr val="DEE0F6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39512" y="4821717"/>
              <a:ext cx="2018288" cy="8463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class OpenC2Command(Record):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ns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= "openc2"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vals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= [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action", Action, ""),</a:t>
              </a:r>
            </a:p>
            <a:p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("target", Target, ""),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actuator", Actuator, "?"),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modifiers", Modifiers, "?")]</a:t>
              </a:r>
            </a:p>
          </p:txBody>
        </p:sp>
      </p:grpSp>
      <p:sp>
        <p:nvSpPr>
          <p:cNvPr id="77" name="Freeform 76"/>
          <p:cNvSpPr/>
          <p:nvPr/>
        </p:nvSpPr>
        <p:spPr>
          <a:xfrm>
            <a:off x="2676525" y="3152775"/>
            <a:ext cx="1438275" cy="1400175"/>
          </a:xfrm>
          <a:custGeom>
            <a:avLst/>
            <a:gdLst>
              <a:gd name="connsiteX0" fmla="*/ 1438275 w 1438275"/>
              <a:gd name="connsiteY0" fmla="*/ 0 h 1400175"/>
              <a:gd name="connsiteX1" fmla="*/ 914400 w 1438275"/>
              <a:gd name="connsiteY1" fmla="*/ 733425 h 1400175"/>
              <a:gd name="connsiteX2" fmla="*/ 314325 w 1438275"/>
              <a:gd name="connsiteY2" fmla="*/ 981075 h 1400175"/>
              <a:gd name="connsiteX3" fmla="*/ 0 w 1438275"/>
              <a:gd name="connsiteY3" fmla="*/ 1400175 h 1400175"/>
              <a:gd name="connsiteX4" fmla="*/ 0 w 1438275"/>
              <a:gd name="connsiteY4" fmla="*/ 1400175 h 1400175"/>
              <a:gd name="connsiteX5" fmla="*/ 0 w 1438275"/>
              <a:gd name="connsiteY5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8275" h="1400175">
                <a:moveTo>
                  <a:pt x="1438275" y="0"/>
                </a:moveTo>
                <a:cubicBezTo>
                  <a:pt x="1270000" y="284956"/>
                  <a:pt x="1101725" y="569913"/>
                  <a:pt x="914400" y="733425"/>
                </a:cubicBezTo>
                <a:cubicBezTo>
                  <a:pt x="727075" y="896937"/>
                  <a:pt x="466725" y="869950"/>
                  <a:pt x="314325" y="981075"/>
                </a:cubicBezTo>
                <a:cubicBezTo>
                  <a:pt x="161925" y="1092200"/>
                  <a:pt x="0" y="1400175"/>
                  <a:pt x="0" y="1400175"/>
                </a:cubicBezTo>
                <a:lnTo>
                  <a:pt x="0" y="1400175"/>
                </a:lnTo>
                <a:lnTo>
                  <a:pt x="0" y="1400175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3892884" y="3133725"/>
            <a:ext cx="430674" cy="1676400"/>
          </a:xfrm>
          <a:custGeom>
            <a:avLst/>
            <a:gdLst>
              <a:gd name="connsiteX0" fmla="*/ 430674 w 430674"/>
              <a:gd name="connsiteY0" fmla="*/ 0 h 1676400"/>
              <a:gd name="connsiteX1" fmla="*/ 335424 w 430674"/>
              <a:gd name="connsiteY1" fmla="*/ 714375 h 1676400"/>
              <a:gd name="connsiteX2" fmla="*/ 49674 w 430674"/>
              <a:gd name="connsiteY2" fmla="*/ 1400175 h 1676400"/>
              <a:gd name="connsiteX3" fmla="*/ 2049 w 430674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674" h="1676400">
                <a:moveTo>
                  <a:pt x="430674" y="0"/>
                </a:moveTo>
                <a:cubicBezTo>
                  <a:pt x="414799" y="240506"/>
                  <a:pt x="398924" y="481013"/>
                  <a:pt x="335424" y="714375"/>
                </a:cubicBezTo>
                <a:cubicBezTo>
                  <a:pt x="271924" y="947738"/>
                  <a:pt x="105236" y="1239838"/>
                  <a:pt x="49674" y="1400175"/>
                </a:cubicBezTo>
                <a:cubicBezTo>
                  <a:pt x="-5888" y="1560512"/>
                  <a:pt x="-1920" y="1618456"/>
                  <a:pt x="2049" y="1676400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4723608" y="3143250"/>
            <a:ext cx="914400" cy="1554328"/>
          </a:xfrm>
          <a:custGeom>
            <a:avLst/>
            <a:gdLst>
              <a:gd name="connsiteX0" fmla="*/ 23013 w 861213"/>
              <a:gd name="connsiteY0" fmla="*/ 0 h 1400175"/>
              <a:gd name="connsiteX1" fmla="*/ 80163 w 861213"/>
              <a:gd name="connsiteY1" fmla="*/ 476250 h 1400175"/>
              <a:gd name="connsiteX2" fmla="*/ 680238 w 861213"/>
              <a:gd name="connsiteY2" fmla="*/ 885825 h 1400175"/>
              <a:gd name="connsiteX3" fmla="*/ 861213 w 861213"/>
              <a:gd name="connsiteY3" fmla="*/ 1400175 h 1400175"/>
              <a:gd name="connsiteX0" fmla="*/ 9941 w 905291"/>
              <a:gd name="connsiteY0" fmla="*/ 0 h 1400175"/>
              <a:gd name="connsiteX1" fmla="*/ 124241 w 905291"/>
              <a:gd name="connsiteY1" fmla="*/ 476250 h 1400175"/>
              <a:gd name="connsiteX2" fmla="*/ 724316 w 905291"/>
              <a:gd name="connsiteY2" fmla="*/ 885825 h 1400175"/>
              <a:gd name="connsiteX3" fmla="*/ 905291 w 905291"/>
              <a:gd name="connsiteY3" fmla="*/ 1400175 h 1400175"/>
              <a:gd name="connsiteX0" fmla="*/ 7924 w 922324"/>
              <a:gd name="connsiteY0" fmla="*/ 0 h 1400175"/>
              <a:gd name="connsiteX1" fmla="*/ 141274 w 922324"/>
              <a:gd name="connsiteY1" fmla="*/ 476250 h 1400175"/>
              <a:gd name="connsiteX2" fmla="*/ 741349 w 922324"/>
              <a:gd name="connsiteY2" fmla="*/ 885825 h 1400175"/>
              <a:gd name="connsiteX3" fmla="*/ 922324 w 922324"/>
              <a:gd name="connsiteY3" fmla="*/ 1400175 h 1400175"/>
              <a:gd name="connsiteX0" fmla="*/ 4402 w 918802"/>
              <a:gd name="connsiteY0" fmla="*/ 0 h 1400175"/>
              <a:gd name="connsiteX1" fmla="*/ 137752 w 918802"/>
              <a:gd name="connsiteY1" fmla="*/ 476250 h 1400175"/>
              <a:gd name="connsiteX2" fmla="*/ 737827 w 918802"/>
              <a:gd name="connsiteY2" fmla="*/ 885825 h 1400175"/>
              <a:gd name="connsiteX3" fmla="*/ 918802 w 918802"/>
              <a:gd name="connsiteY3" fmla="*/ 1400175 h 1400175"/>
              <a:gd name="connsiteX0" fmla="*/ 0 w 914400"/>
              <a:gd name="connsiteY0" fmla="*/ 0 h 1400175"/>
              <a:gd name="connsiteX1" fmla="*/ 133350 w 914400"/>
              <a:gd name="connsiteY1" fmla="*/ 476250 h 1400175"/>
              <a:gd name="connsiteX2" fmla="*/ 733425 w 914400"/>
              <a:gd name="connsiteY2" fmla="*/ 885825 h 1400175"/>
              <a:gd name="connsiteX3" fmla="*/ 914400 w 914400"/>
              <a:gd name="connsiteY3" fmla="*/ 1400175 h 1400175"/>
              <a:gd name="connsiteX0" fmla="*/ 0 w 914400"/>
              <a:gd name="connsiteY0" fmla="*/ 0 h 1400175"/>
              <a:gd name="connsiteX1" fmla="*/ 133350 w 914400"/>
              <a:gd name="connsiteY1" fmla="*/ 476250 h 1400175"/>
              <a:gd name="connsiteX2" fmla="*/ 733425 w 914400"/>
              <a:gd name="connsiteY2" fmla="*/ 885825 h 1400175"/>
              <a:gd name="connsiteX3" fmla="*/ 914400 w 914400"/>
              <a:gd name="connsiteY3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400175">
                <a:moveTo>
                  <a:pt x="0" y="0"/>
                </a:moveTo>
                <a:cubicBezTo>
                  <a:pt x="11906" y="364331"/>
                  <a:pt x="11113" y="328613"/>
                  <a:pt x="133350" y="476250"/>
                </a:cubicBezTo>
                <a:cubicBezTo>
                  <a:pt x="255588" y="623888"/>
                  <a:pt x="603250" y="731837"/>
                  <a:pt x="733425" y="885825"/>
                </a:cubicBezTo>
                <a:cubicBezTo>
                  <a:pt x="863600" y="1039813"/>
                  <a:pt x="889000" y="1219994"/>
                  <a:pt x="914400" y="1400175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5247483" y="3953893"/>
            <a:ext cx="714375" cy="371475"/>
          </a:xfrm>
          <a:custGeom>
            <a:avLst/>
            <a:gdLst>
              <a:gd name="connsiteX0" fmla="*/ 0 w 714375"/>
              <a:gd name="connsiteY0" fmla="*/ 0 h 371475"/>
              <a:gd name="connsiteX1" fmla="*/ 466725 w 714375"/>
              <a:gd name="connsiteY1" fmla="*/ 304800 h 371475"/>
              <a:gd name="connsiteX2" fmla="*/ 714375 w 7143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371475">
                <a:moveTo>
                  <a:pt x="0" y="0"/>
                </a:moveTo>
                <a:cubicBezTo>
                  <a:pt x="173831" y="121443"/>
                  <a:pt x="347662" y="242887"/>
                  <a:pt x="466725" y="304800"/>
                </a:cubicBezTo>
                <a:cubicBezTo>
                  <a:pt x="585788" y="366713"/>
                  <a:pt x="650081" y="369094"/>
                  <a:pt x="714375" y="37147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Pseudo-ASN (PASN)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Patterned after </a:t>
            </a:r>
            <a:r>
              <a:rPr lang="en-US" dirty="0" smtClean="0"/>
              <a:t>ASN.1, but modified for ease of use</a:t>
            </a:r>
          </a:p>
          <a:p>
            <a:pPr lvl="1"/>
            <a:r>
              <a:rPr lang="en-US" dirty="0" smtClean="0"/>
              <a:t>ASN.1 has no first-class map (</a:t>
            </a:r>
            <a:r>
              <a:rPr lang="en-US" dirty="0" err="1" smtClean="0"/>
              <a:t>key:value</a:t>
            </a:r>
            <a:r>
              <a:rPr lang="en-US" dirty="0" smtClean="0"/>
              <a:t> pair) type</a:t>
            </a:r>
          </a:p>
          <a:p>
            <a:pPr lvl="2"/>
            <a:r>
              <a:rPr lang="en-US" dirty="0" smtClean="0"/>
              <a:t>SEQUENCE / SEQUENCE OF and SET / SET OF are the only compound ASN.1 types</a:t>
            </a:r>
          </a:p>
          <a:p>
            <a:pPr lvl="2"/>
            <a:r>
              <a:rPr lang="en-US" dirty="0" smtClean="0"/>
              <a:t>Table Constraint syntax is general but cumbersome</a:t>
            </a:r>
          </a:p>
          <a:p>
            <a:pPr lvl="2"/>
            <a:r>
              <a:rPr lang="en-US" dirty="0" smtClean="0"/>
              <a:t>PASN defines MAP to represent </a:t>
            </a:r>
            <a:r>
              <a:rPr lang="en-US" dirty="0" err="1" smtClean="0"/>
              <a:t>Identifier:Typereference</a:t>
            </a:r>
            <a:r>
              <a:rPr lang="en-US" dirty="0" smtClean="0"/>
              <a:t> pairs</a:t>
            </a:r>
          </a:p>
          <a:p>
            <a:pPr lvl="1"/>
            <a:r>
              <a:rPr lang="en-US" dirty="0" smtClean="0"/>
              <a:t>ASN.1 restricts case for Identifier and </a:t>
            </a:r>
            <a:r>
              <a:rPr lang="en-US" dirty="0" err="1"/>
              <a:t>T</a:t>
            </a:r>
            <a:r>
              <a:rPr lang="en-US" dirty="0" err="1" smtClean="0"/>
              <a:t>ypereference</a:t>
            </a:r>
            <a:endParaRPr lang="en-US" dirty="0" smtClean="0"/>
          </a:p>
          <a:p>
            <a:pPr lvl="2"/>
            <a:r>
              <a:rPr lang="en-US" dirty="0" smtClean="0"/>
              <a:t>PASN allows both upper and lower case first character</a:t>
            </a:r>
          </a:p>
          <a:p>
            <a:pPr lvl="1"/>
            <a:r>
              <a:rPr lang="en-US" dirty="0" smtClean="0"/>
              <a:t>ASN.1 SEQUENCE does not support encoding modes</a:t>
            </a:r>
          </a:p>
          <a:p>
            <a:pPr lvl="2"/>
            <a:r>
              <a:rPr lang="en-US" dirty="0"/>
              <a:t>JSON Encoding Rules (to be defined) might add encoding </a:t>
            </a:r>
            <a:r>
              <a:rPr lang="en-US" dirty="0" smtClean="0"/>
              <a:t>modes</a:t>
            </a:r>
          </a:p>
          <a:p>
            <a:pPr lvl="2"/>
            <a:r>
              <a:rPr lang="en-US" dirty="0" smtClean="0"/>
              <a:t>PASN defines RECORD to be encoded as either JSON object or array</a:t>
            </a:r>
          </a:p>
          <a:p>
            <a:pPr lvl="1"/>
            <a:r>
              <a:rPr lang="en-US" dirty="0" smtClean="0"/>
              <a:t>PASN requires explicit tags for names</a:t>
            </a:r>
          </a:p>
          <a:p>
            <a:pPr lvl="2"/>
            <a:r>
              <a:rPr lang="en-US" dirty="0" smtClean="0"/>
              <a:t>RECORD field tags are optional, must be ordinal if present</a:t>
            </a:r>
          </a:p>
          <a:p>
            <a:pPr lvl="1"/>
            <a:r>
              <a:rPr lang="en-US" dirty="0" smtClean="0"/>
              <a:t>PASN does not allow anonymous type definitions</a:t>
            </a:r>
          </a:p>
          <a:p>
            <a:pPr lvl="2"/>
            <a:r>
              <a:rPr lang="en-US" dirty="0" smtClean="0"/>
              <a:t>Fields contain references to named types</a:t>
            </a:r>
          </a:p>
          <a:p>
            <a:pPr lvl="2"/>
            <a:r>
              <a:rPr lang="en-US" dirty="0" smtClean="0"/>
              <a:t>Supports direct translation to JAEN without compiling</a:t>
            </a:r>
          </a:p>
        </p:txBody>
      </p:sp>
    </p:spTree>
    <p:extLst>
      <p:ext uri="{BB962C8B-B14F-4D97-AF65-F5344CB8AC3E}">
        <p14:creationId xmlns:p14="http://schemas.microsoft.com/office/powerpoint/2010/main" val="383728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Encoding Modes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Verbose</a:t>
            </a:r>
          </a:p>
          <a:p>
            <a:pPr lvl="2"/>
            <a:r>
              <a:rPr lang="en-US" dirty="0" smtClean="0"/>
              <a:t>RECORD encoded as Object</a:t>
            </a:r>
          </a:p>
          <a:p>
            <a:pPr lvl="2"/>
            <a:r>
              <a:rPr lang="en-US" dirty="0" smtClean="0"/>
              <a:t>Highest bandwidth</a:t>
            </a:r>
          </a:p>
          <a:p>
            <a:pPr lvl="2"/>
            <a:r>
              <a:rPr lang="en-US" dirty="0" smtClean="0"/>
              <a:t>Arguably most human-readable (explicit field names)</a:t>
            </a:r>
          </a:p>
          <a:p>
            <a:r>
              <a:rPr lang="en-US" dirty="0" smtClean="0"/>
              <a:t>Concise</a:t>
            </a:r>
          </a:p>
          <a:p>
            <a:pPr lvl="2"/>
            <a:r>
              <a:rPr lang="en-US" dirty="0" smtClean="0"/>
              <a:t>RECORD encoded as Array</a:t>
            </a:r>
          </a:p>
          <a:p>
            <a:pPr lvl="2"/>
            <a:r>
              <a:rPr lang="en-US" dirty="0" smtClean="0"/>
              <a:t>Reduced bandwidth</a:t>
            </a:r>
          </a:p>
          <a:p>
            <a:pPr lvl="2"/>
            <a:r>
              <a:rPr lang="en-US" dirty="0" smtClean="0"/>
              <a:t>Arguably more readable (no field name clutter)</a:t>
            </a:r>
          </a:p>
          <a:p>
            <a:r>
              <a:rPr lang="en-US" dirty="0" smtClean="0"/>
              <a:t>Minimized</a:t>
            </a:r>
          </a:p>
          <a:p>
            <a:pPr lvl="2"/>
            <a:r>
              <a:rPr lang="en-US" dirty="0" smtClean="0"/>
              <a:t>RECORD encoded as Array, Names encoded as Tags</a:t>
            </a:r>
          </a:p>
          <a:p>
            <a:pPr lvl="2"/>
            <a:r>
              <a:rPr lang="en-US" dirty="0" smtClean="0"/>
              <a:t>Most bandwidth efficient, </a:t>
            </a:r>
            <a:r>
              <a:rPr lang="en-US" dirty="0"/>
              <a:t>l</a:t>
            </a:r>
            <a:r>
              <a:rPr lang="en-US" dirty="0" smtClean="0"/>
              <a:t>east readable</a:t>
            </a:r>
          </a:p>
          <a:p>
            <a:pPr lvl="2"/>
            <a:r>
              <a:rPr lang="en-US" dirty="0" smtClean="0"/>
              <a:t>Use directly for transmission, or as visualization of binary encoding</a:t>
            </a:r>
          </a:p>
        </p:txBody>
      </p:sp>
    </p:spTree>
    <p:extLst>
      <p:ext uri="{BB962C8B-B14F-4D97-AF65-F5344CB8AC3E}">
        <p14:creationId xmlns:p14="http://schemas.microsoft.com/office/powerpoint/2010/main" val="195856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823009" y="4804611"/>
            <a:ext cx="2053791" cy="280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5261811"/>
            <a:ext cx="3657600" cy="2857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2000" y="5719010"/>
            <a:ext cx="4114800" cy="409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Schema Generation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03857" y="2438400"/>
            <a:ext cx="1334101" cy="685800"/>
          </a:xfrm>
          <a:prstGeom prst="roundRect">
            <a:avLst>
              <a:gd name="adj" fmla="val 2271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Abstract Syntax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2760857" y="2667000"/>
            <a:ext cx="1133062" cy="2286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74555" y="2458819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JSON Load</a:t>
            </a:r>
          </a:p>
          <a:p>
            <a:endParaRPr lang="en-US" sz="1200" i="1" dirty="0" smtClean="0"/>
          </a:p>
          <a:p>
            <a:r>
              <a:rPr lang="en-US" sz="1200" i="1" dirty="0" smtClean="0"/>
              <a:t>JSON Dump</a:t>
            </a:r>
            <a:endParaRPr lang="en-US" sz="12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11084" y="313586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JAEN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808622"/>
            <a:ext cx="40900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[34,[8,["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cdn.badco.org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"]]]</a:t>
            </a:r>
          </a:p>
          <a:p>
            <a:pPr algn="r"/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mitigate",["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cybox:Hostname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",["cdn.badco.org"]]]</a:t>
            </a:r>
          </a:p>
          <a:p>
            <a:pPr algn="r"/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mitigate","target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":{"type":"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cybox:Hostname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specifiers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":{"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Hostname_Value":"cdn.badco.org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"}}}</a:t>
            </a:r>
          </a:p>
        </p:txBody>
      </p:sp>
      <p:sp>
        <p:nvSpPr>
          <p:cNvPr id="13" name="Freeform 12"/>
          <p:cNvSpPr/>
          <p:nvPr/>
        </p:nvSpPr>
        <p:spPr>
          <a:xfrm>
            <a:off x="2514600" y="4433136"/>
            <a:ext cx="140571" cy="838200"/>
          </a:xfrm>
          <a:custGeom>
            <a:avLst/>
            <a:gdLst>
              <a:gd name="connsiteX0" fmla="*/ 190500 w 190500"/>
              <a:gd name="connsiteY0" fmla="*/ 0 h 876300"/>
              <a:gd name="connsiteX1" fmla="*/ 152400 w 190500"/>
              <a:gd name="connsiteY1" fmla="*/ 361950 h 876300"/>
              <a:gd name="connsiteX2" fmla="*/ 28575 w 190500"/>
              <a:gd name="connsiteY2" fmla="*/ 704850 h 876300"/>
              <a:gd name="connsiteX3" fmla="*/ 0 w 190500"/>
              <a:gd name="connsiteY3" fmla="*/ 876300 h 876300"/>
              <a:gd name="connsiteX4" fmla="*/ 0 w 190500"/>
              <a:gd name="connsiteY4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876300">
                <a:moveTo>
                  <a:pt x="190500" y="0"/>
                </a:moveTo>
                <a:cubicBezTo>
                  <a:pt x="184943" y="122237"/>
                  <a:pt x="179387" y="244475"/>
                  <a:pt x="152400" y="361950"/>
                </a:cubicBezTo>
                <a:cubicBezTo>
                  <a:pt x="125413" y="479425"/>
                  <a:pt x="53975" y="619125"/>
                  <a:pt x="28575" y="704850"/>
                </a:cubicBezTo>
                <a:cubicBezTo>
                  <a:pt x="3175" y="790575"/>
                  <a:pt x="0" y="876300"/>
                  <a:pt x="0" y="876300"/>
                </a:cubicBezTo>
                <a:lnTo>
                  <a:pt x="0" y="87630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038599" y="4433136"/>
            <a:ext cx="47625" cy="390525"/>
          </a:xfrm>
          <a:custGeom>
            <a:avLst/>
            <a:gdLst>
              <a:gd name="connsiteX0" fmla="*/ 76200 w 76200"/>
              <a:gd name="connsiteY0" fmla="*/ 0 h 457200"/>
              <a:gd name="connsiteX1" fmla="*/ 66675 w 76200"/>
              <a:gd name="connsiteY1" fmla="*/ 180975 h 457200"/>
              <a:gd name="connsiteX2" fmla="*/ 19050 w 76200"/>
              <a:gd name="connsiteY2" fmla="*/ 371475 h 457200"/>
              <a:gd name="connsiteX3" fmla="*/ 0 w 76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" h="457200">
                <a:moveTo>
                  <a:pt x="76200" y="0"/>
                </a:moveTo>
                <a:cubicBezTo>
                  <a:pt x="76200" y="59531"/>
                  <a:pt x="76200" y="119063"/>
                  <a:pt x="66675" y="180975"/>
                </a:cubicBezTo>
                <a:cubicBezTo>
                  <a:pt x="57150" y="242888"/>
                  <a:pt x="30162" y="325438"/>
                  <a:pt x="19050" y="371475"/>
                </a:cubicBezTo>
                <a:cubicBezTo>
                  <a:pt x="7938" y="417512"/>
                  <a:pt x="3969" y="437356"/>
                  <a:pt x="0" y="457200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12376" y="4433136"/>
            <a:ext cx="606874" cy="1276350"/>
          </a:xfrm>
          <a:custGeom>
            <a:avLst/>
            <a:gdLst>
              <a:gd name="connsiteX0" fmla="*/ 606874 w 606874"/>
              <a:gd name="connsiteY0" fmla="*/ 0 h 1276350"/>
              <a:gd name="connsiteX1" fmla="*/ 492574 w 606874"/>
              <a:gd name="connsiteY1" fmla="*/ 285750 h 1276350"/>
              <a:gd name="connsiteX2" fmla="*/ 54424 w 606874"/>
              <a:gd name="connsiteY2" fmla="*/ 752475 h 1276350"/>
              <a:gd name="connsiteX3" fmla="*/ 6799 w 606874"/>
              <a:gd name="connsiteY3" fmla="*/ 1276350 h 1276350"/>
              <a:gd name="connsiteX4" fmla="*/ 6799 w 606874"/>
              <a:gd name="connsiteY4" fmla="*/ 1276350 h 1276350"/>
              <a:gd name="connsiteX5" fmla="*/ 6799 w 606874"/>
              <a:gd name="connsiteY5" fmla="*/ 127635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6874" h="1276350">
                <a:moveTo>
                  <a:pt x="606874" y="0"/>
                </a:moveTo>
                <a:cubicBezTo>
                  <a:pt x="595761" y="80169"/>
                  <a:pt x="584649" y="160338"/>
                  <a:pt x="492574" y="285750"/>
                </a:cubicBezTo>
                <a:cubicBezTo>
                  <a:pt x="400499" y="411162"/>
                  <a:pt x="135386" y="587375"/>
                  <a:pt x="54424" y="752475"/>
                </a:cubicBezTo>
                <a:cubicBezTo>
                  <a:pt x="-26539" y="917575"/>
                  <a:pt x="6799" y="1276350"/>
                  <a:pt x="6799" y="1276350"/>
                </a:cubicBezTo>
                <a:lnTo>
                  <a:pt x="6799" y="1276350"/>
                </a:lnTo>
                <a:lnTo>
                  <a:pt x="6799" y="127635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143000" y="3810000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Schema Verbose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327709" y="3810000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Schema Concise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512418" y="3810000"/>
            <a:ext cx="11430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Schema Minimized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034236" y="3810000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Proto3 Binary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849527" y="3814011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XSD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18947" y="3814011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Binary</a:t>
            </a:r>
          </a:p>
        </p:txBody>
      </p:sp>
      <p:cxnSp>
        <p:nvCxnSpPr>
          <p:cNvPr id="20" name="Straight Arrow Connector 19"/>
          <p:cNvCxnSpPr>
            <a:stCxn id="10" idx="2"/>
            <a:endCxn id="32" idx="0"/>
          </p:cNvCxnSpPr>
          <p:nvPr/>
        </p:nvCxnSpPr>
        <p:spPr>
          <a:xfrm flipH="1">
            <a:off x="1638300" y="3124200"/>
            <a:ext cx="293260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34" idx="0"/>
          </p:cNvCxnSpPr>
          <p:nvPr/>
        </p:nvCxnSpPr>
        <p:spPr>
          <a:xfrm flipH="1">
            <a:off x="2823009" y="3124200"/>
            <a:ext cx="1747899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35" idx="0"/>
          </p:cNvCxnSpPr>
          <p:nvPr/>
        </p:nvCxnSpPr>
        <p:spPr>
          <a:xfrm flipH="1">
            <a:off x="4083918" y="3124200"/>
            <a:ext cx="48699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37" idx="0"/>
          </p:cNvCxnSpPr>
          <p:nvPr/>
        </p:nvCxnSpPr>
        <p:spPr>
          <a:xfrm>
            <a:off x="4570908" y="3124200"/>
            <a:ext cx="773919" cy="68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36" idx="0"/>
          </p:cNvCxnSpPr>
          <p:nvPr/>
        </p:nvCxnSpPr>
        <p:spPr>
          <a:xfrm>
            <a:off x="4570908" y="3124200"/>
            <a:ext cx="195862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38" idx="0"/>
          </p:cNvCxnSpPr>
          <p:nvPr/>
        </p:nvCxnSpPr>
        <p:spPr>
          <a:xfrm>
            <a:off x="4570908" y="3124200"/>
            <a:ext cx="3143339" cy="68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7400" y="5331023"/>
            <a:ext cx="235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Encoding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(Message Formats)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24721" y="2587823"/>
            <a:ext cx="3190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(Application Programming Interface)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838200" y="1650100"/>
            <a:ext cx="1885158" cy="1550300"/>
            <a:chOff x="838200" y="1650100"/>
            <a:chExt cx="1885158" cy="1550300"/>
          </a:xfrm>
        </p:grpSpPr>
        <p:sp>
          <p:nvSpPr>
            <p:cNvPr id="41" name="Folded Corner 40"/>
            <p:cNvSpPr/>
            <p:nvPr/>
          </p:nvSpPr>
          <p:spPr>
            <a:xfrm rot="10800000">
              <a:off x="857430" y="1650100"/>
              <a:ext cx="1865928" cy="1550300"/>
            </a:xfrm>
            <a:prstGeom prst="foldedCorner">
              <a:avLst>
                <a:gd name="adj" fmla="val 988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38200" y="1702700"/>
              <a:ext cx="1862930" cy="14977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7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"meta": {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  "module": "openc2"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},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"types": [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  ["OpenC2Command", "Record", </a:t>
              </a:r>
              <a:r>
                <a:rPr lang="en-US" sz="700" dirty="0" smtClean="0">
                  <a:solidFill>
                    <a:schemeClr val="tx1"/>
                  </a:solidFill>
                </a:rPr>
                <a:t>[],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  [1, "action", "Action", </a:t>
              </a:r>
              <a:r>
                <a:rPr lang="en-US" sz="700" dirty="0" smtClean="0">
                  <a:solidFill>
                    <a:schemeClr val="tx1"/>
                  </a:solidFill>
                </a:rPr>
                <a:t>[],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  [2, "target", "Target", </a:t>
              </a:r>
              <a:r>
                <a:rPr lang="en-US" sz="700" dirty="0" smtClean="0">
                  <a:solidFill>
                    <a:schemeClr val="tx1"/>
                  </a:solidFill>
                </a:rPr>
                <a:t>[],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  [3, "actuator", "Actuator", </a:t>
              </a:r>
              <a:r>
                <a:rPr lang="en-US" sz="700" dirty="0" smtClean="0">
                  <a:solidFill>
                    <a:schemeClr val="tx1"/>
                  </a:solidFill>
                </a:rPr>
                <a:t>[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  [4, "modifiers", "Modifiers</a:t>
              </a:r>
              <a:r>
                <a:rPr lang="en-US" sz="700" dirty="0" smtClean="0">
                  <a:solidFill>
                    <a:schemeClr val="tx1"/>
                  </a:solidFill>
                </a:rPr>
                <a:t>",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]]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]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0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72595885"/>
              </p:ext>
            </p:extLst>
          </p:nvPr>
        </p:nvGraphicFramePr>
        <p:xfrm>
          <a:off x="636487" y="2178099"/>
          <a:ext cx="1295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11"/>
                <a:gridCol w="430916"/>
                <a:gridCol w="646373"/>
              </a:tblGrid>
              <a:tr h="116917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Tag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Prop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Type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action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target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TargetType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actuator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ActuatorType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modifiers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ModifiersType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0286" y="3242846"/>
            <a:ext cx="1476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Property Tables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14800" y="3117268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libri" panose="020F0502020204030204" pitchFamily="34" charset="0"/>
              </a:rPr>
              <a:t>PseudoASN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(optional)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79442" y="32004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JAEN</a:t>
            </a:r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657600" y="2362200"/>
            <a:ext cx="2031049" cy="788822"/>
            <a:chOff x="5385797" y="4468978"/>
            <a:chExt cx="2031049" cy="788822"/>
          </a:xfrm>
        </p:grpSpPr>
        <p:sp>
          <p:nvSpPr>
            <p:cNvPr id="51" name="Folded Corner 50"/>
            <p:cNvSpPr/>
            <p:nvPr/>
          </p:nvSpPr>
          <p:spPr>
            <a:xfrm rot="10800000">
              <a:off x="5402606" y="4468978"/>
              <a:ext cx="2014240" cy="775932"/>
            </a:xfrm>
            <a:prstGeom prst="foldedCorner">
              <a:avLst>
                <a:gd name="adj" fmla="val 9888"/>
              </a:avLst>
            </a:prstGeom>
            <a:solidFill>
              <a:srgbClr val="F6F5DE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85797" y="4519136"/>
              <a:ext cx="1824538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OpenC2Command ::= RECORD {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</a:t>
              </a:r>
            </a:p>
            <a:p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133600"/>
            <a:ext cx="914402" cy="7040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6118" y="2895600"/>
            <a:ext cx="134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abstract schema </a:t>
            </a:r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 </a:t>
            </a:r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on standard </a:t>
            </a:r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specs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8474" y="2771001"/>
            <a:ext cx="814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Translate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44975" y="2674087"/>
            <a:ext cx="810605" cy="14531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302738" y="2670912"/>
            <a:ext cx="337599" cy="14531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981200" y="2674087"/>
            <a:ext cx="337599" cy="14531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4" idx="3"/>
            <a:endCxn id="31" idx="1"/>
          </p:cNvCxnSpPr>
          <p:nvPr/>
        </p:nvCxnSpPr>
        <p:spPr>
          <a:xfrm>
            <a:off x="3783113" y="5247276"/>
            <a:ext cx="1107592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657600" y="5072068"/>
            <a:ext cx="1170540" cy="27969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OpenC2</a:t>
            </a:r>
          </a:p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(deny)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58882" y="4846225"/>
            <a:ext cx="224231" cy="80210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Producer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09800" y="4849399"/>
            <a:ext cx="1344715" cy="79892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sz="16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  <a:endParaRPr lang="en-US" sz="1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05400" y="4846225"/>
            <a:ext cx="990600" cy="80210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sz="16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Actuator</a:t>
            </a:r>
            <a:endParaRPr lang="en-US" sz="1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890705" y="4846225"/>
            <a:ext cx="197996" cy="80210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Consumer</a:t>
            </a:r>
          </a:p>
        </p:txBody>
      </p:sp>
      <p:sp>
        <p:nvSpPr>
          <p:cNvPr id="8" name="Freeform 7"/>
          <p:cNvSpPr/>
          <p:nvPr/>
        </p:nvSpPr>
        <p:spPr>
          <a:xfrm>
            <a:off x="3711286" y="3267075"/>
            <a:ext cx="3108613" cy="1531964"/>
          </a:xfrm>
          <a:custGeom>
            <a:avLst/>
            <a:gdLst>
              <a:gd name="connsiteX0" fmla="*/ 3067050 w 3068083"/>
              <a:gd name="connsiteY0" fmla="*/ 0 h 1724025"/>
              <a:gd name="connsiteX1" fmla="*/ 2676525 w 3068083"/>
              <a:gd name="connsiteY1" fmla="*/ 504825 h 1724025"/>
              <a:gd name="connsiteX2" fmla="*/ 666750 w 3068083"/>
              <a:gd name="connsiteY2" fmla="*/ 1104900 h 1724025"/>
              <a:gd name="connsiteX3" fmla="*/ 0 w 3068083"/>
              <a:gd name="connsiteY3" fmla="*/ 1724025 h 1724025"/>
              <a:gd name="connsiteX4" fmla="*/ 0 w 3068083"/>
              <a:gd name="connsiteY4" fmla="*/ 1724025 h 1724025"/>
              <a:gd name="connsiteX0" fmla="*/ 3067050 w 3067050"/>
              <a:gd name="connsiteY0" fmla="*/ 0 h 1724025"/>
              <a:gd name="connsiteX1" fmla="*/ 2676525 w 3067050"/>
              <a:gd name="connsiteY1" fmla="*/ 504825 h 1724025"/>
              <a:gd name="connsiteX2" fmla="*/ 666750 w 3067050"/>
              <a:gd name="connsiteY2" fmla="*/ 1104900 h 1724025"/>
              <a:gd name="connsiteX3" fmla="*/ 0 w 3067050"/>
              <a:gd name="connsiteY3" fmla="*/ 1724025 h 1724025"/>
              <a:gd name="connsiteX4" fmla="*/ 0 w 3067050"/>
              <a:gd name="connsiteY4" fmla="*/ 1724025 h 1724025"/>
              <a:gd name="connsiteX0" fmla="*/ 3067050 w 3067050"/>
              <a:gd name="connsiteY0" fmla="*/ 0 h 1724025"/>
              <a:gd name="connsiteX1" fmla="*/ 2676525 w 3067050"/>
              <a:gd name="connsiteY1" fmla="*/ 504825 h 1724025"/>
              <a:gd name="connsiteX2" fmla="*/ 666750 w 3067050"/>
              <a:gd name="connsiteY2" fmla="*/ 1104900 h 1724025"/>
              <a:gd name="connsiteX3" fmla="*/ 0 w 3067050"/>
              <a:gd name="connsiteY3" fmla="*/ 1724025 h 1724025"/>
              <a:gd name="connsiteX4" fmla="*/ 0 w 3067050"/>
              <a:gd name="connsiteY4" fmla="*/ 1724025 h 1724025"/>
              <a:gd name="connsiteX0" fmla="*/ 3067050 w 3067050"/>
              <a:gd name="connsiteY0" fmla="*/ 0 h 1724025"/>
              <a:gd name="connsiteX1" fmla="*/ 2676525 w 3067050"/>
              <a:gd name="connsiteY1" fmla="*/ 504825 h 1724025"/>
              <a:gd name="connsiteX2" fmla="*/ 666750 w 3067050"/>
              <a:gd name="connsiteY2" fmla="*/ 1104900 h 1724025"/>
              <a:gd name="connsiteX3" fmla="*/ 0 w 3067050"/>
              <a:gd name="connsiteY3" fmla="*/ 1724025 h 1724025"/>
              <a:gd name="connsiteX4" fmla="*/ 0 w 3067050"/>
              <a:gd name="connsiteY4" fmla="*/ 1724025 h 1724025"/>
              <a:gd name="connsiteX0" fmla="*/ 3306041 w 3306041"/>
              <a:gd name="connsiteY0" fmla="*/ 0 h 1933535"/>
              <a:gd name="connsiteX1" fmla="*/ 2915516 w 3306041"/>
              <a:gd name="connsiteY1" fmla="*/ 504825 h 1933535"/>
              <a:gd name="connsiteX2" fmla="*/ 905741 w 3306041"/>
              <a:gd name="connsiteY2" fmla="*/ 1104900 h 1933535"/>
              <a:gd name="connsiteX3" fmla="*/ 238991 w 3306041"/>
              <a:gd name="connsiteY3" fmla="*/ 1724025 h 1933535"/>
              <a:gd name="connsiteX4" fmla="*/ 0 w 3306041"/>
              <a:gd name="connsiteY4" fmla="*/ 1933535 h 1933535"/>
              <a:gd name="connsiteX0" fmla="*/ 3700895 w 3700895"/>
              <a:gd name="connsiteY0" fmla="*/ 0 h 1724025"/>
              <a:gd name="connsiteX1" fmla="*/ 3310370 w 3700895"/>
              <a:gd name="connsiteY1" fmla="*/ 504825 h 1724025"/>
              <a:gd name="connsiteX2" fmla="*/ 1300595 w 3700895"/>
              <a:gd name="connsiteY2" fmla="*/ 1104900 h 1724025"/>
              <a:gd name="connsiteX3" fmla="*/ 633845 w 3700895"/>
              <a:gd name="connsiteY3" fmla="*/ 1724025 h 1724025"/>
              <a:gd name="connsiteX4" fmla="*/ 0 w 3700895"/>
              <a:gd name="connsiteY4" fmla="*/ 1612287 h 1724025"/>
              <a:gd name="connsiteX0" fmla="*/ 3700895 w 3700895"/>
              <a:gd name="connsiteY0" fmla="*/ 0 h 1612287"/>
              <a:gd name="connsiteX1" fmla="*/ 3310370 w 3700895"/>
              <a:gd name="connsiteY1" fmla="*/ 504825 h 1612287"/>
              <a:gd name="connsiteX2" fmla="*/ 1300595 w 3700895"/>
              <a:gd name="connsiteY2" fmla="*/ 1104900 h 1612287"/>
              <a:gd name="connsiteX3" fmla="*/ 540327 w 3700895"/>
              <a:gd name="connsiteY3" fmla="*/ 1151367 h 1612287"/>
              <a:gd name="connsiteX4" fmla="*/ 0 w 3700895"/>
              <a:gd name="connsiteY4" fmla="*/ 1612287 h 1612287"/>
              <a:gd name="connsiteX0" fmla="*/ 3700895 w 3700895"/>
              <a:gd name="connsiteY0" fmla="*/ 0 h 1612287"/>
              <a:gd name="connsiteX1" fmla="*/ 3310370 w 3700895"/>
              <a:gd name="connsiteY1" fmla="*/ 504825 h 1612287"/>
              <a:gd name="connsiteX2" fmla="*/ 1300595 w 3700895"/>
              <a:gd name="connsiteY2" fmla="*/ 1104900 h 1612287"/>
              <a:gd name="connsiteX3" fmla="*/ 540327 w 3700895"/>
              <a:gd name="connsiteY3" fmla="*/ 1151367 h 1612287"/>
              <a:gd name="connsiteX4" fmla="*/ 0 w 3700895"/>
              <a:gd name="connsiteY4" fmla="*/ 1612287 h 1612287"/>
              <a:gd name="connsiteX0" fmla="*/ 3700895 w 3700895"/>
              <a:gd name="connsiteY0" fmla="*/ 0 h 1612287"/>
              <a:gd name="connsiteX1" fmla="*/ 3310370 w 3700895"/>
              <a:gd name="connsiteY1" fmla="*/ 504825 h 1612287"/>
              <a:gd name="connsiteX2" fmla="*/ 1300595 w 3700895"/>
              <a:gd name="connsiteY2" fmla="*/ 1104900 h 1612287"/>
              <a:gd name="connsiteX3" fmla="*/ 0 w 3700895"/>
              <a:gd name="connsiteY3" fmla="*/ 1612287 h 1612287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708313 w 3108613"/>
              <a:gd name="connsiteY2" fmla="*/ 1104900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708313 w 3108613"/>
              <a:gd name="connsiteY2" fmla="*/ 1104900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45968 w 3108613"/>
              <a:gd name="connsiteY2" fmla="*/ 1202672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35577 w 3108613"/>
              <a:gd name="connsiteY2" fmla="*/ 1174737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35577 w 3108613"/>
              <a:gd name="connsiteY2" fmla="*/ 1174737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35577 w 3108613"/>
              <a:gd name="connsiteY2" fmla="*/ 1174737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35577 w 3108613"/>
              <a:gd name="connsiteY2" fmla="*/ 1174737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35577 w 3108613"/>
              <a:gd name="connsiteY2" fmla="*/ 1174737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35577 w 3108613"/>
              <a:gd name="connsiteY2" fmla="*/ 1174737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801831 w 3108613"/>
              <a:gd name="connsiteY2" fmla="*/ 1049031 h 2087175"/>
              <a:gd name="connsiteX3" fmla="*/ 0 w 3108613"/>
              <a:gd name="connsiteY3" fmla="*/ 2087175 h 2087175"/>
              <a:gd name="connsiteX0" fmla="*/ 3108613 w 3108613"/>
              <a:gd name="connsiteY0" fmla="*/ 0 h 2017338"/>
              <a:gd name="connsiteX1" fmla="*/ 2718088 w 3108613"/>
              <a:gd name="connsiteY1" fmla="*/ 504825 h 2017338"/>
              <a:gd name="connsiteX2" fmla="*/ 801831 w 3108613"/>
              <a:gd name="connsiteY2" fmla="*/ 1049031 h 2017338"/>
              <a:gd name="connsiteX3" fmla="*/ 0 w 3108613"/>
              <a:gd name="connsiteY3" fmla="*/ 2017338 h 2017338"/>
              <a:gd name="connsiteX0" fmla="*/ 3108613 w 3108613"/>
              <a:gd name="connsiteY0" fmla="*/ 0 h 2017338"/>
              <a:gd name="connsiteX1" fmla="*/ 2718088 w 3108613"/>
              <a:gd name="connsiteY1" fmla="*/ 504825 h 2017338"/>
              <a:gd name="connsiteX2" fmla="*/ 801831 w 3108613"/>
              <a:gd name="connsiteY2" fmla="*/ 1049031 h 2017338"/>
              <a:gd name="connsiteX3" fmla="*/ 0 w 3108613"/>
              <a:gd name="connsiteY3" fmla="*/ 2017338 h 2017338"/>
              <a:gd name="connsiteX0" fmla="*/ 3108613 w 3108613"/>
              <a:gd name="connsiteY0" fmla="*/ 0 h 2017338"/>
              <a:gd name="connsiteX1" fmla="*/ 2718088 w 3108613"/>
              <a:gd name="connsiteY1" fmla="*/ 504825 h 2017338"/>
              <a:gd name="connsiteX2" fmla="*/ 801831 w 3108613"/>
              <a:gd name="connsiteY2" fmla="*/ 1049031 h 2017338"/>
              <a:gd name="connsiteX3" fmla="*/ 0 w 3108613"/>
              <a:gd name="connsiteY3" fmla="*/ 2017338 h 2017338"/>
              <a:gd name="connsiteX0" fmla="*/ 3108613 w 3108613"/>
              <a:gd name="connsiteY0" fmla="*/ 0 h 2059240"/>
              <a:gd name="connsiteX1" fmla="*/ 2718088 w 3108613"/>
              <a:gd name="connsiteY1" fmla="*/ 504825 h 2059240"/>
              <a:gd name="connsiteX2" fmla="*/ 801831 w 3108613"/>
              <a:gd name="connsiteY2" fmla="*/ 1049031 h 2059240"/>
              <a:gd name="connsiteX3" fmla="*/ 0 w 3108613"/>
              <a:gd name="connsiteY3" fmla="*/ 2059240 h 205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8613" h="2059240">
                <a:moveTo>
                  <a:pt x="3108613" y="0"/>
                </a:moveTo>
                <a:cubicBezTo>
                  <a:pt x="3099087" y="123546"/>
                  <a:pt x="3102552" y="329987"/>
                  <a:pt x="2718088" y="504825"/>
                </a:cubicBezTo>
                <a:cubicBezTo>
                  <a:pt x="2333624" y="679664"/>
                  <a:pt x="1254846" y="789962"/>
                  <a:pt x="801831" y="1049031"/>
                </a:cubicBezTo>
                <a:cubicBezTo>
                  <a:pt x="348816" y="1308100"/>
                  <a:pt x="135874" y="1492616"/>
                  <a:pt x="0" y="2059240"/>
                </a:cubicBezTo>
              </a:path>
            </a:pathLst>
          </a:custGeom>
          <a:noFill/>
          <a:ln w="381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019676" y="3782292"/>
            <a:ext cx="661236" cy="1023072"/>
          </a:xfrm>
          <a:custGeom>
            <a:avLst/>
            <a:gdLst>
              <a:gd name="connsiteX0" fmla="*/ 923925 w 923925"/>
              <a:gd name="connsiteY0" fmla="*/ 0 h 1047750"/>
              <a:gd name="connsiteX1" fmla="*/ 323850 w 923925"/>
              <a:gd name="connsiteY1" fmla="*/ 228600 h 1047750"/>
              <a:gd name="connsiteX2" fmla="*/ 0 w 923925"/>
              <a:gd name="connsiteY2" fmla="*/ 1047750 h 1047750"/>
              <a:gd name="connsiteX3" fmla="*/ 0 w 923925"/>
              <a:gd name="connsiteY3" fmla="*/ 1047750 h 1047750"/>
              <a:gd name="connsiteX0" fmla="*/ 923925 w 923925"/>
              <a:gd name="connsiteY0" fmla="*/ 0 h 1057825"/>
              <a:gd name="connsiteX1" fmla="*/ 323850 w 923925"/>
              <a:gd name="connsiteY1" fmla="*/ 238675 h 1057825"/>
              <a:gd name="connsiteX2" fmla="*/ 0 w 923925"/>
              <a:gd name="connsiteY2" fmla="*/ 1057825 h 1057825"/>
              <a:gd name="connsiteX3" fmla="*/ 0 w 923925"/>
              <a:gd name="connsiteY3" fmla="*/ 1057825 h 1057825"/>
              <a:gd name="connsiteX0" fmla="*/ 923925 w 923925"/>
              <a:gd name="connsiteY0" fmla="*/ 0 h 1057825"/>
              <a:gd name="connsiteX1" fmla="*/ 323850 w 923925"/>
              <a:gd name="connsiteY1" fmla="*/ 238675 h 1057825"/>
              <a:gd name="connsiteX2" fmla="*/ 0 w 923925"/>
              <a:gd name="connsiteY2" fmla="*/ 1057825 h 1057825"/>
              <a:gd name="connsiteX3" fmla="*/ 0 w 923925"/>
              <a:gd name="connsiteY3" fmla="*/ 1057825 h 1057825"/>
              <a:gd name="connsiteX0" fmla="*/ 923925 w 923925"/>
              <a:gd name="connsiteY0" fmla="*/ 0 h 1057825"/>
              <a:gd name="connsiteX1" fmla="*/ 323850 w 923925"/>
              <a:gd name="connsiteY1" fmla="*/ 238675 h 1057825"/>
              <a:gd name="connsiteX2" fmla="*/ 0 w 923925"/>
              <a:gd name="connsiteY2" fmla="*/ 1057825 h 1057825"/>
              <a:gd name="connsiteX3" fmla="*/ 0 w 923925"/>
              <a:gd name="connsiteY3" fmla="*/ 1057825 h 1057825"/>
              <a:gd name="connsiteX0" fmla="*/ 927252 w 927252"/>
              <a:gd name="connsiteY0" fmla="*/ 0 h 1050270"/>
              <a:gd name="connsiteX1" fmla="*/ 323850 w 927252"/>
              <a:gd name="connsiteY1" fmla="*/ 231120 h 1050270"/>
              <a:gd name="connsiteX2" fmla="*/ 0 w 927252"/>
              <a:gd name="connsiteY2" fmla="*/ 1050270 h 1050270"/>
              <a:gd name="connsiteX3" fmla="*/ 0 w 927252"/>
              <a:gd name="connsiteY3" fmla="*/ 1050270 h 1050270"/>
              <a:gd name="connsiteX0" fmla="*/ 923925 w 923925"/>
              <a:gd name="connsiteY0" fmla="*/ 0 h 1052788"/>
              <a:gd name="connsiteX1" fmla="*/ 323850 w 923925"/>
              <a:gd name="connsiteY1" fmla="*/ 233638 h 1052788"/>
              <a:gd name="connsiteX2" fmla="*/ 0 w 923925"/>
              <a:gd name="connsiteY2" fmla="*/ 1052788 h 1052788"/>
              <a:gd name="connsiteX3" fmla="*/ 0 w 923925"/>
              <a:gd name="connsiteY3" fmla="*/ 1052788 h 1052788"/>
              <a:gd name="connsiteX0" fmla="*/ 923925 w 923925"/>
              <a:gd name="connsiteY0" fmla="*/ 0 h 1052788"/>
              <a:gd name="connsiteX1" fmla="*/ 323850 w 923925"/>
              <a:gd name="connsiteY1" fmla="*/ 233638 h 1052788"/>
              <a:gd name="connsiteX2" fmla="*/ 0 w 923925"/>
              <a:gd name="connsiteY2" fmla="*/ 1052788 h 1052788"/>
              <a:gd name="connsiteX3" fmla="*/ 0 w 923925"/>
              <a:gd name="connsiteY3" fmla="*/ 1052788 h 1052788"/>
              <a:gd name="connsiteX0" fmla="*/ 923925 w 923925"/>
              <a:gd name="connsiteY0" fmla="*/ 0 h 1052788"/>
              <a:gd name="connsiteX1" fmla="*/ 323850 w 923925"/>
              <a:gd name="connsiteY1" fmla="*/ 233638 h 1052788"/>
              <a:gd name="connsiteX2" fmla="*/ 0 w 923925"/>
              <a:gd name="connsiteY2" fmla="*/ 1052788 h 1052788"/>
              <a:gd name="connsiteX3" fmla="*/ 0 w 923925"/>
              <a:gd name="connsiteY3" fmla="*/ 1052788 h 105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1052788">
                <a:moveTo>
                  <a:pt x="923925" y="0"/>
                </a:moveTo>
                <a:cubicBezTo>
                  <a:pt x="830643" y="24470"/>
                  <a:pt x="477837" y="58173"/>
                  <a:pt x="323850" y="233638"/>
                </a:cubicBezTo>
                <a:cubicBezTo>
                  <a:pt x="169863" y="409103"/>
                  <a:pt x="0" y="1052788"/>
                  <a:pt x="0" y="1052788"/>
                </a:cubicBezTo>
                <a:lnTo>
                  <a:pt x="0" y="1052788"/>
                </a:lnTo>
              </a:path>
            </a:pathLst>
          </a:custGeom>
          <a:noFill/>
          <a:ln w="381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419600" y="4038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 Load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62400" y="541526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JSON or Binary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1764" y="5800727"/>
            <a:ext cx="31906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(Application Programming Interface)</a:t>
            </a:r>
          </a:p>
          <a:p>
            <a:endParaRPr lang="en-US" sz="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Encoding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(Message Formats)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105400" y="4839900"/>
            <a:ext cx="0" cy="12239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141369" y="5943600"/>
            <a:ext cx="340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755573" y="4839900"/>
            <a:ext cx="13905" cy="14879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800600" y="6248400"/>
            <a:ext cx="681539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573042" y="1676400"/>
            <a:ext cx="1885158" cy="1550300"/>
            <a:chOff x="838200" y="1650100"/>
            <a:chExt cx="1885158" cy="1550300"/>
          </a:xfrm>
        </p:grpSpPr>
        <p:sp>
          <p:nvSpPr>
            <p:cNvPr id="38" name="Folded Corner 37"/>
            <p:cNvSpPr/>
            <p:nvPr/>
          </p:nvSpPr>
          <p:spPr>
            <a:xfrm rot="10800000">
              <a:off x="857430" y="1650100"/>
              <a:ext cx="1865928" cy="1550300"/>
            </a:xfrm>
            <a:prstGeom prst="foldedCorner">
              <a:avLst>
                <a:gd name="adj" fmla="val 988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8200" y="1702700"/>
              <a:ext cx="1862930" cy="14977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7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"meta": {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  "module": "openc2"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},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"types": [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  ["OpenC2Command", "Record", </a:t>
              </a:r>
              <a:r>
                <a:rPr lang="en-US" sz="700" dirty="0" smtClean="0">
                  <a:solidFill>
                    <a:schemeClr val="tx1"/>
                  </a:solidFill>
                </a:rPr>
                <a:t>[],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  [1, "action", "Action", </a:t>
              </a:r>
              <a:r>
                <a:rPr lang="en-US" sz="700" dirty="0" smtClean="0">
                  <a:solidFill>
                    <a:schemeClr val="tx1"/>
                  </a:solidFill>
                </a:rPr>
                <a:t>[],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  [2, "target", "Target", </a:t>
              </a:r>
              <a:r>
                <a:rPr lang="en-US" sz="700" dirty="0" smtClean="0">
                  <a:solidFill>
                    <a:schemeClr val="tx1"/>
                  </a:solidFill>
                </a:rPr>
                <a:t>[],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  [3, "actuator", "Actuator", </a:t>
              </a:r>
              <a:r>
                <a:rPr lang="en-US" sz="700" dirty="0" smtClean="0">
                  <a:solidFill>
                    <a:schemeClr val="tx1"/>
                  </a:solidFill>
                </a:rPr>
                <a:t>[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  [4, "modifiers", "Modifiers</a:t>
              </a:r>
              <a:r>
                <a:rPr lang="en-US" sz="700" dirty="0" smtClean="0">
                  <a:solidFill>
                    <a:schemeClr val="tx1"/>
                  </a:solidFill>
                </a:rPr>
                <a:t>",</a:t>
              </a:r>
              <a:endParaRPr lang="en-US" sz="700" dirty="0">
                <a:solidFill>
                  <a:schemeClr val="tx1"/>
                </a:solidFill>
              </a:endParaRPr>
            </a:p>
            <a:p>
              <a:r>
                <a:rPr lang="en-US" sz="700" dirty="0">
                  <a:solidFill>
                    <a:schemeClr val="tx1"/>
                  </a:solidFill>
                </a:rPr>
                <a:t>    ]]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  ]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40" name="Right Arrow 39"/>
          <p:cNvSpPr/>
          <p:nvPr/>
        </p:nvSpPr>
        <p:spPr>
          <a:xfrm>
            <a:off x="3302738" y="2057400"/>
            <a:ext cx="3250462" cy="14531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7053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API supports structure (nested objects) and template (object with path keys) formats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dentical information, lossless bidirectional conversion</a:t>
            </a:r>
          </a:p>
          <a:p>
            <a:pPr lvl="1"/>
            <a:r>
              <a:rPr lang="en-US" dirty="0" smtClean="0"/>
              <a:t>Template format may be easier for applications to work with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733800"/>
            <a:ext cx="3048000" cy="26997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ACTION": "DENY",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type": 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cybox:Network_Connection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specifiers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"Layer3Protocol": "IPv4",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Layer4Protocol": "TCP",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SourceSocketAddress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IP_Address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Address_Value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"any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"}},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DestinationSocketAddress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IP_Address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Address_Value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"10.10.10.2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"}}}},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ACTUATOR":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type": "network-firewall",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specifiers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asset_id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"30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"}},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MODIFIERS":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context_ref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91}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86200" y="3733800"/>
            <a:ext cx="4953000" cy="1676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ACTION": "DENY",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TARGET.type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cybox:Network_Connection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TARGET.specifiers.Layer3Protocol": "IPv4",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TARGET.specifiers.Layer4Protocol": "TCP",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TARGET.specifiers.SourceSocketAddress.IP_Address.Address_Value": "any",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TARGET.specifiers.DestinationSocketAddress.IP_Address.Address_Value": "10.10.10.2",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ACTUATOR.type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"network-firewall",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ACTUATOR.specifiers.asset_id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"30",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MODIFIERS.context_ref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91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Left-Right Arrow 22"/>
          <p:cNvSpPr/>
          <p:nvPr/>
        </p:nvSpPr>
        <p:spPr>
          <a:xfrm>
            <a:off x="3505200" y="4376166"/>
            <a:ext cx="381000" cy="22860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Distributed assignment (namespaces):</a:t>
            </a:r>
          </a:p>
          <a:p>
            <a:pPr lvl="1"/>
            <a:r>
              <a:rPr lang="en-US" dirty="0" smtClean="0"/>
              <a:t>No generally-accepted namespace approach for JSON</a:t>
            </a:r>
          </a:p>
          <a:p>
            <a:pPr lvl="2"/>
            <a:r>
              <a:rPr lang="en-US" dirty="0" smtClean="0"/>
              <a:t>Forced to roll our own to use both CybOX 2 and CybOX 3</a:t>
            </a:r>
          </a:p>
          <a:p>
            <a:pPr lvl="2"/>
            <a:r>
              <a:rPr lang="en-US" dirty="0" smtClean="0"/>
              <a:t>Need standardized namespace approach</a:t>
            </a:r>
          </a:p>
          <a:p>
            <a:r>
              <a:rPr lang="en-US" dirty="0" smtClean="0"/>
              <a:t>Balance between nesting and referencing:</a:t>
            </a:r>
          </a:p>
          <a:p>
            <a:pPr lvl="1"/>
            <a:r>
              <a:rPr lang="en-US" dirty="0" smtClean="0"/>
              <a:t>STIX 1 allowed structures with unlimited nesting levels</a:t>
            </a:r>
          </a:p>
          <a:p>
            <a:pPr lvl="1"/>
            <a:r>
              <a:rPr lang="en-US" dirty="0" smtClean="0"/>
              <a:t>STIX 2 (and CybOX 3) forbid nesting entirely</a:t>
            </a:r>
          </a:p>
          <a:p>
            <a:pPr lvl="2"/>
            <a:r>
              <a:rPr lang="en-US" dirty="0" smtClean="0"/>
              <a:t>Result: IP Address object uses a reference (pointer) to a MAC Address object, Excessive message overhead for containers, References complicate message definition and validation</a:t>
            </a:r>
          </a:p>
          <a:p>
            <a:pPr lvl="2"/>
            <a:r>
              <a:rPr lang="en-US" dirty="0" smtClean="0"/>
              <a:t>Everything in moderation – allow 1-2 nesting levels, but not unlimited</a:t>
            </a:r>
          </a:p>
        </p:txBody>
      </p:sp>
    </p:spTree>
    <p:extLst>
      <p:ext uri="{BB962C8B-B14F-4D97-AF65-F5344CB8AC3E}">
        <p14:creationId xmlns:p14="http://schemas.microsoft.com/office/powerpoint/2010/main" val="5692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</a:t>
            </a:r>
            <a:r>
              <a:rPr lang="en-US" sz="2800" dirty="0" smtClean="0"/>
              <a:t>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Think Abstract!</a:t>
            </a:r>
          </a:p>
          <a:p>
            <a:pPr lvl="1"/>
            <a:r>
              <a:rPr lang="en-US" dirty="0" smtClean="0"/>
              <a:t>Designers need names to understand data</a:t>
            </a:r>
          </a:p>
          <a:p>
            <a:pPr lvl="2"/>
            <a:r>
              <a:rPr lang="en-US" dirty="0" smtClean="0"/>
              <a:t>Result: Protocols defined at transport level send names, wasting bandwidth</a:t>
            </a:r>
          </a:p>
          <a:p>
            <a:pPr lvl="2"/>
            <a:r>
              <a:rPr lang="en-US" dirty="0" smtClean="0"/>
              <a:t>Design at abstract level (write message APIs in “source code”)</a:t>
            </a:r>
          </a:p>
          <a:p>
            <a:pPr lvl="3"/>
            <a:r>
              <a:rPr lang="en-US" dirty="0" smtClean="0"/>
              <a:t>Communicate using efficient concrete data and schemas (“machine code”)</a:t>
            </a:r>
          </a:p>
          <a:p>
            <a:pPr lvl="3"/>
            <a:r>
              <a:rPr lang="en-US" dirty="0" smtClean="0"/>
              <a:t>Avoid mistakes like using objects to emulate arrays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essage templates can ease application integration</a:t>
            </a:r>
          </a:p>
          <a:p>
            <a:pPr lvl="1"/>
            <a:r>
              <a:rPr lang="en-US" dirty="0" smtClean="0"/>
              <a:t>Tools can use abstract schema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enu-based or template-based message composer</a:t>
            </a:r>
            <a:r>
              <a:rPr lang="en-US" dirty="0"/>
              <a:t>s</a:t>
            </a:r>
            <a:endParaRPr lang="en-US" dirty="0" smtClean="0"/>
          </a:p>
          <a:p>
            <a:pPr lvl="2"/>
            <a:r>
              <a:rPr lang="en-US" dirty="0" smtClean="0"/>
              <a:t> “</a:t>
            </a:r>
            <a:r>
              <a:rPr lang="en-US" dirty="0" err="1"/>
              <a:t>W</a:t>
            </a:r>
            <a:r>
              <a:rPr lang="en-US" dirty="0" err="1" smtClean="0"/>
              <a:t>ireshark</a:t>
            </a:r>
            <a:r>
              <a:rPr lang="en-US" dirty="0" smtClean="0"/>
              <a:t>” display module</a:t>
            </a:r>
          </a:p>
          <a:p>
            <a:pPr lvl="1"/>
            <a:r>
              <a:rPr lang="en-US" dirty="0" smtClean="0"/>
              <a:t>Applications should provide mechanism, not policy</a:t>
            </a:r>
          </a:p>
          <a:p>
            <a:pPr lvl="2"/>
            <a:r>
              <a:rPr lang="en-US" dirty="0" smtClean="0"/>
              <a:t>Producer selects message encoding at runtime</a:t>
            </a:r>
          </a:p>
          <a:p>
            <a:pPr lvl="2"/>
            <a:r>
              <a:rPr lang="en-US" dirty="0" smtClean="0"/>
              <a:t>Consumer </a:t>
            </a:r>
            <a:r>
              <a:rPr lang="en-US" dirty="0" err="1" smtClean="0"/>
              <a:t>config’ed</a:t>
            </a:r>
            <a:r>
              <a:rPr lang="en-US" dirty="0" smtClean="0"/>
              <a:t> to accept one or many message encodings</a:t>
            </a:r>
          </a:p>
          <a:p>
            <a:pPr lvl="2"/>
            <a:r>
              <a:rPr lang="en-US" dirty="0" smtClean="0"/>
              <a:t>Strict (lint) or permissive (case-insensitive) receive modes</a:t>
            </a:r>
          </a:p>
        </p:txBody>
      </p:sp>
    </p:spTree>
    <p:extLst>
      <p:ext uri="{BB962C8B-B14F-4D97-AF65-F5344CB8AC3E}">
        <p14:creationId xmlns:p14="http://schemas.microsoft.com/office/powerpoint/2010/main" val="41123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Initial Python codec release</a:t>
            </a:r>
          </a:p>
          <a:p>
            <a:pPr lvl="1"/>
            <a:r>
              <a:rPr lang="en-US" dirty="0" smtClean="0"/>
              <a:t>Current code is incomplete, alpha level proof-of-concept</a:t>
            </a:r>
          </a:p>
          <a:p>
            <a:pPr lvl="2"/>
            <a:r>
              <a:rPr lang="en-US" dirty="0"/>
              <a:t>Need </a:t>
            </a:r>
            <a:r>
              <a:rPr lang="en-US" dirty="0" smtClean="0"/>
              <a:t>JAEN-based </a:t>
            </a:r>
            <a:r>
              <a:rPr lang="en-US" dirty="0"/>
              <a:t>decoder</a:t>
            </a:r>
          </a:p>
          <a:p>
            <a:pPr lvl="2"/>
            <a:r>
              <a:rPr lang="en-US" dirty="0" smtClean="0"/>
              <a:t>Need encoder methods</a:t>
            </a:r>
          </a:p>
          <a:p>
            <a:pPr lvl="2"/>
            <a:r>
              <a:rPr lang="en-US" dirty="0"/>
              <a:t>Need CybOX 3 </a:t>
            </a:r>
            <a:r>
              <a:rPr lang="en-US" dirty="0" smtClean="0"/>
              <a:t>JAEN </a:t>
            </a:r>
            <a:r>
              <a:rPr lang="en-US" dirty="0"/>
              <a:t>definitions</a:t>
            </a:r>
          </a:p>
          <a:p>
            <a:pPr lvl="2"/>
            <a:r>
              <a:rPr lang="en-US" dirty="0" smtClean="0"/>
              <a:t>Need concrete schema generator</a:t>
            </a:r>
          </a:p>
          <a:p>
            <a:pPr lvl="2"/>
            <a:r>
              <a:rPr lang="en-US" dirty="0"/>
              <a:t>Need test suite</a:t>
            </a:r>
          </a:p>
          <a:p>
            <a:pPr lvl="2"/>
            <a:r>
              <a:rPr lang="en-US" dirty="0"/>
              <a:t>Need </a:t>
            </a:r>
            <a:r>
              <a:rPr lang="en-US" dirty="0" smtClean="0"/>
              <a:t>documentation</a:t>
            </a:r>
          </a:p>
          <a:p>
            <a:pPr lvl="2"/>
            <a:r>
              <a:rPr lang="en-US" dirty="0" smtClean="0"/>
              <a:t>Need …</a:t>
            </a:r>
          </a:p>
          <a:p>
            <a:r>
              <a:rPr lang="en-US" dirty="0" smtClean="0"/>
              <a:t>Socialize abstract design approach with CTI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3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</a:rPr>
              <a:t>A schema</a:t>
            </a:r>
            <a:r>
              <a:rPr lang="en-US" sz="2800" b="1" dirty="0" smtClean="0">
                <a:latin typeface="Calibri" panose="020F0502020204030204" pitchFamily="34" charset="0"/>
              </a:rPr>
              <a:t> </a:t>
            </a:r>
            <a:r>
              <a:rPr lang="en-US" dirty="0" smtClean="0"/>
              <a:t>is: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Generic: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a structured framework or plan</a:t>
            </a:r>
          </a:p>
          <a:p>
            <a:pPr lvl="1"/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Database</a:t>
            </a:r>
            <a:r>
              <a:rPr lang="en-US" i="1" dirty="0">
                <a:latin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</a:rPr>
              <a:t> the structure of a database system, described in a formal language </a:t>
            </a:r>
            <a:r>
              <a:rPr lang="en-US" dirty="0" smtClean="0">
                <a:latin typeface="Calibri" panose="020F0502020204030204" pitchFamily="34" charset="0"/>
              </a:rPr>
              <a:t>that </a:t>
            </a:r>
            <a:r>
              <a:rPr lang="en-US" dirty="0">
                <a:latin typeface="Calibri" panose="020F0502020204030204" pitchFamily="34" charset="0"/>
              </a:rPr>
              <a:t>defines the tables, the fields in each table, and the relationships between fields and </a:t>
            </a:r>
            <a:r>
              <a:rPr lang="en-US" dirty="0" smtClean="0">
                <a:latin typeface="Calibri" panose="020F0502020204030204" pitchFamily="34" charset="0"/>
              </a:rPr>
              <a:t>tables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XML/JSON: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a description of </a:t>
            </a:r>
            <a:r>
              <a:rPr lang="en-US" dirty="0">
                <a:latin typeface="Calibri" panose="020F0502020204030204" pitchFamily="34" charset="0"/>
              </a:rPr>
              <a:t>the elements in </a:t>
            </a:r>
            <a:r>
              <a:rPr lang="en-US" dirty="0" smtClean="0">
                <a:latin typeface="Calibri" panose="020F0502020204030204" pitchFamily="34" charset="0"/>
              </a:rPr>
              <a:t>a document that can </a:t>
            </a:r>
            <a:r>
              <a:rPr lang="en-US" dirty="0">
                <a:latin typeface="Calibri" panose="020F0502020204030204" pitchFamily="34" charset="0"/>
              </a:rPr>
              <a:t>be used </a:t>
            </a:r>
            <a:r>
              <a:rPr lang="en-US" dirty="0" smtClean="0">
                <a:latin typeface="Calibri" panose="020F0502020204030204" pitchFamily="34" charset="0"/>
              </a:rPr>
              <a:t>to validate </a:t>
            </a:r>
            <a:r>
              <a:rPr lang="en-US" dirty="0">
                <a:latin typeface="Calibri" panose="020F0502020204030204" pitchFamily="34" charset="0"/>
              </a:rPr>
              <a:t>each piece of </a:t>
            </a:r>
            <a:r>
              <a:rPr lang="en-US" dirty="0" smtClean="0">
                <a:latin typeface="Calibri" panose="020F0502020204030204" pitchFamily="34" charset="0"/>
              </a:rPr>
              <a:t>content 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A schema can be: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abstract or concrete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formal (written in a </a:t>
            </a:r>
            <a:r>
              <a:rPr lang="en-US" dirty="0" smtClean="0">
                <a:latin typeface="Calibri" panose="020F0502020204030204" pitchFamily="34" charset="0"/>
              </a:rPr>
              <a:t>syntax definition language</a:t>
            </a:r>
            <a:r>
              <a:rPr lang="en-US" dirty="0">
                <a:latin typeface="Calibri" panose="020F0502020204030204" pitchFamily="34" charset="0"/>
              </a:rPr>
              <a:t>) or informal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 Syntax*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Abstract Syntax Language is: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A formal language for specifying the logical structure of data that is to be exchanged between two endpoints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independent of hardware platform, operating system, programming language, local representation, etc.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Standard sets of rules for encoding instances of logical data structures that are specified in abstract notation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for the purpose of transmission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0800" y="5029200"/>
            <a:ext cx="6019800" cy="1066800"/>
          </a:xfrm>
          <a:prstGeom prst="roundRect">
            <a:avLst>
              <a:gd name="adj" fmla="val 3133"/>
            </a:avLst>
          </a:prstGeom>
          <a:gradFill>
            <a:gsLst>
              <a:gs pos="0">
                <a:schemeClr val="accent2">
                  <a:lumMod val="10000"/>
                  <a:lumOff val="9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* Description and Principles by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Allesandro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Trigila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74320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http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://www.ieee802.org/802_tutorials/2010-11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/</a:t>
            </a: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74320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Describes ASN.1, but applies to any abstract syntax language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Principles and Benefits* </a:t>
            </a:r>
            <a:r>
              <a:rPr lang="en-US" sz="3100" dirty="0" smtClean="0">
                <a:latin typeface="Calibri" panose="020F0502020204030204" pitchFamily="34" charset="0"/>
              </a:rPr>
              <a:t>of abstract syntax</a:t>
            </a:r>
            <a:endParaRPr lang="en-US" sz="31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Separation of concerns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 description of the logical structure of a message is kept completely separate from the details of the encoding</a:t>
            </a:r>
            <a:endParaRPr lang="en-US" sz="2000" i="1" dirty="0">
              <a:latin typeface="Calibri" panose="020F0502020204030204" pitchFamily="34" charset="0"/>
            </a:endParaRPr>
          </a:p>
          <a:p>
            <a:r>
              <a:rPr lang="en-US" sz="2400" dirty="0"/>
              <a:t>Message descriptions are machine-</a:t>
            </a:r>
            <a:r>
              <a:rPr lang="en-US" sz="2400" dirty="0" err="1"/>
              <a:t>processable</a:t>
            </a:r>
            <a:endParaRPr lang="en-US" sz="2400" dirty="0"/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This enables the creation and use of software development tools and testing tools that can read and understand the formal definitions</a:t>
            </a:r>
          </a:p>
          <a:p>
            <a:r>
              <a:rPr lang="en-US" sz="2400" dirty="0"/>
              <a:t>Encodings are standardized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 problem of specifying detailed encodings and the problem of encoding/decoding messages and their fields do not need to be addressed again and again</a:t>
            </a:r>
          </a:p>
          <a:p>
            <a:r>
              <a:rPr lang="en-US" sz="2400" dirty="0"/>
              <a:t>Extensibility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It is possible to extend a message description in controlled ways while ensuring backward- and forward-compatibility between different version implementations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8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OASIS CTI Data 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STIX, TAXII, CybOX are specified in Property Tables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Abstract description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Independent of serialization (XML, JSON, binary)</a:t>
            </a:r>
          </a:p>
          <a:p>
            <a:pPr lvl="1"/>
            <a:r>
              <a:rPr lang="en-US" dirty="0"/>
              <a:t>Informal </a:t>
            </a:r>
            <a:r>
              <a:rPr lang="en-US" dirty="0" smtClean="0"/>
              <a:t>definition of </a:t>
            </a:r>
            <a:r>
              <a:rPr lang="en-US" dirty="0"/>
              <a:t>data objects</a:t>
            </a:r>
          </a:p>
          <a:p>
            <a:pPr lvl="2"/>
            <a:r>
              <a:rPr lang="en-US" dirty="0" smtClean="0"/>
              <a:t>Cannot </a:t>
            </a:r>
            <a:r>
              <a:rPr lang="en-US" dirty="0"/>
              <a:t>be machine parsed, validated, or </a:t>
            </a:r>
            <a:r>
              <a:rPr lang="en-US" dirty="0" smtClean="0"/>
              <a:t>translated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Interim step toward formal abstract specifications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Would enable automated translation to concrete schemas: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XSD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JSON Schema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Proto3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86200" y="4724400"/>
            <a:ext cx="4339062" cy="1676400"/>
            <a:chOff x="4114800" y="4876800"/>
            <a:chExt cx="4339062" cy="1676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" b="36680"/>
            <a:stretch/>
          </p:blipFill>
          <p:spPr>
            <a:xfrm>
              <a:off x="4114800" y="4876800"/>
              <a:ext cx="4339062" cy="155448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114800" y="5943600"/>
              <a:ext cx="4339062" cy="6096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5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C:\Users\dkemp\AppData\Local\Microsoft\Windows\Temporary Internet Files\Content.IE5\YEL755DK\1328101861_Thumbs_Up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574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8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OpenC2 Data 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  <a:ln>
            <a:solidFill>
              <a:schemeClr val="accent5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 implementation: Python abstract data structures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Executable: enables encoding-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independent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message validation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Defines OpenC2 abstract syntax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Unambiguous type checking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Validates example messages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Supports multiple message formats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JSON (multiple dialects)</a:t>
            </a:r>
          </a:p>
          <a:p>
            <a:pPr lvl="3"/>
            <a:r>
              <a:rPr lang="en-US" dirty="0" smtClean="0"/>
              <a:t>XML</a:t>
            </a:r>
            <a:endParaRPr lang="en-US" dirty="0" smtClean="0">
              <a:latin typeface="Calibri" panose="020F0502020204030204" pitchFamily="34" charset="0"/>
            </a:endParaRP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Binary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C</a:t>
            </a:r>
            <a:r>
              <a:rPr lang="en-US" dirty="0" smtClean="0">
                <a:latin typeface="Calibri" panose="020F0502020204030204" pitchFamily="34" charset="0"/>
              </a:rPr>
              <a:t>orresponds directly to informal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property tables and formal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abstract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2362200"/>
            <a:ext cx="3124200" cy="3429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OpenC2Command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(Record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'action'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Action,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'target'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Target,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'actuator'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Actuator,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'modifiers'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Modifiers,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(Enumerated):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'scan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       #  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'locate',      #  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'query',       #  3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'remediate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']  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35</a:t>
            </a:r>
          </a:p>
          <a:p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(Record):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('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TargetTypeValue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specifiers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cybox.CyboxObject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'?,{type}')]</a:t>
            </a:r>
          </a:p>
        </p:txBody>
      </p:sp>
    </p:spTree>
    <p:extLst>
      <p:ext uri="{BB962C8B-B14F-4D97-AF65-F5344CB8AC3E}">
        <p14:creationId xmlns:p14="http://schemas.microsoft.com/office/powerpoint/2010/main" val="210750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-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JSON Data Model</a:t>
            </a:r>
          </a:p>
          <a:p>
            <a:pPr lvl="1"/>
            <a:r>
              <a:rPr lang="en-US" dirty="0" smtClean="0"/>
              <a:t>Array – ordered list of items</a:t>
            </a:r>
          </a:p>
          <a:p>
            <a:pPr lvl="2"/>
            <a:r>
              <a:rPr lang="en-US" dirty="0" smtClean="0"/>
              <a:t>Item has position, no name</a:t>
            </a:r>
          </a:p>
          <a:p>
            <a:pPr lvl="1"/>
            <a:r>
              <a:rPr lang="en-US" dirty="0" smtClean="0"/>
              <a:t>Object – unordered set of properties</a:t>
            </a:r>
          </a:p>
          <a:p>
            <a:pPr lvl="2"/>
            <a:r>
              <a:rPr lang="en-US" dirty="0" smtClean="0"/>
              <a:t>Property has name, no position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Record – ordered list of fields</a:t>
            </a:r>
          </a:p>
          <a:p>
            <a:pPr lvl="2"/>
            <a:r>
              <a:rPr lang="en-US" dirty="0" smtClean="0"/>
              <a:t>Field has both name and position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in JSON as either Array or Object</a:t>
            </a:r>
          </a:p>
          <a:p>
            <a:pPr lvl="2"/>
            <a:r>
              <a:rPr lang="en-US" dirty="0"/>
              <a:t>Decoder restores names to Array fields, </a:t>
            </a:r>
            <a:r>
              <a:rPr lang="en-US" dirty="0" smtClean="0"/>
              <a:t>positions </a:t>
            </a:r>
            <a:r>
              <a:rPr lang="en-US" dirty="0"/>
              <a:t>to Object </a:t>
            </a:r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Map – unordered set of fields</a:t>
            </a:r>
          </a:p>
          <a:p>
            <a:pPr lvl="2"/>
            <a:r>
              <a:rPr lang="en-US" dirty="0" smtClean="0"/>
              <a:t>Field has name, no position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in JSON as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3352800"/>
            <a:ext cx="2819400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OpenC2Command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Record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'action'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Action,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'target'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Target,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'actuator'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Actuator,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'modifiers'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Modifiers,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4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– Names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Data Model</a:t>
            </a:r>
          </a:p>
          <a:p>
            <a:pPr lvl="1"/>
            <a:r>
              <a:rPr lang="en-US" dirty="0" smtClean="0"/>
              <a:t>Names transmitted as strings</a:t>
            </a:r>
          </a:p>
          <a:p>
            <a:pPr lvl="2"/>
            <a:r>
              <a:rPr lang="en-US" dirty="0" smtClean="0"/>
              <a:t>Field names / property keys (e.g., “type”, “value”, “Action”)</a:t>
            </a:r>
          </a:p>
          <a:p>
            <a:pPr lvl="2"/>
            <a:r>
              <a:rPr lang="en-US" dirty="0" smtClean="0"/>
              <a:t>Literals in a vocabulary (e.g., “ipv4-address-object”, “TCP”, “scan”)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Names transmitted as either strings or tags</a:t>
            </a:r>
          </a:p>
          <a:p>
            <a:pPr lvl="2"/>
            <a:r>
              <a:rPr lang="en-US" dirty="0" smtClean="0"/>
              <a:t>Tags (</a:t>
            </a:r>
            <a:r>
              <a:rPr lang="en-US" dirty="0" err="1" smtClean="0"/>
              <a:t>ElementIDs</a:t>
            </a:r>
            <a:r>
              <a:rPr lang="en-US" dirty="0" smtClean="0"/>
              <a:t>) assigned to Names in a registry</a:t>
            </a:r>
          </a:p>
          <a:p>
            <a:pPr lvl="2"/>
            <a:r>
              <a:rPr lang="en-US" dirty="0" smtClean="0"/>
              <a:t>Example - port numbers: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5" b="17083"/>
          <a:stretch/>
        </p:blipFill>
        <p:spPr>
          <a:xfrm>
            <a:off x="4438142" y="4724400"/>
            <a:ext cx="3639058" cy="146304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191001" y="5005136"/>
            <a:ext cx="2133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5257800"/>
            <a:ext cx="2286000" cy="121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(Enumerated):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'scan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       #  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'locate',      #  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'query',       #  3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'remediate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']  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35</a:t>
            </a:r>
          </a:p>
        </p:txBody>
      </p:sp>
    </p:spTree>
    <p:extLst>
      <p:ext uri="{BB962C8B-B14F-4D97-AF65-F5344CB8AC3E}">
        <p14:creationId xmlns:p14="http://schemas.microsoft.com/office/powerpoint/2010/main" val="223693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– Names </a:t>
            </a:r>
            <a:r>
              <a:rPr lang="en-US" sz="2800" dirty="0" smtClean="0"/>
              <a:t>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 Flow Information Export (IPFIX) element registry</a:t>
            </a:r>
          </a:p>
          <a:p>
            <a:pPr lvl="1"/>
            <a:r>
              <a:rPr lang="en-US" sz="1600" dirty="0" smtClean="0"/>
              <a:t>Abstract syntax assigns IDs (1) to names (“</a:t>
            </a:r>
            <a:r>
              <a:rPr lang="en-US" sz="1600" dirty="0" err="1" smtClean="0"/>
              <a:t>octetDeltaCount</a:t>
            </a:r>
            <a:r>
              <a:rPr lang="en-US" sz="1600" dirty="0" smtClean="0"/>
              <a:t>”)</a:t>
            </a:r>
          </a:p>
          <a:p>
            <a:pPr lvl="1"/>
            <a:r>
              <a:rPr lang="en-US" sz="1600" dirty="0" smtClean="0"/>
              <a:t>Concrete encoding uses one or the other</a:t>
            </a:r>
          </a:p>
          <a:p>
            <a:pPr lvl="1"/>
            <a:r>
              <a:rPr lang="en-US" sz="1600" dirty="0" smtClean="0"/>
              <a:t>Decoder supplies name corresponding to received ID</a:t>
            </a:r>
          </a:p>
          <a:p>
            <a:pPr lvl="1"/>
            <a:r>
              <a:rPr lang="en-US" sz="1600" dirty="0" smtClean="0"/>
              <a:t>Namespace used to identify registry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625"/>
          <a:stretch/>
        </p:blipFill>
        <p:spPr>
          <a:xfrm>
            <a:off x="473242" y="3566160"/>
            <a:ext cx="8137358" cy="28346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800" y="4114800"/>
            <a:ext cx="1371600" cy="30480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7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1910</Words>
  <Application>Microsoft Office PowerPoint</Application>
  <PresentationFormat>On-screen Show (4:3)</PresentationFormat>
  <Paragraphs>398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Schema Design</vt:lpstr>
      <vt:lpstr>Schema</vt:lpstr>
      <vt:lpstr>Abstract Syntax*</vt:lpstr>
      <vt:lpstr>Principles and Benefits* of abstract syntax</vt:lpstr>
      <vt:lpstr>OASIS CTI Data Definitions</vt:lpstr>
      <vt:lpstr>OpenC2 Data Definitions</vt:lpstr>
      <vt:lpstr>Abstract Syntax - Structures</vt:lpstr>
      <vt:lpstr>Abstract Syntax – Names</vt:lpstr>
      <vt:lpstr>Abstract Syntax – Names (cont.)</vt:lpstr>
      <vt:lpstr>JSON Abstract Encoding Notation (JAEN)</vt:lpstr>
      <vt:lpstr>Abstract Schema Representations</vt:lpstr>
      <vt:lpstr>Pseudo-ASN (PASN)</vt:lpstr>
      <vt:lpstr>JSON Encoding Modes</vt:lpstr>
      <vt:lpstr>Concrete Schema Generation</vt:lpstr>
      <vt:lpstr>Application Development</vt:lpstr>
      <vt:lpstr>Message Structure</vt:lpstr>
      <vt:lpstr>Lessons Learned</vt:lpstr>
      <vt:lpstr>Lessons Learned (cont.)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2016-08-25T15:23:37Z</dcterms:created>
  <dcterms:modified xsi:type="dcterms:W3CDTF">2016-09-30T20:06:25Z</dcterms:modified>
</cp:coreProperties>
</file>