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3660" r:id="rId1"/>
  </p:sldMasterIdLst>
  <p:notesMasterIdLst>
    <p:notesMasterId r:id="rId25"/>
  </p:notesMasterIdLst>
  <p:sldIdLst>
    <p:sldId id="385" r:id="rId2"/>
    <p:sldId id="468" r:id="rId3"/>
    <p:sldId id="469" r:id="rId4"/>
    <p:sldId id="471" r:id="rId5"/>
    <p:sldId id="479" r:id="rId6"/>
    <p:sldId id="480" r:id="rId7"/>
    <p:sldId id="481" r:id="rId8"/>
    <p:sldId id="474" r:id="rId9"/>
    <p:sldId id="475" r:id="rId10"/>
    <p:sldId id="476" r:id="rId11"/>
    <p:sldId id="477" r:id="rId12"/>
    <p:sldId id="478" r:id="rId13"/>
    <p:sldId id="482" r:id="rId14"/>
    <p:sldId id="470" r:id="rId15"/>
    <p:sldId id="466" r:id="rId16"/>
    <p:sldId id="445" r:id="rId17"/>
    <p:sldId id="459" r:id="rId18"/>
    <p:sldId id="467" r:id="rId19"/>
    <p:sldId id="472" r:id="rId20"/>
    <p:sldId id="473" r:id="rId21"/>
    <p:sldId id="483" r:id="rId22"/>
    <p:sldId id="484" r:id="rId23"/>
    <p:sldId id="4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5" autoAdjust="0"/>
    <p:restoredTop sz="91778" autoAdjust="0"/>
  </p:normalViewPr>
  <p:slideViewPr>
    <p:cSldViewPr>
      <p:cViewPr>
        <p:scale>
          <a:sx n="47" d="100"/>
          <a:sy n="47" d="100"/>
        </p:scale>
        <p:origin x="-1956" y="-5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5/27/2016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OpenC2 and Deployment Environments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OpenC2 is defined at a level of abstraction such that an inter-domain tasking or coordination effort can be described without requiring in depth knowledge of the recipient network’s components, but through the use of </a:t>
            </a:r>
            <a:r>
              <a:rPr lang="en-US" sz="1200" kern="1200" dirty="0" err="1" smtClean="0">
                <a:solidFill>
                  <a:schemeClr val="tx1"/>
                </a:solidFill>
                <a:effectLst/>
                <a:latin typeface="+mn-lt"/>
                <a:ea typeface="+mn-ea"/>
                <a:cs typeface="+mn-cs"/>
              </a:rPr>
              <a:t>specifiers</a:t>
            </a:r>
            <a:r>
              <a:rPr lang="en-US" sz="1200" kern="1200" dirty="0" smtClean="0">
                <a:solidFill>
                  <a:schemeClr val="tx1"/>
                </a:solidFill>
                <a:effectLst/>
                <a:latin typeface="+mn-lt"/>
                <a:ea typeface="+mn-ea"/>
                <a:cs typeface="+mn-cs"/>
              </a:rPr>
              <a:t> and modifiers, enough detail can be appended to carry out specific tasks on devices to support intra-domain command and control.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level of abstraction permits end to end applicability of OpenC2.  An OpenC2 command is sent to enable coordination or send a high level tasking from the peer or upper tier enclave.   An OpenC2 command received by an enclave will trigger events within the enclave to annotate the command with context specific information so that specific devices within the enclave can respond appropriately. This allows the enclave to take advantage of this context-specific knowledge to interpret OpenC2 commands (e.g., inventory of actuators controlled by the enclave, the local security policy, the communication paths and protocols available, and the command structure of the enclave).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15</a:t>
            </a:fld>
            <a:endParaRPr lang="en-US" dirty="0"/>
          </a:p>
        </p:txBody>
      </p:sp>
    </p:spTree>
    <p:extLst>
      <p:ext uri="{BB962C8B-B14F-4D97-AF65-F5344CB8AC3E}">
        <p14:creationId xmlns:p14="http://schemas.microsoft.com/office/powerpoint/2010/main" val="413779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16</a:t>
            </a:fld>
            <a:endParaRPr lang="en-US" dirty="0"/>
          </a:p>
        </p:txBody>
      </p:sp>
    </p:spTree>
    <p:extLst>
      <p:ext uri="{BB962C8B-B14F-4D97-AF65-F5344CB8AC3E}">
        <p14:creationId xmlns:p14="http://schemas.microsoft.com/office/powerpoint/2010/main" val="413779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OpenC2 and Deployment Environments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OpenC2 is defined at a level of abstraction such that an inter-domain tasking or coordination effort can be described without requiring in depth knowledge of the recipient network’s components, but through the use of </a:t>
            </a:r>
            <a:r>
              <a:rPr lang="en-US" sz="1200" kern="1200" dirty="0" err="1" smtClean="0">
                <a:solidFill>
                  <a:schemeClr val="tx1"/>
                </a:solidFill>
                <a:effectLst/>
                <a:latin typeface="+mn-lt"/>
                <a:ea typeface="+mn-ea"/>
                <a:cs typeface="+mn-cs"/>
              </a:rPr>
              <a:t>specifiers</a:t>
            </a:r>
            <a:r>
              <a:rPr lang="en-US" sz="1200" kern="1200" dirty="0" smtClean="0">
                <a:solidFill>
                  <a:schemeClr val="tx1"/>
                </a:solidFill>
                <a:effectLst/>
                <a:latin typeface="+mn-lt"/>
                <a:ea typeface="+mn-ea"/>
                <a:cs typeface="+mn-cs"/>
              </a:rPr>
              <a:t> and modifiers, enough detail can be appended to carry out specific tasks on devices to support intra-domain command and control.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level of abstraction permits end to end applicability of OpenC2.  An OpenC2 command is sent to enable coordination or send a high level tasking from the peer or upper tier enclave.   An OpenC2 command received by an enclave will trigger events within the enclave to annotate the command with context specific information so that specific devices within the enclave can respond appropriately. This allows the enclave to take advantage of this context-specific knowledge to interpret OpenC2 commands (e.g., inventory of actuators controlled by the enclave, the local security policy, the communication paths and protocols available, and the command structure of the enclave).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17</a:t>
            </a:fld>
            <a:endParaRPr lang="en-US" dirty="0"/>
          </a:p>
        </p:txBody>
      </p:sp>
    </p:spTree>
    <p:extLst>
      <p:ext uri="{BB962C8B-B14F-4D97-AF65-F5344CB8AC3E}">
        <p14:creationId xmlns:p14="http://schemas.microsoft.com/office/powerpoint/2010/main" val="4137794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22</a:t>
            </a:fld>
            <a:endParaRPr lang="en-US" dirty="0"/>
          </a:p>
        </p:txBody>
      </p:sp>
    </p:spTree>
    <p:extLst>
      <p:ext uri="{BB962C8B-B14F-4D97-AF65-F5344CB8AC3E}">
        <p14:creationId xmlns:p14="http://schemas.microsoft.com/office/powerpoint/2010/main" val="883243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23</a:t>
            </a:fld>
            <a:endParaRPr lang="en-US" dirty="0"/>
          </a:p>
        </p:txBody>
      </p:sp>
    </p:spTree>
    <p:extLst>
      <p:ext uri="{BB962C8B-B14F-4D97-AF65-F5344CB8AC3E}">
        <p14:creationId xmlns:p14="http://schemas.microsoft.com/office/powerpoint/2010/main" val="284740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BB43FE8B-308F-4382-9655-46B1789E94EF}" type="datetime1">
              <a:rPr lang="en-US" smtClean="0"/>
              <a:t>5/27/2016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61D71F59-622D-49DD-A407-F9C971171EED}" type="datetime1">
              <a:rPr lang="en-US" smtClean="0"/>
              <a:t>5/27/2016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D732FB50-16D0-471D-8C85-B8A6C1DE6B65}" type="datetime1">
              <a:rPr lang="en-US" smtClean="0"/>
              <a:t>5/27/2016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466872B2-7238-4135-B3D9-97A1357E2E20}" type="datetime1">
              <a:rPr lang="en-US" smtClean="0"/>
              <a:t>5/27/2016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49DE1B7C-1FDD-42FD-9A06-6AC00313877F}" type="datetime1">
              <a:rPr lang="en-US" smtClean="0"/>
              <a:t>5/27/2016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537DA086-46E6-41E7-A73A-2CEE4966C500}" type="datetime1">
              <a:rPr lang="en-US" smtClean="0"/>
              <a:t>5/27/2016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3E9231E7-997A-412D-84DC-9B00410FEBC3}" type="datetime1">
              <a:rPr lang="en-US" smtClean="0"/>
              <a:t>5/27/2016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0FCB485A-B0BE-4563-90F2-538DF71CFB72}" type="datetime1">
              <a:rPr lang="en-US" smtClean="0"/>
              <a:t>5/27/2016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673D3E5-681E-495A-9A20-B77690DC2AC4}" type="datetime1">
              <a:rPr lang="en-US" smtClean="0"/>
              <a:t>5/27/2016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6ADC30D-043F-4BA3-9E5F-DC13212B92AB}" type="datetime1">
              <a:rPr lang="en-US" smtClean="0"/>
              <a:t>5/27/2016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A59F7D6-4F9A-47A6-ADCC-8BE2C05F1F8B}" type="datetime1">
              <a:rPr lang="en-US" smtClean="0"/>
              <a:t>5/27/2016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16C4A91E-8137-4654-B5C3-88E0D304AEC4}" type="datetime1">
              <a:rPr lang="en-US" smtClean="0"/>
              <a:t>5/27/2016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200399"/>
            <a:ext cx="6705600" cy="2138267"/>
          </a:xfrm>
        </p:spPr>
        <p:txBody>
          <a:bodyPr>
            <a:normAutofit/>
          </a:bodyPr>
          <a:lstStyle/>
          <a:p>
            <a:r>
              <a:rPr lang="en-US" sz="3600" dirty="0" smtClean="0"/>
              <a:t>OpenC2 Forum</a:t>
            </a:r>
            <a:br>
              <a:rPr lang="en-US" sz="3600" dirty="0" smtClean="0"/>
            </a:br>
            <a:r>
              <a:rPr lang="en-US" sz="3600" dirty="0" smtClean="0"/>
              <a:t/>
            </a:r>
            <a:br>
              <a:rPr lang="en-US" sz="3600" dirty="0" smtClean="0"/>
            </a:b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t>26 May 2016</a:t>
            </a:r>
            <a:endParaRPr lang="en-US" dirty="0"/>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OpenC2 Forum</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01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00200"/>
            <a:ext cx="848677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Response: QUERY Action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10</a:t>
            </a:fld>
            <a:endParaRPr kumimoji="0" lang="en-US" dirty="0">
              <a:solidFill>
                <a:srgbClr val="FFFFFF"/>
              </a:solidFill>
            </a:endParaRPr>
          </a:p>
        </p:txBody>
      </p:sp>
      <p:sp>
        <p:nvSpPr>
          <p:cNvPr id="12" name="TextBox 11"/>
          <p:cNvSpPr txBox="1"/>
          <p:nvPr/>
        </p:nvSpPr>
        <p:spPr>
          <a:xfrm>
            <a:off x="76200" y="2183249"/>
            <a:ext cx="3173305" cy="1169551"/>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smtClean="0">
                <a:latin typeface="Consolas" panose="020B0609020204030204" pitchFamily="49" charset="0"/>
                <a:cs typeface="Consolas" panose="020B0609020204030204" pitchFamily="49" charset="0"/>
              </a:rPr>
              <a:t>LOCATE (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target (</a:t>
            </a:r>
            <a:r>
              <a:rPr lang="en-US" sz="1400" dirty="0" smtClean="0">
                <a:latin typeface="Consolas" panose="020B0609020204030204" pitchFamily="49" charset="0"/>
                <a:cs typeface="Consolas" panose="020B0609020204030204" pitchFamily="49" charset="0"/>
              </a:rPr>
              <a:t>type="</a:t>
            </a:r>
            <a:r>
              <a:rPr lang="en-US" sz="1400" dirty="0" err="1" smtClean="0">
                <a:latin typeface="Consolas" panose="020B0609020204030204" pitchFamily="49" charset="0"/>
                <a:cs typeface="Consolas" panose="020B0609020204030204" pitchFamily="49" charset="0"/>
              </a:rPr>
              <a:t>cybox:Device</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response (type=“results”,</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report-to=&lt;SENSE_MAKING&gt;)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648200" y="5181600"/>
            <a:ext cx="2768707"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a:latin typeface="Consolas" panose="020B0609020204030204" pitchFamily="49" charset="0"/>
                <a:cs typeface="Consolas" panose="020B0609020204030204" pitchFamily="49" charset="0"/>
              </a:rPr>
              <a:t>RESPONSE ( </a:t>
            </a:r>
          </a:p>
          <a:p>
            <a:r>
              <a:rPr lang="en-US" sz="1400" dirty="0">
                <a:latin typeface="Consolas" panose="020B0609020204030204" pitchFamily="49" charset="0"/>
                <a:cs typeface="Consolas" panose="020B0609020204030204" pitchFamily="49" charset="0"/>
              </a:rPr>
              <a:t>  command = &lt;COMMAND_ID&gt;,</a:t>
            </a:r>
          </a:p>
          <a:p>
            <a:r>
              <a:rPr lang="en-US" sz="1400" dirty="0">
                <a:latin typeface="Consolas" panose="020B0609020204030204" pitchFamily="49" charset="0"/>
                <a:cs typeface="Consolas" panose="020B0609020204030204" pitchFamily="49" charset="0"/>
              </a:rPr>
              <a:t>  type = "results",</a:t>
            </a:r>
          </a:p>
          <a:p>
            <a:r>
              <a:rPr lang="en-US" sz="1400" dirty="0">
                <a:latin typeface="Consolas" panose="020B0609020204030204" pitchFamily="49" charset="0"/>
                <a:cs typeface="Consolas" panose="020B0609020204030204" pitchFamily="49" charset="0"/>
              </a:rPr>
              <a:t>  value = </a:t>
            </a:r>
            <a:r>
              <a:rPr lang="en-US" sz="1400" dirty="0" smtClean="0">
                <a:latin typeface="Consolas" panose="020B0609020204030204" pitchFamily="49" charset="0"/>
                <a:cs typeface="Consolas" panose="020B0609020204030204" pitchFamily="49" charset="0"/>
              </a:rPr>
              <a:t>&lt;ACTION_RESULTS</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279223" y="2736429"/>
            <a:ext cx="152400" cy="1385141"/>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4959377" y="4108423"/>
            <a:ext cx="685800" cy="1460554"/>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400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1600200"/>
            <a:ext cx="8485632" cy="482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Response: ACK</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11</a:t>
            </a:fld>
            <a:endParaRPr kumimoji="0" lang="en-US" dirty="0">
              <a:solidFill>
                <a:srgbClr val="FFFFFF"/>
              </a:solidFill>
            </a:endParaRPr>
          </a:p>
        </p:txBody>
      </p:sp>
      <p:sp>
        <p:nvSpPr>
          <p:cNvPr id="12" name="TextBox 11"/>
          <p:cNvSpPr txBox="1"/>
          <p:nvPr/>
        </p:nvSpPr>
        <p:spPr>
          <a:xfrm>
            <a:off x="76200" y="2438400"/>
            <a:ext cx="3272691" cy="954107"/>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a:latin typeface="Consolas" panose="020B0609020204030204" pitchFamily="49" charset="0"/>
                <a:cs typeface="Consolas" panose="020B0609020204030204" pitchFamily="49" charset="0"/>
              </a:rPr>
              <a:t>UPDATE ( </a:t>
            </a:r>
          </a:p>
          <a:p>
            <a:r>
              <a:rPr lang="en-US" sz="1400" dirty="0">
                <a:latin typeface="Consolas" panose="020B0609020204030204" pitchFamily="49" charset="0"/>
                <a:cs typeface="Consolas" panose="020B0609020204030204" pitchFamily="49" charset="0"/>
              </a:rPr>
              <a:t>  target (</a:t>
            </a:r>
            <a:r>
              <a:rPr lang="en-US" sz="1400" dirty="0" smtClean="0">
                <a:latin typeface="Consolas" panose="020B0609020204030204" pitchFamily="49" charset="0"/>
                <a:cs typeface="Consolas" panose="020B0609020204030204" pitchFamily="49" charset="0"/>
              </a:rPr>
              <a:t>type="</a:t>
            </a:r>
            <a:r>
              <a:rPr lang="en-US" sz="1400" dirty="0" err="1">
                <a:latin typeface="Consolas" panose="020B0609020204030204" pitchFamily="49" charset="0"/>
                <a:cs typeface="Consolas" panose="020B0609020204030204" pitchFamily="49" charset="0"/>
              </a:rPr>
              <a:t>cybox:Product</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response=</a:t>
            </a:r>
            <a:r>
              <a:rPr lang="en-US" sz="1400" dirty="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ack</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876800" y="5181600"/>
            <a:ext cx="2669320"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a:latin typeface="Consolas" panose="020B0609020204030204" pitchFamily="49" charset="0"/>
                <a:cs typeface="Consolas" panose="020B0609020204030204" pitchFamily="49" charset="0"/>
              </a:rPr>
              <a:t>RESPONSE ( </a:t>
            </a:r>
          </a:p>
          <a:p>
            <a:r>
              <a:rPr lang="en-US" sz="1400" dirty="0">
                <a:latin typeface="Consolas" panose="020B0609020204030204" pitchFamily="49" charset="0"/>
                <a:cs typeface="Consolas" panose="020B0609020204030204" pitchFamily="49" charset="0"/>
              </a:rPr>
              <a:t>  command = &lt;COMMAND_ID&gt;,</a:t>
            </a:r>
          </a:p>
          <a:p>
            <a:r>
              <a:rPr lang="en-US" sz="1400" dirty="0">
                <a:latin typeface="Consolas" panose="020B0609020204030204" pitchFamily="49" charset="0"/>
                <a:cs typeface="Consolas" panose="020B0609020204030204" pitchFamily="49" charset="0"/>
              </a:rPr>
              <a:t>  type =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ack</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value = </a:t>
            </a:r>
            <a:r>
              <a:rPr lang="en-US" sz="1400" dirty="0" smtClean="0">
                <a:latin typeface="Consolas" panose="020B0609020204030204" pitchFamily="49" charset="0"/>
                <a:cs typeface="Consolas" panose="020B0609020204030204" pitchFamily="49" charset="0"/>
              </a:rPr>
              <a:t>&lt;STATUS_REF&gt;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362027" y="2743026"/>
            <a:ext cx="265093" cy="1564054"/>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5163130" y="4133270"/>
            <a:ext cx="533400" cy="1563260"/>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0369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1600200"/>
            <a:ext cx="8485632" cy="482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Response: ACK (2)</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12</a:t>
            </a:fld>
            <a:endParaRPr kumimoji="0" lang="en-US" dirty="0">
              <a:solidFill>
                <a:srgbClr val="FFFFFF"/>
              </a:solidFill>
            </a:endParaRPr>
          </a:p>
        </p:txBody>
      </p:sp>
      <p:sp>
        <p:nvSpPr>
          <p:cNvPr id="12" name="TextBox 11"/>
          <p:cNvSpPr txBox="1"/>
          <p:nvPr/>
        </p:nvSpPr>
        <p:spPr>
          <a:xfrm>
            <a:off x="46892" y="4343400"/>
            <a:ext cx="3273552" cy="954107"/>
          </a:xfrm>
          <a:prstGeom prst="rect">
            <a:avLst/>
          </a:prstGeom>
        </p:spPr>
        <p:style>
          <a:lnRef idx="1">
            <a:schemeClr val="accent3"/>
          </a:lnRef>
          <a:fillRef idx="2">
            <a:schemeClr val="accent3"/>
          </a:fillRef>
          <a:effectRef idx="1">
            <a:schemeClr val="accent3"/>
          </a:effectRef>
          <a:fontRef idx="minor">
            <a:schemeClr val="dk1"/>
          </a:fontRef>
        </p:style>
        <p:txBody>
          <a:bodyPr wrap="square" lIns="45720" rIns="45720" rtlCol="0">
            <a:spAutoFit/>
          </a:bodyPr>
          <a:lstStyle/>
          <a:p>
            <a:r>
              <a:rPr lang="en-US" sz="1400" dirty="0">
                <a:latin typeface="Consolas" panose="020B0609020204030204" pitchFamily="49" charset="0"/>
                <a:cs typeface="Consolas" panose="020B0609020204030204" pitchFamily="49" charset="0"/>
              </a:rPr>
              <a:t>QUERY ( </a:t>
            </a:r>
          </a:p>
          <a:p>
            <a:r>
              <a:rPr lang="en-US" sz="1400" dirty="0">
                <a:latin typeface="Consolas" panose="020B0609020204030204" pitchFamily="49" charset="0"/>
                <a:cs typeface="Consolas" panose="020B0609020204030204" pitchFamily="49" charset="0"/>
              </a:rPr>
              <a:t>  target (type="openc2.Data",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&lt;STATUS_REF&gt;)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800600" y="3326249"/>
            <a:ext cx="2967479"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a:latin typeface="Consolas" panose="020B0609020204030204" pitchFamily="49" charset="0"/>
                <a:cs typeface="Consolas" panose="020B0609020204030204" pitchFamily="49" charset="0"/>
              </a:rPr>
              <a:t>RESPONSE ( </a:t>
            </a:r>
          </a:p>
          <a:p>
            <a:r>
              <a:rPr lang="en-US" sz="1400" dirty="0">
                <a:latin typeface="Consolas" panose="020B0609020204030204" pitchFamily="49" charset="0"/>
                <a:cs typeface="Consolas" panose="020B0609020204030204" pitchFamily="49" charset="0"/>
              </a:rPr>
              <a:t>  command = &lt;COMMAND_ID&gt;,</a:t>
            </a:r>
          </a:p>
          <a:p>
            <a:r>
              <a:rPr lang="en-US" sz="1400" dirty="0">
                <a:latin typeface="Consolas" panose="020B0609020204030204" pitchFamily="49" charset="0"/>
                <a:cs typeface="Consolas" panose="020B0609020204030204" pitchFamily="49" charset="0"/>
              </a:rPr>
              <a:t>  type = </a:t>
            </a:r>
            <a:r>
              <a:rPr lang="en-US" sz="1400" dirty="0" smtClean="0">
                <a:latin typeface="Consolas" panose="020B0609020204030204" pitchFamily="49" charset="0"/>
                <a:cs typeface="Consolas" panose="020B0609020204030204" pitchFamily="49" charset="0"/>
              </a:rPr>
              <a:t>"status",</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value = </a:t>
            </a:r>
            <a:r>
              <a:rPr lang="en-US" sz="1400" dirty="0" smtClean="0">
                <a:latin typeface="Consolas" panose="020B0609020204030204" pitchFamily="49" charset="0"/>
                <a:cs typeface="Consolas" panose="020B0609020204030204" pitchFamily="49" charset="0"/>
              </a:rPr>
              <a:t>"action complete"</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292880" y="4688295"/>
            <a:ext cx="417492" cy="1635916"/>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2"/>
          </p:cNvCxnSpPr>
          <p:nvPr/>
        </p:nvCxnSpPr>
        <p:spPr>
          <a:xfrm rot="5400000">
            <a:off x="4603247" y="4464557"/>
            <a:ext cx="1649851" cy="1712336"/>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51807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4.6.2 Alert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13</a:t>
            </a:fld>
            <a:endParaRPr kumimoji="0" lang="en-US" dirty="0">
              <a:solidFill>
                <a:srgbClr val="FFFFFF"/>
              </a:solidFill>
            </a:endParaRPr>
          </a:p>
        </p:txBody>
      </p:sp>
      <p:sp>
        <p:nvSpPr>
          <p:cNvPr id="4" name="Content Placeholder 3"/>
          <p:cNvSpPr>
            <a:spLocks noGrp="1"/>
          </p:cNvSpPr>
          <p:nvPr>
            <p:ph sz="quarter" idx="1"/>
          </p:nvPr>
        </p:nvSpPr>
        <p:spPr>
          <a:xfrm>
            <a:off x="609600" y="1524000"/>
            <a:ext cx="8153400" cy="5181600"/>
          </a:xfrm>
        </p:spPr>
        <p:txBody>
          <a:bodyPr/>
          <a:lstStyle/>
          <a:p>
            <a:pPr marL="0" indent="0">
              <a:buNone/>
            </a:pPr>
            <a:r>
              <a:rPr lang="en-US" sz="2400" dirty="0"/>
              <a:t>ALERT is used to signal the occurrence of an event or error.</a:t>
            </a:r>
          </a:p>
          <a:p>
            <a:pPr marL="0" indent="0">
              <a:buNone/>
            </a:pPr>
            <a:r>
              <a:rPr lang="en-US" sz="2400" dirty="0"/>
              <a:t>The ALERT action accepts the following modifiers</a:t>
            </a:r>
            <a:r>
              <a:rPr lang="en-US" sz="2400" dirty="0" smtClean="0"/>
              <a:t>:</a:t>
            </a:r>
          </a:p>
          <a:p>
            <a:pPr marL="0" indent="0">
              <a:buNone/>
            </a:pPr>
            <a:endParaRPr lang="en-US" sz="2400" dirty="0"/>
          </a:p>
          <a:p>
            <a:pPr marL="0" indent="0" algn="ctr">
              <a:buNone/>
            </a:pPr>
            <a:r>
              <a:rPr lang="en-US" sz="2400" dirty="0" smtClean="0"/>
              <a:t>Table 4-105. Modifiers: Alert</a:t>
            </a:r>
          </a:p>
          <a:p>
            <a:pPr marL="0" indent="0" algn="ctr">
              <a:buNone/>
            </a:pPr>
            <a:endParaRPr lang="en-US" sz="2400" dirty="0"/>
          </a:p>
          <a:p>
            <a:pPr marL="0" indent="0" algn="ctr">
              <a:buNone/>
            </a:pPr>
            <a:endParaRPr lang="en-US" sz="2400" dirty="0" smtClean="0"/>
          </a:p>
          <a:p>
            <a:pPr marL="0" indent="0">
              <a:buNone/>
            </a:pPr>
            <a:endParaRPr lang="en-US" sz="2400" dirty="0"/>
          </a:p>
          <a:p>
            <a:pPr marL="0" indent="0" algn="ctr">
              <a:buNone/>
            </a:pPr>
            <a:r>
              <a:rPr lang="en-US" sz="2400" dirty="0" smtClean="0"/>
              <a:t>Table 4-106. Sample of OpenC2 Commands: Alert</a:t>
            </a:r>
          </a:p>
          <a:p>
            <a:pPr marL="0" indent="0">
              <a:buNone/>
            </a:pPr>
            <a:endParaRPr lang="en-US" sz="2400" dirty="0"/>
          </a:p>
          <a:p>
            <a:pPr marL="0" indent="0">
              <a:buNone/>
            </a:pPr>
            <a:endParaRPr lang="en-US" dirty="0"/>
          </a:p>
          <a:p>
            <a:endParaRPr 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276600"/>
            <a:ext cx="8686800" cy="140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105400"/>
            <a:ext cx="8059061"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02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Framework for Reference Implementations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14</a:t>
            </a:fld>
            <a:endParaRPr kumimoji="0" lang="en-US" sz="2400" dirty="0">
              <a:solidFill>
                <a:srgbClr val="FFFFFF"/>
              </a:solidFill>
            </a:endParaRPr>
          </a:p>
        </p:txBody>
      </p:sp>
    </p:spTree>
    <p:extLst>
      <p:ext uri="{BB962C8B-B14F-4D97-AF65-F5344CB8AC3E}">
        <p14:creationId xmlns:p14="http://schemas.microsoft.com/office/powerpoint/2010/main" val="122652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Framework for Reference Implementations (20 May 2016)</a:t>
            </a:r>
            <a:endParaRPr lang="en-US" sz="3200" dirty="0"/>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15</a:t>
            </a:fld>
            <a:endParaRPr kumimoji="0" lang="en-US" dirty="0"/>
          </a:p>
        </p:txBody>
      </p:sp>
      <p:sp>
        <p:nvSpPr>
          <p:cNvPr id="65" name="Rounded Rectangle 64"/>
          <p:cNvSpPr/>
          <p:nvPr/>
        </p:nvSpPr>
        <p:spPr>
          <a:xfrm>
            <a:off x="2263202" y="6079352"/>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2263202" y="340291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791200" y="196357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4678804" y="196357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3307204" y="6070494"/>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4221394" y="3691042"/>
            <a:ext cx="1029614"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9" idx="2"/>
          </p:cNvCxnSpPr>
          <p:nvPr/>
        </p:nvCxnSpPr>
        <p:spPr>
          <a:xfrm flipV="1">
            <a:off x="6476845" y="3676278"/>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8" name="Rounded Rectangle 57"/>
          <p:cNvSpPr/>
          <p:nvPr/>
        </p:nvSpPr>
        <p:spPr>
          <a:xfrm>
            <a:off x="893205" y="614505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sp>
        <p:nvSpPr>
          <p:cNvPr id="59" name="Oval 58"/>
          <p:cNvSpPr/>
          <p:nvPr/>
        </p:nvSpPr>
        <p:spPr>
          <a:xfrm>
            <a:off x="7201604" y="3576886"/>
            <a:ext cx="203752" cy="198783"/>
          </a:xfrm>
          <a:prstGeom prst="ellipse">
            <a:avLst/>
          </a:prstGeom>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200" dirty="0"/>
              <a:t>A</a:t>
            </a:r>
          </a:p>
        </p:txBody>
      </p:sp>
      <p:sp>
        <p:nvSpPr>
          <p:cNvPr id="60" name="Rounded Rectangle 59"/>
          <p:cNvSpPr/>
          <p:nvPr/>
        </p:nvSpPr>
        <p:spPr>
          <a:xfrm>
            <a:off x="5364604" y="336760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6414756" y="3386888"/>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62" name="Rounded Rectangle 61"/>
          <p:cNvSpPr/>
          <p:nvPr/>
        </p:nvSpPr>
        <p:spPr>
          <a:xfrm>
            <a:off x="3352800" y="3371042"/>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5486245" y="336760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2 </a:t>
            </a:r>
            <a:r>
              <a:rPr lang="en-US" sz="900" dirty="0" smtClean="0"/>
              <a:t>(</a:t>
            </a:r>
            <a:r>
              <a:rPr lang="en-US" sz="900" dirty="0" err="1" smtClean="0"/>
              <a:t>SDN</a:t>
            </a:r>
            <a:r>
              <a:rPr lang="en-US" sz="900" dirty="0" smtClean="0"/>
              <a:t> Controller)</a:t>
            </a:r>
            <a:endParaRPr lang="en-US" sz="900" dirty="0"/>
          </a:p>
        </p:txBody>
      </p:sp>
      <p:cxnSp>
        <p:nvCxnSpPr>
          <p:cNvPr id="49" name="Straight Arrow Connector 48"/>
          <p:cNvCxnSpPr/>
          <p:nvPr/>
        </p:nvCxnSpPr>
        <p:spPr>
          <a:xfrm flipV="1">
            <a:off x="1606262" y="3716042"/>
            <a:ext cx="755938" cy="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4202906" y="3342705"/>
            <a:ext cx="951795"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endParaRPr lang="en-US" sz="1100" dirty="0">
              <a:solidFill>
                <a:schemeClr val="tx2"/>
              </a:solidFill>
            </a:endParaRPr>
          </a:p>
        </p:txBody>
      </p:sp>
      <p:cxnSp>
        <p:nvCxnSpPr>
          <p:cNvPr id="86" name="Straight Arrow Connector 85"/>
          <p:cNvCxnSpPr>
            <a:endCxn id="88" idx="2"/>
          </p:cNvCxnSpPr>
          <p:nvPr/>
        </p:nvCxnSpPr>
        <p:spPr>
          <a:xfrm flipV="1">
            <a:off x="6615289" y="5200278"/>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88" name="Oval 87"/>
          <p:cNvSpPr/>
          <p:nvPr/>
        </p:nvSpPr>
        <p:spPr>
          <a:xfrm>
            <a:off x="7340048" y="5100886"/>
            <a:ext cx="203752" cy="198783"/>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r>
              <a:rPr lang="en-US" sz="1200" dirty="0"/>
              <a:t>A</a:t>
            </a:r>
          </a:p>
        </p:txBody>
      </p:sp>
      <p:cxnSp>
        <p:nvCxnSpPr>
          <p:cNvPr id="31" name="Straight Arrow Connector 30"/>
          <p:cNvCxnSpPr/>
          <p:nvPr/>
        </p:nvCxnSpPr>
        <p:spPr>
          <a:xfrm>
            <a:off x="4221394" y="3828242"/>
            <a:ext cx="956707" cy="12501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651702" y="4791984"/>
            <a:ext cx="85349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sp>
        <p:nvSpPr>
          <p:cNvPr id="34" name="Rounded Rectangle 33"/>
          <p:cNvSpPr/>
          <p:nvPr/>
        </p:nvSpPr>
        <p:spPr>
          <a:xfrm rot="16200000">
            <a:off x="3429000" y="3507501"/>
            <a:ext cx="1295399" cy="289389"/>
          </a:xfrm>
          <a:prstGeom prst="roundRect">
            <a:avLst/>
          </a:prstGeom>
          <a:noFill/>
          <a:ln>
            <a:solidFill>
              <a:srgbClr val="002060"/>
            </a:solid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Pub/sub</a:t>
            </a:r>
            <a:endParaRPr lang="en-US" sz="1100" dirty="0">
              <a:solidFill>
                <a:schemeClr val="tx2"/>
              </a:solidFill>
            </a:endParaRPr>
          </a:p>
        </p:txBody>
      </p:sp>
      <p:cxnSp>
        <p:nvCxnSpPr>
          <p:cNvPr id="37" name="Straight Arrow Connector 36"/>
          <p:cNvCxnSpPr/>
          <p:nvPr/>
        </p:nvCxnSpPr>
        <p:spPr>
          <a:xfrm>
            <a:off x="3596640" y="3709041"/>
            <a:ext cx="33536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816606" y="1963578"/>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3</a:t>
            </a:r>
            <a:endParaRPr lang="en-US" sz="1100" dirty="0"/>
          </a:p>
        </p:txBody>
      </p:sp>
      <p:cxnSp>
        <p:nvCxnSpPr>
          <p:cNvPr id="41" name="Straight Arrow Connector 40"/>
          <p:cNvCxnSpPr/>
          <p:nvPr/>
        </p:nvCxnSpPr>
        <p:spPr>
          <a:xfrm flipV="1">
            <a:off x="4233198" y="2589826"/>
            <a:ext cx="583408" cy="4930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21695" y="2443950"/>
            <a:ext cx="669794"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6711232" y="207220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6843889" y="207220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1</a:t>
            </a:r>
            <a:endParaRPr lang="en-US" sz="900" dirty="0"/>
          </a:p>
        </p:txBody>
      </p:sp>
      <p:cxnSp>
        <p:nvCxnSpPr>
          <p:cNvPr id="51" name="Straight Arrow Connector 50"/>
          <p:cNvCxnSpPr>
            <a:endCxn id="52" idx="2"/>
          </p:cNvCxnSpPr>
          <p:nvPr/>
        </p:nvCxnSpPr>
        <p:spPr>
          <a:xfrm flipV="1">
            <a:off x="7834489" y="2436086"/>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2" name="Oval 51"/>
          <p:cNvSpPr/>
          <p:nvPr/>
        </p:nvSpPr>
        <p:spPr>
          <a:xfrm>
            <a:off x="8559248" y="2336694"/>
            <a:ext cx="203752" cy="198783"/>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200" dirty="0"/>
              <a:t>A</a:t>
            </a:r>
          </a:p>
        </p:txBody>
      </p:sp>
      <p:sp>
        <p:nvSpPr>
          <p:cNvPr id="54" name="Rounded Rectangle 53"/>
          <p:cNvSpPr/>
          <p:nvPr/>
        </p:nvSpPr>
        <p:spPr>
          <a:xfrm>
            <a:off x="6555288" y="4814874"/>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sp>
        <p:nvSpPr>
          <p:cNvPr id="64" name="Rectangle 63"/>
          <p:cNvSpPr/>
          <p:nvPr/>
        </p:nvSpPr>
        <p:spPr>
          <a:xfrm>
            <a:off x="750949" y="1805831"/>
            <a:ext cx="978792" cy="276999"/>
          </a:xfrm>
          <a:prstGeom prst="rect">
            <a:avLst/>
          </a:prstGeom>
        </p:spPr>
        <p:txBody>
          <a:bodyPr wrap="square">
            <a:spAutoFit/>
          </a:bodyPr>
          <a:lstStyle/>
          <a:p>
            <a:r>
              <a:rPr lang="en-US" sz="1200" b="1" dirty="0" smtClean="0"/>
              <a:t>Enclave 1</a:t>
            </a:r>
            <a:endParaRPr lang="en-US" sz="1200" dirty="0" smtClean="0"/>
          </a:p>
        </p:txBody>
      </p:sp>
      <p:sp>
        <p:nvSpPr>
          <p:cNvPr id="68" name="Oval 67"/>
          <p:cNvSpPr/>
          <p:nvPr/>
        </p:nvSpPr>
        <p:spPr>
          <a:xfrm>
            <a:off x="6580682" y="1650894"/>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9" name="Rounded Rectangle 68"/>
          <p:cNvSpPr/>
          <p:nvPr/>
        </p:nvSpPr>
        <p:spPr>
          <a:xfrm>
            <a:off x="5449004" y="1668248"/>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cxnSp>
        <p:nvCxnSpPr>
          <p:cNvPr id="70" name="Straight Arrow Connector 69"/>
          <p:cNvCxnSpPr/>
          <p:nvPr/>
        </p:nvCxnSpPr>
        <p:spPr>
          <a:xfrm>
            <a:off x="686504" y="5765694"/>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362200" y="6070494"/>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2</a:t>
            </a:r>
            <a:endParaRPr lang="en-US" sz="1100" dirty="0"/>
          </a:p>
        </p:txBody>
      </p:sp>
      <p:sp>
        <p:nvSpPr>
          <p:cNvPr id="72" name="Rounded Rectangle 71"/>
          <p:cNvSpPr/>
          <p:nvPr/>
        </p:nvSpPr>
        <p:spPr>
          <a:xfrm>
            <a:off x="893205" y="3419652"/>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cxnSp>
        <p:nvCxnSpPr>
          <p:cNvPr id="74" name="Straight Arrow Connector 73"/>
          <p:cNvCxnSpPr/>
          <p:nvPr/>
        </p:nvCxnSpPr>
        <p:spPr>
          <a:xfrm flipV="1">
            <a:off x="1606262" y="6451494"/>
            <a:ext cx="755938" cy="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73" idx="0"/>
          </p:cNvCxnSpPr>
          <p:nvPr/>
        </p:nvCxnSpPr>
        <p:spPr>
          <a:xfrm flipH="1">
            <a:off x="3406202" y="4042603"/>
            <a:ext cx="18967" cy="202789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79871" y="5868051"/>
            <a:ext cx="978792" cy="276999"/>
          </a:xfrm>
          <a:prstGeom prst="rect">
            <a:avLst/>
          </a:prstGeom>
        </p:spPr>
        <p:txBody>
          <a:bodyPr wrap="square">
            <a:spAutoFit/>
          </a:bodyPr>
          <a:lstStyle/>
          <a:p>
            <a:r>
              <a:rPr lang="en-US" sz="1200" b="1" dirty="0" smtClean="0"/>
              <a:t>Enclave 2</a:t>
            </a:r>
            <a:endParaRPr lang="en-US" sz="1200" dirty="0" smtClean="0"/>
          </a:p>
        </p:txBody>
      </p:sp>
      <p:sp>
        <p:nvSpPr>
          <p:cNvPr id="79" name="Rounded Rectangle 78"/>
          <p:cNvSpPr/>
          <p:nvPr/>
        </p:nvSpPr>
        <p:spPr>
          <a:xfrm>
            <a:off x="6476068" y="1674680"/>
            <a:ext cx="138403" cy="160724"/>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5892773" y="2184294"/>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a:t>
            </a:r>
            <a:endParaRPr lang="en-US" sz="1100" dirty="0">
              <a:solidFill>
                <a:schemeClr val="tx2"/>
              </a:solidFill>
            </a:endParaRPr>
          </a:p>
        </p:txBody>
      </p:sp>
      <p:sp>
        <p:nvSpPr>
          <p:cNvPr id="90" name="Rounded Rectangle 89"/>
          <p:cNvSpPr/>
          <p:nvPr/>
        </p:nvSpPr>
        <p:spPr>
          <a:xfrm>
            <a:off x="6400800" y="490684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5334000" y="4891607"/>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7233450" y="5149228"/>
            <a:ext cx="138403" cy="160724"/>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p:cNvCxnSpPr/>
          <p:nvPr/>
        </p:nvCxnSpPr>
        <p:spPr>
          <a:xfrm>
            <a:off x="3427356" y="6392476"/>
            <a:ext cx="466549"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5486245" y="489160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3</a:t>
            </a:r>
            <a:endParaRPr lang="en-US" sz="900" dirty="0"/>
          </a:p>
        </p:txBody>
      </p:sp>
      <p:sp>
        <p:nvSpPr>
          <p:cNvPr id="7" name="Rounded Rectangle 6"/>
          <p:cNvSpPr/>
          <p:nvPr/>
        </p:nvSpPr>
        <p:spPr>
          <a:xfrm>
            <a:off x="2362200" y="3371042"/>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1</a:t>
            </a:r>
            <a:endParaRPr lang="en-US" sz="1100" dirty="0"/>
          </a:p>
        </p:txBody>
      </p:sp>
      <p:cxnSp>
        <p:nvCxnSpPr>
          <p:cNvPr id="67" name="Straight Arrow Connector 66"/>
          <p:cNvCxnSpPr>
            <a:endCxn id="79" idx="1"/>
          </p:cNvCxnSpPr>
          <p:nvPr/>
        </p:nvCxnSpPr>
        <p:spPr>
          <a:xfrm flipV="1">
            <a:off x="5989196" y="1755042"/>
            <a:ext cx="486872" cy="288034"/>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54856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Discrete Models of Reference Implementations</a:t>
            </a:r>
            <a:br>
              <a:rPr lang="en-US" sz="3200" dirty="0" smtClean="0"/>
            </a:br>
            <a:r>
              <a:rPr lang="en-US" sz="2400" dirty="0" smtClean="0"/>
              <a:t>(1 of 2)</a:t>
            </a:r>
            <a:endParaRPr lang="en-US" sz="1800" dirty="0"/>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16</a:t>
            </a:fld>
            <a:endParaRPr kumimoji="0" lang="en-US" dirty="0"/>
          </a:p>
        </p:txBody>
      </p:sp>
      <p:sp>
        <p:nvSpPr>
          <p:cNvPr id="7" name="Rounded Rectangle 6"/>
          <p:cNvSpPr/>
          <p:nvPr/>
        </p:nvSpPr>
        <p:spPr>
          <a:xfrm>
            <a:off x="4253244" y="4025082"/>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9" name="Rounded Rectangle 8"/>
          <p:cNvSpPr/>
          <p:nvPr/>
        </p:nvSpPr>
        <p:spPr>
          <a:xfrm>
            <a:off x="7072489" y="226748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cxnSp>
        <p:nvCxnSpPr>
          <p:cNvPr id="20" name="Straight Arrow Connector 19"/>
          <p:cNvCxnSpPr/>
          <p:nvPr/>
        </p:nvCxnSpPr>
        <p:spPr>
          <a:xfrm>
            <a:off x="5325376" y="2595333"/>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34" idx="2"/>
          </p:cNvCxnSpPr>
          <p:nvPr/>
        </p:nvCxnSpPr>
        <p:spPr>
          <a:xfrm flipV="1">
            <a:off x="8063089" y="2580569"/>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7" name="Rounded Rectangle 26"/>
          <p:cNvSpPr/>
          <p:nvPr/>
        </p:nvSpPr>
        <p:spPr>
          <a:xfrm>
            <a:off x="5338231" y="231400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sp>
        <p:nvSpPr>
          <p:cNvPr id="34" name="Oval 33"/>
          <p:cNvSpPr/>
          <p:nvPr/>
        </p:nvSpPr>
        <p:spPr>
          <a:xfrm>
            <a:off x="8787848" y="2481177"/>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43" name="Oval 42"/>
          <p:cNvSpPr/>
          <p:nvPr/>
        </p:nvSpPr>
        <p:spPr>
          <a:xfrm>
            <a:off x="129357" y="1676400"/>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a:t>
            </a:r>
            <a:endParaRPr lang="en-US" sz="1000" b="1" dirty="0"/>
          </a:p>
        </p:txBody>
      </p:sp>
      <p:sp>
        <p:nvSpPr>
          <p:cNvPr id="45" name="Oval 44"/>
          <p:cNvSpPr/>
          <p:nvPr/>
        </p:nvSpPr>
        <p:spPr>
          <a:xfrm>
            <a:off x="129357" y="5334000"/>
            <a:ext cx="365760" cy="365760"/>
          </a:xfrm>
          <a:prstGeom prst="ellipse">
            <a:avLst/>
          </a:prstGeom>
          <a:solidFill>
            <a:srgbClr val="07E4FF"/>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2</a:t>
            </a:r>
            <a:endParaRPr lang="en-US" sz="1000" b="1" dirty="0"/>
          </a:p>
        </p:txBody>
      </p:sp>
      <p:sp>
        <p:nvSpPr>
          <p:cNvPr id="4" name="Rectangle 3"/>
          <p:cNvSpPr/>
          <p:nvPr/>
        </p:nvSpPr>
        <p:spPr>
          <a:xfrm>
            <a:off x="533400" y="2044770"/>
            <a:ext cx="3527303" cy="1200329"/>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a:t>
            </a:r>
            <a:r>
              <a:rPr lang="en-US" sz="1200" b="1" dirty="0"/>
              <a:t>Use Case </a:t>
            </a:r>
          </a:p>
          <a:p>
            <a:pPr marL="171450" indent="-171450">
              <a:buFont typeface="Arial" panose="020B0604020202020204" pitchFamily="34" charset="0"/>
              <a:buChar char="•"/>
            </a:pPr>
            <a:r>
              <a:rPr lang="en-US" sz="1200" dirty="0" smtClean="0"/>
              <a:t>OpenC2 sent </a:t>
            </a:r>
            <a:r>
              <a:rPr lang="en-US" sz="1200" dirty="0"/>
              <a:t>in a </a:t>
            </a:r>
            <a:r>
              <a:rPr lang="en-US" sz="1200" dirty="0" err="1"/>
              <a:t>STIX</a:t>
            </a:r>
            <a:r>
              <a:rPr lang="en-US" sz="1200" dirty="0"/>
              <a:t> COA to </a:t>
            </a:r>
            <a:r>
              <a:rPr lang="en-US" sz="1200" dirty="0" err="1"/>
              <a:t>SDN</a:t>
            </a:r>
            <a:r>
              <a:rPr lang="en-US" sz="1200" dirty="0"/>
              <a:t> </a:t>
            </a:r>
            <a:r>
              <a:rPr lang="en-US" sz="1200" dirty="0" smtClean="0"/>
              <a:t>Controller. </a:t>
            </a:r>
            <a:r>
              <a:rPr lang="en-US" sz="1200" dirty="0" err="1" smtClean="0"/>
              <a:t>SDN</a:t>
            </a:r>
            <a:r>
              <a:rPr lang="en-US" sz="1200" dirty="0" smtClean="0"/>
              <a:t> Controller is </a:t>
            </a:r>
            <a:r>
              <a:rPr lang="en-US" sz="1200" dirty="0"/>
              <a:t>fronted by an OpenC2 </a:t>
            </a:r>
            <a:r>
              <a:rPr lang="en-US" sz="1200" dirty="0" smtClean="0"/>
              <a:t>decoder.</a:t>
            </a:r>
            <a:r>
              <a:rPr lang="en-US" sz="1200" dirty="0"/>
              <a:t> </a:t>
            </a:r>
            <a:r>
              <a:rPr lang="en-US" sz="1200" dirty="0" smtClean="0"/>
              <a:t>(Using </a:t>
            </a:r>
            <a:r>
              <a:rPr lang="en-US" sz="1200" dirty="0"/>
              <a:t>a stub; not coming straight from an orchestrator</a:t>
            </a:r>
            <a:r>
              <a:rPr lang="en-US" sz="1200" dirty="0" smtClean="0"/>
              <a:t>)</a:t>
            </a:r>
          </a:p>
          <a:p>
            <a:pPr marL="171450" indent="-171450">
              <a:buFont typeface="Arial" panose="020B0604020202020204" pitchFamily="34" charset="0"/>
              <a:buChar char="•"/>
            </a:pPr>
            <a:r>
              <a:rPr lang="en-US" sz="1200" dirty="0" smtClean="0"/>
              <a:t>Controller determines </a:t>
            </a:r>
            <a:r>
              <a:rPr lang="en-US" sz="1200" dirty="0" err="1" smtClean="0"/>
              <a:t>OpenFlow</a:t>
            </a:r>
            <a:r>
              <a:rPr lang="en-US" sz="1200" dirty="0"/>
              <a:t> </a:t>
            </a:r>
            <a:r>
              <a:rPr lang="en-US" sz="1200" dirty="0" smtClean="0"/>
              <a:t>command </a:t>
            </a:r>
            <a:r>
              <a:rPr lang="en-US" sz="1200" dirty="0"/>
              <a:t>to Switch. </a:t>
            </a:r>
            <a:endParaRPr lang="en-US" sz="1200" dirty="0" smtClean="0"/>
          </a:p>
        </p:txBody>
      </p:sp>
      <p:sp>
        <p:nvSpPr>
          <p:cNvPr id="47" name="Rectangle 46"/>
          <p:cNvSpPr/>
          <p:nvPr/>
        </p:nvSpPr>
        <p:spPr>
          <a:xfrm>
            <a:off x="533400" y="5602731"/>
            <a:ext cx="3603503" cy="646331"/>
          </a:xfrm>
          <a:prstGeom prst="rect">
            <a:avLst/>
          </a:prstGeom>
        </p:spPr>
        <p:txBody>
          <a:bodyPr wrap="square">
            <a:spAutoFit/>
          </a:bodyPr>
          <a:lstStyle/>
          <a:p>
            <a:r>
              <a:rPr lang="en-US" sz="1200" dirty="0"/>
              <a:t>OpenC2 action to </a:t>
            </a:r>
            <a:r>
              <a:rPr lang="en-US" sz="1200" dirty="0" err="1"/>
              <a:t>SDN</a:t>
            </a:r>
            <a:r>
              <a:rPr lang="en-US" sz="1200" dirty="0"/>
              <a:t> Controller fronted by OpenC2 decoder/</a:t>
            </a:r>
            <a:r>
              <a:rPr lang="en-US" sz="1200" dirty="0" err="1"/>
              <a:t>translater</a:t>
            </a:r>
            <a:r>
              <a:rPr lang="en-US" sz="1200" dirty="0"/>
              <a:t> to </a:t>
            </a:r>
            <a:r>
              <a:rPr lang="en-US" sz="1200" dirty="0" err="1"/>
              <a:t>OpenFlow</a:t>
            </a:r>
            <a:r>
              <a:rPr lang="en-US" sz="1200" dirty="0"/>
              <a:t>. Controller send </a:t>
            </a:r>
            <a:r>
              <a:rPr lang="en-US" sz="1200" dirty="0" err="1"/>
              <a:t>OpenFlow</a:t>
            </a:r>
            <a:r>
              <a:rPr lang="en-US" sz="1200" dirty="0"/>
              <a:t> to Switch.</a:t>
            </a:r>
          </a:p>
        </p:txBody>
      </p:sp>
      <p:sp>
        <p:nvSpPr>
          <p:cNvPr id="38" name="Rounded Rectangle 37"/>
          <p:cNvSpPr/>
          <p:nvPr/>
        </p:nvSpPr>
        <p:spPr>
          <a:xfrm>
            <a:off x="6837252" y="2267487"/>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001000" y="2291179"/>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52" name="Rounded Rectangle 51"/>
          <p:cNvSpPr/>
          <p:nvPr/>
        </p:nvSpPr>
        <p:spPr>
          <a:xfrm>
            <a:off x="5127380" y="2267487"/>
            <a:ext cx="197996" cy="639950"/>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238004" y="1724730"/>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a:t>
            </a:r>
            <a:endParaRPr lang="en-US" sz="1000" b="1" dirty="0"/>
          </a:p>
        </p:txBody>
      </p:sp>
      <p:cxnSp>
        <p:nvCxnSpPr>
          <p:cNvPr id="56" name="Straight Arrow Connector 55"/>
          <p:cNvCxnSpPr/>
          <p:nvPr/>
        </p:nvCxnSpPr>
        <p:spPr>
          <a:xfrm>
            <a:off x="5325376" y="4348517"/>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9" idx="2"/>
          </p:cNvCxnSpPr>
          <p:nvPr/>
        </p:nvCxnSpPr>
        <p:spPr>
          <a:xfrm flipV="1">
            <a:off x="8063089" y="4333753"/>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9" name="Oval 58"/>
          <p:cNvSpPr/>
          <p:nvPr/>
        </p:nvSpPr>
        <p:spPr>
          <a:xfrm>
            <a:off x="8787848" y="4234361"/>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0" name="Rounded Rectangle 59"/>
          <p:cNvSpPr/>
          <p:nvPr/>
        </p:nvSpPr>
        <p:spPr>
          <a:xfrm>
            <a:off x="6837252" y="4025082"/>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8001000" y="4044363"/>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62" name="Rounded Rectangle 61"/>
          <p:cNvSpPr/>
          <p:nvPr/>
        </p:nvSpPr>
        <p:spPr>
          <a:xfrm>
            <a:off x="5127380" y="4025082"/>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072489" y="4025082"/>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sp>
        <p:nvSpPr>
          <p:cNvPr id="64" name="Oval 63"/>
          <p:cNvSpPr/>
          <p:nvPr/>
        </p:nvSpPr>
        <p:spPr>
          <a:xfrm>
            <a:off x="4238004" y="3581400"/>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1b</a:t>
            </a:r>
            <a:endParaRPr lang="en-US" sz="1000" b="1" dirty="0"/>
          </a:p>
        </p:txBody>
      </p:sp>
      <p:sp>
        <p:nvSpPr>
          <p:cNvPr id="65" name="Oval 64"/>
          <p:cNvSpPr/>
          <p:nvPr/>
        </p:nvSpPr>
        <p:spPr>
          <a:xfrm>
            <a:off x="129357" y="3669406"/>
            <a:ext cx="365760" cy="365760"/>
          </a:xfrm>
          <a:prstGeom prst="ellipse">
            <a:avLst/>
          </a:prstGeom>
          <a:solidFill>
            <a:schemeClr val="tx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1b</a:t>
            </a:r>
            <a:endParaRPr lang="en-US" sz="1000" b="1" dirty="0"/>
          </a:p>
        </p:txBody>
      </p:sp>
      <p:sp>
        <p:nvSpPr>
          <p:cNvPr id="66" name="Rectangle 65"/>
          <p:cNvSpPr/>
          <p:nvPr/>
        </p:nvSpPr>
        <p:spPr>
          <a:xfrm>
            <a:off x="533400" y="3947160"/>
            <a:ext cx="3527303" cy="646331"/>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a:t>
            </a:r>
            <a:r>
              <a:rPr lang="en-US" sz="1200" b="1" dirty="0"/>
              <a:t>Use Case </a:t>
            </a:r>
          </a:p>
          <a:p>
            <a:pPr marL="171450" indent="-171450">
              <a:buFont typeface="Arial" panose="020B0604020202020204" pitchFamily="34" charset="0"/>
              <a:buChar char="•"/>
            </a:pPr>
            <a:r>
              <a:rPr lang="en-US" sz="1200" dirty="0" smtClean="0"/>
              <a:t>Orchestrator sends </a:t>
            </a:r>
            <a:r>
              <a:rPr lang="en-US" sz="1200" dirty="0"/>
              <a:t>out </a:t>
            </a:r>
            <a:r>
              <a:rPr lang="en-US" sz="1200" dirty="0" smtClean="0"/>
              <a:t>OpenC2 </a:t>
            </a:r>
            <a:r>
              <a:rPr lang="en-US" sz="1200" dirty="0" err="1"/>
              <a:t>STIX</a:t>
            </a:r>
            <a:r>
              <a:rPr lang="en-US" sz="1200" dirty="0"/>
              <a:t> COA to the </a:t>
            </a:r>
            <a:r>
              <a:rPr lang="en-US" sz="1200" dirty="0" err="1"/>
              <a:t>SDN</a:t>
            </a:r>
            <a:r>
              <a:rPr lang="en-US" sz="1200" dirty="0"/>
              <a:t> controller.</a:t>
            </a:r>
            <a:endParaRPr lang="en-US" sz="1200" dirty="0" smtClean="0"/>
          </a:p>
        </p:txBody>
      </p:sp>
      <p:sp>
        <p:nvSpPr>
          <p:cNvPr id="67" name="Rounded Rectangle 66"/>
          <p:cNvSpPr/>
          <p:nvPr/>
        </p:nvSpPr>
        <p:spPr>
          <a:xfrm>
            <a:off x="4267200" y="5718748"/>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cxnSp>
        <p:nvCxnSpPr>
          <p:cNvPr id="68" name="Straight Arrow Connector 67"/>
          <p:cNvCxnSpPr/>
          <p:nvPr/>
        </p:nvCxnSpPr>
        <p:spPr>
          <a:xfrm>
            <a:off x="5339332" y="6042183"/>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71" idx="2"/>
          </p:cNvCxnSpPr>
          <p:nvPr/>
        </p:nvCxnSpPr>
        <p:spPr>
          <a:xfrm flipV="1">
            <a:off x="8077045" y="6027419"/>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70" name="Rounded Rectangle 69"/>
          <p:cNvSpPr/>
          <p:nvPr/>
        </p:nvSpPr>
        <p:spPr>
          <a:xfrm>
            <a:off x="5352187" y="576085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71" name="Oval 70"/>
          <p:cNvSpPr/>
          <p:nvPr/>
        </p:nvSpPr>
        <p:spPr>
          <a:xfrm>
            <a:off x="8801804" y="5928027"/>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72" name="Rounded Rectangle 71"/>
          <p:cNvSpPr/>
          <p:nvPr/>
        </p:nvSpPr>
        <p:spPr>
          <a:xfrm>
            <a:off x="6851208" y="5718748"/>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014956" y="5738029"/>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74" name="Rounded Rectangle 73"/>
          <p:cNvSpPr/>
          <p:nvPr/>
        </p:nvSpPr>
        <p:spPr>
          <a:xfrm>
            <a:off x="5141336" y="571874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7086445" y="5718748"/>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sp>
        <p:nvSpPr>
          <p:cNvPr id="77" name="Oval 76"/>
          <p:cNvSpPr/>
          <p:nvPr/>
        </p:nvSpPr>
        <p:spPr>
          <a:xfrm>
            <a:off x="4238004" y="5334000"/>
            <a:ext cx="365760" cy="365760"/>
          </a:xfrm>
          <a:prstGeom prst="ellipse">
            <a:avLst/>
          </a:prstGeom>
          <a:solidFill>
            <a:srgbClr val="07E4FF"/>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2</a:t>
            </a:r>
            <a:endParaRPr lang="en-US" sz="1000" b="1" dirty="0"/>
          </a:p>
        </p:txBody>
      </p:sp>
      <p:cxnSp>
        <p:nvCxnSpPr>
          <p:cNvPr id="78" name="Straight Arrow Connector 77"/>
          <p:cNvCxnSpPr/>
          <p:nvPr/>
        </p:nvCxnSpPr>
        <p:spPr>
          <a:xfrm>
            <a:off x="533400" y="3441467"/>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07872" y="5181600"/>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11138" y="4024749"/>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42" name="Rounded Rectangle 41"/>
          <p:cNvSpPr/>
          <p:nvPr/>
        </p:nvSpPr>
        <p:spPr>
          <a:xfrm rot="5400000">
            <a:off x="6452376" y="2478280"/>
            <a:ext cx="978749"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Tree>
    <p:extLst>
      <p:ext uri="{BB962C8B-B14F-4D97-AF65-F5344CB8AC3E}">
        <p14:creationId xmlns:p14="http://schemas.microsoft.com/office/powerpoint/2010/main" val="44821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Discrete </a:t>
            </a:r>
            <a:r>
              <a:rPr lang="en-US" sz="3200" dirty="0" smtClean="0"/>
              <a:t>Models </a:t>
            </a:r>
            <a:r>
              <a:rPr lang="en-US" sz="3200" dirty="0"/>
              <a:t>of Reference Implementations</a:t>
            </a:r>
            <a:br>
              <a:rPr lang="en-US" sz="3200" dirty="0"/>
            </a:br>
            <a:r>
              <a:rPr lang="en-US" sz="2400" dirty="0" smtClean="0"/>
              <a:t>(2 </a:t>
            </a:r>
            <a:r>
              <a:rPr lang="en-US" sz="2400" dirty="0"/>
              <a:t>of 2)</a:t>
            </a:r>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17</a:t>
            </a:fld>
            <a:endParaRPr kumimoji="0" lang="en-US" dirty="0"/>
          </a:p>
        </p:txBody>
      </p:sp>
      <p:sp>
        <p:nvSpPr>
          <p:cNvPr id="7" name="Rounded Rectangle 6"/>
          <p:cNvSpPr/>
          <p:nvPr/>
        </p:nvSpPr>
        <p:spPr>
          <a:xfrm>
            <a:off x="4267200" y="2226434"/>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46" name="Oval 45"/>
          <p:cNvSpPr/>
          <p:nvPr/>
        </p:nvSpPr>
        <p:spPr>
          <a:xfrm>
            <a:off x="142112" y="1733301"/>
            <a:ext cx="365760" cy="365760"/>
          </a:xfrm>
          <a:prstGeom prst="ellipse">
            <a:avLst/>
          </a:prstGeom>
          <a:solidFill>
            <a:schemeClr val="accent4">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3</a:t>
            </a:r>
            <a:endParaRPr lang="en-US" sz="1000" b="1" dirty="0"/>
          </a:p>
        </p:txBody>
      </p:sp>
      <p:sp>
        <p:nvSpPr>
          <p:cNvPr id="50" name="Rectangle 49"/>
          <p:cNvSpPr/>
          <p:nvPr/>
        </p:nvSpPr>
        <p:spPr>
          <a:xfrm>
            <a:off x="637565" y="2170914"/>
            <a:ext cx="3429000" cy="461665"/>
          </a:xfrm>
          <a:prstGeom prst="rect">
            <a:avLst/>
          </a:prstGeom>
        </p:spPr>
        <p:txBody>
          <a:bodyPr wrap="square">
            <a:spAutoFit/>
          </a:bodyPr>
          <a:lstStyle/>
          <a:p>
            <a:r>
              <a:rPr lang="en-US" sz="1200" dirty="0" smtClean="0"/>
              <a:t>OpenC2 between enclaves,</a:t>
            </a:r>
          </a:p>
          <a:p>
            <a:r>
              <a:rPr lang="en-US" sz="1200" dirty="0" smtClean="0"/>
              <a:t>OpenC2 going into Orchestrator</a:t>
            </a:r>
            <a:endParaRPr lang="en-US" sz="1200" dirty="0"/>
          </a:p>
        </p:txBody>
      </p:sp>
      <p:cxnSp>
        <p:nvCxnSpPr>
          <p:cNvPr id="56" name="Straight Arrow Connector 55"/>
          <p:cNvCxnSpPr/>
          <p:nvPr/>
        </p:nvCxnSpPr>
        <p:spPr>
          <a:xfrm>
            <a:off x="5339332" y="2549869"/>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9" idx="2"/>
          </p:cNvCxnSpPr>
          <p:nvPr/>
        </p:nvCxnSpPr>
        <p:spPr>
          <a:xfrm flipV="1">
            <a:off x="8077045" y="2535105"/>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8" name="Rounded Rectangle 57"/>
          <p:cNvSpPr/>
          <p:nvPr/>
        </p:nvSpPr>
        <p:spPr>
          <a:xfrm>
            <a:off x="2743200" y="2257815"/>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STIX</a:t>
            </a:r>
            <a:r>
              <a:rPr lang="en-US" sz="1100" dirty="0" smtClean="0">
                <a:solidFill>
                  <a:schemeClr val="tx2"/>
                </a:solidFill>
              </a:rPr>
              <a:t> COA</a:t>
            </a:r>
            <a:endParaRPr lang="en-US" sz="1100" dirty="0">
              <a:solidFill>
                <a:schemeClr val="tx2"/>
              </a:solidFill>
            </a:endParaRPr>
          </a:p>
        </p:txBody>
      </p:sp>
      <p:sp>
        <p:nvSpPr>
          <p:cNvPr id="59" name="Oval 58"/>
          <p:cNvSpPr/>
          <p:nvPr/>
        </p:nvSpPr>
        <p:spPr>
          <a:xfrm>
            <a:off x="8801804" y="2435713"/>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0" name="Rounded Rectangle 59"/>
          <p:cNvSpPr/>
          <p:nvPr/>
        </p:nvSpPr>
        <p:spPr>
          <a:xfrm>
            <a:off x="6851208" y="2226434"/>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8014956" y="2245715"/>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62" name="Rounded Rectangle 61"/>
          <p:cNvSpPr/>
          <p:nvPr/>
        </p:nvSpPr>
        <p:spPr>
          <a:xfrm>
            <a:off x="5141336" y="2226434"/>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086445" y="2226434"/>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sp>
        <p:nvSpPr>
          <p:cNvPr id="65" name="Oval 64"/>
          <p:cNvSpPr/>
          <p:nvPr/>
        </p:nvSpPr>
        <p:spPr>
          <a:xfrm>
            <a:off x="129357" y="3669406"/>
            <a:ext cx="365760" cy="365760"/>
          </a:xfrm>
          <a:prstGeom prst="ellipse">
            <a:avLst/>
          </a:prstGeom>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000" b="1" dirty="0" smtClean="0"/>
              <a:t>4</a:t>
            </a:r>
            <a:endParaRPr lang="en-US" sz="1000" b="1" dirty="0"/>
          </a:p>
        </p:txBody>
      </p:sp>
      <p:sp>
        <p:nvSpPr>
          <p:cNvPr id="66" name="Rectangle 65"/>
          <p:cNvSpPr/>
          <p:nvPr/>
        </p:nvSpPr>
        <p:spPr>
          <a:xfrm>
            <a:off x="547254" y="3716327"/>
            <a:ext cx="3527303" cy="461665"/>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for Next Gen Firewall</a:t>
            </a:r>
            <a:endParaRPr lang="en-US" sz="1200" dirty="0" smtClean="0"/>
          </a:p>
        </p:txBody>
      </p:sp>
      <p:cxnSp>
        <p:nvCxnSpPr>
          <p:cNvPr id="78" name="Straight Arrow Connector 77"/>
          <p:cNvCxnSpPr/>
          <p:nvPr/>
        </p:nvCxnSpPr>
        <p:spPr>
          <a:xfrm>
            <a:off x="533400" y="3441467"/>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07872" y="4876800"/>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119318" y="1733301"/>
            <a:ext cx="365760" cy="365760"/>
          </a:xfrm>
          <a:prstGeom prst="ellipse">
            <a:avLst/>
          </a:prstGeom>
          <a:solidFill>
            <a:schemeClr val="accent4">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000" b="1" dirty="0" smtClean="0"/>
              <a:t>3</a:t>
            </a:r>
            <a:endParaRPr lang="en-US" sz="1000" b="1" dirty="0"/>
          </a:p>
        </p:txBody>
      </p:sp>
      <p:cxnSp>
        <p:nvCxnSpPr>
          <p:cNvPr id="49" name="Straight Arrow Connector 48"/>
          <p:cNvCxnSpPr/>
          <p:nvPr/>
        </p:nvCxnSpPr>
        <p:spPr>
          <a:xfrm flipV="1">
            <a:off x="3511262" y="2595320"/>
            <a:ext cx="755938" cy="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410200" y="2257815"/>
            <a:ext cx="1295399"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83" name="Oval 82"/>
          <p:cNvSpPr/>
          <p:nvPr/>
        </p:nvSpPr>
        <p:spPr>
          <a:xfrm>
            <a:off x="4119318" y="3581399"/>
            <a:ext cx="365760" cy="365760"/>
          </a:xfrm>
          <a:prstGeom prst="ellipse">
            <a:avLst/>
          </a:prstGeom>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000" b="1" dirty="0" smtClean="0"/>
              <a:t>4</a:t>
            </a:r>
            <a:endParaRPr lang="en-US" sz="1000" b="1" dirty="0"/>
          </a:p>
        </p:txBody>
      </p:sp>
      <p:sp>
        <p:nvSpPr>
          <p:cNvPr id="84" name="Rounded Rectangle 83"/>
          <p:cNvSpPr/>
          <p:nvPr/>
        </p:nvSpPr>
        <p:spPr>
          <a:xfrm>
            <a:off x="4267200" y="4035165"/>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cxnSp>
        <p:nvCxnSpPr>
          <p:cNvPr id="85" name="Straight Arrow Connector 84"/>
          <p:cNvCxnSpPr/>
          <p:nvPr/>
        </p:nvCxnSpPr>
        <p:spPr>
          <a:xfrm>
            <a:off x="5339332" y="4366656"/>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8" idx="2"/>
          </p:cNvCxnSpPr>
          <p:nvPr/>
        </p:nvCxnSpPr>
        <p:spPr>
          <a:xfrm flipV="1">
            <a:off x="8077045" y="4343836"/>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87" name="Rounded Rectangle 86"/>
          <p:cNvSpPr/>
          <p:nvPr/>
        </p:nvSpPr>
        <p:spPr>
          <a:xfrm>
            <a:off x="5352187" y="4077267"/>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88" name="Oval 87"/>
          <p:cNvSpPr/>
          <p:nvPr/>
        </p:nvSpPr>
        <p:spPr>
          <a:xfrm>
            <a:off x="8801804" y="4244444"/>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89" name="Rounded Rectangle 88"/>
          <p:cNvSpPr/>
          <p:nvPr/>
        </p:nvSpPr>
        <p:spPr>
          <a:xfrm>
            <a:off x="6851208" y="4035165"/>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5141336" y="4035165"/>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7086445" y="4035165"/>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a:t>
            </a:r>
            <a:endParaRPr lang="en-US" sz="900" dirty="0"/>
          </a:p>
        </p:txBody>
      </p:sp>
      <p:sp>
        <p:nvSpPr>
          <p:cNvPr id="31" name="Oval 30"/>
          <p:cNvSpPr/>
          <p:nvPr/>
        </p:nvSpPr>
        <p:spPr>
          <a:xfrm>
            <a:off x="226303" y="5333339"/>
            <a:ext cx="365760" cy="36576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1427" tIns="45713" rIns="91427" bIns="45713" rtlCol="0" anchor="ctr"/>
          <a:lstStyle/>
          <a:p>
            <a:pPr algn="ctr"/>
            <a:r>
              <a:rPr lang="en-US" sz="1000" b="1" dirty="0" smtClean="0"/>
              <a:t>5</a:t>
            </a:r>
            <a:endParaRPr lang="en-US" sz="1000" b="1" dirty="0"/>
          </a:p>
        </p:txBody>
      </p:sp>
      <p:sp>
        <p:nvSpPr>
          <p:cNvPr id="32" name="Rectangle 31"/>
          <p:cNvSpPr/>
          <p:nvPr/>
        </p:nvSpPr>
        <p:spPr>
          <a:xfrm>
            <a:off x="644200" y="5380260"/>
            <a:ext cx="3527303" cy="461665"/>
          </a:xfrm>
          <a:prstGeom prst="rect">
            <a:avLst/>
          </a:prstGeom>
        </p:spPr>
        <p:txBody>
          <a:bodyPr wrap="square">
            <a:spAutoFit/>
          </a:bodyPr>
          <a:lstStyle/>
          <a:p>
            <a:r>
              <a:rPr lang="en-US" sz="1200" b="1" dirty="0" smtClean="0"/>
              <a:t>OpenC2 to </a:t>
            </a:r>
            <a:r>
              <a:rPr lang="en-US" sz="1200" b="1" dirty="0"/>
              <a:t>Mitigation System </a:t>
            </a:r>
            <a:r>
              <a:rPr lang="en-US" sz="1200" b="1" dirty="0" smtClean="0"/>
              <a:t>Manager for Next Gen Firewall</a:t>
            </a:r>
            <a:endParaRPr lang="en-US" sz="1200" dirty="0" smtClean="0"/>
          </a:p>
        </p:txBody>
      </p:sp>
      <p:cxnSp>
        <p:nvCxnSpPr>
          <p:cNvPr id="34" name="Straight Arrow Connector 33"/>
          <p:cNvCxnSpPr/>
          <p:nvPr/>
        </p:nvCxnSpPr>
        <p:spPr>
          <a:xfrm>
            <a:off x="604818" y="6540733"/>
            <a:ext cx="8458200" cy="0"/>
          </a:xfrm>
          <a:prstGeom prst="straightConnector1">
            <a:avLst/>
          </a:prstGeom>
          <a:ln>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216264" y="5245332"/>
            <a:ext cx="365760" cy="36576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1427" tIns="45713" rIns="91427" bIns="45713" rtlCol="0" anchor="ctr"/>
          <a:lstStyle/>
          <a:p>
            <a:pPr algn="ctr"/>
            <a:r>
              <a:rPr lang="en-US" sz="1000" b="1" dirty="0" smtClean="0"/>
              <a:t>5</a:t>
            </a:r>
            <a:endParaRPr lang="en-US" sz="1000" b="1" dirty="0"/>
          </a:p>
        </p:txBody>
      </p:sp>
      <p:sp>
        <p:nvSpPr>
          <p:cNvPr id="36" name="Rounded Rectangle 35"/>
          <p:cNvSpPr/>
          <p:nvPr/>
        </p:nvSpPr>
        <p:spPr>
          <a:xfrm>
            <a:off x="4364146" y="5699098"/>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cxnSp>
        <p:nvCxnSpPr>
          <p:cNvPr id="37" name="Straight Arrow Connector 36"/>
          <p:cNvCxnSpPr/>
          <p:nvPr/>
        </p:nvCxnSpPr>
        <p:spPr>
          <a:xfrm>
            <a:off x="5436278" y="6030589"/>
            <a:ext cx="151187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40" idx="2"/>
          </p:cNvCxnSpPr>
          <p:nvPr/>
        </p:nvCxnSpPr>
        <p:spPr>
          <a:xfrm flipV="1">
            <a:off x="8173991" y="6007769"/>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9" name="Rounded Rectangle 38"/>
          <p:cNvSpPr/>
          <p:nvPr/>
        </p:nvSpPr>
        <p:spPr>
          <a:xfrm>
            <a:off x="5449133" y="5741200"/>
            <a:ext cx="1426114"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Command</a:t>
            </a:r>
            <a:endParaRPr lang="en-US" sz="1100" dirty="0">
              <a:solidFill>
                <a:schemeClr val="tx2"/>
              </a:solidFill>
            </a:endParaRPr>
          </a:p>
        </p:txBody>
      </p:sp>
      <p:sp>
        <p:nvSpPr>
          <p:cNvPr id="40" name="Oval 39"/>
          <p:cNvSpPr/>
          <p:nvPr/>
        </p:nvSpPr>
        <p:spPr>
          <a:xfrm>
            <a:off x="8898750" y="5908377"/>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42" name="Rounded Rectangle 41"/>
          <p:cNvSpPr/>
          <p:nvPr/>
        </p:nvSpPr>
        <p:spPr>
          <a:xfrm>
            <a:off x="5238282" y="5699098"/>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7010245" y="5699097"/>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41" name="Rounded Rectangle 40"/>
          <p:cNvSpPr/>
          <p:nvPr/>
        </p:nvSpPr>
        <p:spPr>
          <a:xfrm>
            <a:off x="6948154" y="5699098"/>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601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Near Term Reference Implementations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18</a:t>
            </a:fld>
            <a:endParaRPr kumimoji="0" lang="en-US" dirty="0">
              <a:solidFill>
                <a:srgbClr val="FFFFFF"/>
              </a:solidFill>
            </a:endParaRPr>
          </a:p>
        </p:txBody>
      </p:sp>
      <p:sp>
        <p:nvSpPr>
          <p:cNvPr id="4" name="Content Placeholder 3"/>
          <p:cNvSpPr>
            <a:spLocks noGrp="1"/>
          </p:cNvSpPr>
          <p:nvPr>
            <p:ph sz="quarter" idx="1"/>
          </p:nvPr>
        </p:nvSpPr>
        <p:spPr>
          <a:xfrm>
            <a:off x="540523" y="3453721"/>
            <a:ext cx="5860277" cy="3312547"/>
          </a:xfrm>
        </p:spPr>
        <p:txBody>
          <a:bodyPr>
            <a:normAutofit/>
          </a:bodyPr>
          <a:lstStyle/>
          <a:p>
            <a:r>
              <a:rPr lang="en-US" sz="1800" dirty="0" smtClean="0"/>
              <a:t>Provide </a:t>
            </a:r>
            <a:r>
              <a:rPr lang="en-US" sz="1800" dirty="0"/>
              <a:t>OpenC2 </a:t>
            </a:r>
            <a:r>
              <a:rPr lang="en-US" sz="1800" dirty="0" smtClean="0"/>
              <a:t>generator and consumer building blocks</a:t>
            </a:r>
          </a:p>
          <a:p>
            <a:pPr lvl="1"/>
            <a:r>
              <a:rPr lang="en-US" sz="1400" dirty="0" smtClean="0"/>
              <a:t>Phase 1: Develop </a:t>
            </a:r>
            <a:r>
              <a:rPr lang="en-US" sz="1400" dirty="0"/>
              <a:t>OpenC2 </a:t>
            </a:r>
            <a:r>
              <a:rPr lang="en-US" sz="1400" dirty="0" smtClean="0"/>
              <a:t>Orchestrator  </a:t>
            </a:r>
            <a:r>
              <a:rPr lang="en-US" sz="1400" dirty="0"/>
              <a:t>App (new, </a:t>
            </a:r>
            <a:r>
              <a:rPr lang="en-US" sz="1400" dirty="0" smtClean="0"/>
              <a:t>generator) </a:t>
            </a:r>
          </a:p>
          <a:p>
            <a:pPr lvl="2"/>
            <a:r>
              <a:rPr lang="en-US" sz="1200" dirty="0" smtClean="0"/>
              <a:t>Not </a:t>
            </a:r>
            <a:r>
              <a:rPr lang="en-US" sz="1200" dirty="0"/>
              <a:t>tied to specific actuator</a:t>
            </a:r>
          </a:p>
          <a:p>
            <a:pPr lvl="2"/>
            <a:r>
              <a:rPr lang="en-US" sz="1200" dirty="0"/>
              <a:t>Open an http socket,  push out  openC2 in </a:t>
            </a:r>
            <a:r>
              <a:rPr lang="en-US" sz="1200" dirty="0" err="1"/>
              <a:t>JSON</a:t>
            </a:r>
            <a:r>
              <a:rPr lang="en-US" sz="1200" dirty="0"/>
              <a:t> over the </a:t>
            </a:r>
            <a:r>
              <a:rPr lang="en-US" sz="1200" dirty="0" smtClean="0"/>
              <a:t>socket</a:t>
            </a:r>
          </a:p>
          <a:p>
            <a:pPr lvl="2"/>
            <a:r>
              <a:rPr lang="en-US" sz="1200" dirty="0" smtClean="0"/>
              <a:t>Support OpenC2 in </a:t>
            </a:r>
            <a:r>
              <a:rPr lang="en-US" sz="1200" dirty="0" err="1" smtClean="0"/>
              <a:t>STIX</a:t>
            </a:r>
            <a:r>
              <a:rPr lang="en-US" sz="1200" dirty="0" smtClean="0"/>
              <a:t> COA</a:t>
            </a:r>
          </a:p>
          <a:p>
            <a:pPr lvl="2"/>
            <a:r>
              <a:rPr lang="en-US" sz="1200" dirty="0" smtClean="0"/>
              <a:t>Implement OpenC2 Actions: Deny, Mitigate, Allow</a:t>
            </a:r>
            <a:endParaRPr lang="en-US" sz="1400" dirty="0"/>
          </a:p>
          <a:p>
            <a:pPr lvl="1"/>
            <a:r>
              <a:rPr lang="en-US" sz="1400" dirty="0" smtClean="0"/>
              <a:t>Phase 2: Develop OpenC2 Consumer App (new, consumer)</a:t>
            </a:r>
          </a:p>
          <a:p>
            <a:pPr lvl="2"/>
            <a:r>
              <a:rPr lang="en-US" sz="1200" dirty="0" smtClean="0"/>
              <a:t>Consume OpenC2 commands in </a:t>
            </a:r>
            <a:r>
              <a:rPr lang="en-US" sz="1200" dirty="0" err="1"/>
              <a:t>JSON</a:t>
            </a:r>
            <a:r>
              <a:rPr lang="en-US" sz="1200" dirty="0"/>
              <a:t> </a:t>
            </a:r>
            <a:r>
              <a:rPr lang="en-US" sz="1200" dirty="0" smtClean="0"/>
              <a:t>format</a:t>
            </a:r>
          </a:p>
          <a:p>
            <a:pPr lvl="2"/>
            <a:r>
              <a:rPr lang="en-US" sz="1200" dirty="0" smtClean="0"/>
              <a:t>Implement </a:t>
            </a:r>
            <a:r>
              <a:rPr lang="en-US" sz="1200" dirty="0"/>
              <a:t>OpenC2 Actions: </a:t>
            </a:r>
            <a:r>
              <a:rPr lang="en-US" sz="1200" dirty="0" smtClean="0"/>
              <a:t>Deny, Allow</a:t>
            </a:r>
            <a:endParaRPr lang="en-US" sz="1400" dirty="0" smtClean="0"/>
          </a:p>
          <a:p>
            <a:pPr lvl="1"/>
            <a:r>
              <a:rPr lang="en-US" sz="1400" dirty="0" smtClean="0"/>
              <a:t>Parallel Efforts:</a:t>
            </a:r>
          </a:p>
          <a:p>
            <a:pPr lvl="2"/>
            <a:r>
              <a:rPr lang="en-US" sz="1200" dirty="0" smtClean="0"/>
              <a:t>Develop </a:t>
            </a:r>
            <a:r>
              <a:rPr lang="en-US" sz="1200" dirty="0"/>
              <a:t>OpenC2 </a:t>
            </a:r>
            <a:r>
              <a:rPr lang="en-US" sz="1200" dirty="0" smtClean="0"/>
              <a:t>Mitigation Manager for Traditional Firewall </a:t>
            </a:r>
            <a:r>
              <a:rPr lang="en-US" sz="1200" dirty="0"/>
              <a:t>(new, </a:t>
            </a:r>
            <a:r>
              <a:rPr lang="en-US" sz="1200" dirty="0" smtClean="0"/>
              <a:t>consumer)  </a:t>
            </a:r>
          </a:p>
          <a:p>
            <a:pPr lvl="2"/>
            <a:r>
              <a:rPr lang="en-US" sz="1200" dirty="0" smtClean="0"/>
              <a:t>Develop </a:t>
            </a:r>
            <a:r>
              <a:rPr lang="en-US" sz="1200" dirty="0" err="1" smtClean="0"/>
              <a:t>SDN</a:t>
            </a:r>
            <a:r>
              <a:rPr lang="en-US" sz="1200" dirty="0" smtClean="0"/>
              <a:t> Mitigation Manager (new, consumer)</a:t>
            </a:r>
            <a:endParaRPr lang="en-US" sz="1200" dirty="0"/>
          </a:p>
        </p:txBody>
      </p:sp>
      <p:sp>
        <p:nvSpPr>
          <p:cNvPr id="15" name="Rounded Rectangle 14"/>
          <p:cNvSpPr/>
          <p:nvPr/>
        </p:nvSpPr>
        <p:spPr>
          <a:xfrm>
            <a:off x="7016122" y="3505198"/>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a:t>
            </a:r>
            <a:r>
              <a:rPr lang="en-US" sz="900" dirty="0" err="1" smtClean="0"/>
              <a:t>SDN</a:t>
            </a:r>
            <a:r>
              <a:rPr lang="en-US" sz="900" dirty="0" smtClean="0"/>
              <a:t> Controller)</a:t>
            </a:r>
            <a:endParaRPr lang="en-US" sz="900" dirty="0"/>
          </a:p>
        </p:txBody>
      </p:sp>
      <p:cxnSp>
        <p:nvCxnSpPr>
          <p:cNvPr id="16" name="Straight Arrow Connector 15"/>
          <p:cNvCxnSpPr/>
          <p:nvPr/>
        </p:nvCxnSpPr>
        <p:spPr>
          <a:xfrm>
            <a:off x="5196804" y="2227743"/>
            <a:ext cx="1656551"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89596" y="3834843"/>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8" name="Rounded Rectangle 17"/>
          <p:cNvSpPr/>
          <p:nvPr/>
        </p:nvSpPr>
        <p:spPr>
          <a:xfrm>
            <a:off x="5324460" y="2028943"/>
            <a:ext cx="1524000" cy="15288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err="1" smtClean="0">
                <a:solidFill>
                  <a:schemeClr val="tx2"/>
                </a:solidFill>
              </a:rPr>
              <a:t>JSON</a:t>
            </a:r>
            <a:r>
              <a:rPr lang="en-US" sz="1100" dirty="0" smtClean="0">
                <a:solidFill>
                  <a:schemeClr val="tx2"/>
                </a:solidFill>
              </a:rPr>
              <a:t>] (deny)</a:t>
            </a:r>
            <a:endParaRPr lang="en-US" sz="1100" dirty="0">
              <a:solidFill>
                <a:schemeClr val="tx2"/>
              </a:solidFill>
            </a:endParaRPr>
          </a:p>
        </p:txBody>
      </p:sp>
      <p:sp>
        <p:nvSpPr>
          <p:cNvPr id="20" name="Rounded Rectangle 19"/>
          <p:cNvSpPr/>
          <p:nvPr/>
        </p:nvSpPr>
        <p:spPr>
          <a:xfrm>
            <a:off x="6833220" y="3529924"/>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927507" y="3545453"/>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err="1" smtClean="0">
                <a:solidFill>
                  <a:schemeClr val="tx2"/>
                </a:solidFill>
              </a:rPr>
              <a:t>OpenFlow</a:t>
            </a:r>
            <a:endParaRPr lang="en-US" sz="1100" dirty="0">
              <a:solidFill>
                <a:schemeClr val="tx2"/>
              </a:solidFill>
            </a:endParaRPr>
          </a:p>
        </p:txBody>
      </p:sp>
      <p:sp>
        <p:nvSpPr>
          <p:cNvPr id="23" name="Rounded Rectangle 22"/>
          <p:cNvSpPr/>
          <p:nvPr/>
        </p:nvSpPr>
        <p:spPr>
          <a:xfrm rot="5400000">
            <a:off x="6525478" y="3715766"/>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
        <p:nvSpPr>
          <p:cNvPr id="25" name="Rounded Rectangle 24"/>
          <p:cNvSpPr/>
          <p:nvPr/>
        </p:nvSpPr>
        <p:spPr>
          <a:xfrm>
            <a:off x="609600" y="1937709"/>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825413" y="1936876"/>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737399" y="1928851"/>
            <a:ext cx="28943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5059804" y="1905000"/>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92395" y="1928851"/>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2</a:t>
            </a:r>
            <a:endParaRPr lang="en-US" sz="1100" dirty="0"/>
          </a:p>
        </p:txBody>
      </p:sp>
      <p:cxnSp>
        <p:nvCxnSpPr>
          <p:cNvPr id="32" name="Straight Arrow Connector 31"/>
          <p:cNvCxnSpPr/>
          <p:nvPr/>
        </p:nvCxnSpPr>
        <p:spPr>
          <a:xfrm flipH="1">
            <a:off x="2050277" y="2178526"/>
            <a:ext cx="1782596" cy="329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08208" y="1905000"/>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 1</a:t>
            </a:r>
            <a:endParaRPr lang="en-US" sz="1100" dirty="0"/>
          </a:p>
        </p:txBody>
      </p:sp>
      <p:sp>
        <p:nvSpPr>
          <p:cNvPr id="24" name="Rounded Rectangle 23"/>
          <p:cNvSpPr/>
          <p:nvPr/>
        </p:nvSpPr>
        <p:spPr>
          <a:xfrm rot="5400000">
            <a:off x="1475566" y="2167211"/>
            <a:ext cx="942027" cy="160510"/>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Generator</a:t>
            </a:r>
            <a:endParaRPr lang="en-US" sz="1100" dirty="0">
              <a:solidFill>
                <a:schemeClr val="tx2"/>
              </a:solidFill>
            </a:endParaRPr>
          </a:p>
        </p:txBody>
      </p:sp>
      <p:sp>
        <p:nvSpPr>
          <p:cNvPr id="36" name="Rounded Rectangle 35"/>
          <p:cNvSpPr/>
          <p:nvPr/>
        </p:nvSpPr>
        <p:spPr>
          <a:xfrm rot="5400000">
            <a:off x="3435036" y="2142977"/>
            <a:ext cx="978749" cy="197996"/>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
        <p:nvSpPr>
          <p:cNvPr id="39" name="Rounded Rectangle 38"/>
          <p:cNvSpPr/>
          <p:nvPr/>
        </p:nvSpPr>
        <p:spPr>
          <a:xfrm rot="5400000">
            <a:off x="230314" y="2150545"/>
            <a:ext cx="978749" cy="18285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sp>
        <p:nvSpPr>
          <p:cNvPr id="41" name="Rounded Rectangle 40"/>
          <p:cNvSpPr/>
          <p:nvPr/>
        </p:nvSpPr>
        <p:spPr>
          <a:xfrm rot="5400000">
            <a:off x="4751318" y="2076291"/>
            <a:ext cx="906373" cy="2589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Generator</a:t>
            </a:r>
            <a:endParaRPr lang="en-US" sz="1100" dirty="0">
              <a:solidFill>
                <a:schemeClr val="tx2"/>
              </a:solidFill>
            </a:endParaRPr>
          </a:p>
        </p:txBody>
      </p:sp>
      <p:sp>
        <p:nvSpPr>
          <p:cNvPr id="45" name="Rounded Rectangle 44"/>
          <p:cNvSpPr/>
          <p:nvPr/>
        </p:nvSpPr>
        <p:spPr>
          <a:xfrm>
            <a:off x="1905000" y="1763372"/>
            <a:ext cx="769123" cy="141628"/>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accent4"/>
                </a:solidFill>
              </a:rPr>
              <a:t>Phase 1:</a:t>
            </a:r>
            <a:endParaRPr lang="en-US" sz="1100" dirty="0">
              <a:solidFill>
                <a:schemeClr val="accent4"/>
              </a:solidFill>
            </a:endParaRPr>
          </a:p>
        </p:txBody>
      </p:sp>
      <p:sp>
        <p:nvSpPr>
          <p:cNvPr id="46" name="Rounded Rectangle 45"/>
          <p:cNvSpPr/>
          <p:nvPr/>
        </p:nvSpPr>
        <p:spPr>
          <a:xfrm>
            <a:off x="6165077" y="1776451"/>
            <a:ext cx="769123" cy="141628"/>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accent4"/>
                </a:solidFill>
              </a:rPr>
              <a:t>Phase 2:</a:t>
            </a:r>
            <a:endParaRPr lang="en-US" sz="1100" dirty="0">
              <a:solidFill>
                <a:schemeClr val="accent4"/>
              </a:solidFill>
            </a:endParaRPr>
          </a:p>
        </p:txBody>
      </p:sp>
      <p:sp>
        <p:nvSpPr>
          <p:cNvPr id="47" name="Rounded Rectangle 46"/>
          <p:cNvSpPr/>
          <p:nvPr/>
        </p:nvSpPr>
        <p:spPr>
          <a:xfrm>
            <a:off x="1957618" y="2231897"/>
            <a:ext cx="2004782" cy="587503"/>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r>
              <a:rPr lang="en-US" sz="1100" dirty="0" smtClean="0">
                <a:solidFill>
                  <a:schemeClr val="tx2"/>
                </a:solidFill>
              </a:rPr>
              <a:t>OpenC2 [</a:t>
            </a:r>
            <a:r>
              <a:rPr lang="en-US" sz="1100" dirty="0" err="1" smtClean="0">
                <a:solidFill>
                  <a:schemeClr val="tx2"/>
                </a:solidFill>
              </a:rPr>
              <a:t>JSON</a:t>
            </a:r>
            <a:r>
              <a:rPr lang="en-US" sz="1100" dirty="0" smtClean="0">
                <a:solidFill>
                  <a:schemeClr val="tx2"/>
                </a:solidFill>
              </a:rPr>
              <a:t>]</a:t>
            </a:r>
            <a:r>
              <a:rPr lang="en-US" sz="1100" dirty="0">
                <a:solidFill>
                  <a:schemeClr val="tx2"/>
                </a:solidFill>
              </a:rPr>
              <a:t> </a:t>
            </a:r>
            <a:r>
              <a:rPr lang="en-US" sz="1100" dirty="0" smtClean="0">
                <a:solidFill>
                  <a:schemeClr val="tx2"/>
                </a:solidFill>
              </a:rPr>
              <a:t>(mitigate)</a:t>
            </a:r>
          </a:p>
          <a:p>
            <a:r>
              <a:rPr lang="en-US" sz="1100" dirty="0" smtClean="0">
                <a:solidFill>
                  <a:schemeClr val="tx2"/>
                </a:solidFill>
              </a:rPr>
              <a:t>OpenC2 </a:t>
            </a:r>
            <a:r>
              <a:rPr lang="en-US" sz="1100" dirty="0" err="1">
                <a:solidFill>
                  <a:schemeClr val="tx2"/>
                </a:solidFill>
              </a:rPr>
              <a:t>STIX</a:t>
            </a:r>
            <a:r>
              <a:rPr lang="en-US" sz="1100" dirty="0">
                <a:solidFill>
                  <a:schemeClr val="tx2"/>
                </a:solidFill>
              </a:rPr>
              <a:t> COA </a:t>
            </a:r>
            <a:r>
              <a:rPr lang="en-US" sz="1100" dirty="0" smtClean="0">
                <a:solidFill>
                  <a:schemeClr val="tx2"/>
                </a:solidFill>
              </a:rPr>
              <a:t>[</a:t>
            </a:r>
            <a:r>
              <a:rPr lang="en-US" sz="1100" dirty="0">
                <a:solidFill>
                  <a:schemeClr val="tx2"/>
                </a:solidFill>
              </a:rPr>
              <a:t>XML, </a:t>
            </a:r>
            <a:r>
              <a:rPr lang="en-US" sz="1100" dirty="0" err="1">
                <a:solidFill>
                  <a:schemeClr val="tx2"/>
                </a:solidFill>
              </a:rPr>
              <a:t>STIX</a:t>
            </a:r>
            <a:r>
              <a:rPr lang="en-US" sz="1100" dirty="0">
                <a:solidFill>
                  <a:schemeClr val="tx2"/>
                </a:solidFill>
              </a:rPr>
              <a:t> 1.2</a:t>
            </a:r>
            <a:r>
              <a:rPr lang="en-US" sz="1100" dirty="0" smtClean="0">
                <a:solidFill>
                  <a:schemeClr val="tx2"/>
                </a:solidFill>
              </a:rPr>
              <a:t>] (</a:t>
            </a:r>
            <a:r>
              <a:rPr lang="en-US" sz="1100" dirty="0">
                <a:solidFill>
                  <a:schemeClr val="tx2"/>
                </a:solidFill>
              </a:rPr>
              <a:t>mitigate</a:t>
            </a:r>
            <a:r>
              <a:rPr lang="en-US" sz="1100" dirty="0" smtClean="0">
                <a:solidFill>
                  <a:schemeClr val="tx2"/>
                </a:solidFill>
              </a:rPr>
              <a:t>)</a:t>
            </a:r>
            <a:endParaRPr lang="en-US" sz="1100" dirty="0">
              <a:solidFill>
                <a:schemeClr val="tx2"/>
              </a:solidFill>
            </a:endParaRPr>
          </a:p>
        </p:txBody>
      </p:sp>
      <p:cxnSp>
        <p:nvCxnSpPr>
          <p:cNvPr id="51" name="Straight Arrow Connector 50"/>
          <p:cNvCxnSpPr/>
          <p:nvPr/>
        </p:nvCxnSpPr>
        <p:spPr>
          <a:xfrm flipV="1">
            <a:off x="8010179" y="2213671"/>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2" name="Oval 51"/>
          <p:cNvSpPr/>
          <p:nvPr/>
        </p:nvSpPr>
        <p:spPr>
          <a:xfrm>
            <a:off x="8711648" y="2114279"/>
            <a:ext cx="203752" cy="198783"/>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200" dirty="0"/>
              <a:t>A</a:t>
            </a:r>
          </a:p>
        </p:txBody>
      </p:sp>
      <p:sp>
        <p:nvSpPr>
          <p:cNvPr id="54" name="Rounded Rectangle 53"/>
          <p:cNvSpPr/>
          <p:nvPr/>
        </p:nvSpPr>
        <p:spPr>
          <a:xfrm>
            <a:off x="7016122" y="1977653"/>
            <a:ext cx="990600" cy="500180"/>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OpenC2 Proxy</a:t>
            </a:r>
            <a:endParaRPr lang="en-US" sz="900" dirty="0"/>
          </a:p>
        </p:txBody>
      </p:sp>
      <p:sp>
        <p:nvSpPr>
          <p:cNvPr id="53" name="Rounded Rectangle 52"/>
          <p:cNvSpPr/>
          <p:nvPr/>
        </p:nvSpPr>
        <p:spPr>
          <a:xfrm>
            <a:off x="6833220" y="1905000"/>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5400000">
            <a:off x="6525478" y="2097280"/>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cxnSp>
        <p:nvCxnSpPr>
          <p:cNvPr id="56" name="Straight Arrow Connector 55"/>
          <p:cNvCxnSpPr>
            <a:stCxn id="28" idx="2"/>
            <a:endCxn id="20" idx="1"/>
          </p:cNvCxnSpPr>
          <p:nvPr/>
        </p:nvCxnSpPr>
        <p:spPr>
          <a:xfrm>
            <a:off x="5158802" y="2531248"/>
            <a:ext cx="1674418" cy="131178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7016122" y="2718477"/>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a:r>
              <a:rPr lang="en-US" sz="1100" dirty="0" smtClean="0"/>
              <a:t>Mitigation Manager </a:t>
            </a:r>
            <a:r>
              <a:rPr lang="en-US" sz="900" dirty="0" smtClean="0"/>
              <a:t>(Firewall Manager)</a:t>
            </a:r>
            <a:endParaRPr lang="en-US" sz="900" dirty="0"/>
          </a:p>
        </p:txBody>
      </p:sp>
      <p:cxnSp>
        <p:nvCxnSpPr>
          <p:cNvPr id="62" name="Straight Arrow Connector 61"/>
          <p:cNvCxnSpPr/>
          <p:nvPr/>
        </p:nvCxnSpPr>
        <p:spPr>
          <a:xfrm flipV="1">
            <a:off x="8001000" y="3048122"/>
            <a:ext cx="687840"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3" name="Oval 62"/>
          <p:cNvSpPr/>
          <p:nvPr/>
        </p:nvSpPr>
        <p:spPr>
          <a:xfrm>
            <a:off x="8711648" y="2948730"/>
            <a:ext cx="203752" cy="198783"/>
          </a:xfrm>
          <a:prstGeom prst="ellipse">
            <a:avLst/>
          </a:prstGeom>
        </p:spPr>
        <p:style>
          <a:lnRef idx="1">
            <a:schemeClr val="accent4"/>
          </a:lnRef>
          <a:fillRef idx="3">
            <a:schemeClr val="accent4"/>
          </a:fillRef>
          <a:effectRef idx="2">
            <a:schemeClr val="accent4"/>
          </a:effectRef>
          <a:fontRef idx="minor">
            <a:schemeClr val="lt1"/>
          </a:fontRef>
        </p:style>
        <p:txBody>
          <a:bodyPr lIns="91427" tIns="45713" rIns="91427" bIns="45713" rtlCol="0" anchor="ctr"/>
          <a:lstStyle/>
          <a:p>
            <a:pPr algn="ctr"/>
            <a:r>
              <a:rPr lang="en-US" sz="1200" dirty="0"/>
              <a:t>A</a:t>
            </a:r>
          </a:p>
        </p:txBody>
      </p:sp>
      <p:sp>
        <p:nvSpPr>
          <p:cNvPr id="64" name="Rounded Rectangle 63"/>
          <p:cNvSpPr/>
          <p:nvPr/>
        </p:nvSpPr>
        <p:spPr>
          <a:xfrm>
            <a:off x="6833220" y="2743203"/>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rot="5400000">
            <a:off x="6525478" y="2929045"/>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Consumer</a:t>
            </a:r>
            <a:endParaRPr lang="en-US" sz="1100" dirty="0">
              <a:solidFill>
                <a:schemeClr val="tx2"/>
              </a:solidFill>
            </a:endParaRPr>
          </a:p>
        </p:txBody>
      </p:sp>
      <p:cxnSp>
        <p:nvCxnSpPr>
          <p:cNvPr id="67" name="Straight Arrow Connector 66"/>
          <p:cNvCxnSpPr>
            <a:endCxn id="64" idx="1"/>
          </p:cNvCxnSpPr>
          <p:nvPr/>
        </p:nvCxnSpPr>
        <p:spPr>
          <a:xfrm>
            <a:off x="5257800" y="2438400"/>
            <a:ext cx="1575420" cy="61790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8711648" y="3733800"/>
            <a:ext cx="203752" cy="198783"/>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r>
              <a:rPr lang="en-US" sz="1200" dirty="0"/>
              <a:t>A</a:t>
            </a:r>
          </a:p>
        </p:txBody>
      </p:sp>
      <p:sp>
        <p:nvSpPr>
          <p:cNvPr id="79" name="Rounded Rectangle 78"/>
          <p:cNvSpPr/>
          <p:nvPr/>
        </p:nvSpPr>
        <p:spPr>
          <a:xfrm>
            <a:off x="5273537" y="2727882"/>
            <a:ext cx="1319435" cy="364087"/>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accent4"/>
                </a:solidFill>
              </a:rPr>
              <a:t>Parallel Efforts</a:t>
            </a:r>
            <a:endParaRPr lang="en-US" sz="1100" dirty="0">
              <a:solidFill>
                <a:schemeClr val="accent4"/>
              </a:solidFill>
            </a:endParaRPr>
          </a:p>
        </p:txBody>
      </p:sp>
    </p:spTree>
    <p:extLst>
      <p:ext uri="{BB962C8B-B14F-4D97-AF65-F5344CB8AC3E}">
        <p14:creationId xmlns:p14="http://schemas.microsoft.com/office/powerpoint/2010/main" val="146549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Update from Subgroups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19</a:t>
            </a:fld>
            <a:endParaRPr kumimoji="0" lang="en-US" sz="2400" dirty="0">
              <a:solidFill>
                <a:srgbClr val="FFFFFF"/>
              </a:solidFill>
            </a:endParaRPr>
          </a:p>
        </p:txBody>
      </p:sp>
    </p:spTree>
    <p:extLst>
      <p:ext uri="{BB962C8B-B14F-4D97-AF65-F5344CB8AC3E}">
        <p14:creationId xmlns:p14="http://schemas.microsoft.com/office/powerpoint/2010/main" val="3281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5/26 Agenda</a:t>
            </a:r>
            <a:endParaRPr lang="en-US" dirty="0"/>
          </a:p>
        </p:txBody>
      </p:sp>
      <p:sp>
        <p:nvSpPr>
          <p:cNvPr id="3" name="Content Placeholder 2"/>
          <p:cNvSpPr>
            <a:spLocks noGrp="1"/>
          </p:cNvSpPr>
          <p:nvPr>
            <p:ph sz="quarter" idx="1"/>
          </p:nvPr>
        </p:nvSpPr>
        <p:spPr>
          <a:xfrm>
            <a:off x="609600" y="1589567"/>
            <a:ext cx="7848600" cy="4572000"/>
          </a:xfrm>
        </p:spPr>
        <p:txBody>
          <a:bodyPr/>
          <a:lstStyle/>
          <a:p>
            <a:r>
              <a:rPr lang="en-US" dirty="0" smtClean="0"/>
              <a:t>Modifiers and Examples</a:t>
            </a:r>
          </a:p>
          <a:p>
            <a:pPr lvl="0"/>
            <a:r>
              <a:rPr lang="en-US" dirty="0" smtClean="0"/>
              <a:t>Response </a:t>
            </a:r>
            <a:r>
              <a:rPr lang="en-US" dirty="0"/>
              <a:t>and Acknowledgements</a:t>
            </a:r>
          </a:p>
          <a:p>
            <a:r>
              <a:rPr lang="en-US" dirty="0"/>
              <a:t>Framework for Reference Implementations</a:t>
            </a:r>
          </a:p>
          <a:p>
            <a:pPr lvl="0"/>
            <a:r>
              <a:rPr lang="en-US" dirty="0"/>
              <a:t>Update from </a:t>
            </a:r>
            <a:r>
              <a:rPr lang="en-US" dirty="0" smtClean="0"/>
              <a:t>Subgroups</a:t>
            </a:r>
            <a:endParaRPr lang="en-US" dirty="0"/>
          </a:p>
          <a:p>
            <a:r>
              <a:rPr lang="en-US" dirty="0" smtClean="0"/>
              <a:t>Closure </a:t>
            </a:r>
            <a:r>
              <a:rPr lang="en-US" dirty="0"/>
              <a:t>of Issues: Authentication, integrity, replay, conditional logic</a:t>
            </a:r>
          </a:p>
          <a:p>
            <a:endParaRPr lang="en-US" dirty="0"/>
          </a:p>
        </p:txBody>
      </p:sp>
      <p:sp>
        <p:nvSpPr>
          <p:cNvPr id="5" name="Slide Number Placeholder 4"/>
          <p:cNvSpPr>
            <a:spLocks noGrp="1"/>
          </p:cNvSpPr>
          <p:nvPr>
            <p:ph type="sldNum" sz="quarter" idx="16"/>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2</a:t>
            </a:fld>
            <a:endParaRPr kumimoji="0" lang="en-US" dirty="0"/>
          </a:p>
        </p:txBody>
      </p:sp>
    </p:spTree>
    <p:extLst>
      <p:ext uri="{BB962C8B-B14F-4D97-AF65-F5344CB8AC3E}">
        <p14:creationId xmlns:p14="http://schemas.microsoft.com/office/powerpoint/2010/main" val="4038348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Closure of Issues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20</a:t>
            </a:fld>
            <a:endParaRPr kumimoji="0" lang="en-US" sz="2400" dirty="0">
              <a:solidFill>
                <a:srgbClr val="FFFFFF"/>
              </a:solidFill>
            </a:endParaRPr>
          </a:p>
        </p:txBody>
      </p:sp>
    </p:spTree>
    <p:extLst>
      <p:ext uri="{BB962C8B-B14F-4D97-AF65-F5344CB8AC3E}">
        <p14:creationId xmlns:p14="http://schemas.microsoft.com/office/powerpoint/2010/main" val="114240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505200"/>
            <a:ext cx="7086600" cy="1524000"/>
          </a:xfrm>
        </p:spPr>
        <p:txBody>
          <a:bodyPr>
            <a:normAutofit fontScale="90000"/>
          </a:bodyPr>
          <a:lstStyle/>
          <a:p>
            <a:r>
              <a:rPr lang="en-US" sz="3600" dirty="0" smtClean="0"/>
              <a:t>SECURITY FRAMEWORK DISCUSSION</a:t>
            </a:r>
            <a:br>
              <a:rPr lang="en-US" sz="3600" dirty="0" smtClean="0"/>
            </a:br>
            <a:r>
              <a:rPr lang="en-US" sz="3600" dirty="0" smtClean="0"/>
              <a:t/>
            </a:r>
            <a:br>
              <a:rPr lang="en-US" sz="3600" dirty="0" smtClean="0"/>
            </a:br>
            <a:r>
              <a:rPr lang="en-US" sz="3600" dirty="0" smtClean="0"/>
              <a:t>26 </a:t>
            </a:r>
            <a:r>
              <a:rPr lang="en-US" sz="3600" dirty="0" err="1" smtClean="0"/>
              <a:t>MaY</a:t>
            </a:r>
            <a:r>
              <a:rPr lang="en-US" sz="3600" dirty="0" smtClean="0"/>
              <a:t> 2016</a:t>
            </a: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t>26 May 2016</a:t>
            </a:r>
            <a:endParaRPr lang="en-US" dirty="0"/>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Security Sub Working Group</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52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52400"/>
            <a:ext cx="8153400" cy="990600"/>
          </a:xfrm>
        </p:spPr>
        <p:txBody>
          <a:bodyPr>
            <a:normAutofit fontScale="90000"/>
          </a:bodyPr>
          <a:lstStyle/>
          <a:p>
            <a:r>
              <a:rPr lang="en-US" dirty="0" smtClean="0"/>
              <a:t>OpenC2 Security Topics Draft in progress</a:t>
            </a:r>
            <a:endParaRPr lang="en-US" dirty="0"/>
          </a:p>
        </p:txBody>
      </p:sp>
      <p:sp>
        <p:nvSpPr>
          <p:cNvPr id="3" name="Content Placeholder 2"/>
          <p:cNvSpPr>
            <a:spLocks noGrp="1"/>
          </p:cNvSpPr>
          <p:nvPr>
            <p:ph idx="1"/>
          </p:nvPr>
        </p:nvSpPr>
        <p:spPr>
          <a:xfrm>
            <a:off x="612648" y="1600200"/>
            <a:ext cx="8153400" cy="4495800"/>
          </a:xfrm>
        </p:spPr>
        <p:txBody>
          <a:bodyPr>
            <a:normAutofit fontScale="92500" lnSpcReduction="20000"/>
          </a:bodyPr>
          <a:lstStyle/>
          <a:p>
            <a:r>
              <a:rPr lang="en-US" dirty="0" smtClean="0"/>
              <a:t>Focus is on the separation of </a:t>
            </a:r>
            <a:r>
              <a:rPr lang="en-US" dirty="0"/>
              <a:t>s</a:t>
            </a:r>
            <a:r>
              <a:rPr lang="en-US" dirty="0" smtClean="0"/>
              <a:t>ecurity </a:t>
            </a:r>
            <a:r>
              <a:rPr lang="en-US" dirty="0"/>
              <a:t>p</a:t>
            </a:r>
            <a:r>
              <a:rPr lang="en-US" dirty="0" smtClean="0"/>
              <a:t>roblem space and solution space.  </a:t>
            </a:r>
          </a:p>
          <a:p>
            <a:r>
              <a:rPr lang="en-US" dirty="0" smtClean="0"/>
              <a:t>Security Topics Focus Points only on OpenC2 not ACD:</a:t>
            </a:r>
          </a:p>
          <a:p>
            <a:pPr lvl="1"/>
            <a:r>
              <a:rPr lang="en-US" dirty="0" smtClean="0"/>
              <a:t>Non Repudiation</a:t>
            </a:r>
          </a:p>
          <a:p>
            <a:pPr lvl="1"/>
            <a:r>
              <a:rPr lang="en-US" dirty="0" smtClean="0"/>
              <a:t>Integrity (MITM)</a:t>
            </a:r>
          </a:p>
          <a:p>
            <a:pPr lvl="1"/>
            <a:r>
              <a:rPr lang="en-US" dirty="0" smtClean="0"/>
              <a:t>Confidentiality</a:t>
            </a:r>
          </a:p>
          <a:p>
            <a:pPr lvl="1"/>
            <a:r>
              <a:rPr lang="en-US" dirty="0" smtClean="0"/>
              <a:t>Authentication</a:t>
            </a:r>
          </a:p>
          <a:p>
            <a:pPr lvl="1"/>
            <a:r>
              <a:rPr lang="en-US" dirty="0" smtClean="0"/>
              <a:t>Authorization</a:t>
            </a:r>
          </a:p>
          <a:p>
            <a:pPr lvl="1"/>
            <a:r>
              <a:rPr lang="en-US" dirty="0" smtClean="0"/>
              <a:t>Accounting</a:t>
            </a:r>
          </a:p>
          <a:p>
            <a:pPr lvl="1"/>
            <a:r>
              <a:rPr lang="en-US" dirty="0" smtClean="0"/>
              <a:t>Auditing</a:t>
            </a:r>
          </a:p>
          <a:p>
            <a:pPr lvl="1"/>
            <a:r>
              <a:rPr lang="en-US" dirty="0" smtClean="0"/>
              <a:t>Replay</a:t>
            </a:r>
          </a:p>
          <a:p>
            <a:pPr lvl="1"/>
            <a:r>
              <a:rPr lang="en-US" dirty="0" smtClean="0"/>
              <a:t>Verb </a:t>
            </a:r>
            <a:r>
              <a:rPr lang="en-US" dirty="0"/>
              <a:t>Whitelisting</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22</a:t>
            </a:fld>
            <a:endParaRPr kumimoji="0" lang="en-US" dirty="0">
              <a:solidFill>
                <a:srgbClr val="FFFFFF"/>
              </a:solidFill>
            </a:endParaRPr>
          </a:p>
        </p:txBody>
      </p:sp>
      <p:sp>
        <p:nvSpPr>
          <p:cNvPr id="6" name="TextBox 5"/>
          <p:cNvSpPr txBox="1"/>
          <p:nvPr/>
        </p:nvSpPr>
        <p:spPr>
          <a:xfrm>
            <a:off x="4648200" y="3048000"/>
            <a:ext cx="3810000" cy="3048000"/>
          </a:xfrm>
          <a:prstGeom prst="rect">
            <a:avLst/>
          </a:prstGeom>
          <a:noFill/>
        </p:spPr>
        <p:txBody>
          <a:bodyPr wrap="square" rtlCol="0">
            <a:spAutoFit/>
          </a:bodyPr>
          <a:lstStyle/>
          <a:p>
            <a:endParaRPr lang="en-US" dirty="0"/>
          </a:p>
        </p:txBody>
      </p:sp>
      <p:sp>
        <p:nvSpPr>
          <p:cNvPr id="7" name="TextBox 6"/>
          <p:cNvSpPr txBox="1"/>
          <p:nvPr/>
        </p:nvSpPr>
        <p:spPr>
          <a:xfrm>
            <a:off x="10591800" y="4419600"/>
            <a:ext cx="184731" cy="369332"/>
          </a:xfrm>
          <a:prstGeom prst="rect">
            <a:avLst/>
          </a:prstGeom>
          <a:noFill/>
        </p:spPr>
        <p:txBody>
          <a:bodyPr wrap="none" rtlCol="0">
            <a:spAutoFit/>
          </a:bodyPr>
          <a:lstStyle/>
          <a:p>
            <a:endParaRPr lang="en-US" dirty="0"/>
          </a:p>
        </p:txBody>
      </p:sp>
      <p:sp>
        <p:nvSpPr>
          <p:cNvPr id="8" name="TextBox 7"/>
          <p:cNvSpPr txBox="1"/>
          <p:nvPr/>
        </p:nvSpPr>
        <p:spPr>
          <a:xfrm>
            <a:off x="9144000" y="502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98235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OpenC2 Deployment Scenarios</a:t>
            </a:r>
            <a:endParaRPr lang="en-US" dirty="0"/>
          </a:p>
        </p:txBody>
      </p:sp>
      <p:sp>
        <p:nvSpPr>
          <p:cNvPr id="3" name="Content Placeholder 2"/>
          <p:cNvSpPr>
            <a:spLocks noGrp="1"/>
          </p:cNvSpPr>
          <p:nvPr>
            <p:ph idx="1"/>
          </p:nvPr>
        </p:nvSpPr>
        <p:spPr/>
        <p:txBody>
          <a:bodyPr/>
          <a:lstStyle/>
          <a:p>
            <a:r>
              <a:rPr lang="en-US" dirty="0" smtClean="0"/>
              <a:t>Architecture / Implementation Considerations</a:t>
            </a:r>
          </a:p>
          <a:p>
            <a:pPr lvl="1"/>
            <a:r>
              <a:rPr lang="en-US" dirty="0" smtClean="0"/>
              <a:t>Peer 2 Peer / Hub and Spoke</a:t>
            </a:r>
          </a:p>
          <a:p>
            <a:pPr lvl="1"/>
            <a:r>
              <a:rPr lang="en-US" dirty="0" smtClean="0"/>
              <a:t>Strict Type Enforcement</a:t>
            </a:r>
          </a:p>
          <a:p>
            <a:pPr lvl="1"/>
            <a:r>
              <a:rPr lang="en-US" dirty="0" smtClean="0"/>
              <a:t>Integration w/ </a:t>
            </a:r>
            <a:r>
              <a:rPr lang="en-US" dirty="0" err="1" smtClean="0"/>
              <a:t>Config</a:t>
            </a:r>
            <a:r>
              <a:rPr lang="en-US" dirty="0" smtClean="0"/>
              <a:t> </a:t>
            </a:r>
            <a:r>
              <a:rPr lang="en-US" dirty="0" err="1" smtClean="0"/>
              <a:t>Mgmt</a:t>
            </a:r>
            <a:r>
              <a:rPr lang="en-US" dirty="0"/>
              <a:t> </a:t>
            </a:r>
            <a:r>
              <a:rPr lang="en-US" dirty="0" smtClean="0"/>
              <a:t>&amp; Out of Band </a:t>
            </a:r>
            <a:r>
              <a:rPr lang="en-US" dirty="0" err="1" smtClean="0"/>
              <a:t>Mgmt</a:t>
            </a:r>
            <a:endParaRPr lang="en-US" dirty="0" smtClean="0"/>
          </a:p>
          <a:p>
            <a:pPr lvl="1"/>
            <a:r>
              <a:rPr lang="en-US" dirty="0" smtClean="0"/>
              <a:t>Domain Federation</a:t>
            </a:r>
          </a:p>
          <a:p>
            <a:pPr lvl="1"/>
            <a:r>
              <a:rPr lang="en-US" dirty="0" smtClean="0"/>
              <a:t>C&amp;A and other </a:t>
            </a:r>
            <a:r>
              <a:rPr lang="en-US" dirty="0"/>
              <a:t>R</a:t>
            </a:r>
            <a:r>
              <a:rPr lang="en-US" dirty="0" smtClean="0"/>
              <a:t>egulatory </a:t>
            </a:r>
            <a:r>
              <a:rPr lang="en-US" dirty="0"/>
              <a:t>C</a:t>
            </a:r>
            <a:r>
              <a:rPr lang="en-US" dirty="0" smtClean="0"/>
              <a:t>ompliance</a:t>
            </a:r>
          </a:p>
          <a:p>
            <a:r>
              <a:rPr lang="en-US" dirty="0" smtClean="0"/>
              <a:t>Security Impacts on Performance</a:t>
            </a:r>
          </a:p>
          <a:p>
            <a:r>
              <a:rPr lang="en-US" dirty="0" smtClean="0"/>
              <a:t>Security Implications of Language Structure</a:t>
            </a:r>
          </a:p>
          <a:p>
            <a:r>
              <a:rPr lang="en-US" dirty="0" smtClean="0"/>
              <a:t>Operating Environments</a:t>
            </a:r>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23</a:t>
            </a:fld>
            <a:endParaRPr kumimoji="0" lang="en-US" dirty="0">
              <a:solidFill>
                <a:srgbClr val="FFFFFF"/>
              </a:solidFill>
            </a:endParaRPr>
          </a:p>
        </p:txBody>
      </p:sp>
    </p:spTree>
    <p:extLst>
      <p:ext uri="{BB962C8B-B14F-4D97-AF65-F5344CB8AC3E}">
        <p14:creationId xmlns:p14="http://schemas.microsoft.com/office/powerpoint/2010/main" val="3186913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Modifiers and Examples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3</a:t>
            </a:fld>
            <a:endParaRPr kumimoji="0" lang="en-US" sz="2400" dirty="0">
              <a:solidFill>
                <a:srgbClr val="FFFFFF"/>
              </a:solidFill>
            </a:endParaRPr>
          </a:p>
        </p:txBody>
      </p:sp>
    </p:spTree>
    <p:extLst>
      <p:ext uri="{BB962C8B-B14F-4D97-AF65-F5344CB8AC3E}">
        <p14:creationId xmlns:p14="http://schemas.microsoft.com/office/powerpoint/2010/main" val="279143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Response and Acknowledgements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4</a:t>
            </a:fld>
            <a:endParaRPr kumimoji="0" lang="en-US" sz="2400" dirty="0">
              <a:solidFill>
                <a:srgbClr val="FFFFFF"/>
              </a:solidFill>
            </a:endParaRPr>
          </a:p>
        </p:txBody>
      </p:sp>
    </p:spTree>
    <p:extLst>
      <p:ext uri="{BB962C8B-B14F-4D97-AF65-F5344CB8AC3E}">
        <p14:creationId xmlns:p14="http://schemas.microsoft.com/office/powerpoint/2010/main" val="251755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Section 3.6 Modifier Vocabulary</a:t>
            </a:r>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3400" cy="2209800"/>
          </a:xfrm>
        </p:spPr>
        <p:txBody>
          <a:bodyPr>
            <a:normAutofit/>
          </a:bodyPr>
          <a:lstStyle/>
          <a:p>
            <a:pPr marL="0" indent="0">
              <a:buNone/>
            </a:pPr>
            <a:r>
              <a:rPr lang="en-US" sz="2000" dirty="0" smtClean="0"/>
              <a:t>Modifiers </a:t>
            </a:r>
            <a:r>
              <a:rPr lang="en-US" sz="2000" dirty="0"/>
              <a:t>can be used to indicate whether the actuator should explicitly acknowledge receipt of the command, respond upon completion of the execution of the command, or provide some other status information. The requested status/information will be carried in a RESPONSE. </a:t>
            </a:r>
            <a:endParaRPr lang="en-US" sz="2000" dirty="0" smtClean="0"/>
          </a:p>
          <a:p>
            <a:pPr marL="0" indent="0" algn="ctr">
              <a:buNone/>
            </a:pPr>
            <a:r>
              <a:rPr lang="en-US" sz="1800" dirty="0" smtClean="0"/>
              <a:t>Table 3-9 Summary of Universal Modifiers</a:t>
            </a:r>
            <a:endParaRPr lang="en-US" sz="1600" dirty="0"/>
          </a:p>
          <a:p>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619500"/>
            <a:ext cx="8546764" cy="283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6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4.6.1 Response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3400" cy="2590800"/>
          </a:xfrm>
        </p:spPr>
        <p:txBody>
          <a:bodyPr>
            <a:normAutofit fontScale="77500" lnSpcReduction="20000"/>
          </a:bodyPr>
          <a:lstStyle/>
          <a:p>
            <a:pPr marL="0" indent="0">
              <a:buNone/>
            </a:pPr>
            <a:r>
              <a:rPr lang="en-US" dirty="0"/>
              <a:t>RESPONSE is used to provide any data requested as a result of an action. RESPONSE can be used to signal the acknowledgement of an action, provide the status of an action along with additional information related to the requested action, or signal the completion of the action. The recipient of the RESPONSE can be the original requester of the action or to another recipient(s) designated in the modifier of the action.</a:t>
            </a:r>
          </a:p>
          <a:p>
            <a:pPr marL="0" indent="0">
              <a:buNone/>
            </a:pPr>
            <a:r>
              <a:rPr lang="en-US" dirty="0"/>
              <a:t>The RESPONSE action accepts the following modifiers:</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448628"/>
            <a:ext cx="8270122"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8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Sample of OpenC2 Commands: Response</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sp>
        <p:nvSpPr>
          <p:cNvPr id="4" name="Content Placeholder 3"/>
          <p:cNvSpPr>
            <a:spLocks noGrp="1"/>
          </p:cNvSpPr>
          <p:nvPr>
            <p:ph sz="quarter" idx="1"/>
          </p:nvPr>
        </p:nvSpPr>
        <p:spPr>
          <a:xfrm>
            <a:off x="685800" y="2209800"/>
            <a:ext cx="8153400" cy="3886200"/>
          </a:xfrm>
        </p:spPr>
        <p:txBody>
          <a:bodyPr>
            <a:normAutofit/>
          </a:bodyPr>
          <a:lstStyle/>
          <a:p>
            <a:pPr marL="0" indent="0">
              <a:buNone/>
            </a:pPr>
            <a:r>
              <a:rPr lang="en-US" sz="2800" dirty="0" smtClean="0"/>
              <a:t>Table 4-104 Sample of OpenC2 Commands: Response</a:t>
            </a:r>
            <a:endParaRPr lang="en-US" sz="28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955471"/>
            <a:ext cx="8428393" cy="283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14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QUERY Action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8</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xxx</a:t>
            </a:r>
            <a:endParaRPr lang="en-US" dirty="0"/>
          </a:p>
        </p:txBody>
      </p:sp>
      <p:pic>
        <p:nvPicPr>
          <p:cNvPr id="261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00200"/>
            <a:ext cx="84867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6200" y="2438400"/>
            <a:ext cx="3200400" cy="738664"/>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a:latin typeface="Consolas" panose="020B0609020204030204" pitchFamily="49" charset="0"/>
                <a:cs typeface="Consolas" panose="020B0609020204030204" pitchFamily="49" charset="0"/>
              </a:rPr>
              <a:t>UPDATE ( </a:t>
            </a:r>
          </a:p>
          <a:p>
            <a:r>
              <a:rPr lang="en-US" sz="1400" dirty="0">
                <a:latin typeface="Consolas" panose="020B0609020204030204" pitchFamily="49" charset="0"/>
                <a:cs typeface="Consolas" panose="020B0609020204030204" pitchFamily="49" charset="0"/>
              </a:rPr>
              <a:t>  target (</a:t>
            </a:r>
            <a:r>
              <a:rPr lang="en-US" sz="1400" dirty="0" smtClean="0">
                <a:latin typeface="Consolas" panose="020B0609020204030204" pitchFamily="49" charset="0"/>
                <a:cs typeface="Consolas" panose="020B0609020204030204" pitchFamily="49" charset="0"/>
              </a:rPr>
              <a:t>type="</a:t>
            </a:r>
            <a:r>
              <a:rPr lang="en-US" sz="1400" dirty="0" err="1">
                <a:latin typeface="Consolas" panose="020B0609020204030204" pitchFamily="49" charset="0"/>
                <a:cs typeface="Consolas" panose="020B0609020204030204" pitchFamily="49" charset="0"/>
              </a:rPr>
              <a:t>cybox:Product</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648200" y="5181600"/>
            <a:ext cx="3200400"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a:latin typeface="Consolas" panose="020B0609020204030204" pitchFamily="49" charset="0"/>
                <a:cs typeface="Consolas" panose="020B0609020204030204" pitchFamily="49" charset="0"/>
              </a:rPr>
              <a:t>RESPONSE ( </a:t>
            </a:r>
          </a:p>
          <a:p>
            <a:r>
              <a:rPr lang="en-US" sz="1400" dirty="0">
                <a:latin typeface="Consolas" panose="020B0609020204030204" pitchFamily="49" charset="0"/>
                <a:cs typeface="Consolas" panose="020B0609020204030204" pitchFamily="49" charset="0"/>
              </a:rPr>
              <a:t>  command = &lt;COMMAND_ID&gt;,</a:t>
            </a:r>
          </a:p>
          <a:p>
            <a:r>
              <a:rPr lang="en-US" sz="1400" dirty="0">
                <a:latin typeface="Consolas" panose="020B0609020204030204" pitchFamily="49" charset="0"/>
                <a:cs typeface="Consolas" panose="020B0609020204030204" pitchFamily="49" charset="0"/>
              </a:rPr>
              <a:t>  type = "results",</a:t>
            </a:r>
          </a:p>
          <a:p>
            <a:r>
              <a:rPr lang="en-US" sz="1400" dirty="0">
                <a:latin typeface="Consolas" panose="020B0609020204030204" pitchFamily="49" charset="0"/>
                <a:cs typeface="Consolas" panose="020B0609020204030204" pitchFamily="49" charset="0"/>
              </a:rPr>
              <a:t>  value = &lt;QUERY_RESULTS&gt;</a:t>
            </a:r>
          </a:p>
          <a:p>
            <a:r>
              <a:rPr lang="en-US" sz="1400" dirty="0">
                <a:latin typeface="Consolas" panose="020B0609020204030204" pitchFamily="49" charset="0"/>
                <a:cs typeface="Consolas" panose="020B0609020204030204" pitchFamily="49" charset="0"/>
              </a:rPr>
              <a:t>)</a:t>
            </a:r>
          </a:p>
        </p:txBody>
      </p:sp>
      <p:sp>
        <p:nvSpPr>
          <p:cNvPr id="14" name="TextBox 13"/>
          <p:cNvSpPr txBox="1"/>
          <p:nvPr/>
        </p:nvSpPr>
        <p:spPr>
          <a:xfrm>
            <a:off x="95573" y="5181600"/>
            <a:ext cx="3200400" cy="954107"/>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defPPr>
              <a:defRPr lang="en-US"/>
            </a:defPPr>
            <a:lvl1pPr>
              <a:defRPr sz="1400">
                <a:latin typeface="Consolas" panose="020B0609020204030204" pitchFamily="49" charset="0"/>
                <a:cs typeface="Consolas" panose="020B0609020204030204" pitchFamily="49" charset="0"/>
              </a:defRPr>
            </a:lvl1pPr>
          </a:lstStyle>
          <a:p>
            <a:r>
              <a:rPr lang="en-US" dirty="0"/>
              <a:t>QUERY ( </a:t>
            </a:r>
          </a:p>
          <a:p>
            <a:r>
              <a:rPr lang="en-US" dirty="0"/>
              <a:t>  target (type="openc2.Data", </a:t>
            </a:r>
          </a:p>
          <a:p>
            <a:r>
              <a:rPr lang="en-US" dirty="0"/>
              <a:t>    &lt;SEARCH_QUERY&gt;) </a:t>
            </a:r>
          </a:p>
          <a:p>
            <a:r>
              <a:rPr lang="en-US" dirty="0"/>
              <a:t>)</a:t>
            </a:r>
          </a:p>
        </p:txBody>
      </p:sp>
      <p:cxnSp>
        <p:nvCxnSpPr>
          <p:cNvPr id="16" name="Straight Arrow Connector 15"/>
          <p:cNvCxnSpPr>
            <a:stCxn id="12" idx="2"/>
          </p:cNvCxnSpPr>
          <p:nvPr/>
        </p:nvCxnSpPr>
        <p:spPr>
          <a:xfrm rot="16200000" flipH="1">
            <a:off x="2198132" y="2655332"/>
            <a:ext cx="328136" cy="1371600"/>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0" name="Straight Arrow Connector 15"/>
          <p:cNvCxnSpPr>
            <a:stCxn id="14" idx="0"/>
          </p:cNvCxnSpPr>
          <p:nvPr/>
        </p:nvCxnSpPr>
        <p:spPr>
          <a:xfrm rot="5400000" flipH="1" flipV="1">
            <a:off x="1800386" y="3933987"/>
            <a:ext cx="1143000" cy="1352227"/>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5067300" y="4000500"/>
            <a:ext cx="685800" cy="1676400"/>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25838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00200"/>
            <a:ext cx="84867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Response: “response” modifier</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9</a:t>
            </a:fld>
            <a:endParaRPr kumimoji="0" lang="en-US" dirty="0">
              <a:solidFill>
                <a:srgbClr val="FFFFFF"/>
              </a:solidFill>
            </a:endParaRPr>
          </a:p>
        </p:txBody>
      </p:sp>
      <p:sp>
        <p:nvSpPr>
          <p:cNvPr id="12" name="TextBox 11"/>
          <p:cNvSpPr txBox="1"/>
          <p:nvPr/>
        </p:nvSpPr>
        <p:spPr>
          <a:xfrm>
            <a:off x="76200" y="2286000"/>
            <a:ext cx="3272691" cy="954107"/>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smtClean="0">
                <a:latin typeface="Consolas" panose="020B0609020204030204" pitchFamily="49" charset="0"/>
                <a:cs typeface="Consolas" panose="020B0609020204030204" pitchFamily="49" charset="0"/>
              </a:rPr>
              <a:t>STOP </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target (</a:t>
            </a:r>
            <a:r>
              <a:rPr lang="en-US" sz="1400" dirty="0" smtClean="0">
                <a:latin typeface="Consolas" panose="020B0609020204030204" pitchFamily="49" charset="0"/>
                <a:cs typeface="Consolas" panose="020B0609020204030204" pitchFamily="49" charset="0"/>
              </a:rPr>
              <a:t>type="</a:t>
            </a:r>
            <a:r>
              <a:rPr lang="en-US" sz="1400" dirty="0" err="1" smtClean="0">
                <a:latin typeface="Consolas" panose="020B0609020204030204" pitchFamily="49" charset="0"/>
                <a:cs typeface="Consolas" panose="020B0609020204030204" pitchFamily="49" charset="0"/>
              </a:rPr>
              <a:t>cybox:Process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response (type=“status”)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648200" y="5181600"/>
            <a:ext cx="2868093"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a:latin typeface="Consolas" panose="020B0609020204030204" pitchFamily="49" charset="0"/>
                <a:cs typeface="Consolas" panose="020B0609020204030204" pitchFamily="49" charset="0"/>
              </a:rPr>
              <a:t>RESPONSE ( </a:t>
            </a:r>
          </a:p>
          <a:p>
            <a:r>
              <a:rPr lang="en-US" sz="1400" dirty="0">
                <a:latin typeface="Consolas" panose="020B0609020204030204" pitchFamily="49" charset="0"/>
                <a:cs typeface="Consolas" panose="020B0609020204030204" pitchFamily="49" charset="0"/>
              </a:rPr>
              <a:t>  command = &lt;COMMAND_ID&gt;,</a:t>
            </a:r>
          </a:p>
          <a:p>
            <a:r>
              <a:rPr lang="en-US" sz="1400" dirty="0">
                <a:latin typeface="Consolas" panose="020B0609020204030204" pitchFamily="49" charset="0"/>
                <a:cs typeface="Consolas" panose="020B0609020204030204" pitchFamily="49" charset="0"/>
              </a:rPr>
              <a:t>  type = </a:t>
            </a:r>
            <a:r>
              <a:rPr lang="en-US" sz="1400" dirty="0" smtClean="0">
                <a:latin typeface="Consolas" panose="020B0609020204030204" pitchFamily="49" charset="0"/>
                <a:cs typeface="Consolas" panose="020B0609020204030204" pitchFamily="49" charset="0"/>
              </a:rPr>
              <a:t>“status",</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value = </a:t>
            </a:r>
            <a:r>
              <a:rPr lang="en-US" sz="1400" dirty="0" smtClean="0">
                <a:latin typeface="Consolas" panose="020B0609020204030204" pitchFamily="49" charset="0"/>
                <a:cs typeface="Consolas" panose="020B0609020204030204" pitchFamily="49" charset="0"/>
              </a:rPr>
              <a:t>“action complete”</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247724" y="2704928"/>
            <a:ext cx="265093" cy="1335449"/>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4984224" y="4083576"/>
            <a:ext cx="685800" cy="1510247"/>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357390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61338</TotalTime>
  <Words>1123</Words>
  <Application>Microsoft Office PowerPoint</Application>
  <PresentationFormat>On-screen Show (4:3)</PresentationFormat>
  <Paragraphs>260</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OpenC2 Forum  </vt:lpstr>
      <vt:lpstr>5/26 Agenda</vt:lpstr>
      <vt:lpstr>Modifiers and Examples</vt:lpstr>
      <vt:lpstr>Response and Acknowledgements</vt:lpstr>
      <vt:lpstr>Section 3.6 Modifier Vocabulary</vt:lpstr>
      <vt:lpstr>Section 4.6.1 Response</vt:lpstr>
      <vt:lpstr>Sample of OpenC2 Commands: Response</vt:lpstr>
      <vt:lpstr>Response: QUERY Action</vt:lpstr>
      <vt:lpstr>Response: “response” modifier</vt:lpstr>
      <vt:lpstr>Response: QUERY Action</vt:lpstr>
      <vt:lpstr>Response: ACK</vt:lpstr>
      <vt:lpstr>Response: ACK (2)</vt:lpstr>
      <vt:lpstr>Section 4.6.2 Alert</vt:lpstr>
      <vt:lpstr>Framework for Reference Implementations</vt:lpstr>
      <vt:lpstr>Architecture Framework for Reference Implementations (20 May 2016)</vt:lpstr>
      <vt:lpstr>Discrete Models of Reference Implementations (1 of 2)</vt:lpstr>
      <vt:lpstr>Discrete Models of Reference Implementations (2 of 2)</vt:lpstr>
      <vt:lpstr>Near Term Reference Implementations</vt:lpstr>
      <vt:lpstr>Update from Subgroups</vt:lpstr>
      <vt:lpstr>Closure of Issues</vt:lpstr>
      <vt:lpstr>SECURITY FRAMEWORK DISCUSSION  26 MaY 2016</vt:lpstr>
      <vt:lpstr>OpenC2 Security Topics Draft in progress</vt:lpstr>
      <vt:lpstr>OpenC2 Deployment Scenarios</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Romano, Jason-P55416</cp:lastModifiedBy>
  <cp:revision>478</cp:revision>
  <dcterms:created xsi:type="dcterms:W3CDTF">2015-07-23T17:23:06Z</dcterms:created>
  <dcterms:modified xsi:type="dcterms:W3CDTF">2016-05-27T19:39:26Z</dcterms:modified>
</cp:coreProperties>
</file>