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84" r:id="rId2"/>
    <p:sldId id="429" r:id="rId3"/>
    <p:sldId id="438" r:id="rId4"/>
    <p:sldId id="439" r:id="rId5"/>
    <p:sldId id="417" r:id="rId6"/>
    <p:sldId id="416" r:id="rId7"/>
    <p:sldId id="442" r:id="rId8"/>
    <p:sldId id="440" r:id="rId9"/>
    <p:sldId id="44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905" autoAdjust="0"/>
    <p:restoredTop sz="98401" autoAdjust="0"/>
  </p:normalViewPr>
  <p:slideViewPr>
    <p:cSldViewPr>
      <p:cViewPr varScale="1">
        <p:scale>
          <a:sx n="69" d="100"/>
          <a:sy n="69" d="100"/>
        </p:scale>
        <p:origin x="-10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-factory.com/sfbay2017/duncan-sparrell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vent.com/events/iacd-community-day/custom-20-d4bb79bacefd4c1798ede27d28dc10dc.asp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openc2 and </a:t>
            </a:r>
            <a:r>
              <a:rPr lang="en-US" dirty="0" err="1" smtClean="0"/>
              <a:t>ocas</a:t>
            </a:r>
            <a:r>
              <a:rPr lang="en-US" dirty="0" smtClean="0"/>
              <a:t> at EEF17 in San Francisco (March 23) Duncan </a:t>
            </a:r>
            <a:r>
              <a:rPr lang="en-US" dirty="0" err="1" smtClean="0"/>
              <a:t>Sparrell</a:t>
            </a:r>
            <a:r>
              <a:rPr lang="en-US" dirty="0" smtClean="0"/>
              <a:t>  </a:t>
            </a:r>
            <a:r>
              <a:rPr lang="en-US" u="sng" dirty="0" smtClean="0">
                <a:hlinkClick r:id="rId3"/>
              </a:rPr>
              <a:t>http://</a:t>
            </a:r>
            <a:r>
              <a:rPr lang="en-US" u="sng" dirty="0" err="1" smtClean="0">
                <a:hlinkClick r:id="rId3"/>
              </a:rPr>
              <a:t>www.erlang-factory.com</a:t>
            </a:r>
            <a:r>
              <a:rPr lang="en-US" u="sng" dirty="0" smtClean="0">
                <a:hlinkClick r:id="rId3"/>
              </a:rPr>
              <a:t>/sfbay2017/</a:t>
            </a:r>
            <a:r>
              <a:rPr lang="en-US" u="sng" dirty="0" err="1" smtClean="0">
                <a:hlinkClick r:id="rId3"/>
              </a:rPr>
              <a:t>duncan-sparrell.html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IACD</a:t>
            </a:r>
            <a:r>
              <a:rPr lang="en-US" dirty="0" smtClean="0"/>
              <a:t> Community Day (March 23) </a:t>
            </a:r>
            <a:r>
              <a:rPr lang="en-US" u="sng" dirty="0" smtClean="0">
                <a:hlinkClick r:id="rId4"/>
              </a:rPr>
              <a:t>http://</a:t>
            </a:r>
            <a:r>
              <a:rPr lang="en-US" u="sng" dirty="0" err="1" smtClean="0">
                <a:hlinkClick r:id="rId4"/>
              </a:rPr>
              <a:t>www.cvent.com</a:t>
            </a:r>
            <a:r>
              <a:rPr lang="en-US" u="sng" dirty="0" smtClean="0">
                <a:hlinkClick r:id="rId4"/>
              </a:rPr>
              <a:t>/events/</a:t>
            </a:r>
            <a:r>
              <a:rPr lang="en-US" u="sng" dirty="0" err="1" smtClean="0">
                <a:hlinkClick r:id="rId4"/>
              </a:rPr>
              <a:t>iacd</a:t>
            </a:r>
            <a:r>
              <a:rPr lang="en-US" u="sng" dirty="0" smtClean="0">
                <a:hlinkClick r:id="rId4"/>
              </a:rPr>
              <a:t>-community-day/custom-20-d4bb79bacefd4c1798ede27d28dc10dc.aspx</a:t>
            </a:r>
            <a:endParaRPr lang="en-US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C6ED455F-3E08-499F-8E0F-5341189B0170}" type="datetime1">
              <a:rPr lang="en-US" smtClean="0"/>
              <a:t>4/5/2017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2E4AEB7-72D8-4519-8DA9-D33357A33127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8A4F9B91-60C0-4AEE-9ACE-D9F85CB421F6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469A49-075E-4641-85DA-C31DC3449EA3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03372A4-62A4-4575-80B3-88A065294BCF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A45C0F5D-77E4-4461-9053-315616257798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0C487F9F-5B40-481B-BC2B-75035C2E22D2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656A751-6E8E-456E-9DD5-36218FC3B95E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B401AA3-691D-44C4-8985-3E05E1C1DBD8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9D04AF-2087-48EF-B612-92B998D696CC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9F48350E-EA61-481B-BE9D-18C4D6676A7C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698A1667-1133-4D18-BCD7-A3F255109458}" type="datetime1">
              <a:rPr lang="en-US" smtClean="0"/>
              <a:t>4/5/2017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us17.borderlesscyber.org/e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asis-open.org/policies-guidelines/tc-proces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57400"/>
            <a:ext cx="6400800" cy="12954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Biweekly forum meeting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6019800"/>
            <a:ext cx="2209800" cy="6858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30 March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7800" y="4876800"/>
            <a:ext cx="3276600" cy="9525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492253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8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3/30 OpenC2 Forum 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Welcome </a:t>
            </a:r>
          </a:p>
          <a:p>
            <a:r>
              <a:rPr lang="en-US" dirty="0"/>
              <a:t>OASIS </a:t>
            </a:r>
            <a:r>
              <a:rPr lang="en-US" dirty="0" smtClean="0"/>
              <a:t>Charter Comments</a:t>
            </a:r>
          </a:p>
          <a:p>
            <a:r>
              <a:rPr lang="en-US" dirty="0" smtClean="0"/>
              <a:t>May 19</a:t>
            </a:r>
            <a:r>
              <a:rPr lang="en-US" baseline="30000" dirty="0" smtClean="0"/>
              <a:t>th</a:t>
            </a:r>
            <a:r>
              <a:rPr lang="en-US" dirty="0" smtClean="0"/>
              <a:t> Face-to-Face Agenda Topics</a:t>
            </a:r>
          </a:p>
          <a:p>
            <a:r>
              <a:rPr lang="en-US" dirty="0" smtClean="0"/>
              <a:t>Actuator Profile Subgroup </a:t>
            </a:r>
          </a:p>
          <a:p>
            <a:pPr lvl="1"/>
            <a:r>
              <a:rPr lang="en-US" dirty="0" smtClean="0"/>
              <a:t>Consensus on Actuator Types: Functional, Device</a:t>
            </a:r>
          </a:p>
          <a:p>
            <a:r>
              <a:rPr lang="en-US" dirty="0" smtClean="0"/>
              <a:t>Upcoming </a:t>
            </a:r>
            <a:r>
              <a:rPr lang="en-US" dirty="0"/>
              <a:t>Events of Interest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1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Charter/ Non-normative Information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Located on Google docs</a:t>
            </a:r>
          </a:p>
          <a:p>
            <a:r>
              <a:rPr lang="en-US" dirty="0" smtClean="0"/>
              <a:t>Log on to OASIS and join OpenC2</a:t>
            </a:r>
          </a:p>
          <a:p>
            <a:r>
              <a:rPr lang="en-US" dirty="0" smtClean="0"/>
              <a:t>Voting Members: </a:t>
            </a:r>
          </a:p>
          <a:p>
            <a:pPr lvl="1"/>
            <a:r>
              <a:rPr lang="en-US" dirty="0" smtClean="0"/>
              <a:t>Respond to ‘Call for Participation’ </a:t>
            </a:r>
          </a:p>
          <a:p>
            <a:pPr lvl="1"/>
            <a:r>
              <a:rPr lang="en-US" dirty="0" smtClean="0"/>
              <a:t>Attend Kickoff meeting circa June 7</a:t>
            </a:r>
          </a:p>
          <a:p>
            <a:r>
              <a:rPr lang="en-US" dirty="0" smtClean="0"/>
              <a:t>Nominations needed</a:t>
            </a:r>
          </a:p>
          <a:p>
            <a:pPr lvl="1"/>
            <a:r>
              <a:rPr lang="en-US" dirty="0" smtClean="0"/>
              <a:t>Two Chairs</a:t>
            </a:r>
          </a:p>
          <a:p>
            <a:pPr lvl="1"/>
            <a:r>
              <a:rPr lang="en-US" dirty="0"/>
              <a:t>Executive Secretary </a:t>
            </a:r>
          </a:p>
          <a:p>
            <a:pPr lvl="1"/>
            <a:r>
              <a:rPr lang="en-US" dirty="0"/>
              <a:t>Actuator Profile Sub-committee Chair</a:t>
            </a:r>
          </a:p>
          <a:p>
            <a:pPr lvl="1"/>
            <a:r>
              <a:rPr lang="en-US" dirty="0"/>
              <a:t>Language Description Document Sub-committee Chair</a:t>
            </a:r>
          </a:p>
          <a:p>
            <a:pPr lvl="1"/>
            <a:r>
              <a:rPr lang="en-US" dirty="0"/>
              <a:t>Implementation Considerations Sub-committee Chair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4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We Keep the OpenC2 Forum?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Statement For:</a:t>
            </a:r>
          </a:p>
          <a:p>
            <a:pPr lvl="1"/>
            <a:r>
              <a:rPr lang="en-US" dirty="0" smtClean="0"/>
              <a:t>Advocacy of OpenC2</a:t>
            </a:r>
          </a:p>
          <a:p>
            <a:pPr lvl="1"/>
            <a:r>
              <a:rPr lang="en-US" dirty="0" smtClean="0"/>
              <a:t>Accommodates High Level Participation </a:t>
            </a:r>
          </a:p>
          <a:p>
            <a:pPr lvl="1"/>
            <a:r>
              <a:rPr lang="en-US" dirty="0" smtClean="0"/>
              <a:t>Exploratory Committee for Future Focus Areas</a:t>
            </a:r>
          </a:p>
          <a:p>
            <a:pPr lvl="1"/>
            <a:r>
              <a:rPr lang="en-US" dirty="0" smtClean="0"/>
              <a:t>Implementation Considerations (beyond scope of OASIS Charter) </a:t>
            </a:r>
          </a:p>
          <a:p>
            <a:r>
              <a:rPr lang="en-US" dirty="0" smtClean="0"/>
              <a:t>Statement Against:</a:t>
            </a:r>
          </a:p>
          <a:p>
            <a:pPr lvl="1"/>
            <a:r>
              <a:rPr lang="en-US" dirty="0" smtClean="0"/>
              <a:t>Potential duplication of efforts</a:t>
            </a:r>
          </a:p>
          <a:p>
            <a:pPr lvl="1"/>
            <a:r>
              <a:rPr lang="en-US" dirty="0" smtClean="0"/>
              <a:t>Potential conflict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5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5/19 Face to Face Agenda (Draft)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Welcome and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Where We are Today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Prototype </a:t>
            </a:r>
            <a:r>
              <a:rPr lang="en-US" dirty="0"/>
              <a:t>Implementations</a:t>
            </a:r>
          </a:p>
          <a:p>
            <a:pPr marL="777240" indent="-457200">
              <a:buFont typeface="Arial" panose="020B0604020202020204" pitchFamily="34" charset="0"/>
              <a:buChar char="•"/>
            </a:pPr>
            <a:r>
              <a:rPr lang="en-US" dirty="0"/>
              <a:t>Symantec Use Cases (Efrain Ortiz)</a:t>
            </a:r>
          </a:p>
          <a:p>
            <a:pPr marL="77724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OrchID</a:t>
            </a:r>
            <a:r>
              <a:rPr lang="en-US" dirty="0" smtClean="0"/>
              <a:t> </a:t>
            </a:r>
            <a:r>
              <a:rPr lang="en-US" dirty="0"/>
              <a:t>- OpenC2 in Security Services (Adam Bradbury)</a:t>
            </a:r>
          </a:p>
          <a:p>
            <a:pPr marL="777240" indent="-457200">
              <a:buFont typeface="Arial" panose="020B0604020202020204" pitchFamily="34" charset="0"/>
              <a:buChar char="•"/>
            </a:pPr>
            <a:r>
              <a:rPr lang="en-US" dirty="0"/>
              <a:t>Structure and Interpretation of OpenC2 Commands (Josh Brule)</a:t>
            </a:r>
          </a:p>
          <a:p>
            <a:pPr marL="777240" indent="-457200">
              <a:buFont typeface="Arial" panose="020B0604020202020204" pitchFamily="34" charset="0"/>
              <a:buChar char="•"/>
            </a:pPr>
            <a:r>
              <a:rPr lang="en-US" dirty="0" err="1"/>
              <a:t>OCAS</a:t>
            </a:r>
            <a:r>
              <a:rPr lang="en-US" dirty="0"/>
              <a:t> (Duncan </a:t>
            </a:r>
            <a:r>
              <a:rPr lang="en-US" dirty="0" err="1"/>
              <a:t>Sparrell</a:t>
            </a:r>
            <a:r>
              <a:rPr lang="en-US" dirty="0"/>
              <a:t>)</a:t>
            </a:r>
          </a:p>
          <a:p>
            <a:pPr marL="777240" indent="-457200">
              <a:buFont typeface="Arial" panose="020B0604020202020204" pitchFamily="34" charset="0"/>
              <a:buChar char="•"/>
            </a:pPr>
            <a:r>
              <a:rPr lang="en-US" dirty="0"/>
              <a:t>OpenC2 and </a:t>
            </a:r>
            <a:r>
              <a:rPr lang="en-US" dirty="0" err="1"/>
              <a:t>OpenDXL</a:t>
            </a:r>
            <a:endParaRPr lang="en-US" dirty="0"/>
          </a:p>
          <a:p>
            <a:pPr marL="777240" indent="-457200">
              <a:buFont typeface="Arial" panose="020B0604020202020204" pitchFamily="34" charset="0"/>
              <a:buChar char="•"/>
            </a:pPr>
            <a:r>
              <a:rPr lang="en-US" dirty="0"/>
              <a:t>Others?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Lessons Learns and Findings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Actuator Profiles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Proposed  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Next Steps/Call to 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JAEN and Data Modeling </a:t>
            </a:r>
            <a:r>
              <a:rPr lang="en-US" dirty="0" smtClean="0"/>
              <a:t>(Dave Kemp, 30 </a:t>
            </a:r>
            <a:r>
              <a:rPr lang="en-US" dirty="0"/>
              <a:t>minutes)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Implementation </a:t>
            </a:r>
            <a:r>
              <a:rPr lang="en-US" dirty="0"/>
              <a:t>Considerations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STIX</a:t>
            </a:r>
            <a:r>
              <a:rPr lang="en-US" dirty="0"/>
              <a:t> 2.1 Update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OASIS Transition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Future of the “Forum”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Cyber Security </a:t>
            </a:r>
            <a:r>
              <a:rPr lang="en-US" dirty="0" smtClean="0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7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Upcoming Events of Interest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153400" cy="3733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OpenDXL</a:t>
            </a:r>
            <a:r>
              <a:rPr lang="en-US" dirty="0" smtClean="0"/>
              <a:t> Kickoff </a:t>
            </a:r>
            <a:r>
              <a:rPr lang="en-US" dirty="0"/>
              <a:t>(</a:t>
            </a:r>
            <a:r>
              <a:rPr lang="en-US" dirty="0" smtClean="0"/>
              <a:t>April 5) Neal Ziring </a:t>
            </a:r>
          </a:p>
          <a:p>
            <a:r>
              <a:rPr lang="en-US" dirty="0" err="1" smtClean="0"/>
              <a:t>EICC</a:t>
            </a:r>
            <a:r>
              <a:rPr lang="en-US" dirty="0" smtClean="0"/>
              <a:t> </a:t>
            </a:r>
            <a:r>
              <a:rPr lang="en-US" dirty="0"/>
              <a:t>in Munich</a:t>
            </a:r>
            <a:r>
              <a:rPr lang="en-US" dirty="0" smtClean="0"/>
              <a:t> (May </a:t>
            </a:r>
            <a:r>
              <a:rPr lang="en-US" dirty="0"/>
              <a:t>9-12 </a:t>
            </a:r>
            <a:r>
              <a:rPr lang="en-US" dirty="0" smtClean="0"/>
              <a:t>) Joe Brule and </a:t>
            </a:r>
            <a:r>
              <a:rPr lang="en-US" dirty="0" err="1" smtClean="0"/>
              <a:t>TBA</a:t>
            </a:r>
            <a:endParaRPr lang="en-US" dirty="0"/>
          </a:p>
          <a:p>
            <a:r>
              <a:rPr lang="en-US" dirty="0" smtClean="0"/>
              <a:t>OpenC2 Forum Face to Face (May 19), General Dynamics, 430 National Business Parkway, </a:t>
            </a:r>
            <a:r>
              <a:rPr lang="en-US" dirty="0" err="1" smtClean="0"/>
              <a:t>AJ</a:t>
            </a:r>
            <a:r>
              <a:rPr lang="en-US" dirty="0" smtClean="0"/>
              <a:t>, MD</a:t>
            </a:r>
          </a:p>
          <a:p>
            <a:r>
              <a:rPr lang="en-US" dirty="0" smtClean="0"/>
              <a:t>OASIS OpenC2 TC Kickoff, 7 June</a:t>
            </a:r>
          </a:p>
          <a:p>
            <a:r>
              <a:rPr lang="en-US" dirty="0" smtClean="0"/>
              <a:t>OASIS Borderless </a:t>
            </a:r>
            <a:r>
              <a:rPr lang="en-US" dirty="0"/>
              <a:t>Cyber </a:t>
            </a:r>
            <a:r>
              <a:rPr lang="en-US" dirty="0" smtClean="0"/>
              <a:t>NYC (June 21-22) (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://us17.borderlesscyber.org/</a:t>
            </a:r>
            <a:r>
              <a:rPr lang="en-US" u="sng" dirty="0" err="1">
                <a:hlinkClick r:id="rId3"/>
              </a:rPr>
              <a:t>en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1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Bonus Material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5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1" y="-163681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TC Launch Timeline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87737" y="2407338"/>
            <a:ext cx="7215611" cy="4145862"/>
            <a:chOff x="-766341" y="2388625"/>
            <a:chExt cx="10870008" cy="4145862"/>
          </a:xfrm>
        </p:grpSpPr>
        <p:sp>
          <p:nvSpPr>
            <p:cNvPr id="5" name="Freeform 4"/>
            <p:cNvSpPr/>
            <p:nvPr/>
          </p:nvSpPr>
          <p:spPr>
            <a:xfrm>
              <a:off x="-766341" y="2388625"/>
              <a:ext cx="2822120" cy="896497"/>
            </a:xfrm>
            <a:custGeom>
              <a:avLst/>
              <a:gdLst>
                <a:gd name="connsiteX0" fmla="*/ 0 w 896496"/>
                <a:gd name="connsiteY0" fmla="*/ 0 h 627547"/>
                <a:gd name="connsiteX1" fmla="*/ 582723 w 896496"/>
                <a:gd name="connsiteY1" fmla="*/ 0 h 627547"/>
                <a:gd name="connsiteX2" fmla="*/ 896496 w 896496"/>
                <a:gd name="connsiteY2" fmla="*/ 313774 h 627547"/>
                <a:gd name="connsiteX3" fmla="*/ 582723 w 896496"/>
                <a:gd name="connsiteY3" fmla="*/ 627547 h 627547"/>
                <a:gd name="connsiteX4" fmla="*/ 0 w 896496"/>
                <a:gd name="connsiteY4" fmla="*/ 627547 h 627547"/>
                <a:gd name="connsiteX5" fmla="*/ 313774 w 896496"/>
                <a:gd name="connsiteY5" fmla="*/ 313774 h 627547"/>
                <a:gd name="connsiteX6" fmla="*/ 0 w 896496"/>
                <a:gd name="connsiteY6" fmla="*/ 0 h 62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496" h="627547">
                  <a:moveTo>
                    <a:pt x="896495" y="0"/>
                  </a:moveTo>
                  <a:lnTo>
                    <a:pt x="896495" y="407906"/>
                  </a:lnTo>
                  <a:lnTo>
                    <a:pt x="448247" y="627547"/>
                  </a:lnTo>
                  <a:lnTo>
                    <a:pt x="1" y="407906"/>
                  </a:lnTo>
                  <a:lnTo>
                    <a:pt x="1" y="0"/>
                  </a:lnTo>
                  <a:lnTo>
                    <a:pt x="448247" y="219642"/>
                  </a:lnTo>
                  <a:lnTo>
                    <a:pt x="89649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6" tIns="324570" rIns="10795" bIns="324568" numCol="1" spcCol="1270" anchor="ctr" anchorCtr="0">
              <a:noAutofit/>
            </a:bodyPr>
            <a:lstStyle/>
            <a:p>
              <a:pPr lvl="0" algn="ctr" defTabSz="755650">
                <a:spcBef>
                  <a:spcPct val="0"/>
                </a:spcBef>
              </a:pPr>
              <a:r>
                <a:rPr lang="en-US" sz="1400" b="1" kern="1200" dirty="0" smtClean="0"/>
                <a:t>Call for Comment </a:t>
              </a:r>
              <a:endParaRPr lang="en-US" sz="1400" b="1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136862" y="2388627"/>
              <a:ext cx="7966803" cy="583029"/>
            </a:xfrm>
            <a:custGeom>
              <a:avLst/>
              <a:gdLst>
                <a:gd name="connsiteX0" fmla="*/ 97173 w 583029"/>
                <a:gd name="connsiteY0" fmla="*/ 0 h 9376225"/>
                <a:gd name="connsiteX1" fmla="*/ 485856 w 583029"/>
                <a:gd name="connsiteY1" fmla="*/ 0 h 9376225"/>
                <a:gd name="connsiteX2" fmla="*/ 583029 w 583029"/>
                <a:gd name="connsiteY2" fmla="*/ 97173 h 9376225"/>
                <a:gd name="connsiteX3" fmla="*/ 583029 w 583029"/>
                <a:gd name="connsiteY3" fmla="*/ 9376225 h 9376225"/>
                <a:gd name="connsiteX4" fmla="*/ 583029 w 583029"/>
                <a:gd name="connsiteY4" fmla="*/ 9376225 h 9376225"/>
                <a:gd name="connsiteX5" fmla="*/ 0 w 583029"/>
                <a:gd name="connsiteY5" fmla="*/ 9376225 h 9376225"/>
                <a:gd name="connsiteX6" fmla="*/ 0 w 583029"/>
                <a:gd name="connsiteY6" fmla="*/ 9376225 h 9376225"/>
                <a:gd name="connsiteX7" fmla="*/ 0 w 583029"/>
                <a:gd name="connsiteY7" fmla="*/ 97173 h 9376225"/>
                <a:gd name="connsiteX8" fmla="*/ 97173 w 583029"/>
                <a:gd name="connsiteY8" fmla="*/ 0 h 93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3029" h="9376225">
                  <a:moveTo>
                    <a:pt x="583029" y="1562734"/>
                  </a:moveTo>
                  <a:lnTo>
                    <a:pt x="583029" y="7813491"/>
                  </a:lnTo>
                  <a:cubicBezTo>
                    <a:pt x="583029" y="8676558"/>
                    <a:pt x="580324" y="9376217"/>
                    <a:pt x="576987" y="9376217"/>
                  </a:cubicBezTo>
                  <a:lnTo>
                    <a:pt x="0" y="9376217"/>
                  </a:lnTo>
                  <a:lnTo>
                    <a:pt x="0" y="93762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576987" y="8"/>
                  </a:lnTo>
                  <a:cubicBezTo>
                    <a:pt x="580324" y="8"/>
                    <a:pt x="583029" y="699667"/>
                    <a:pt x="583029" y="1562734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5" tIns="36080" rIns="36080" bIns="36082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solidFill>
                    <a:srgbClr val="009999"/>
                  </a:solidFill>
                </a:rPr>
                <a:t>14-day </a:t>
              </a:r>
              <a:r>
                <a:rPr lang="en-US" sz="1200" dirty="0" smtClean="0">
                  <a:solidFill>
                    <a:srgbClr val="009999"/>
                  </a:solidFill>
                </a:rPr>
                <a:t>review by </a:t>
              </a:r>
              <a:r>
                <a:rPr lang="en-US" sz="1200" kern="1200" dirty="0" smtClean="0">
                  <a:solidFill>
                    <a:srgbClr val="009999"/>
                  </a:solidFill>
                </a:rPr>
                <a:t>OASIS membership at-large</a:t>
              </a:r>
              <a:endParaRPr lang="en-US" sz="1200" kern="1200" dirty="0">
                <a:solidFill>
                  <a:srgbClr val="009999"/>
                </a:solidFill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solidFill>
                    <a:schemeClr val="accent5">
                      <a:lumMod val="50000"/>
                    </a:schemeClr>
                  </a:solidFill>
                </a:rPr>
                <a:t>Issued by TC Admin </a:t>
              </a:r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14 March , ended 27 March</a:t>
              </a:r>
              <a:endParaRPr lang="en-US" sz="1200" kern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-766341" y="3202157"/>
              <a:ext cx="2822120" cy="896497"/>
            </a:xfrm>
            <a:custGeom>
              <a:avLst/>
              <a:gdLst>
                <a:gd name="connsiteX0" fmla="*/ 0 w 896496"/>
                <a:gd name="connsiteY0" fmla="*/ 0 h 627547"/>
                <a:gd name="connsiteX1" fmla="*/ 582723 w 896496"/>
                <a:gd name="connsiteY1" fmla="*/ 0 h 627547"/>
                <a:gd name="connsiteX2" fmla="*/ 896496 w 896496"/>
                <a:gd name="connsiteY2" fmla="*/ 313774 h 627547"/>
                <a:gd name="connsiteX3" fmla="*/ 582723 w 896496"/>
                <a:gd name="connsiteY3" fmla="*/ 627547 h 627547"/>
                <a:gd name="connsiteX4" fmla="*/ 0 w 896496"/>
                <a:gd name="connsiteY4" fmla="*/ 627547 h 627547"/>
                <a:gd name="connsiteX5" fmla="*/ 313774 w 896496"/>
                <a:gd name="connsiteY5" fmla="*/ 313774 h 627547"/>
                <a:gd name="connsiteX6" fmla="*/ 0 w 896496"/>
                <a:gd name="connsiteY6" fmla="*/ 0 h 62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496" h="627547">
                  <a:moveTo>
                    <a:pt x="896495" y="0"/>
                  </a:moveTo>
                  <a:lnTo>
                    <a:pt x="896495" y="407906"/>
                  </a:lnTo>
                  <a:lnTo>
                    <a:pt x="448247" y="627547"/>
                  </a:lnTo>
                  <a:lnTo>
                    <a:pt x="1" y="407906"/>
                  </a:lnTo>
                  <a:lnTo>
                    <a:pt x="1" y="0"/>
                  </a:lnTo>
                  <a:lnTo>
                    <a:pt x="448247" y="219642"/>
                  </a:lnTo>
                  <a:lnTo>
                    <a:pt x="89649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4">
                <a:hueOff val="-744128"/>
                <a:satOff val="4483"/>
                <a:lumOff val="359"/>
                <a:alphaOff val="0"/>
              </a:schemeClr>
            </a:lnRef>
            <a:fillRef idx="1">
              <a:schemeClr val="accent4">
                <a:hueOff val="-744128"/>
                <a:satOff val="4483"/>
                <a:lumOff val="359"/>
                <a:alphaOff val="0"/>
              </a:schemeClr>
            </a:fillRef>
            <a:effectRef idx="1">
              <a:schemeClr val="accent4">
                <a:hueOff val="-744128"/>
                <a:satOff val="4483"/>
                <a:lumOff val="3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1" tIns="317585" rIns="3810" bIns="31758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Convener Call </a:t>
              </a:r>
              <a:endParaRPr lang="en-US" sz="1400" b="1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136862" y="3202159"/>
              <a:ext cx="7966805" cy="582723"/>
            </a:xfrm>
            <a:custGeom>
              <a:avLst/>
              <a:gdLst>
                <a:gd name="connsiteX0" fmla="*/ 97122 w 582723"/>
                <a:gd name="connsiteY0" fmla="*/ 0 h 9376225"/>
                <a:gd name="connsiteX1" fmla="*/ 485601 w 582723"/>
                <a:gd name="connsiteY1" fmla="*/ 0 h 9376225"/>
                <a:gd name="connsiteX2" fmla="*/ 582723 w 582723"/>
                <a:gd name="connsiteY2" fmla="*/ 97122 h 9376225"/>
                <a:gd name="connsiteX3" fmla="*/ 582723 w 582723"/>
                <a:gd name="connsiteY3" fmla="*/ 9376225 h 9376225"/>
                <a:gd name="connsiteX4" fmla="*/ 582723 w 582723"/>
                <a:gd name="connsiteY4" fmla="*/ 9376225 h 9376225"/>
                <a:gd name="connsiteX5" fmla="*/ 0 w 582723"/>
                <a:gd name="connsiteY5" fmla="*/ 9376225 h 9376225"/>
                <a:gd name="connsiteX6" fmla="*/ 0 w 582723"/>
                <a:gd name="connsiteY6" fmla="*/ 9376225 h 9376225"/>
                <a:gd name="connsiteX7" fmla="*/ 0 w 582723"/>
                <a:gd name="connsiteY7" fmla="*/ 97122 h 9376225"/>
                <a:gd name="connsiteX8" fmla="*/ 97122 w 582723"/>
                <a:gd name="connsiteY8" fmla="*/ 0 h 93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723" h="9376225">
                  <a:moveTo>
                    <a:pt x="582723" y="1562734"/>
                  </a:moveTo>
                  <a:lnTo>
                    <a:pt x="582723" y="7813491"/>
                  </a:lnTo>
                  <a:cubicBezTo>
                    <a:pt x="582723" y="8676561"/>
                    <a:pt x="580021" y="9376217"/>
                    <a:pt x="576687" y="9376217"/>
                  </a:cubicBezTo>
                  <a:lnTo>
                    <a:pt x="0" y="9376217"/>
                  </a:lnTo>
                  <a:lnTo>
                    <a:pt x="0" y="93762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576687" y="8"/>
                  </a:lnTo>
                  <a:cubicBezTo>
                    <a:pt x="580021" y="8"/>
                    <a:pt x="582723" y="699664"/>
                    <a:pt x="582723" y="1562734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4">
                <a:hueOff val="-744128"/>
                <a:satOff val="4483"/>
                <a:lumOff val="35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36066" rIns="36066" bIns="36066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solidFill>
                    <a:srgbClr val="009999"/>
                  </a:solidFill>
                </a:rPr>
                <a:t>Convener, TC Proposers review member comments, finalize charter</a:t>
              </a:r>
              <a:endParaRPr lang="en-US" sz="1200" kern="1200" dirty="0">
                <a:solidFill>
                  <a:srgbClr val="009999"/>
                </a:solidFill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29 March</a:t>
              </a:r>
              <a:endParaRPr lang="en-US" sz="1200" kern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766341" y="4015689"/>
              <a:ext cx="2822120" cy="896497"/>
            </a:xfrm>
            <a:custGeom>
              <a:avLst/>
              <a:gdLst>
                <a:gd name="connsiteX0" fmla="*/ 0 w 896496"/>
                <a:gd name="connsiteY0" fmla="*/ 0 h 627547"/>
                <a:gd name="connsiteX1" fmla="*/ 582723 w 896496"/>
                <a:gd name="connsiteY1" fmla="*/ 0 h 627547"/>
                <a:gd name="connsiteX2" fmla="*/ 896496 w 896496"/>
                <a:gd name="connsiteY2" fmla="*/ 313774 h 627547"/>
                <a:gd name="connsiteX3" fmla="*/ 582723 w 896496"/>
                <a:gd name="connsiteY3" fmla="*/ 627547 h 627547"/>
                <a:gd name="connsiteX4" fmla="*/ 0 w 896496"/>
                <a:gd name="connsiteY4" fmla="*/ 627547 h 627547"/>
                <a:gd name="connsiteX5" fmla="*/ 313774 w 896496"/>
                <a:gd name="connsiteY5" fmla="*/ 313774 h 627547"/>
                <a:gd name="connsiteX6" fmla="*/ 0 w 896496"/>
                <a:gd name="connsiteY6" fmla="*/ 0 h 62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496" h="627547">
                  <a:moveTo>
                    <a:pt x="896495" y="0"/>
                  </a:moveTo>
                  <a:lnTo>
                    <a:pt x="896495" y="407906"/>
                  </a:lnTo>
                  <a:lnTo>
                    <a:pt x="448247" y="627547"/>
                  </a:lnTo>
                  <a:lnTo>
                    <a:pt x="1" y="407906"/>
                  </a:lnTo>
                  <a:lnTo>
                    <a:pt x="1" y="0"/>
                  </a:lnTo>
                  <a:lnTo>
                    <a:pt x="448247" y="219642"/>
                  </a:lnTo>
                  <a:lnTo>
                    <a:pt x="896495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-1488257"/>
                <a:satOff val="8966"/>
                <a:lumOff val="719"/>
                <a:alphaOff val="0"/>
              </a:schemeClr>
            </a:lnRef>
            <a:fillRef idx="1">
              <a:schemeClr val="accent4">
                <a:hueOff val="-1488257"/>
                <a:satOff val="8966"/>
                <a:lumOff val="719"/>
                <a:alphaOff val="0"/>
              </a:schemeClr>
            </a:fillRef>
            <a:effectRef idx="1">
              <a:schemeClr val="accent4">
                <a:hueOff val="-1488257"/>
                <a:satOff val="8966"/>
                <a:lumOff val="71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1" tIns="317585" rIns="3810" bIns="31758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Comment Log &amp; </a:t>
              </a:r>
              <a:br>
                <a:rPr lang="en-US" sz="1400" b="1" kern="1200" dirty="0" smtClean="0"/>
              </a:br>
              <a:r>
                <a:rPr lang="en-US" sz="1400" b="1" kern="1200" dirty="0" smtClean="0"/>
                <a:t>Final Charter</a:t>
              </a:r>
              <a:endParaRPr lang="en-US" sz="1400" b="1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136862" y="4015691"/>
              <a:ext cx="7966805" cy="582723"/>
            </a:xfrm>
            <a:custGeom>
              <a:avLst/>
              <a:gdLst>
                <a:gd name="connsiteX0" fmla="*/ 97122 w 582723"/>
                <a:gd name="connsiteY0" fmla="*/ 0 h 9376225"/>
                <a:gd name="connsiteX1" fmla="*/ 485601 w 582723"/>
                <a:gd name="connsiteY1" fmla="*/ 0 h 9376225"/>
                <a:gd name="connsiteX2" fmla="*/ 582723 w 582723"/>
                <a:gd name="connsiteY2" fmla="*/ 97122 h 9376225"/>
                <a:gd name="connsiteX3" fmla="*/ 582723 w 582723"/>
                <a:gd name="connsiteY3" fmla="*/ 9376225 h 9376225"/>
                <a:gd name="connsiteX4" fmla="*/ 582723 w 582723"/>
                <a:gd name="connsiteY4" fmla="*/ 9376225 h 9376225"/>
                <a:gd name="connsiteX5" fmla="*/ 0 w 582723"/>
                <a:gd name="connsiteY5" fmla="*/ 9376225 h 9376225"/>
                <a:gd name="connsiteX6" fmla="*/ 0 w 582723"/>
                <a:gd name="connsiteY6" fmla="*/ 9376225 h 9376225"/>
                <a:gd name="connsiteX7" fmla="*/ 0 w 582723"/>
                <a:gd name="connsiteY7" fmla="*/ 97122 h 9376225"/>
                <a:gd name="connsiteX8" fmla="*/ 97122 w 582723"/>
                <a:gd name="connsiteY8" fmla="*/ 0 h 93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723" h="9376225">
                  <a:moveTo>
                    <a:pt x="582723" y="1562734"/>
                  </a:moveTo>
                  <a:lnTo>
                    <a:pt x="582723" y="7813491"/>
                  </a:lnTo>
                  <a:cubicBezTo>
                    <a:pt x="582723" y="8676561"/>
                    <a:pt x="580021" y="9376217"/>
                    <a:pt x="576687" y="9376217"/>
                  </a:cubicBezTo>
                  <a:lnTo>
                    <a:pt x="0" y="9376217"/>
                  </a:lnTo>
                  <a:lnTo>
                    <a:pt x="0" y="93762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576687" y="8"/>
                  </a:lnTo>
                  <a:cubicBezTo>
                    <a:pt x="580021" y="8"/>
                    <a:pt x="582723" y="699664"/>
                    <a:pt x="582723" y="1562734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-1488257"/>
                <a:satOff val="8966"/>
                <a:lumOff val="71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36066" rIns="36066" bIns="36066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solidFill>
                    <a:srgbClr val="009999"/>
                  </a:solidFill>
                </a:rPr>
                <a:t>Due </a:t>
              </a:r>
              <a:r>
                <a:rPr lang="en-US" sz="1200" dirty="0" smtClean="0">
                  <a:solidFill>
                    <a:srgbClr val="009999"/>
                  </a:solidFill>
                </a:rPr>
                <a:t>to TC Admin no later than 06 April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Charter must be submitted with date, time, and sponsor for 1</a:t>
              </a:r>
              <a:r>
                <a:rPr lang="en-US" sz="1200" baseline="30000" dirty="0" smtClean="0">
                  <a:solidFill>
                    <a:schemeClr val="accent5">
                      <a:lumMod val="50000"/>
                    </a:schemeClr>
                  </a:solidFill>
                </a:rPr>
                <a:t>st</a:t>
              </a:r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 meeting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Earliest possible date for a F2F is Wednesday, May 24th </a:t>
              </a:r>
              <a:endParaRPr lang="en-US" sz="1200" kern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-766341" y="4829221"/>
              <a:ext cx="2822120" cy="896497"/>
            </a:xfrm>
            <a:custGeom>
              <a:avLst/>
              <a:gdLst>
                <a:gd name="connsiteX0" fmla="*/ 0 w 896496"/>
                <a:gd name="connsiteY0" fmla="*/ 0 h 627547"/>
                <a:gd name="connsiteX1" fmla="*/ 582723 w 896496"/>
                <a:gd name="connsiteY1" fmla="*/ 0 h 627547"/>
                <a:gd name="connsiteX2" fmla="*/ 896496 w 896496"/>
                <a:gd name="connsiteY2" fmla="*/ 313774 h 627547"/>
                <a:gd name="connsiteX3" fmla="*/ 582723 w 896496"/>
                <a:gd name="connsiteY3" fmla="*/ 627547 h 627547"/>
                <a:gd name="connsiteX4" fmla="*/ 0 w 896496"/>
                <a:gd name="connsiteY4" fmla="*/ 627547 h 627547"/>
                <a:gd name="connsiteX5" fmla="*/ 313774 w 896496"/>
                <a:gd name="connsiteY5" fmla="*/ 313774 h 627547"/>
                <a:gd name="connsiteX6" fmla="*/ 0 w 896496"/>
                <a:gd name="connsiteY6" fmla="*/ 0 h 62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496" h="627547">
                  <a:moveTo>
                    <a:pt x="896495" y="0"/>
                  </a:moveTo>
                  <a:lnTo>
                    <a:pt x="896495" y="407906"/>
                  </a:lnTo>
                  <a:lnTo>
                    <a:pt x="448247" y="627547"/>
                  </a:lnTo>
                  <a:lnTo>
                    <a:pt x="1" y="407906"/>
                  </a:lnTo>
                  <a:lnTo>
                    <a:pt x="1" y="0"/>
                  </a:lnTo>
                  <a:lnTo>
                    <a:pt x="448247" y="219642"/>
                  </a:lnTo>
                  <a:lnTo>
                    <a:pt x="896495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-2232385"/>
                <a:satOff val="13449"/>
                <a:lumOff val="1078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1" tIns="317585" rIns="3810" bIns="31758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Call for Participation </a:t>
              </a:r>
              <a:endParaRPr lang="en-US" sz="1400" b="1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136862" y="4829222"/>
              <a:ext cx="7966805" cy="582723"/>
            </a:xfrm>
            <a:custGeom>
              <a:avLst/>
              <a:gdLst>
                <a:gd name="connsiteX0" fmla="*/ 97122 w 582723"/>
                <a:gd name="connsiteY0" fmla="*/ 0 h 9376225"/>
                <a:gd name="connsiteX1" fmla="*/ 485601 w 582723"/>
                <a:gd name="connsiteY1" fmla="*/ 0 h 9376225"/>
                <a:gd name="connsiteX2" fmla="*/ 582723 w 582723"/>
                <a:gd name="connsiteY2" fmla="*/ 97122 h 9376225"/>
                <a:gd name="connsiteX3" fmla="*/ 582723 w 582723"/>
                <a:gd name="connsiteY3" fmla="*/ 9376225 h 9376225"/>
                <a:gd name="connsiteX4" fmla="*/ 582723 w 582723"/>
                <a:gd name="connsiteY4" fmla="*/ 9376225 h 9376225"/>
                <a:gd name="connsiteX5" fmla="*/ 0 w 582723"/>
                <a:gd name="connsiteY5" fmla="*/ 9376225 h 9376225"/>
                <a:gd name="connsiteX6" fmla="*/ 0 w 582723"/>
                <a:gd name="connsiteY6" fmla="*/ 9376225 h 9376225"/>
                <a:gd name="connsiteX7" fmla="*/ 0 w 582723"/>
                <a:gd name="connsiteY7" fmla="*/ 97122 h 9376225"/>
                <a:gd name="connsiteX8" fmla="*/ 97122 w 582723"/>
                <a:gd name="connsiteY8" fmla="*/ 0 h 93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723" h="9376225">
                  <a:moveTo>
                    <a:pt x="582723" y="1562734"/>
                  </a:moveTo>
                  <a:lnTo>
                    <a:pt x="582723" y="7813491"/>
                  </a:lnTo>
                  <a:cubicBezTo>
                    <a:pt x="582723" y="8676561"/>
                    <a:pt x="580021" y="9376217"/>
                    <a:pt x="576687" y="9376217"/>
                  </a:cubicBezTo>
                  <a:lnTo>
                    <a:pt x="0" y="9376217"/>
                  </a:lnTo>
                  <a:lnTo>
                    <a:pt x="0" y="93762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576687" y="8"/>
                  </a:lnTo>
                  <a:cubicBezTo>
                    <a:pt x="580021" y="8"/>
                    <a:pt x="582723" y="699664"/>
                    <a:pt x="582723" y="1562734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-2232385"/>
                <a:satOff val="13449"/>
                <a:lumOff val="107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36066" rIns="36066" bIns="36066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 smtClean="0">
                  <a:solidFill>
                    <a:srgbClr val="009999"/>
                  </a:solidFill>
                </a:rPr>
                <a:t>Minimum 45</a:t>
              </a:r>
              <a:r>
                <a:rPr lang="en-US" sz="1200" kern="1200" dirty="0" smtClean="0">
                  <a:solidFill>
                    <a:srgbClr val="009999"/>
                  </a:solidFill>
                </a:rPr>
                <a:t>-day before first meeting (face-to-face) </a:t>
              </a:r>
              <a:endParaRPr lang="en-US" sz="1200" kern="1200" dirty="0">
                <a:solidFill>
                  <a:srgbClr val="009999"/>
                </a:solidFill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Latest possible date 9</a:t>
              </a:r>
              <a:r>
                <a:rPr lang="en-US" sz="1200" baseline="30000" dirty="0" smtClean="0">
                  <a:solidFill>
                    <a:schemeClr val="accent5">
                      <a:lumMod val="50000"/>
                    </a:schemeClr>
                  </a:solidFill>
                </a:rPr>
                <a:t>th</a:t>
              </a:r>
              <a:r>
                <a:rPr lang="en-US" sz="1200" dirty="0" smtClean="0">
                  <a:solidFill>
                    <a:schemeClr val="accent5">
                      <a:lumMod val="50000"/>
                    </a:schemeClr>
                  </a:solidFill>
                </a:rPr>
                <a:t> April</a:t>
              </a:r>
              <a:endParaRPr lang="en-US" sz="1200" kern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-766341" y="5637990"/>
              <a:ext cx="2822120" cy="896497"/>
            </a:xfrm>
            <a:custGeom>
              <a:avLst/>
              <a:gdLst>
                <a:gd name="connsiteX0" fmla="*/ 0 w 896496"/>
                <a:gd name="connsiteY0" fmla="*/ 0 h 627547"/>
                <a:gd name="connsiteX1" fmla="*/ 582723 w 896496"/>
                <a:gd name="connsiteY1" fmla="*/ 0 h 627547"/>
                <a:gd name="connsiteX2" fmla="*/ 896496 w 896496"/>
                <a:gd name="connsiteY2" fmla="*/ 313774 h 627547"/>
                <a:gd name="connsiteX3" fmla="*/ 582723 w 896496"/>
                <a:gd name="connsiteY3" fmla="*/ 627547 h 627547"/>
                <a:gd name="connsiteX4" fmla="*/ 0 w 896496"/>
                <a:gd name="connsiteY4" fmla="*/ 627547 h 627547"/>
                <a:gd name="connsiteX5" fmla="*/ 313774 w 896496"/>
                <a:gd name="connsiteY5" fmla="*/ 313774 h 627547"/>
                <a:gd name="connsiteX6" fmla="*/ 0 w 896496"/>
                <a:gd name="connsiteY6" fmla="*/ 0 h 62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496" h="627547">
                  <a:moveTo>
                    <a:pt x="896495" y="0"/>
                  </a:moveTo>
                  <a:lnTo>
                    <a:pt x="896495" y="407906"/>
                  </a:lnTo>
                  <a:lnTo>
                    <a:pt x="448247" y="627547"/>
                  </a:lnTo>
                  <a:lnTo>
                    <a:pt x="1" y="407906"/>
                  </a:lnTo>
                  <a:lnTo>
                    <a:pt x="1" y="0"/>
                  </a:lnTo>
                  <a:lnTo>
                    <a:pt x="448247" y="219642"/>
                  </a:lnTo>
                  <a:lnTo>
                    <a:pt x="896495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-4464770"/>
                <a:satOff val="26899"/>
                <a:lumOff val="2156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1" tIns="317585" rIns="3810" bIns="31758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1</a:t>
              </a:r>
              <a:r>
                <a:rPr lang="en-US" sz="1400" b="1" kern="1200" baseline="30000" dirty="0" smtClean="0"/>
                <a:t>st</a:t>
              </a:r>
              <a:r>
                <a:rPr lang="en-US" sz="1400" b="1" kern="1200" dirty="0" smtClean="0"/>
                <a:t> TC Meeting</a:t>
              </a:r>
              <a:endParaRPr lang="en-US" sz="1400" b="1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136863" y="5637990"/>
              <a:ext cx="7966804" cy="582724"/>
            </a:xfrm>
            <a:custGeom>
              <a:avLst/>
              <a:gdLst>
                <a:gd name="connsiteX0" fmla="*/ 97122 w 582723"/>
                <a:gd name="connsiteY0" fmla="*/ 0 h 9376225"/>
                <a:gd name="connsiteX1" fmla="*/ 485601 w 582723"/>
                <a:gd name="connsiteY1" fmla="*/ 0 h 9376225"/>
                <a:gd name="connsiteX2" fmla="*/ 582723 w 582723"/>
                <a:gd name="connsiteY2" fmla="*/ 97122 h 9376225"/>
                <a:gd name="connsiteX3" fmla="*/ 582723 w 582723"/>
                <a:gd name="connsiteY3" fmla="*/ 9376225 h 9376225"/>
                <a:gd name="connsiteX4" fmla="*/ 582723 w 582723"/>
                <a:gd name="connsiteY4" fmla="*/ 9376225 h 9376225"/>
                <a:gd name="connsiteX5" fmla="*/ 0 w 582723"/>
                <a:gd name="connsiteY5" fmla="*/ 9376225 h 9376225"/>
                <a:gd name="connsiteX6" fmla="*/ 0 w 582723"/>
                <a:gd name="connsiteY6" fmla="*/ 9376225 h 9376225"/>
                <a:gd name="connsiteX7" fmla="*/ 0 w 582723"/>
                <a:gd name="connsiteY7" fmla="*/ 97122 h 9376225"/>
                <a:gd name="connsiteX8" fmla="*/ 97122 w 582723"/>
                <a:gd name="connsiteY8" fmla="*/ 0 h 93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723" h="9376225">
                  <a:moveTo>
                    <a:pt x="582723" y="1562734"/>
                  </a:moveTo>
                  <a:lnTo>
                    <a:pt x="582723" y="7813491"/>
                  </a:lnTo>
                  <a:cubicBezTo>
                    <a:pt x="582723" y="8676561"/>
                    <a:pt x="580021" y="9376217"/>
                    <a:pt x="576687" y="9376217"/>
                  </a:cubicBezTo>
                  <a:lnTo>
                    <a:pt x="0" y="9376217"/>
                  </a:lnTo>
                  <a:lnTo>
                    <a:pt x="0" y="93762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576687" y="8"/>
                  </a:lnTo>
                  <a:cubicBezTo>
                    <a:pt x="580021" y="8"/>
                    <a:pt x="582723" y="699664"/>
                    <a:pt x="582723" y="1562734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-4464770"/>
                <a:satOff val="26899"/>
                <a:lumOff val="215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36066" rIns="36066" bIns="36067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 smtClean="0">
                  <a:solidFill>
                    <a:srgbClr val="009999"/>
                  </a:solidFill>
                </a:rPr>
                <a:t>Official TC launch, e</a:t>
              </a:r>
              <a:r>
                <a:rPr lang="en-US" sz="1200" kern="1200" dirty="0" smtClean="0">
                  <a:solidFill>
                    <a:srgbClr val="009999"/>
                  </a:solidFill>
                </a:rPr>
                <a:t>lections for chair/co-chairs</a:t>
              </a:r>
              <a:endParaRPr lang="en-US" sz="1200" kern="1200" dirty="0">
                <a:solidFill>
                  <a:srgbClr val="009999"/>
                </a:solidFill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2814909" y="1627233"/>
            <a:ext cx="5288437" cy="583029"/>
          </a:xfrm>
          <a:custGeom>
            <a:avLst/>
            <a:gdLst>
              <a:gd name="connsiteX0" fmla="*/ 97173 w 583029"/>
              <a:gd name="connsiteY0" fmla="*/ 0 h 9376225"/>
              <a:gd name="connsiteX1" fmla="*/ 485856 w 583029"/>
              <a:gd name="connsiteY1" fmla="*/ 0 h 9376225"/>
              <a:gd name="connsiteX2" fmla="*/ 583029 w 583029"/>
              <a:gd name="connsiteY2" fmla="*/ 97173 h 9376225"/>
              <a:gd name="connsiteX3" fmla="*/ 583029 w 583029"/>
              <a:gd name="connsiteY3" fmla="*/ 9376225 h 9376225"/>
              <a:gd name="connsiteX4" fmla="*/ 583029 w 583029"/>
              <a:gd name="connsiteY4" fmla="*/ 9376225 h 9376225"/>
              <a:gd name="connsiteX5" fmla="*/ 0 w 583029"/>
              <a:gd name="connsiteY5" fmla="*/ 9376225 h 9376225"/>
              <a:gd name="connsiteX6" fmla="*/ 0 w 583029"/>
              <a:gd name="connsiteY6" fmla="*/ 9376225 h 9376225"/>
              <a:gd name="connsiteX7" fmla="*/ 0 w 583029"/>
              <a:gd name="connsiteY7" fmla="*/ 97173 h 9376225"/>
              <a:gd name="connsiteX8" fmla="*/ 97173 w 583029"/>
              <a:gd name="connsiteY8" fmla="*/ 0 h 93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3029" h="9376225">
                <a:moveTo>
                  <a:pt x="583029" y="1562734"/>
                </a:moveTo>
                <a:lnTo>
                  <a:pt x="583029" y="7813491"/>
                </a:lnTo>
                <a:cubicBezTo>
                  <a:pt x="583029" y="8676558"/>
                  <a:pt x="580324" y="9376217"/>
                  <a:pt x="576987" y="9376217"/>
                </a:cubicBezTo>
                <a:lnTo>
                  <a:pt x="0" y="9376217"/>
                </a:lnTo>
                <a:lnTo>
                  <a:pt x="0" y="9376217"/>
                </a:lnTo>
                <a:lnTo>
                  <a:pt x="0" y="8"/>
                </a:lnTo>
                <a:lnTo>
                  <a:pt x="0" y="8"/>
                </a:lnTo>
                <a:lnTo>
                  <a:pt x="576987" y="8"/>
                </a:lnTo>
                <a:cubicBezTo>
                  <a:pt x="580324" y="8"/>
                  <a:pt x="583029" y="699667"/>
                  <a:pt x="583029" y="156273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5" tIns="36080" rIns="36080" bIns="36082" numCol="1" spcCol="1270" anchor="ctr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kern="1200" dirty="0" smtClean="0">
                <a:solidFill>
                  <a:srgbClr val="009999"/>
                </a:solidFill>
              </a:rPr>
              <a:t>Statement of work, scope, and other requirements defined in </a:t>
            </a:r>
            <a:r>
              <a:rPr lang="en-US" sz="1200" kern="1200" dirty="0" smtClean="0">
                <a:solidFill>
                  <a:srgbClr val="009999"/>
                </a:solidFill>
                <a:hlinkClick r:id="rId2"/>
              </a:rPr>
              <a:t>TC Process</a:t>
            </a:r>
            <a:endParaRPr lang="en-US" sz="1200" kern="1200" dirty="0">
              <a:solidFill>
                <a:srgbClr val="009999"/>
              </a:solidFill>
            </a:endParaRP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kern="1200" dirty="0" smtClean="0">
                <a:solidFill>
                  <a:schemeClr val="accent5">
                    <a:lumMod val="50000"/>
                  </a:schemeClr>
                </a:solidFill>
              </a:rPr>
              <a:t>Submitted by Convener to TC Admin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10 March 2017</a:t>
            </a:r>
            <a:endParaRPr lang="en-US" sz="1200" kern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87736" y="1627233"/>
            <a:ext cx="1873349" cy="896497"/>
          </a:xfrm>
          <a:custGeom>
            <a:avLst/>
            <a:gdLst>
              <a:gd name="connsiteX0" fmla="*/ 0 w 896496"/>
              <a:gd name="connsiteY0" fmla="*/ 0 h 627547"/>
              <a:gd name="connsiteX1" fmla="*/ 582723 w 896496"/>
              <a:gd name="connsiteY1" fmla="*/ 0 h 627547"/>
              <a:gd name="connsiteX2" fmla="*/ 896496 w 896496"/>
              <a:gd name="connsiteY2" fmla="*/ 313774 h 627547"/>
              <a:gd name="connsiteX3" fmla="*/ 582723 w 896496"/>
              <a:gd name="connsiteY3" fmla="*/ 627547 h 627547"/>
              <a:gd name="connsiteX4" fmla="*/ 0 w 896496"/>
              <a:gd name="connsiteY4" fmla="*/ 627547 h 627547"/>
              <a:gd name="connsiteX5" fmla="*/ 313774 w 896496"/>
              <a:gd name="connsiteY5" fmla="*/ 313774 h 627547"/>
              <a:gd name="connsiteX6" fmla="*/ 0 w 896496"/>
              <a:gd name="connsiteY6" fmla="*/ 0 h 62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496" h="627547">
                <a:moveTo>
                  <a:pt x="896495" y="0"/>
                </a:moveTo>
                <a:lnTo>
                  <a:pt x="896495" y="407906"/>
                </a:lnTo>
                <a:lnTo>
                  <a:pt x="448247" y="627547"/>
                </a:lnTo>
                <a:lnTo>
                  <a:pt x="1" y="407906"/>
                </a:lnTo>
                <a:lnTo>
                  <a:pt x="1" y="0"/>
                </a:lnTo>
                <a:lnTo>
                  <a:pt x="448247" y="219642"/>
                </a:lnTo>
                <a:lnTo>
                  <a:pt x="89649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6" tIns="324570" rIns="10795" bIns="324568" numCol="1" spcCol="1270" anchor="ctr" anchorCtr="0">
            <a:noAutofit/>
          </a:bodyPr>
          <a:lstStyle/>
          <a:p>
            <a:pPr lvl="0" algn="ctr" defTabSz="755650">
              <a:spcBef>
                <a:spcPct val="0"/>
              </a:spcBef>
            </a:pPr>
            <a:r>
              <a:rPr lang="en-US" sz="1400" b="1" kern="1200" dirty="0" smtClean="0"/>
              <a:t>Draft Charter</a:t>
            </a:r>
            <a:endParaRPr lang="en-US" sz="1400" b="1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672855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6D69D26-1485-7C4C-85B1-628A26625C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Launch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Upcoming actions:</a:t>
            </a:r>
          </a:p>
          <a:p>
            <a:pPr lvl="1"/>
            <a:r>
              <a:rPr lang="en-US" dirty="0" smtClean="0"/>
              <a:t>Call for participation </a:t>
            </a:r>
          </a:p>
          <a:p>
            <a:pPr lvl="1"/>
            <a:r>
              <a:rPr lang="en-US" dirty="0" smtClean="0"/>
              <a:t>Reminder of deadline to join with voting rights  </a:t>
            </a:r>
          </a:p>
          <a:p>
            <a:pPr lvl="1"/>
            <a:r>
              <a:rPr lang="en-US" dirty="0" smtClean="0"/>
              <a:t>Call for nominations for positions</a:t>
            </a:r>
          </a:p>
          <a:p>
            <a:pPr lvl="1"/>
            <a:r>
              <a:rPr lang="en-US" dirty="0" smtClean="0"/>
              <a:t>Last day to join with voting rights – 7 days before 1</a:t>
            </a:r>
            <a:r>
              <a:rPr lang="en-US" baseline="30000" dirty="0" smtClean="0"/>
              <a:t>st</a:t>
            </a:r>
            <a:r>
              <a:rPr lang="en-US" dirty="0" smtClean="0"/>
              <a:t> meeting</a:t>
            </a:r>
          </a:p>
          <a:p>
            <a:pPr lvl="1"/>
            <a:r>
              <a:rPr lang="en-US" dirty="0" smtClean="0"/>
              <a:t>List of eligible voters to mailing list  </a:t>
            </a:r>
          </a:p>
          <a:p>
            <a:pPr lvl="1"/>
            <a:r>
              <a:rPr lang="en-US" dirty="0" smtClean="0"/>
              <a:t>Inaugural meeting 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6D69D26-1485-7C4C-85B1-628A26625C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88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62816</TotalTime>
  <Words>487</Words>
  <Application>Microsoft Office PowerPoint</Application>
  <PresentationFormat>On-screen Show (4:3)</PresentationFormat>
  <Paragraphs>96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Biweekly forum meeting</vt:lpstr>
      <vt:lpstr>3/30 OpenC2 Forum Agenda</vt:lpstr>
      <vt:lpstr>Charter/ Non-normative Information</vt:lpstr>
      <vt:lpstr>Do We Keep the OpenC2 Forum? </vt:lpstr>
      <vt:lpstr>5/19 Face to Face Agenda (Draft)</vt:lpstr>
      <vt:lpstr>Upcoming Events of Interest</vt:lpstr>
      <vt:lpstr>Bonus Material</vt:lpstr>
      <vt:lpstr>TC Launch Timeline</vt:lpstr>
      <vt:lpstr>TC Launch Timeline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Romano, Jason-P55416</cp:lastModifiedBy>
  <cp:revision>474</cp:revision>
  <dcterms:created xsi:type="dcterms:W3CDTF">2015-07-23T17:23:06Z</dcterms:created>
  <dcterms:modified xsi:type="dcterms:W3CDTF">2017-04-05T11:22:43Z</dcterms:modified>
</cp:coreProperties>
</file>