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1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6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C983-89A6-42A4-9671-64B07A3DC08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6597-A78E-49DF-BC88-3CBF3F3A9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569932" y="1524158"/>
            <a:ext cx="2640309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8150" y="1315550"/>
            <a:ext cx="257907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3331" y="506776"/>
            <a:ext cx="28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Parcel / Supply Data Objects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92994" y="1564481"/>
            <a:ext cx="120757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parcel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65133" y="1106940"/>
            <a:ext cx="257141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Surface Water Supply (Ditch)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661441" y="2912724"/>
            <a:ext cx="2365785" cy="6155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8151" y="2696420"/>
            <a:ext cx="2396058" cy="623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133" y="2487811"/>
            <a:ext cx="2442079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Groundwater Supply (Well)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 or Receipt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2" idx="3"/>
            <a:endCxn id="21" idx="1"/>
          </p:cNvCxnSpPr>
          <p:nvPr/>
        </p:nvCxnSpPr>
        <p:spPr>
          <a:xfrm flipV="1">
            <a:off x="2300569" y="1399328"/>
            <a:ext cx="964564" cy="5806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28" idx="1"/>
          </p:cNvCxnSpPr>
          <p:nvPr/>
        </p:nvCxnSpPr>
        <p:spPr>
          <a:xfrm>
            <a:off x="2300569" y="1979980"/>
            <a:ext cx="964564" cy="8002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70532" y="2716143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8132" y="2563743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4428" y="1837318"/>
            <a:ext cx="2596442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12646" y="1628709"/>
            <a:ext cx="253520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2583" y="841329"/>
            <a:ext cx="463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Location / Parcel / Supply Data Objects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65732" y="2389287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parcel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29628" y="1420100"/>
            <a:ext cx="257141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Surface Water Supply (Ditch)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4428" y="3809491"/>
            <a:ext cx="2413424" cy="6155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512" y="3600883"/>
            <a:ext cx="2343526" cy="6155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9628" y="3392273"/>
            <a:ext cx="2442079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Groundwater Supply (Well)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 or Receipt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2" idx="3"/>
            <a:endCxn id="21" idx="1"/>
          </p:cNvCxnSpPr>
          <p:nvPr/>
        </p:nvCxnSpPr>
        <p:spPr>
          <a:xfrm flipV="1">
            <a:off x="6173307" y="1712488"/>
            <a:ext cx="1256321" cy="10922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28" idx="1"/>
          </p:cNvCxnSpPr>
          <p:nvPr/>
        </p:nvCxnSpPr>
        <p:spPr>
          <a:xfrm>
            <a:off x="6173307" y="2804786"/>
            <a:ext cx="1256321" cy="879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3378" y="2143065"/>
            <a:ext cx="2578433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Model Location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StateCU “CU Location”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WDID or Receipt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StateMod Station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16" idx="3"/>
            <a:endCxn id="2" idx="1"/>
          </p:cNvCxnSpPr>
          <p:nvPr/>
        </p:nvCxnSpPr>
        <p:spPr>
          <a:xfrm>
            <a:off x="3861811" y="2804785"/>
            <a:ext cx="11039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72358" y="2984499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9958" y="2832099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parcel 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6253" y="2105674"/>
            <a:ext cx="2606379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4471" y="1897066"/>
            <a:ext cx="25451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6593" y="985882"/>
            <a:ext cx="710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Location / Parcel / Supply Data Objects and Circular Relationships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67558" y="2657643"/>
            <a:ext cx="1207575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year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parcel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4" y="1688456"/>
            <a:ext cx="257141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Surface Water Supply (Ditch)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6254" y="4077847"/>
            <a:ext cx="2423362" cy="6155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4471" y="3869238"/>
            <a:ext cx="2388393" cy="6155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Surface Parcel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WDID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31454" y="3660629"/>
            <a:ext cx="2442079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Groundwater Supply (Well)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WDID or Receipt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2" idx="3"/>
            <a:endCxn id="21" idx="1"/>
          </p:cNvCxnSpPr>
          <p:nvPr/>
        </p:nvCxnSpPr>
        <p:spPr>
          <a:xfrm flipV="1">
            <a:off x="5875133" y="1980844"/>
            <a:ext cx="1256321" cy="10922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28" idx="1"/>
          </p:cNvCxnSpPr>
          <p:nvPr/>
        </p:nvCxnSpPr>
        <p:spPr>
          <a:xfrm>
            <a:off x="5875133" y="3073142"/>
            <a:ext cx="1256321" cy="879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5204" y="2411421"/>
            <a:ext cx="2578433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Model Location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StateCU “CU Location”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WDID or Receipt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StateMod Station ID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WDID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16" idx="3"/>
            <a:endCxn id="2" idx="1"/>
          </p:cNvCxnSpPr>
          <p:nvPr/>
        </p:nvCxnSpPr>
        <p:spPr>
          <a:xfrm>
            <a:off x="3563637" y="3073141"/>
            <a:ext cx="11039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0800000">
            <a:off x="2166730" y="3461000"/>
            <a:ext cx="9640956" cy="1013791"/>
          </a:xfrm>
          <a:prstGeom prst="arc">
            <a:avLst>
              <a:gd name="adj1" fmla="val 16200000"/>
              <a:gd name="adj2" fmla="val 215938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0800000" flipV="1">
            <a:off x="2097155" y="1915903"/>
            <a:ext cx="9640956" cy="641733"/>
          </a:xfrm>
          <a:prstGeom prst="arc">
            <a:avLst>
              <a:gd name="adj1" fmla="val 16322379"/>
              <a:gd name="adj2" fmla="val 215938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62379" y="3139202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782" y="1450917"/>
            <a:ext cx="22478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parcel has area from GIS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one crop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one irrigation method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for one year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54371" y="1429657"/>
            <a:ext cx="2367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all supply sources use the same irrigation method to apply water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efficiency depends on the irrigation method</a:t>
            </a:r>
            <a:endParaRPr lang="en-US" sz="1400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600602" y="3660698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4711474" y="3387194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57451" y="3881134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2021" y="1444294"/>
            <a:ext cx="29624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Zero or more ditches, a ditch can irrigate a fraction of the parcel’s area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Zero or more wells, each well assumed to irrigate an equal fraction of the parcel area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13481" y="1429657"/>
            <a:ext cx="2483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Water Availability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Limited by water rights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Limited by structure capacity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Limited by water availability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58688" y="207118"/>
            <a:ext cx="337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StateCU cds and ipy File Concepts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32665" y="3554266"/>
            <a:ext cx="210094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532665" y="3751866"/>
            <a:ext cx="2100942" cy="0"/>
          </a:xfrm>
          <a:prstGeom prst="straightConnector1">
            <a:avLst/>
          </a:prstGeom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2665" y="3926351"/>
            <a:ext cx="2100942" cy="0"/>
          </a:xfrm>
          <a:prstGeom prst="straightConnector1">
            <a:avLst/>
          </a:prstGeom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90057" y="5625193"/>
            <a:ext cx="564968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90057" y="6123214"/>
            <a:ext cx="810713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41158" y="5281902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Irrigation Water Requirement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87263" y="6218229"/>
            <a:ext cx="322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Supply-limited Consumptive Use</a:t>
            </a:r>
          </a:p>
        </p:txBody>
      </p:sp>
      <p:sp>
        <p:nvSpPr>
          <p:cNvPr id="24" name="Left Brace 23"/>
          <p:cNvSpPr/>
          <p:nvPr/>
        </p:nvSpPr>
        <p:spPr>
          <a:xfrm rot="5400000">
            <a:off x="6003425" y="-4170664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995712" y="791577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6100" y="3142886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836" y="1725222"/>
            <a:ext cx="324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year: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2522" y="1725222"/>
            <a:ext cx="19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supplies use same method to apply water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984323" y="3664382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5095195" y="3390878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2" y="3884818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0212" y="223060"/>
            <a:ext cx="490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StateCU cds and ipy File Details</a:t>
            </a:r>
          </a:p>
          <a:p>
            <a:pPr algn="ctr"/>
            <a:r>
              <a:rPr lang="en-US" dirty="0" smtClean="0"/>
              <a:t>Parcel has surface water supply from a single ditch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88955" y="3884817"/>
            <a:ext cx="24433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6596" y="1732853"/>
            <a:ext cx="2483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ditch, identified by WDID</a:t>
            </a:r>
            <a:endParaRPr lang="en-US" sz="1600" dirty="0"/>
          </a:p>
        </p:txBody>
      </p:sp>
      <p:sp>
        <p:nvSpPr>
          <p:cNvPr id="20" name="Trapezoid 19"/>
          <p:cNvSpPr/>
          <p:nvPr/>
        </p:nvSpPr>
        <p:spPr>
          <a:xfrm rot="10800000">
            <a:off x="9382146" y="2952047"/>
            <a:ext cx="1102179" cy="877662"/>
          </a:xfrm>
          <a:prstGeom prst="trapezoid">
            <a:avLst/>
          </a:prstGeom>
          <a:scene3d>
            <a:camera prst="orthographicFront">
              <a:rot lat="20287826" lon="8143914" rev="21574069"/>
            </a:camera>
            <a:lightRig rig="threePt" dir="t"/>
          </a:scene3d>
          <a:sp3d extrusionH="254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667990" y="2614415"/>
            <a:ext cx="218907" cy="493020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835" y="5455009"/>
            <a:ext cx="293452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cds (multiple crop/area/year)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018392" y="-3902506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02649" y="1116552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83277" y="4450492"/>
            <a:ext cx="3202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ipy (irrigation method/year)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sprinkler: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total: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groundwater: 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08097" y="320255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6100" y="3142886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836" y="1725222"/>
            <a:ext cx="324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year: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2522" y="1725222"/>
            <a:ext cx="19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supplies use same method to apply water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984323" y="3664382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5095195" y="3390878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2" y="3884818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3182" y="223060"/>
            <a:ext cx="476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StateCU cds and ipy File Details</a:t>
            </a:r>
          </a:p>
          <a:p>
            <a:pPr algn="ctr"/>
            <a:r>
              <a:rPr lang="en-US" dirty="0" smtClean="0"/>
              <a:t>Parcel has groundwater supply from a single well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88956" y="3884817"/>
            <a:ext cx="359586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6596" y="1732853"/>
            <a:ext cx="2483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well, identified by WDID or RECEIPT</a:t>
            </a:r>
            <a:endParaRPr lang="en-US" sz="16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667990" y="2614415"/>
            <a:ext cx="218907" cy="493020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835" y="5455009"/>
            <a:ext cx="293452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cds (multiple crop/area/year)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018392" y="-3902506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02649" y="1116552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36319" y="4219448"/>
            <a:ext cx="3154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ipy (irrigation method/year)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sprinkler: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total: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92594" y="3700151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096931" y="3734852"/>
            <a:ext cx="301544" cy="2999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8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6100" y="3142886"/>
            <a:ext cx="2538223" cy="1750221"/>
          </a:xfrm>
          <a:custGeom>
            <a:avLst/>
            <a:gdLst>
              <a:gd name="connsiteX0" fmla="*/ 621506 w 2538223"/>
              <a:gd name="connsiteY0" fmla="*/ 14289 h 1750221"/>
              <a:gd name="connsiteX1" fmla="*/ 621506 w 2538223"/>
              <a:gd name="connsiteY1" fmla="*/ 14289 h 1750221"/>
              <a:gd name="connsiteX2" fmla="*/ 478631 w 2538223"/>
              <a:gd name="connsiteY2" fmla="*/ 2 h 1750221"/>
              <a:gd name="connsiteX3" fmla="*/ 400050 w 2538223"/>
              <a:gd name="connsiteY3" fmla="*/ 14289 h 1750221"/>
              <a:gd name="connsiteX4" fmla="*/ 357187 w 2538223"/>
              <a:gd name="connsiteY4" fmla="*/ 28577 h 1750221"/>
              <a:gd name="connsiteX5" fmla="*/ 300037 w 2538223"/>
              <a:gd name="connsiteY5" fmla="*/ 42864 h 1750221"/>
              <a:gd name="connsiteX6" fmla="*/ 271462 w 2538223"/>
              <a:gd name="connsiteY6" fmla="*/ 50008 h 1750221"/>
              <a:gd name="connsiteX7" fmla="*/ 192881 w 2538223"/>
              <a:gd name="connsiteY7" fmla="*/ 92871 h 1750221"/>
              <a:gd name="connsiteX8" fmla="*/ 178594 w 2538223"/>
              <a:gd name="connsiteY8" fmla="*/ 114302 h 1750221"/>
              <a:gd name="connsiteX9" fmla="*/ 135731 w 2538223"/>
              <a:gd name="connsiteY9" fmla="*/ 157164 h 1750221"/>
              <a:gd name="connsiteX10" fmla="*/ 121444 w 2538223"/>
              <a:gd name="connsiteY10" fmla="*/ 185739 h 1750221"/>
              <a:gd name="connsiteX11" fmla="*/ 78581 w 2538223"/>
              <a:gd name="connsiteY11" fmla="*/ 250033 h 1750221"/>
              <a:gd name="connsiteX12" fmla="*/ 71437 w 2538223"/>
              <a:gd name="connsiteY12" fmla="*/ 271464 h 1750221"/>
              <a:gd name="connsiteX13" fmla="*/ 57150 w 2538223"/>
              <a:gd name="connsiteY13" fmla="*/ 292896 h 1750221"/>
              <a:gd name="connsiteX14" fmla="*/ 35719 w 2538223"/>
              <a:gd name="connsiteY14" fmla="*/ 335758 h 1750221"/>
              <a:gd name="connsiteX15" fmla="*/ 28575 w 2538223"/>
              <a:gd name="connsiteY15" fmla="*/ 364333 h 1750221"/>
              <a:gd name="connsiteX16" fmla="*/ 7144 w 2538223"/>
              <a:gd name="connsiteY16" fmla="*/ 421483 h 1750221"/>
              <a:gd name="connsiteX17" fmla="*/ 0 w 2538223"/>
              <a:gd name="connsiteY17" fmla="*/ 457202 h 1750221"/>
              <a:gd name="connsiteX18" fmla="*/ 7144 w 2538223"/>
              <a:gd name="connsiteY18" fmla="*/ 707233 h 1750221"/>
              <a:gd name="connsiteX19" fmla="*/ 21431 w 2538223"/>
              <a:gd name="connsiteY19" fmla="*/ 764383 h 1750221"/>
              <a:gd name="connsiteX20" fmla="*/ 50006 w 2538223"/>
              <a:gd name="connsiteY20" fmla="*/ 835821 h 1750221"/>
              <a:gd name="connsiteX21" fmla="*/ 78581 w 2538223"/>
              <a:gd name="connsiteY21" fmla="*/ 892971 h 1750221"/>
              <a:gd name="connsiteX22" fmla="*/ 100012 w 2538223"/>
              <a:gd name="connsiteY22" fmla="*/ 914402 h 1750221"/>
              <a:gd name="connsiteX23" fmla="*/ 150019 w 2538223"/>
              <a:gd name="connsiteY23" fmla="*/ 971552 h 1750221"/>
              <a:gd name="connsiteX24" fmla="*/ 192881 w 2538223"/>
              <a:gd name="connsiteY24" fmla="*/ 1028702 h 1750221"/>
              <a:gd name="connsiteX25" fmla="*/ 228600 w 2538223"/>
              <a:gd name="connsiteY25" fmla="*/ 1050133 h 1750221"/>
              <a:gd name="connsiteX26" fmla="*/ 328612 w 2538223"/>
              <a:gd name="connsiteY26" fmla="*/ 1143002 h 1750221"/>
              <a:gd name="connsiteX27" fmla="*/ 414337 w 2538223"/>
              <a:gd name="connsiteY27" fmla="*/ 1200152 h 1750221"/>
              <a:gd name="connsiteX28" fmla="*/ 457200 w 2538223"/>
              <a:gd name="connsiteY28" fmla="*/ 1235871 h 1750221"/>
              <a:gd name="connsiteX29" fmla="*/ 528637 w 2538223"/>
              <a:gd name="connsiteY29" fmla="*/ 1271589 h 1750221"/>
              <a:gd name="connsiteX30" fmla="*/ 585787 w 2538223"/>
              <a:gd name="connsiteY30" fmla="*/ 1300164 h 1750221"/>
              <a:gd name="connsiteX31" fmla="*/ 671512 w 2538223"/>
              <a:gd name="connsiteY31" fmla="*/ 1343027 h 1750221"/>
              <a:gd name="connsiteX32" fmla="*/ 714375 w 2538223"/>
              <a:gd name="connsiteY32" fmla="*/ 1357314 h 1750221"/>
              <a:gd name="connsiteX33" fmla="*/ 800100 w 2538223"/>
              <a:gd name="connsiteY33" fmla="*/ 1393033 h 1750221"/>
              <a:gd name="connsiteX34" fmla="*/ 857250 w 2538223"/>
              <a:gd name="connsiteY34" fmla="*/ 1400177 h 1750221"/>
              <a:gd name="connsiteX35" fmla="*/ 907256 w 2538223"/>
              <a:gd name="connsiteY35" fmla="*/ 1421608 h 1750221"/>
              <a:gd name="connsiteX36" fmla="*/ 1007269 w 2538223"/>
              <a:gd name="connsiteY36" fmla="*/ 1450183 h 1750221"/>
              <a:gd name="connsiteX37" fmla="*/ 1114425 w 2538223"/>
              <a:gd name="connsiteY37" fmla="*/ 1493046 h 1750221"/>
              <a:gd name="connsiteX38" fmla="*/ 1164431 w 2538223"/>
              <a:gd name="connsiteY38" fmla="*/ 1514477 h 1750221"/>
              <a:gd name="connsiteX39" fmla="*/ 1214437 w 2538223"/>
              <a:gd name="connsiteY39" fmla="*/ 1521621 h 1750221"/>
              <a:gd name="connsiteX40" fmla="*/ 1314450 w 2538223"/>
              <a:gd name="connsiteY40" fmla="*/ 1557339 h 1750221"/>
              <a:gd name="connsiteX41" fmla="*/ 1371600 w 2538223"/>
              <a:gd name="connsiteY41" fmla="*/ 1585914 h 1750221"/>
              <a:gd name="connsiteX42" fmla="*/ 1478756 w 2538223"/>
              <a:gd name="connsiteY42" fmla="*/ 1607346 h 1750221"/>
              <a:gd name="connsiteX43" fmla="*/ 1614487 w 2538223"/>
              <a:gd name="connsiteY43" fmla="*/ 1635921 h 1750221"/>
              <a:gd name="connsiteX44" fmla="*/ 1678781 w 2538223"/>
              <a:gd name="connsiteY44" fmla="*/ 1657352 h 1750221"/>
              <a:gd name="connsiteX45" fmla="*/ 1728787 w 2538223"/>
              <a:gd name="connsiteY45" fmla="*/ 1664496 h 1750221"/>
              <a:gd name="connsiteX46" fmla="*/ 1778794 w 2538223"/>
              <a:gd name="connsiteY46" fmla="*/ 1678783 h 1750221"/>
              <a:gd name="connsiteX47" fmla="*/ 1885950 w 2538223"/>
              <a:gd name="connsiteY47" fmla="*/ 1707358 h 1750221"/>
              <a:gd name="connsiteX48" fmla="*/ 1921669 w 2538223"/>
              <a:gd name="connsiteY48" fmla="*/ 1721646 h 1750221"/>
              <a:gd name="connsiteX49" fmla="*/ 2007394 w 2538223"/>
              <a:gd name="connsiteY49" fmla="*/ 1750221 h 1750221"/>
              <a:gd name="connsiteX50" fmla="*/ 2271712 w 2538223"/>
              <a:gd name="connsiteY50" fmla="*/ 1743077 h 1750221"/>
              <a:gd name="connsiteX51" fmla="*/ 2307431 w 2538223"/>
              <a:gd name="connsiteY51" fmla="*/ 1735933 h 1750221"/>
              <a:gd name="connsiteX52" fmla="*/ 2364581 w 2538223"/>
              <a:gd name="connsiteY52" fmla="*/ 1707358 h 1750221"/>
              <a:gd name="connsiteX53" fmla="*/ 2450306 w 2538223"/>
              <a:gd name="connsiteY53" fmla="*/ 1643064 h 1750221"/>
              <a:gd name="connsiteX54" fmla="*/ 2478881 w 2538223"/>
              <a:gd name="connsiteY54" fmla="*/ 1621633 h 1750221"/>
              <a:gd name="connsiteX55" fmla="*/ 2521744 w 2538223"/>
              <a:gd name="connsiteY55" fmla="*/ 1578771 h 1750221"/>
              <a:gd name="connsiteX56" fmla="*/ 2536031 w 2538223"/>
              <a:gd name="connsiteY56" fmla="*/ 1535908 h 1750221"/>
              <a:gd name="connsiteX57" fmla="*/ 2514600 w 2538223"/>
              <a:gd name="connsiteY57" fmla="*/ 1493046 h 1750221"/>
              <a:gd name="connsiteX58" fmla="*/ 2486025 w 2538223"/>
              <a:gd name="connsiteY58" fmla="*/ 1450183 h 1750221"/>
              <a:gd name="connsiteX59" fmla="*/ 2457450 w 2538223"/>
              <a:gd name="connsiteY59" fmla="*/ 1414464 h 1750221"/>
              <a:gd name="connsiteX60" fmla="*/ 2421731 w 2538223"/>
              <a:gd name="connsiteY60" fmla="*/ 1378746 h 1750221"/>
              <a:gd name="connsiteX61" fmla="*/ 2400300 w 2538223"/>
              <a:gd name="connsiteY61" fmla="*/ 1343027 h 1750221"/>
              <a:gd name="connsiteX62" fmla="*/ 2386012 w 2538223"/>
              <a:gd name="connsiteY62" fmla="*/ 1321596 h 1750221"/>
              <a:gd name="connsiteX63" fmla="*/ 2328862 w 2538223"/>
              <a:gd name="connsiteY63" fmla="*/ 1257302 h 1750221"/>
              <a:gd name="connsiteX64" fmla="*/ 2314575 w 2538223"/>
              <a:gd name="connsiteY64" fmla="*/ 1228727 h 1750221"/>
              <a:gd name="connsiteX65" fmla="*/ 2300287 w 2538223"/>
              <a:gd name="connsiteY65" fmla="*/ 1207296 h 1750221"/>
              <a:gd name="connsiteX66" fmla="*/ 2271712 w 2538223"/>
              <a:gd name="connsiteY66" fmla="*/ 1150146 h 1750221"/>
              <a:gd name="connsiteX67" fmla="*/ 2257425 w 2538223"/>
              <a:gd name="connsiteY67" fmla="*/ 1128714 h 1750221"/>
              <a:gd name="connsiteX68" fmla="*/ 2250281 w 2538223"/>
              <a:gd name="connsiteY68" fmla="*/ 1107283 h 1750221"/>
              <a:gd name="connsiteX69" fmla="*/ 2235994 w 2538223"/>
              <a:gd name="connsiteY69" fmla="*/ 1071564 h 1750221"/>
              <a:gd name="connsiteX70" fmla="*/ 2221706 w 2538223"/>
              <a:gd name="connsiteY70" fmla="*/ 1007271 h 1750221"/>
              <a:gd name="connsiteX71" fmla="*/ 2185987 w 2538223"/>
              <a:gd name="connsiteY71" fmla="*/ 878683 h 1750221"/>
              <a:gd name="connsiteX72" fmla="*/ 2178844 w 2538223"/>
              <a:gd name="connsiteY72" fmla="*/ 857252 h 1750221"/>
              <a:gd name="connsiteX73" fmla="*/ 2171700 w 2538223"/>
              <a:gd name="connsiteY73" fmla="*/ 814389 h 1750221"/>
              <a:gd name="connsiteX74" fmla="*/ 2157412 w 2538223"/>
              <a:gd name="connsiteY74" fmla="*/ 792958 h 1750221"/>
              <a:gd name="connsiteX75" fmla="*/ 2121694 w 2538223"/>
              <a:gd name="connsiteY75" fmla="*/ 664371 h 1750221"/>
              <a:gd name="connsiteX76" fmla="*/ 2107406 w 2538223"/>
              <a:gd name="connsiteY76" fmla="*/ 642939 h 1750221"/>
              <a:gd name="connsiteX77" fmla="*/ 2100262 w 2538223"/>
              <a:gd name="connsiteY77" fmla="*/ 607221 h 1750221"/>
              <a:gd name="connsiteX78" fmla="*/ 2064544 w 2538223"/>
              <a:gd name="connsiteY78" fmla="*/ 564358 h 1750221"/>
              <a:gd name="connsiteX79" fmla="*/ 2043112 w 2538223"/>
              <a:gd name="connsiteY79" fmla="*/ 514352 h 1750221"/>
              <a:gd name="connsiteX80" fmla="*/ 2000250 w 2538223"/>
              <a:gd name="connsiteY80" fmla="*/ 457202 h 1750221"/>
              <a:gd name="connsiteX81" fmla="*/ 1971675 w 2538223"/>
              <a:gd name="connsiteY81" fmla="*/ 435771 h 1750221"/>
              <a:gd name="connsiteX82" fmla="*/ 1950244 w 2538223"/>
              <a:gd name="connsiteY82" fmla="*/ 421483 h 1750221"/>
              <a:gd name="connsiteX83" fmla="*/ 1928812 w 2538223"/>
              <a:gd name="connsiteY83" fmla="*/ 400052 h 1750221"/>
              <a:gd name="connsiteX84" fmla="*/ 1864519 w 2538223"/>
              <a:gd name="connsiteY84" fmla="*/ 357189 h 1750221"/>
              <a:gd name="connsiteX85" fmla="*/ 1807369 w 2538223"/>
              <a:gd name="connsiteY85" fmla="*/ 321471 h 1750221"/>
              <a:gd name="connsiteX86" fmla="*/ 1757362 w 2538223"/>
              <a:gd name="connsiteY86" fmla="*/ 292896 h 1750221"/>
              <a:gd name="connsiteX87" fmla="*/ 1628775 w 2538223"/>
              <a:gd name="connsiteY87" fmla="*/ 235746 h 1750221"/>
              <a:gd name="connsiteX88" fmla="*/ 1564481 w 2538223"/>
              <a:gd name="connsiteY88" fmla="*/ 214314 h 1750221"/>
              <a:gd name="connsiteX89" fmla="*/ 1485900 w 2538223"/>
              <a:gd name="connsiteY89" fmla="*/ 192883 h 1750221"/>
              <a:gd name="connsiteX90" fmla="*/ 1443037 w 2538223"/>
              <a:gd name="connsiteY90" fmla="*/ 171452 h 1750221"/>
              <a:gd name="connsiteX91" fmla="*/ 1407319 w 2538223"/>
              <a:gd name="connsiteY91" fmla="*/ 164308 h 1750221"/>
              <a:gd name="connsiteX92" fmla="*/ 1364456 w 2538223"/>
              <a:gd name="connsiteY92" fmla="*/ 150021 h 1750221"/>
              <a:gd name="connsiteX93" fmla="*/ 1300162 w 2538223"/>
              <a:gd name="connsiteY93" fmla="*/ 135733 h 1750221"/>
              <a:gd name="connsiteX94" fmla="*/ 1214437 w 2538223"/>
              <a:gd name="connsiteY94" fmla="*/ 114302 h 1750221"/>
              <a:gd name="connsiteX95" fmla="*/ 1171575 w 2538223"/>
              <a:gd name="connsiteY95" fmla="*/ 100014 h 1750221"/>
              <a:gd name="connsiteX96" fmla="*/ 1050131 w 2538223"/>
              <a:gd name="connsiteY96" fmla="*/ 85727 h 1750221"/>
              <a:gd name="connsiteX97" fmla="*/ 985837 w 2538223"/>
              <a:gd name="connsiteY97" fmla="*/ 71439 h 1750221"/>
              <a:gd name="connsiteX98" fmla="*/ 935831 w 2538223"/>
              <a:gd name="connsiteY98" fmla="*/ 57152 h 1750221"/>
              <a:gd name="connsiteX99" fmla="*/ 878681 w 2538223"/>
              <a:gd name="connsiteY99" fmla="*/ 42864 h 1750221"/>
              <a:gd name="connsiteX100" fmla="*/ 828675 w 2538223"/>
              <a:gd name="connsiteY100" fmla="*/ 35721 h 1750221"/>
              <a:gd name="connsiteX101" fmla="*/ 778669 w 2538223"/>
              <a:gd name="connsiteY101" fmla="*/ 21433 h 1750221"/>
              <a:gd name="connsiteX102" fmla="*/ 707231 w 2538223"/>
              <a:gd name="connsiteY102" fmla="*/ 7146 h 1750221"/>
              <a:gd name="connsiteX103" fmla="*/ 621506 w 2538223"/>
              <a:gd name="connsiteY103" fmla="*/ 14289 h 17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38223" h="1750221">
                <a:moveTo>
                  <a:pt x="621506" y="14289"/>
                </a:moveTo>
                <a:lnTo>
                  <a:pt x="621506" y="14289"/>
                </a:lnTo>
                <a:cubicBezTo>
                  <a:pt x="573881" y="9527"/>
                  <a:pt x="526458" y="1841"/>
                  <a:pt x="478631" y="2"/>
                </a:cubicBezTo>
                <a:cubicBezTo>
                  <a:pt x="473864" y="-181"/>
                  <a:pt x="407998" y="12121"/>
                  <a:pt x="400050" y="14289"/>
                </a:cubicBezTo>
                <a:cubicBezTo>
                  <a:pt x="385520" y="18252"/>
                  <a:pt x="371955" y="25623"/>
                  <a:pt x="357187" y="28577"/>
                </a:cubicBezTo>
                <a:cubicBezTo>
                  <a:pt x="284580" y="43099"/>
                  <a:pt x="351287" y="28222"/>
                  <a:pt x="300037" y="42864"/>
                </a:cubicBezTo>
                <a:cubicBezTo>
                  <a:pt x="290597" y="45561"/>
                  <a:pt x="280525" y="46232"/>
                  <a:pt x="271462" y="50008"/>
                </a:cubicBezTo>
                <a:cubicBezTo>
                  <a:pt x="228239" y="68018"/>
                  <a:pt x="223323" y="72575"/>
                  <a:pt x="192881" y="92871"/>
                </a:cubicBezTo>
                <a:cubicBezTo>
                  <a:pt x="188119" y="100015"/>
                  <a:pt x="184298" y="107885"/>
                  <a:pt x="178594" y="114302"/>
                </a:cubicBezTo>
                <a:cubicBezTo>
                  <a:pt x="165170" y="129404"/>
                  <a:pt x="135731" y="157164"/>
                  <a:pt x="135731" y="157164"/>
                </a:cubicBezTo>
                <a:cubicBezTo>
                  <a:pt x="130969" y="166689"/>
                  <a:pt x="127088" y="176709"/>
                  <a:pt x="121444" y="185739"/>
                </a:cubicBezTo>
                <a:cubicBezTo>
                  <a:pt x="91526" y="233608"/>
                  <a:pt x="106318" y="194558"/>
                  <a:pt x="78581" y="250033"/>
                </a:cubicBezTo>
                <a:cubicBezTo>
                  <a:pt x="75213" y="256768"/>
                  <a:pt x="74805" y="264729"/>
                  <a:pt x="71437" y="271464"/>
                </a:cubicBezTo>
                <a:cubicBezTo>
                  <a:pt x="67597" y="279143"/>
                  <a:pt x="60990" y="285217"/>
                  <a:pt x="57150" y="292896"/>
                </a:cubicBezTo>
                <a:cubicBezTo>
                  <a:pt x="27577" y="352044"/>
                  <a:pt x="76660" y="274345"/>
                  <a:pt x="35719" y="335758"/>
                </a:cubicBezTo>
                <a:cubicBezTo>
                  <a:pt x="33338" y="345283"/>
                  <a:pt x="31680" y="355019"/>
                  <a:pt x="28575" y="364333"/>
                </a:cubicBezTo>
                <a:cubicBezTo>
                  <a:pt x="22013" y="384018"/>
                  <a:pt x="12163" y="401407"/>
                  <a:pt x="7144" y="421483"/>
                </a:cubicBezTo>
                <a:cubicBezTo>
                  <a:pt x="4199" y="433263"/>
                  <a:pt x="2381" y="445296"/>
                  <a:pt x="0" y="457202"/>
                </a:cubicBezTo>
                <a:cubicBezTo>
                  <a:pt x="2381" y="540546"/>
                  <a:pt x="1341" y="624057"/>
                  <a:pt x="7144" y="707233"/>
                </a:cubicBezTo>
                <a:cubicBezTo>
                  <a:pt x="8511" y="726822"/>
                  <a:pt x="16669" y="745333"/>
                  <a:pt x="21431" y="764383"/>
                </a:cubicBezTo>
                <a:cubicBezTo>
                  <a:pt x="34715" y="817520"/>
                  <a:pt x="20498" y="769428"/>
                  <a:pt x="50006" y="835821"/>
                </a:cubicBezTo>
                <a:cubicBezTo>
                  <a:pt x="65986" y="871777"/>
                  <a:pt x="45079" y="848301"/>
                  <a:pt x="78581" y="892971"/>
                </a:cubicBezTo>
                <a:cubicBezTo>
                  <a:pt x="84643" y="901053"/>
                  <a:pt x="93950" y="906320"/>
                  <a:pt x="100012" y="914402"/>
                </a:cubicBezTo>
                <a:cubicBezTo>
                  <a:pt x="143316" y="972140"/>
                  <a:pt x="96834" y="931664"/>
                  <a:pt x="150019" y="971552"/>
                </a:cubicBezTo>
                <a:cubicBezTo>
                  <a:pt x="161472" y="988731"/>
                  <a:pt x="178997" y="1016360"/>
                  <a:pt x="192881" y="1028702"/>
                </a:cubicBezTo>
                <a:cubicBezTo>
                  <a:pt x="203259" y="1037927"/>
                  <a:pt x="218000" y="1041164"/>
                  <a:pt x="228600" y="1050133"/>
                </a:cubicBezTo>
                <a:cubicBezTo>
                  <a:pt x="303621" y="1113612"/>
                  <a:pt x="261795" y="1094745"/>
                  <a:pt x="328612" y="1143002"/>
                </a:cubicBezTo>
                <a:cubicBezTo>
                  <a:pt x="356453" y="1163110"/>
                  <a:pt x="387954" y="1178166"/>
                  <a:pt x="414337" y="1200152"/>
                </a:cubicBezTo>
                <a:cubicBezTo>
                  <a:pt x="428625" y="1212058"/>
                  <a:pt x="442159" y="1224932"/>
                  <a:pt x="457200" y="1235871"/>
                </a:cubicBezTo>
                <a:cubicBezTo>
                  <a:pt x="493730" y="1262438"/>
                  <a:pt x="489433" y="1253495"/>
                  <a:pt x="528637" y="1271589"/>
                </a:cubicBezTo>
                <a:cubicBezTo>
                  <a:pt x="547975" y="1280514"/>
                  <a:pt x="566737" y="1290639"/>
                  <a:pt x="585787" y="1300164"/>
                </a:cubicBezTo>
                <a:cubicBezTo>
                  <a:pt x="585790" y="1300165"/>
                  <a:pt x="671508" y="1343026"/>
                  <a:pt x="671512" y="1343027"/>
                </a:cubicBezTo>
                <a:cubicBezTo>
                  <a:pt x="685800" y="1347789"/>
                  <a:pt x="700339" y="1351855"/>
                  <a:pt x="714375" y="1357314"/>
                </a:cubicBezTo>
                <a:cubicBezTo>
                  <a:pt x="743226" y="1368534"/>
                  <a:pt x="769383" y="1389193"/>
                  <a:pt x="800100" y="1393033"/>
                </a:cubicBezTo>
                <a:lnTo>
                  <a:pt x="857250" y="1400177"/>
                </a:lnTo>
                <a:cubicBezTo>
                  <a:pt x="873919" y="1407321"/>
                  <a:pt x="890052" y="1415873"/>
                  <a:pt x="907256" y="1421608"/>
                </a:cubicBezTo>
                <a:cubicBezTo>
                  <a:pt x="940148" y="1432572"/>
                  <a:pt x="975401" y="1436525"/>
                  <a:pt x="1007269" y="1450183"/>
                </a:cubicBezTo>
                <a:cubicBezTo>
                  <a:pt x="1133792" y="1504407"/>
                  <a:pt x="975431" y="1437448"/>
                  <a:pt x="1114425" y="1493046"/>
                </a:cubicBezTo>
                <a:cubicBezTo>
                  <a:pt x="1131263" y="1499781"/>
                  <a:pt x="1146994" y="1509495"/>
                  <a:pt x="1164431" y="1514477"/>
                </a:cubicBezTo>
                <a:cubicBezTo>
                  <a:pt x="1180621" y="1519103"/>
                  <a:pt x="1197768" y="1519240"/>
                  <a:pt x="1214437" y="1521621"/>
                </a:cubicBezTo>
                <a:cubicBezTo>
                  <a:pt x="1342016" y="1594522"/>
                  <a:pt x="1190226" y="1515932"/>
                  <a:pt x="1314450" y="1557339"/>
                </a:cubicBezTo>
                <a:cubicBezTo>
                  <a:pt x="1334656" y="1564074"/>
                  <a:pt x="1351658" y="1578436"/>
                  <a:pt x="1371600" y="1585914"/>
                </a:cubicBezTo>
                <a:cubicBezTo>
                  <a:pt x="1405517" y="1598633"/>
                  <a:pt x="1443240" y="1602272"/>
                  <a:pt x="1478756" y="1607346"/>
                </a:cubicBezTo>
                <a:cubicBezTo>
                  <a:pt x="1645543" y="1662941"/>
                  <a:pt x="1436047" y="1598355"/>
                  <a:pt x="1614487" y="1635921"/>
                </a:cubicBezTo>
                <a:cubicBezTo>
                  <a:pt x="1636593" y="1640575"/>
                  <a:pt x="1656865" y="1651873"/>
                  <a:pt x="1678781" y="1657352"/>
                </a:cubicBezTo>
                <a:cubicBezTo>
                  <a:pt x="1695116" y="1661436"/>
                  <a:pt x="1712323" y="1660968"/>
                  <a:pt x="1728787" y="1664496"/>
                </a:cubicBezTo>
                <a:cubicBezTo>
                  <a:pt x="1745738" y="1668128"/>
                  <a:pt x="1762043" y="1674316"/>
                  <a:pt x="1778794" y="1678783"/>
                </a:cubicBezTo>
                <a:cubicBezTo>
                  <a:pt x="1815498" y="1688571"/>
                  <a:pt x="1849961" y="1695362"/>
                  <a:pt x="1885950" y="1707358"/>
                </a:cubicBezTo>
                <a:cubicBezTo>
                  <a:pt x="1898116" y="1711413"/>
                  <a:pt x="1909413" y="1717875"/>
                  <a:pt x="1921669" y="1721646"/>
                </a:cubicBezTo>
                <a:cubicBezTo>
                  <a:pt x="2009396" y="1748639"/>
                  <a:pt x="1950276" y="1721661"/>
                  <a:pt x="2007394" y="1750221"/>
                </a:cubicBezTo>
                <a:cubicBezTo>
                  <a:pt x="2095500" y="1747840"/>
                  <a:pt x="2183674" y="1747269"/>
                  <a:pt x="2271712" y="1743077"/>
                </a:cubicBezTo>
                <a:cubicBezTo>
                  <a:pt x="2283840" y="1742499"/>
                  <a:pt x="2296098" y="1740292"/>
                  <a:pt x="2307431" y="1735933"/>
                </a:cubicBezTo>
                <a:cubicBezTo>
                  <a:pt x="2327310" y="1728287"/>
                  <a:pt x="2346520" y="1718646"/>
                  <a:pt x="2364581" y="1707358"/>
                </a:cubicBezTo>
                <a:cubicBezTo>
                  <a:pt x="2470230" y="1641327"/>
                  <a:pt x="2383615" y="1701419"/>
                  <a:pt x="2450306" y="1643064"/>
                </a:cubicBezTo>
                <a:cubicBezTo>
                  <a:pt x="2459266" y="1635224"/>
                  <a:pt x="2470031" y="1629598"/>
                  <a:pt x="2478881" y="1621633"/>
                </a:cubicBezTo>
                <a:cubicBezTo>
                  <a:pt x="2493900" y="1608116"/>
                  <a:pt x="2521744" y="1578771"/>
                  <a:pt x="2521744" y="1578771"/>
                </a:cubicBezTo>
                <a:cubicBezTo>
                  <a:pt x="2526506" y="1564483"/>
                  <a:pt x="2544385" y="1548439"/>
                  <a:pt x="2536031" y="1535908"/>
                </a:cubicBezTo>
                <a:cubicBezTo>
                  <a:pt x="2472602" y="1440763"/>
                  <a:pt x="2563896" y="1581779"/>
                  <a:pt x="2514600" y="1493046"/>
                </a:cubicBezTo>
                <a:cubicBezTo>
                  <a:pt x="2506261" y="1478035"/>
                  <a:pt x="2496752" y="1463592"/>
                  <a:pt x="2486025" y="1450183"/>
                </a:cubicBezTo>
                <a:cubicBezTo>
                  <a:pt x="2476500" y="1438277"/>
                  <a:pt x="2467650" y="1425797"/>
                  <a:pt x="2457450" y="1414464"/>
                </a:cubicBezTo>
                <a:cubicBezTo>
                  <a:pt x="2446186" y="1401949"/>
                  <a:pt x="2432250" y="1391894"/>
                  <a:pt x="2421731" y="1378746"/>
                </a:cubicBezTo>
                <a:cubicBezTo>
                  <a:pt x="2413057" y="1367904"/>
                  <a:pt x="2407659" y="1354801"/>
                  <a:pt x="2400300" y="1343027"/>
                </a:cubicBezTo>
                <a:cubicBezTo>
                  <a:pt x="2395750" y="1335746"/>
                  <a:pt x="2391163" y="1328465"/>
                  <a:pt x="2386012" y="1321596"/>
                </a:cubicBezTo>
                <a:cubicBezTo>
                  <a:pt x="2358267" y="1284604"/>
                  <a:pt x="2360051" y="1288491"/>
                  <a:pt x="2328862" y="1257302"/>
                </a:cubicBezTo>
                <a:cubicBezTo>
                  <a:pt x="2324100" y="1247777"/>
                  <a:pt x="2319859" y="1237973"/>
                  <a:pt x="2314575" y="1228727"/>
                </a:cubicBezTo>
                <a:cubicBezTo>
                  <a:pt x="2310315" y="1221272"/>
                  <a:pt x="2304398" y="1214833"/>
                  <a:pt x="2300287" y="1207296"/>
                </a:cubicBezTo>
                <a:cubicBezTo>
                  <a:pt x="2290088" y="1188598"/>
                  <a:pt x="2283526" y="1167868"/>
                  <a:pt x="2271712" y="1150146"/>
                </a:cubicBezTo>
                <a:cubicBezTo>
                  <a:pt x="2266950" y="1143002"/>
                  <a:pt x="2261265" y="1136393"/>
                  <a:pt x="2257425" y="1128714"/>
                </a:cubicBezTo>
                <a:cubicBezTo>
                  <a:pt x="2254057" y="1121979"/>
                  <a:pt x="2252925" y="1114334"/>
                  <a:pt x="2250281" y="1107283"/>
                </a:cubicBezTo>
                <a:cubicBezTo>
                  <a:pt x="2245778" y="1095276"/>
                  <a:pt x="2240756" y="1083470"/>
                  <a:pt x="2235994" y="1071564"/>
                </a:cubicBezTo>
                <a:cubicBezTo>
                  <a:pt x="2220092" y="976158"/>
                  <a:pt x="2237340" y="1065898"/>
                  <a:pt x="2221706" y="1007271"/>
                </a:cubicBezTo>
                <a:cubicBezTo>
                  <a:pt x="2188251" y="881817"/>
                  <a:pt x="2213870" y="962332"/>
                  <a:pt x="2185987" y="878683"/>
                </a:cubicBezTo>
                <a:cubicBezTo>
                  <a:pt x="2183606" y="871539"/>
                  <a:pt x="2180082" y="864680"/>
                  <a:pt x="2178844" y="857252"/>
                </a:cubicBezTo>
                <a:cubicBezTo>
                  <a:pt x="2176463" y="842964"/>
                  <a:pt x="2176281" y="828130"/>
                  <a:pt x="2171700" y="814389"/>
                </a:cubicBezTo>
                <a:cubicBezTo>
                  <a:pt x="2168985" y="806244"/>
                  <a:pt x="2162175" y="800102"/>
                  <a:pt x="2157412" y="792958"/>
                </a:cubicBezTo>
                <a:cubicBezTo>
                  <a:pt x="2150632" y="752271"/>
                  <a:pt x="2143799" y="697528"/>
                  <a:pt x="2121694" y="664371"/>
                </a:cubicBezTo>
                <a:lnTo>
                  <a:pt x="2107406" y="642939"/>
                </a:lnTo>
                <a:cubicBezTo>
                  <a:pt x="2105025" y="631033"/>
                  <a:pt x="2104525" y="618590"/>
                  <a:pt x="2100262" y="607221"/>
                </a:cubicBezTo>
                <a:cubicBezTo>
                  <a:pt x="2094294" y="591305"/>
                  <a:pt x="2075664" y="575478"/>
                  <a:pt x="2064544" y="564358"/>
                </a:cubicBezTo>
                <a:cubicBezTo>
                  <a:pt x="2058193" y="545307"/>
                  <a:pt x="2054883" y="532008"/>
                  <a:pt x="2043112" y="514352"/>
                </a:cubicBezTo>
                <a:cubicBezTo>
                  <a:pt x="2029903" y="494539"/>
                  <a:pt x="2019300" y="471489"/>
                  <a:pt x="2000250" y="457202"/>
                </a:cubicBezTo>
                <a:cubicBezTo>
                  <a:pt x="1990725" y="450058"/>
                  <a:pt x="1981363" y="442691"/>
                  <a:pt x="1971675" y="435771"/>
                </a:cubicBezTo>
                <a:cubicBezTo>
                  <a:pt x="1964689" y="430781"/>
                  <a:pt x="1956840" y="426979"/>
                  <a:pt x="1950244" y="421483"/>
                </a:cubicBezTo>
                <a:cubicBezTo>
                  <a:pt x="1942483" y="415015"/>
                  <a:pt x="1936787" y="406255"/>
                  <a:pt x="1928812" y="400052"/>
                </a:cubicBezTo>
                <a:cubicBezTo>
                  <a:pt x="1864599" y="350109"/>
                  <a:pt x="1907341" y="389305"/>
                  <a:pt x="1864519" y="357189"/>
                </a:cubicBezTo>
                <a:cubicBezTo>
                  <a:pt x="1783558" y="296469"/>
                  <a:pt x="1885829" y="370509"/>
                  <a:pt x="1807369" y="321471"/>
                </a:cubicBezTo>
                <a:cubicBezTo>
                  <a:pt x="1757942" y="290579"/>
                  <a:pt x="1799468" y="306929"/>
                  <a:pt x="1757362" y="292896"/>
                </a:cubicBezTo>
                <a:cubicBezTo>
                  <a:pt x="1688504" y="246988"/>
                  <a:pt x="1812988" y="327856"/>
                  <a:pt x="1628775" y="235746"/>
                </a:cubicBezTo>
                <a:cubicBezTo>
                  <a:pt x="1576387" y="209551"/>
                  <a:pt x="1625411" y="230931"/>
                  <a:pt x="1564481" y="214314"/>
                </a:cubicBezTo>
                <a:cubicBezTo>
                  <a:pt x="1464782" y="187123"/>
                  <a:pt x="1572924" y="210288"/>
                  <a:pt x="1485900" y="192883"/>
                </a:cubicBezTo>
                <a:cubicBezTo>
                  <a:pt x="1471612" y="185739"/>
                  <a:pt x="1458049" y="176911"/>
                  <a:pt x="1443037" y="171452"/>
                </a:cubicBezTo>
                <a:cubicBezTo>
                  <a:pt x="1431626" y="167303"/>
                  <a:pt x="1419033" y="167503"/>
                  <a:pt x="1407319" y="164308"/>
                </a:cubicBezTo>
                <a:cubicBezTo>
                  <a:pt x="1392789" y="160345"/>
                  <a:pt x="1378881" y="154349"/>
                  <a:pt x="1364456" y="150021"/>
                </a:cubicBezTo>
                <a:cubicBezTo>
                  <a:pt x="1344275" y="143967"/>
                  <a:pt x="1320560" y="139813"/>
                  <a:pt x="1300162" y="135733"/>
                </a:cubicBezTo>
                <a:cubicBezTo>
                  <a:pt x="1242676" y="106991"/>
                  <a:pt x="1303318" y="133349"/>
                  <a:pt x="1214437" y="114302"/>
                </a:cubicBezTo>
                <a:cubicBezTo>
                  <a:pt x="1199711" y="111146"/>
                  <a:pt x="1186573" y="101377"/>
                  <a:pt x="1171575" y="100014"/>
                </a:cubicBezTo>
                <a:cubicBezTo>
                  <a:pt x="1078569" y="91560"/>
                  <a:pt x="1118938" y="97195"/>
                  <a:pt x="1050131" y="85727"/>
                </a:cubicBezTo>
                <a:cubicBezTo>
                  <a:pt x="1008426" y="71825"/>
                  <a:pt x="1048693" y="84010"/>
                  <a:pt x="985837" y="71439"/>
                </a:cubicBezTo>
                <a:cubicBezTo>
                  <a:pt x="941209" y="62514"/>
                  <a:pt x="973285" y="67367"/>
                  <a:pt x="935831" y="57152"/>
                </a:cubicBezTo>
                <a:cubicBezTo>
                  <a:pt x="916887" y="51985"/>
                  <a:pt x="898120" y="45641"/>
                  <a:pt x="878681" y="42864"/>
                </a:cubicBezTo>
                <a:cubicBezTo>
                  <a:pt x="862012" y="40483"/>
                  <a:pt x="845241" y="38733"/>
                  <a:pt x="828675" y="35721"/>
                </a:cubicBezTo>
                <a:cubicBezTo>
                  <a:pt x="758775" y="23012"/>
                  <a:pt x="835506" y="34549"/>
                  <a:pt x="778669" y="21433"/>
                </a:cubicBezTo>
                <a:cubicBezTo>
                  <a:pt x="755007" y="15973"/>
                  <a:pt x="731271" y="10580"/>
                  <a:pt x="707231" y="7146"/>
                </a:cubicBezTo>
                <a:lnTo>
                  <a:pt x="621506" y="1428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836" y="1725222"/>
            <a:ext cx="324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Irrigated Parcel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area: 85 acres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year: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2522" y="1725222"/>
            <a:ext cx="19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Irrigation Method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supplies use same method to apply water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984323" y="3664382"/>
            <a:ext cx="1551215" cy="440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10800000">
            <a:off x="5095195" y="3390878"/>
            <a:ext cx="963386" cy="9878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2" y="3884818"/>
            <a:ext cx="1306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0212" y="223060"/>
            <a:ext cx="490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StateCU cds and ipy File Details</a:t>
            </a:r>
          </a:p>
          <a:p>
            <a:pPr algn="ctr"/>
            <a:r>
              <a:rPr lang="en-US" dirty="0" smtClean="0"/>
              <a:t>Parcel has surface water supply from a single ditch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88956" y="3387216"/>
            <a:ext cx="2469194" cy="497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6596" y="1732853"/>
            <a:ext cx="2483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 Source(s)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one ditch, identified by WDID</a:t>
            </a:r>
            <a:endParaRPr lang="en-US" sz="1600" dirty="0"/>
          </a:p>
        </p:txBody>
      </p:sp>
      <p:sp>
        <p:nvSpPr>
          <p:cNvPr id="20" name="Trapezoid 19"/>
          <p:cNvSpPr/>
          <p:nvPr/>
        </p:nvSpPr>
        <p:spPr>
          <a:xfrm rot="10800000">
            <a:off x="9464162" y="2509554"/>
            <a:ext cx="1102179" cy="877662"/>
          </a:xfrm>
          <a:prstGeom prst="trapezoid">
            <a:avLst/>
          </a:prstGeom>
          <a:scene3d>
            <a:camera prst="orthographicFront">
              <a:rot lat="20287826" lon="8143914" rev="21574069"/>
            </a:camera>
            <a:lightRig rig="threePt" dir="t"/>
          </a:scene3d>
          <a:sp3d extrusionH="254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667990" y="2614415"/>
            <a:ext cx="218907" cy="493020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76190" y="5354939"/>
            <a:ext cx="4044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cds (multiple crop/area/year)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area: 85 acres (</a:t>
            </a:r>
            <a:r>
              <a:rPr lang="en-US" sz="1400" dirty="0" smtClean="0">
                <a:solidFill>
                  <a:srgbClr val="FF0000"/>
                </a:solidFill>
              </a:rPr>
              <a:t>ditch and well irrigate the same  parcel so use area associated with ditch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crop:  CORN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018392" y="-3902506"/>
            <a:ext cx="213300" cy="1109458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02649" y="1116552"/>
            <a:ext cx="62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model node is associated with 1+ irrigated parcels, each parcel: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83277" y="4450492"/>
            <a:ext cx="3202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ipy (irrigation method/year)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year: 2010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flood: 0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 sprinkler: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total: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surface water: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area groundwater:  85 acres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irrigation method: SPRINKLER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70053" y="378771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D&amp;W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51011" y="4265107"/>
            <a:ext cx="301544" cy="2999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609607" y="4067361"/>
            <a:ext cx="1983179" cy="358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7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15456</TotalTime>
  <Words>705</Words>
  <Application>Microsoft Office PowerPoint</Application>
  <PresentationFormat>Widescreen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27</cp:revision>
  <dcterms:created xsi:type="dcterms:W3CDTF">2020-10-12T16:26:50Z</dcterms:created>
  <dcterms:modified xsi:type="dcterms:W3CDTF">2020-11-10T11:26:21Z</dcterms:modified>
</cp:coreProperties>
</file>