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1" r:id="rId5"/>
    <p:sldId id="280" r:id="rId6"/>
    <p:sldId id="258" r:id="rId7"/>
    <p:sldId id="267" r:id="rId8"/>
    <p:sldId id="276" r:id="rId9"/>
    <p:sldId id="282" r:id="rId10"/>
    <p:sldId id="283" r:id="rId11"/>
    <p:sldId id="263" r:id="rId12"/>
    <p:sldId id="277" r:id="rId13"/>
    <p:sldId id="284" r:id="rId14"/>
    <p:sldId id="279" r:id="rId15"/>
    <p:sldId id="285" r:id="rId16"/>
    <p:sldId id="278" r:id="rId17"/>
    <p:sldId id="290" r:id="rId18"/>
    <p:sldId id="269" r:id="rId19"/>
    <p:sldId id="270" r:id="rId20"/>
    <p:sldId id="272" r:id="rId21"/>
    <p:sldId id="274" r:id="rId22"/>
    <p:sldId id="275" r:id="rId23"/>
    <p:sldId id="286" r:id="rId24"/>
    <p:sldId id="273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86FC-C4FD-453C-9C29-1EEEA31ACE4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8312-03A3-4A1C-9007-9883ECBA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StateMod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Maintenance Training Session #1</a:t>
            </a:r>
          </a:p>
          <a:p>
            <a:r>
              <a:rPr lang="en-US" dirty="0" smtClean="0"/>
              <a:t>April 24-25,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Un-gaged Baseflow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effectLst/>
              </a:rPr>
              <a:t>FlowX</a:t>
            </a:r>
            <a:r>
              <a:rPr lang="en-US" sz="2400" dirty="0" smtClean="0">
                <a:effectLst/>
              </a:rPr>
              <a:t> = gaged portion + ungaged portion</a:t>
            </a:r>
          </a:p>
          <a:p>
            <a:pPr lvl="1"/>
            <a:r>
              <a:rPr lang="en-US" sz="2000" dirty="0" smtClean="0"/>
              <a:t>Gaged</a:t>
            </a:r>
            <a:r>
              <a:rPr lang="en-US" sz="2000" dirty="0" smtClean="0">
                <a:effectLst/>
              </a:rPr>
              <a:t>   = (</a:t>
            </a:r>
            <a:r>
              <a:rPr lang="en-US" sz="2000" dirty="0" err="1" smtClean="0">
                <a:effectLst/>
              </a:rPr>
              <a:t>FlowB</a:t>
            </a:r>
            <a:r>
              <a:rPr lang="en-US" sz="2000" dirty="0" smtClean="0">
                <a:effectLst/>
              </a:rPr>
              <a:t>(1)*</a:t>
            </a:r>
            <a:r>
              <a:rPr lang="en-US" sz="2000" dirty="0" err="1" smtClean="0">
                <a:effectLst/>
              </a:rPr>
              <a:t>coefB</a:t>
            </a:r>
            <a:r>
              <a:rPr lang="en-US" sz="2000" dirty="0" smtClean="0">
                <a:effectLst/>
              </a:rPr>
              <a:t>(1) + </a:t>
            </a:r>
            <a:r>
              <a:rPr lang="en-US" sz="2000" dirty="0" err="1" smtClean="0">
                <a:effectLst/>
              </a:rPr>
              <a:t>FlowB</a:t>
            </a:r>
            <a:r>
              <a:rPr lang="en-US" sz="2000" dirty="0" smtClean="0">
                <a:effectLst/>
              </a:rPr>
              <a:t>(2)*</a:t>
            </a:r>
            <a:r>
              <a:rPr lang="en-US" sz="2000" dirty="0" err="1" smtClean="0">
                <a:effectLst/>
              </a:rPr>
              <a:t>coefB</a:t>
            </a:r>
            <a:r>
              <a:rPr lang="en-US" sz="2000" dirty="0" smtClean="0">
                <a:effectLst/>
              </a:rPr>
              <a:t>(2)+ ....) </a:t>
            </a:r>
          </a:p>
          <a:p>
            <a:pPr lvl="1"/>
            <a:r>
              <a:rPr lang="en-US" sz="2000" dirty="0"/>
              <a:t>U</a:t>
            </a:r>
            <a:r>
              <a:rPr lang="en-US" sz="2000" dirty="0" smtClean="0"/>
              <a:t>ngaged</a:t>
            </a:r>
            <a:r>
              <a:rPr lang="en-US" sz="2000" dirty="0" smtClean="0">
                <a:effectLst/>
              </a:rPr>
              <a:t> = </a:t>
            </a:r>
            <a:r>
              <a:rPr lang="en-US" sz="2000" dirty="0" smtClean="0"/>
              <a:t> </a:t>
            </a:r>
            <a:r>
              <a:rPr lang="en-US" sz="2000" dirty="0" smtClean="0">
                <a:effectLst/>
              </a:rPr>
              <a:t>pf * (</a:t>
            </a:r>
            <a:r>
              <a:rPr lang="en-US" sz="2000" dirty="0" err="1" smtClean="0">
                <a:effectLst/>
              </a:rPr>
              <a:t>FlowG</a:t>
            </a:r>
            <a:r>
              <a:rPr lang="en-US" sz="2000" dirty="0" smtClean="0">
                <a:effectLst/>
              </a:rPr>
              <a:t>(1)*</a:t>
            </a:r>
            <a:r>
              <a:rPr lang="en-US" sz="2000" dirty="0" err="1" smtClean="0">
                <a:effectLst/>
              </a:rPr>
              <a:t>coefG</a:t>
            </a:r>
            <a:r>
              <a:rPr lang="en-US" sz="2000" dirty="0" smtClean="0">
                <a:effectLst/>
              </a:rPr>
              <a:t>(1) + </a:t>
            </a:r>
            <a:r>
              <a:rPr lang="en-US" sz="2000" dirty="0" err="1" smtClean="0">
                <a:effectLst/>
              </a:rPr>
              <a:t>FlowG</a:t>
            </a:r>
            <a:r>
              <a:rPr lang="en-US" sz="2000" dirty="0" smtClean="0">
                <a:effectLst/>
              </a:rPr>
              <a:t>(2)*</a:t>
            </a:r>
            <a:r>
              <a:rPr lang="en-US" sz="2000" dirty="0" err="1" smtClean="0">
                <a:effectLst/>
              </a:rPr>
              <a:t>coefG</a:t>
            </a:r>
            <a:r>
              <a:rPr lang="en-US" sz="2000" dirty="0" smtClean="0">
                <a:effectLst/>
              </a:rPr>
              <a:t>(2)+ ..</a:t>
            </a:r>
          </a:p>
          <a:p>
            <a:r>
              <a:rPr lang="en-US" sz="2400" dirty="0" err="1" smtClean="0"/>
              <a:t>FlowX</a:t>
            </a:r>
            <a:r>
              <a:rPr lang="en-US" sz="2400" dirty="0" smtClean="0"/>
              <a:t> = 1,000*1.0 + 3,000*1.0  + 0.70*(6,000*1 – 1,000*1-3000*1)</a:t>
            </a:r>
            <a:endParaRPr lang="en-US" sz="2400" dirty="0" smtClean="0">
              <a:effectLst/>
            </a:endParaRP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10619"/>
          <a:stretch/>
        </p:blipFill>
        <p:spPr bwMode="auto">
          <a:xfrm>
            <a:off x="2514600" y="2570314"/>
            <a:ext cx="4343400" cy="41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4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Simulate (Stream Allocation)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Water </a:t>
            </a:r>
            <a:r>
              <a:rPr lang="en-US" dirty="0"/>
              <a:t>availability </a:t>
            </a:r>
            <a:r>
              <a:rPr lang="en-US" dirty="0" smtClean="0"/>
              <a:t>is determined for network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most senior </a:t>
            </a:r>
            <a:r>
              <a:rPr lang="en-US" dirty="0" smtClean="0"/>
              <a:t>water </a:t>
            </a:r>
            <a:r>
              <a:rPr lang="en-US" dirty="0"/>
              <a:t>right is </a:t>
            </a:r>
            <a:r>
              <a:rPr lang="en-US" dirty="0" smtClean="0"/>
              <a:t>identified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Allocate diversion using the MDSA</a:t>
            </a:r>
          </a:p>
          <a:p>
            <a:pPr marL="914400" lvl="1" indent="-514350"/>
            <a:r>
              <a:rPr lang="en-US" dirty="0" smtClean="0"/>
              <a:t>Min (available flow, demand, water right, capacity, other)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Downstream flows are </a:t>
            </a:r>
            <a:r>
              <a:rPr lang="en-US" dirty="0" smtClean="0"/>
              <a:t>adjusted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flows for future time periods </a:t>
            </a:r>
            <a:r>
              <a:rPr lang="en-US" dirty="0" smtClean="0"/>
              <a:t>are stored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Well depletions for future time periods </a:t>
            </a:r>
            <a:r>
              <a:rPr lang="en-US" dirty="0" smtClean="0"/>
              <a:t>are stored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need to need to reoperate</a:t>
            </a:r>
          </a:p>
          <a:p>
            <a:pPr marL="914400" lvl="1" indent="-514350"/>
            <a:r>
              <a:rPr lang="en-US" dirty="0" smtClean="0"/>
              <a:t>If yes, go back to step 2 and repeat  with the most senior water right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Repeated by priority for each successive direct, instream, storage, well and operational water right.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process is repeated for each month or day of the study period</a:t>
            </a:r>
          </a:p>
        </p:txBody>
      </p:sp>
    </p:spTree>
    <p:extLst>
      <p:ext uri="{BB962C8B-B14F-4D97-AF65-F5344CB8AC3E}">
        <p14:creationId xmlns:p14="http://schemas.microsoft.com/office/powerpoint/2010/main" val="80069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  Network                             *.xdd</a:t>
            </a:r>
          </a:p>
          <a:p>
            <a:pPr lvl="1"/>
            <a:r>
              <a:rPr lang="en-US" dirty="0" smtClean="0"/>
              <a:t>  Diversion &amp; well               *.</a:t>
            </a:r>
            <a:r>
              <a:rPr lang="en-US" dirty="0" err="1" smtClean="0"/>
              <a:t>xss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Reservoir output:             *.xre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Well output:                      *.</a:t>
            </a:r>
            <a:r>
              <a:rPr lang="en-US" dirty="0" err="1" smtClean="0"/>
              <a:t>xwe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Plan output:                        *.</a:t>
            </a:r>
            <a:r>
              <a:rPr lang="en-US" dirty="0" err="1" smtClean="0"/>
              <a:t>xpl</a:t>
            </a:r>
            <a:endParaRPr lang="en-US" dirty="0" smtClean="0"/>
          </a:p>
          <a:p>
            <a:pPr lvl="1"/>
            <a:r>
              <a:rPr lang="en-US" dirty="0" smtClean="0"/>
              <a:t>  Operating Rule Info:         *.</a:t>
            </a:r>
            <a:r>
              <a:rPr lang="en-US" dirty="0" err="1" smtClean="0"/>
              <a:t>xop</a:t>
            </a:r>
            <a:endParaRPr lang="en-US" dirty="0" smtClean="0"/>
          </a:p>
          <a:p>
            <a:pPr lvl="1"/>
            <a:r>
              <a:rPr lang="en-US" dirty="0" smtClean="0"/>
              <a:t>  Instream Reach Info:        *.</a:t>
            </a:r>
            <a:r>
              <a:rPr lang="en-US" dirty="0" err="1" smtClean="0"/>
              <a:t>xir</a:t>
            </a:r>
            <a:endParaRPr lang="en-US" dirty="0" smtClean="0"/>
          </a:p>
          <a:p>
            <a:pPr lvl="1"/>
            <a:r>
              <a:rPr lang="en-US" dirty="0" smtClean="0"/>
              <a:t>  Structure Summary:         *.</a:t>
            </a:r>
            <a:r>
              <a:rPr lang="en-US" dirty="0" err="1" smtClean="0"/>
              <a:t>xss</a:t>
            </a:r>
            <a:endParaRPr lang="en-US" dirty="0" smtClean="0"/>
          </a:p>
          <a:p>
            <a:pPr lvl="1"/>
            <a:r>
              <a:rPr lang="en-US" dirty="0" smtClean="0"/>
              <a:t>  Call (Control) Summary:   *.</a:t>
            </a:r>
            <a:r>
              <a:rPr lang="en-US" dirty="0" err="1" smtClean="0"/>
              <a:t>xca</a:t>
            </a:r>
            <a:endParaRPr lang="en-US" dirty="0" smtClean="0"/>
          </a:p>
          <a:p>
            <a:pPr lvl="1"/>
            <a:endParaRPr lang="en-US" dirty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Detailed</a:t>
            </a:r>
          </a:p>
          <a:p>
            <a:pPr lvl="1"/>
            <a:r>
              <a:rPr lang="en-US" dirty="0" smtClean="0"/>
              <a:t>Water Balance             *.</a:t>
            </a:r>
            <a:r>
              <a:rPr lang="en-US" dirty="0" err="1" smtClean="0"/>
              <a:t>xwb</a:t>
            </a:r>
            <a:endParaRPr lang="en-US" dirty="0" smtClean="0"/>
          </a:p>
          <a:p>
            <a:pPr lvl="1"/>
            <a:r>
              <a:rPr lang="en-US" dirty="0" smtClean="0"/>
              <a:t>Diversion comparison *.</a:t>
            </a:r>
            <a:r>
              <a:rPr lang="en-US" dirty="0" err="1" smtClean="0"/>
              <a:t>xdc</a:t>
            </a:r>
            <a:endParaRPr lang="en-US" dirty="0" smtClean="0"/>
          </a:p>
          <a:p>
            <a:pPr lvl="1"/>
            <a:r>
              <a:rPr lang="en-US" dirty="0" smtClean="0"/>
              <a:t>CU summary  *.</a:t>
            </a:r>
            <a:r>
              <a:rPr lang="en-US" dirty="0" err="1" smtClean="0"/>
              <a:t>xcu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908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 input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Standard Reports</a:t>
            </a:r>
          </a:p>
          <a:p>
            <a:pPr lvl="1"/>
            <a:r>
              <a:rPr lang="en-US" dirty="0" smtClean="0"/>
              <a:t>Base flow (*.</a:t>
            </a:r>
            <a:r>
              <a:rPr lang="en-US" dirty="0" err="1" smtClean="0"/>
              <a:t>xbc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Compare gaged to ungaged flow</a:t>
            </a:r>
          </a:p>
          <a:p>
            <a:pPr lvl="1"/>
            <a:r>
              <a:rPr lang="en-US" dirty="0" smtClean="0"/>
              <a:t>Direct demand (*.</a:t>
            </a:r>
            <a:r>
              <a:rPr lang="en-US" dirty="0" err="1" smtClean="0"/>
              <a:t>xcd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Instream Demand (*.xci)</a:t>
            </a:r>
          </a:p>
          <a:p>
            <a:pPr lvl="1"/>
            <a:r>
              <a:rPr lang="en-US" dirty="0" smtClean="0"/>
              <a:t>Well Demand (*.</a:t>
            </a:r>
            <a:r>
              <a:rPr lang="en-US" dirty="0" err="1" smtClean="0"/>
              <a:t>xcw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Water Right List (*.</a:t>
            </a:r>
            <a:r>
              <a:rPr lang="en-US" dirty="0" err="1" smtClean="0"/>
              <a:t>xwr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Request (*.</a:t>
            </a:r>
            <a:r>
              <a:rPr lang="en-US" dirty="0" err="1" smtClean="0"/>
              <a:t>xou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92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FEATURES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0614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Modified Direct Solution Algorithm MDSA)</a:t>
            </a:r>
          </a:p>
          <a:p>
            <a:pPr lvl="1"/>
            <a:r>
              <a:rPr lang="en-US" dirty="0" smtClean="0"/>
              <a:t>Include immediate return flows w/o iteration</a:t>
            </a:r>
          </a:p>
          <a:p>
            <a:pPr lvl="1"/>
            <a:r>
              <a:rPr lang="en-US" dirty="0" smtClean="0"/>
              <a:t>Reoperates</a:t>
            </a:r>
            <a:r>
              <a:rPr lang="en-US" dirty="0" smtClean="0"/>
              <a:t> </a:t>
            </a:r>
            <a:r>
              <a:rPr lang="en-US" dirty="0" smtClean="0"/>
              <a:t>if new water is added to system</a:t>
            </a:r>
          </a:p>
          <a:p>
            <a:r>
              <a:rPr lang="en-US" dirty="0" smtClean="0"/>
              <a:t>Daily or Monthly</a:t>
            </a:r>
          </a:p>
          <a:p>
            <a:r>
              <a:rPr lang="en-US" dirty="0" smtClean="0"/>
              <a:t>Variable efficiency</a:t>
            </a:r>
          </a:p>
          <a:p>
            <a:r>
              <a:rPr lang="en-US" dirty="0" smtClean="0"/>
              <a:t>Soil accounting</a:t>
            </a:r>
          </a:p>
          <a:p>
            <a:r>
              <a:rPr lang="en-US" dirty="0" smtClean="0"/>
              <a:t>Wells</a:t>
            </a:r>
          </a:p>
          <a:p>
            <a:r>
              <a:rPr lang="en-US" dirty="0" smtClean="0"/>
              <a:t>Plans</a:t>
            </a:r>
          </a:p>
          <a:p>
            <a:r>
              <a:rPr lang="en-US" dirty="0" smtClean="0"/>
              <a:t>Operating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3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Modified Direct 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In summary:</a:t>
            </a:r>
          </a:p>
          <a:p>
            <a:pPr marL="914400" lvl="1" indent="-457200"/>
            <a:r>
              <a:rPr lang="en-US" dirty="0" smtClean="0"/>
              <a:t>Direct Solution Algorithm (see handout):</a:t>
            </a:r>
          </a:p>
          <a:p>
            <a:pPr marL="1314450" lvl="2" indent="-457200"/>
            <a:r>
              <a:rPr lang="en-US" dirty="0" smtClean="0"/>
              <a:t>For every node downstream:</a:t>
            </a:r>
          </a:p>
          <a:p>
            <a:pPr marL="1314450" lvl="2" indent="-457200"/>
            <a:r>
              <a:rPr lang="en-US" dirty="0" smtClean="0"/>
              <a:t>Divert </a:t>
            </a:r>
            <a:r>
              <a:rPr lang="en-US" dirty="0"/>
              <a:t>= </a:t>
            </a:r>
            <a:r>
              <a:rPr lang="en-US" dirty="0" smtClean="0"/>
              <a:t>min(demand, water right, capacity, available flow</a:t>
            </a:r>
          </a:p>
          <a:p>
            <a:pPr marL="1314450" lvl="2" indent="-457200"/>
            <a:r>
              <a:rPr lang="en-US" dirty="0" smtClean="0"/>
              <a:t>If available flow limits:</a:t>
            </a:r>
          </a:p>
          <a:p>
            <a:pPr marL="1314450" lvl="2" indent="-457200"/>
            <a:r>
              <a:rPr lang="en-US" dirty="0" smtClean="0"/>
              <a:t>Divert = Available </a:t>
            </a:r>
            <a:r>
              <a:rPr lang="en-US" dirty="0"/>
              <a:t>Flow </a:t>
            </a:r>
            <a:r>
              <a:rPr lang="en-US" dirty="0" smtClean="0"/>
              <a:t>/ (1.00-efficiency) </a:t>
            </a:r>
            <a:r>
              <a:rPr lang="en-US" dirty="0"/>
              <a:t>* </a:t>
            </a:r>
            <a:r>
              <a:rPr lang="en-US" dirty="0" smtClean="0"/>
              <a:t>(return (0))</a:t>
            </a:r>
          </a:p>
          <a:p>
            <a:pPr lvl="1"/>
            <a:r>
              <a:rPr lang="en-US" dirty="0" smtClean="0"/>
              <a:t>Modified Direct Solution Algorithm (see handout)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variable efficiency and soil accounting</a:t>
            </a:r>
          </a:p>
          <a:p>
            <a:pPr lvl="2"/>
            <a:r>
              <a:rPr lang="en-US" dirty="0" smtClean="0"/>
              <a:t>Requires Consumptive Water Requirement (CIR) data</a:t>
            </a:r>
          </a:p>
          <a:p>
            <a:pPr lvl="2"/>
            <a:r>
              <a:rPr lang="en-US" dirty="0" smtClean="0"/>
              <a:t>Requires maximum efficiency data</a:t>
            </a:r>
          </a:p>
        </p:txBody>
      </p:sp>
    </p:spTree>
    <p:extLst>
      <p:ext uri="{BB962C8B-B14F-4D97-AF65-F5344CB8AC3E}">
        <p14:creationId xmlns:p14="http://schemas.microsoft.com/office/powerpoint/2010/main" val="185569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514350" indent="-457200"/>
            <a:endParaRPr lang="en-US" dirty="0" smtClean="0"/>
          </a:p>
          <a:p>
            <a:pPr marL="514350" indent="-457200"/>
            <a:r>
              <a:rPr lang="en-US" sz="4500" dirty="0" smtClean="0"/>
              <a:t>Check for new water</a:t>
            </a:r>
          </a:p>
          <a:p>
            <a:pPr marL="914400" lvl="1" indent="-457200"/>
            <a:r>
              <a:rPr lang="en-US" sz="4500" dirty="0" smtClean="0"/>
              <a:t>Reservoir releases</a:t>
            </a:r>
          </a:p>
          <a:p>
            <a:pPr marL="914400" lvl="1" indent="-457200"/>
            <a:r>
              <a:rPr lang="en-US" sz="4500" dirty="0"/>
              <a:t>Non downstream </a:t>
            </a:r>
            <a:r>
              <a:rPr lang="en-US" sz="4500" dirty="0" smtClean="0"/>
              <a:t>returns</a:t>
            </a:r>
          </a:p>
          <a:p>
            <a:pPr marL="514350" indent="-457200"/>
            <a:r>
              <a:rPr lang="en-US" sz="4500" dirty="0" smtClean="0"/>
              <a:t>Reoperate</a:t>
            </a:r>
          </a:p>
          <a:p>
            <a:pPr marL="914400" lvl="1" indent="-457200"/>
            <a:r>
              <a:rPr lang="en-US" sz="4500" dirty="0" smtClean="0"/>
              <a:t>Determine if a senior right</a:t>
            </a:r>
          </a:p>
          <a:p>
            <a:pPr marL="857250" lvl="2" indent="0">
              <a:buNone/>
            </a:pPr>
            <a:r>
              <a:rPr lang="en-US" sz="4500" dirty="0"/>
              <a:t>c</a:t>
            </a:r>
            <a:r>
              <a:rPr lang="en-US" sz="4500" dirty="0" smtClean="0"/>
              <a:t>an benefit from new water</a:t>
            </a:r>
          </a:p>
          <a:p>
            <a:pPr marL="457200" lvl="2" indent="0">
              <a:buNone/>
            </a:pPr>
            <a:r>
              <a:rPr lang="en-US" sz="4500" dirty="0" smtClean="0"/>
              <a:t>      by repeating the water</a:t>
            </a:r>
          </a:p>
          <a:p>
            <a:pPr marL="457200" lvl="2" indent="0">
              <a:buNone/>
            </a:pPr>
            <a:r>
              <a:rPr lang="en-US" sz="4500" dirty="0"/>
              <a:t> </a:t>
            </a:r>
            <a:r>
              <a:rPr lang="en-US" sz="4500" dirty="0" smtClean="0"/>
              <a:t>     right </a:t>
            </a:r>
            <a:r>
              <a:rPr lang="en-US" sz="4500" dirty="0"/>
              <a:t>loop</a:t>
            </a:r>
          </a:p>
          <a:p>
            <a:pPr marL="514350" indent="-457200"/>
            <a:r>
              <a:rPr lang="en-US" sz="4500" dirty="0" smtClean="0"/>
              <a:t>Control</a:t>
            </a:r>
          </a:p>
          <a:p>
            <a:pPr marL="914400" lvl="1" indent="-457200"/>
            <a:r>
              <a:rPr lang="en-US" sz="4500" dirty="0" smtClean="0"/>
              <a:t>Off (testing)</a:t>
            </a:r>
          </a:p>
          <a:p>
            <a:pPr marL="914400" lvl="1" indent="-457200"/>
            <a:r>
              <a:rPr lang="en-US" sz="4500" dirty="0" smtClean="0"/>
              <a:t>On (simulate)</a:t>
            </a:r>
          </a:p>
          <a:p>
            <a:pPr marL="914400" lvl="1" indent="-457200"/>
            <a:r>
              <a:rPr lang="en-US" sz="4500" dirty="0" smtClean="0"/>
              <a:t>Reoperate when the sum of reservoir releases and non-downstream return flows exceed a specified value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10619"/>
          <a:stretch/>
        </p:blipFill>
        <p:spPr bwMode="auto">
          <a:xfrm>
            <a:off x="5172624" y="723900"/>
            <a:ext cx="394597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5"/>
          <p:cNvSpPr/>
          <p:nvPr/>
        </p:nvSpPr>
        <p:spPr>
          <a:xfrm>
            <a:off x="7145612" y="1905000"/>
            <a:ext cx="304800" cy="38100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172200" y="1600200"/>
            <a:ext cx="973412" cy="4953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8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Daily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Build upon a monthly model</a:t>
            </a:r>
          </a:p>
          <a:p>
            <a:pPr marL="914400" lvl="1" indent="-514350"/>
            <a:r>
              <a:rPr lang="en-US" dirty="0" smtClean="0"/>
              <a:t>System understanding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Daily input options</a:t>
            </a:r>
          </a:p>
          <a:p>
            <a:pPr marL="914400" lvl="1" indent="-514350"/>
            <a:r>
              <a:rPr lang="en-US" dirty="0" smtClean="0"/>
              <a:t>Provide daily data for only those </a:t>
            </a:r>
            <a:r>
              <a:rPr lang="en-US" dirty="0" smtClean="0"/>
              <a:t>component where it is necessary or justified (e.g. streamflow but not reservoir targets)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Daily data provided</a:t>
            </a:r>
            <a:endParaRPr lang="en-US" dirty="0" smtClean="0"/>
          </a:p>
          <a:p>
            <a:pPr marL="914400" lvl="1" indent="-514350"/>
            <a:r>
              <a:rPr lang="en-US" dirty="0" smtClean="0"/>
              <a:t>Use a monthly a</a:t>
            </a:r>
            <a:r>
              <a:rPr lang="en-US" dirty="0" smtClean="0"/>
              <a:t>verage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Similar to another station</a:t>
            </a:r>
          </a:p>
          <a:p>
            <a:pPr marL="914400" lvl="1" indent="-514350"/>
            <a:r>
              <a:rPr lang="en-US" dirty="0" smtClean="0"/>
              <a:t>Connect monthly midpoints (demand)</a:t>
            </a:r>
          </a:p>
          <a:p>
            <a:pPr marL="914400" lvl="1" indent="-514350"/>
            <a:r>
              <a:rPr lang="en-US" dirty="0" smtClean="0"/>
              <a:t>Connect monthly end points (reservoir target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routing</a:t>
            </a:r>
          </a:p>
          <a:p>
            <a:pPr marL="914400" lvl="1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81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Variable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Major component to MDSA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Allows the efficiency of water use to vary from 0 to a maximum.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Soil </a:t>
            </a:r>
            <a:r>
              <a:rPr lang="en-US" dirty="0" smtClean="0"/>
              <a:t>moisture accounting </a:t>
            </a:r>
            <a:r>
              <a:rPr lang="en-US" dirty="0" smtClean="0"/>
              <a:t>may be included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 smtClean="0"/>
              <a:t>not apply to reservoir releases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Data requirements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Consumptive water requirement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Maximum efficiency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Sprinkler or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Flood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9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Development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046190"/>
              </p:ext>
            </p:extLst>
          </p:nvPr>
        </p:nvGraphicFramePr>
        <p:xfrm>
          <a:off x="533400" y="762000"/>
          <a:ext cx="8305800" cy="54864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38200"/>
                <a:gridCol w="1371600"/>
                <a:gridCol w="6096000"/>
              </a:tblGrid>
              <a:tr h="222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Areas of Key Enhancements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44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1986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 developed for the Green Mountain Pump Back and Exchange Project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44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 – 4.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Baseflow module enhancement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New reporting capabilities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44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Allow multiple replacement reservoirs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Reoperate for non downstream return flows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44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Enhanced binary file reporting.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reporting capabilities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44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Treat Instream flows as a Reach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Linked model capability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222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Daily simulation capability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222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Well simulation capability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222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Variable efficiency capability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667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Plan structure type added.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operating rule data that allow carrier losses, annual limits and on/off dates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2007-2008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Irrigation Practice File is allowed to contain 4 water supply and irrigation method combinations </a:t>
                      </a:r>
                      <a:r>
                        <a:rPr lang="en-US" sz="1600" dirty="0" smtClean="0">
                          <a:effectLst/>
                        </a:rPr>
                        <a:t>(Expanded </a:t>
                      </a:r>
                      <a:r>
                        <a:rPr lang="en-US" sz="1600" dirty="0">
                          <a:effectLst/>
                        </a:rPr>
                        <a:t>the ability to divert to and from plans.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</a:rPr>
                        <a:t>2012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</a:rPr>
                        <a:t>Finalized plan implementation and application to South Plate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889" marR="678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5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Soil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Requires the variable efficiency </a:t>
            </a:r>
            <a:r>
              <a:rPr lang="en-US" dirty="0" smtClean="0"/>
              <a:t>option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Capacity = depth * area * capacity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Max diversion to storage is the minimum of soil capacity and diversion * efficiency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area is reduced in a time step and soil capacity is exceeded the difference is a loss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0221"/>
              </p:ext>
            </p:extLst>
          </p:nvPr>
        </p:nvGraphicFramePr>
        <p:xfrm>
          <a:off x="1143000" y="4038600"/>
          <a:ext cx="7239000" cy="28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779"/>
                <a:gridCol w="1590644"/>
                <a:gridCol w="1127911"/>
                <a:gridCol w="1255666"/>
              </a:tblGrid>
              <a:tr h="980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Amount to Storage for various maximum efficiency values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3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Given: Storage Capacity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800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Item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Ex 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Ex 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Ex 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Divert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Max efficiency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Final soil storage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Wells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May be independent or tied to a diversion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Do not need to be in network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Demands</a:t>
            </a:r>
          </a:p>
          <a:p>
            <a:pPr marL="914400" lvl="1" indent="-514350"/>
            <a:r>
              <a:rPr lang="en-US" dirty="0" smtClean="0"/>
              <a:t>If </a:t>
            </a:r>
            <a:r>
              <a:rPr lang="en-US" dirty="0" smtClean="0"/>
              <a:t>independent, </a:t>
            </a:r>
            <a:r>
              <a:rPr lang="en-US" dirty="0" smtClean="0"/>
              <a:t>they are provided in the well demand file</a:t>
            </a:r>
          </a:p>
          <a:p>
            <a:pPr marL="914400" lvl="1" indent="-514350"/>
            <a:r>
              <a:rPr lang="en-US" dirty="0" smtClean="0"/>
              <a:t>If tied to a diversion, provided as a well demand (calibration) or as part of a diversion demand (simulate)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Well operations can cause the system to reoperate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depletions exceed streamflow</a:t>
            </a:r>
          </a:p>
          <a:p>
            <a:pPr marL="914400" lvl="1" indent="-514350"/>
            <a:r>
              <a:rPr lang="en-US" dirty="0" smtClean="0"/>
              <a:t>Water is taken from groundwater storage</a:t>
            </a:r>
          </a:p>
          <a:p>
            <a:pPr marL="914400" lvl="1" indent="-514350"/>
            <a:r>
              <a:rPr lang="en-US" dirty="0" smtClean="0"/>
              <a:t>Groundwater storage is paid back in next time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be tied to augmentation plans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Reported in two pieces:</a:t>
            </a:r>
          </a:p>
          <a:p>
            <a:pPr marL="914400" lvl="1" indent="-514350"/>
            <a:r>
              <a:rPr lang="en-US" dirty="0" smtClean="0"/>
              <a:t> From well (pumping this time step) and </a:t>
            </a:r>
          </a:p>
          <a:p>
            <a:pPr marL="914400" lvl="1" indent="-514350"/>
            <a:r>
              <a:rPr lang="en-US" dirty="0" smtClean="0"/>
              <a:t>Well Depletion (prior pumping)</a:t>
            </a:r>
          </a:p>
        </p:txBody>
      </p:sp>
    </p:spTree>
    <p:extLst>
      <p:ext uri="{BB962C8B-B14F-4D97-AF65-F5344CB8AC3E}">
        <p14:creationId xmlns:p14="http://schemas.microsoft.com/office/powerpoint/2010/main" val="265050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Originated for wells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Expanded to include many complex features (see section 3.9 of documentation for descriptions)</a:t>
            </a:r>
          </a:p>
          <a:p>
            <a:pPr marL="914400" lvl="1" indent="-514350"/>
            <a:r>
              <a:rPr lang="en-US" dirty="0" smtClean="0"/>
              <a:t>Accounting</a:t>
            </a:r>
          </a:p>
          <a:p>
            <a:pPr marL="914400" lvl="1" indent="-514350"/>
            <a:r>
              <a:rPr lang="en-US" dirty="0" smtClean="0"/>
              <a:t>Reservoir reuse</a:t>
            </a:r>
          </a:p>
          <a:p>
            <a:pPr marL="914400" lvl="1" indent="-514350"/>
            <a:r>
              <a:rPr lang="en-US" dirty="0" smtClean="0"/>
              <a:t>Non reservoir reuse</a:t>
            </a:r>
          </a:p>
          <a:p>
            <a:pPr marL="914400" lvl="1" indent="-514350"/>
            <a:r>
              <a:rPr lang="en-US" dirty="0" smtClean="0"/>
              <a:t>Transmountain imports</a:t>
            </a:r>
          </a:p>
          <a:p>
            <a:pPr marL="914400" lvl="1" indent="-514350"/>
            <a:r>
              <a:rPr lang="en-US" dirty="0" smtClean="0"/>
              <a:t>Terms and conditions</a:t>
            </a:r>
          </a:p>
          <a:p>
            <a:pPr marL="914400" lvl="1" indent="-514350"/>
            <a:r>
              <a:rPr lang="en-US" dirty="0" smtClean="0"/>
              <a:t>Well augmentation</a:t>
            </a:r>
          </a:p>
          <a:p>
            <a:pPr marL="914400" lvl="1" indent="-514350"/>
            <a:r>
              <a:rPr lang="en-US" dirty="0" smtClean="0"/>
              <a:t>Recharge plan</a:t>
            </a:r>
          </a:p>
          <a:p>
            <a:pPr marL="914400" lvl="1" indent="-514350"/>
            <a:r>
              <a:rPr lang="en-US" dirty="0" smtClean="0"/>
              <a:t>Out of priority diversions</a:t>
            </a:r>
          </a:p>
          <a:p>
            <a:pPr marL="914400" lvl="1" indent="-514350"/>
            <a:r>
              <a:rPr lang="en-US" dirty="0" smtClean="0"/>
              <a:t>Release limit</a:t>
            </a:r>
          </a:p>
          <a:p>
            <a:pPr marL="914400" lvl="1" indent="-514350"/>
            <a:r>
              <a:rPr lang="en-US" dirty="0" smtClean="0"/>
              <a:t>Special well augmentation (designated basin, coffin wells,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56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Operating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Allow complex owner and water rights to be simulated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Began with 12 and have grown to 50</a:t>
            </a:r>
          </a:p>
          <a:p>
            <a:pPr marL="914400" lvl="1" indent="-514350"/>
            <a:r>
              <a:rPr lang="en-US" dirty="0" smtClean="0"/>
              <a:t>See section 4.13 of documentation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 general</a:t>
            </a:r>
            <a:r>
              <a:rPr lang="en-US" dirty="0" smtClean="0"/>
              <a:t> </a:t>
            </a:r>
            <a:r>
              <a:rPr lang="en-US" dirty="0" smtClean="0"/>
              <a:t>must know 3 things </a:t>
            </a:r>
          </a:p>
          <a:p>
            <a:pPr lvl="1"/>
            <a:r>
              <a:rPr lang="en-US" dirty="0" smtClean="0"/>
              <a:t>Source of Water</a:t>
            </a:r>
          </a:p>
          <a:p>
            <a:pPr lvl="2"/>
            <a:r>
              <a:rPr lang="en-US" dirty="0" smtClean="0"/>
              <a:t>Water right, reservoir, well, water right , plan</a:t>
            </a:r>
          </a:p>
          <a:p>
            <a:pPr lvl="1"/>
            <a:r>
              <a:rPr lang="en-US" dirty="0" smtClean="0"/>
              <a:t>Destination of water</a:t>
            </a:r>
          </a:p>
          <a:p>
            <a:pPr lvl="2"/>
            <a:r>
              <a:rPr lang="en-US" dirty="0" smtClean="0"/>
              <a:t>Diversion, reservoir, well, instream flow or plan</a:t>
            </a:r>
          </a:p>
          <a:p>
            <a:pPr lvl="1"/>
            <a:r>
              <a:rPr lang="en-US" dirty="0" smtClean="0"/>
              <a:t>Delivery method</a:t>
            </a:r>
          </a:p>
          <a:p>
            <a:pPr lvl="2"/>
            <a:r>
              <a:rPr lang="en-US" dirty="0" smtClean="0"/>
              <a:t>Stream or carrier</a:t>
            </a:r>
          </a:p>
          <a:p>
            <a:pPr lvl="2"/>
            <a:r>
              <a:rPr lang="en-US" dirty="0" smtClean="0"/>
              <a:t>With or without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operating rules</a:t>
            </a:r>
          </a:p>
          <a:p>
            <a:pPr lvl="1"/>
            <a:r>
              <a:rPr lang="en-US" dirty="0" smtClean="0"/>
              <a:t>Compacts, soil moisture, storage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470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Soil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Requires the variable efficiency option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Capacity = depth * area * capacity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Max diversion to storage is the minimum of soil capacity and diversion * efficiency</a:t>
            </a:r>
          </a:p>
          <a:p>
            <a:pPr marL="914400" lvl="1" indent="-514350"/>
            <a:r>
              <a:rPr lang="en-US" sz="2400" dirty="0" smtClean="0"/>
              <a:t>Water use efficiency includes soil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area is reduced in a time step and soil capacity is exceeded the difference is a loss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76915"/>
              </p:ext>
            </p:extLst>
          </p:nvPr>
        </p:nvGraphicFramePr>
        <p:xfrm>
          <a:off x="1143000" y="3733797"/>
          <a:ext cx="5918200" cy="258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79"/>
                <a:gridCol w="1590644"/>
                <a:gridCol w="1127911"/>
                <a:gridCol w="925466"/>
              </a:tblGrid>
              <a:tr h="28723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Amount to Storage for various maximum efficiency 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Given: Storage Capacity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Ex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Ex 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Ex 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Divert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 efficiency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Final soil storage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51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Water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Stream Inflow</a:t>
            </a:r>
          </a:p>
          <a:p>
            <a:pPr marL="914400" lvl="1" indent="-514350"/>
            <a:r>
              <a:rPr lang="en-US" sz="2000" dirty="0" smtClean="0"/>
              <a:t>Return</a:t>
            </a:r>
          </a:p>
          <a:p>
            <a:pPr marL="914400" lvl="1" indent="-514350"/>
            <a:r>
              <a:rPr lang="en-US" sz="2000" dirty="0" smtClean="0"/>
              <a:t>To/From GW Storage</a:t>
            </a:r>
          </a:p>
          <a:p>
            <a:pPr marL="914400" lvl="1" indent="-514350"/>
            <a:r>
              <a:rPr lang="en-US" sz="2000" dirty="0" smtClean="0"/>
              <a:t>Total 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Stream Outflow</a:t>
            </a:r>
          </a:p>
          <a:p>
            <a:pPr marL="914400" lvl="1" indent="-514350"/>
            <a:r>
              <a:rPr lang="en-US" sz="2000" dirty="0" smtClean="0"/>
              <a:t>From river by well</a:t>
            </a:r>
          </a:p>
          <a:p>
            <a:pPr marL="914400" lvl="1" indent="-514350"/>
            <a:r>
              <a:rPr lang="en-US" sz="2000" dirty="0" smtClean="0"/>
              <a:t>Well Depletion</a:t>
            </a:r>
          </a:p>
          <a:p>
            <a:pPr marL="914400" lvl="1" indent="-514350"/>
            <a:r>
              <a:rPr lang="en-US" sz="2000" dirty="0" smtClean="0"/>
              <a:t>Reservoir </a:t>
            </a:r>
            <a:r>
              <a:rPr lang="en-US" sz="2000" dirty="0" err="1" smtClean="0"/>
              <a:t>Evaporatoin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Stream Output</a:t>
            </a:r>
          </a:p>
          <a:p>
            <a:pPr marL="914400" lvl="1" indent="-514350"/>
            <a:r>
              <a:rPr lang="en-US" sz="2000" dirty="0" smtClean="0"/>
              <a:t>Total 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Delta (In – Out)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Other</a:t>
            </a:r>
          </a:p>
          <a:p>
            <a:pPr lvl="1"/>
            <a:r>
              <a:rPr lang="en-US" sz="2000" dirty="0" smtClean="0"/>
              <a:t>CU</a:t>
            </a:r>
          </a:p>
          <a:p>
            <a:pPr lvl="1"/>
            <a:r>
              <a:rPr lang="en-US" sz="2000" dirty="0" smtClean="0"/>
              <a:t>Loss </a:t>
            </a:r>
          </a:p>
          <a:p>
            <a:pPr lvl="1"/>
            <a:r>
              <a:rPr lang="en-US" sz="2000" dirty="0" smtClean="0"/>
              <a:t>Pumping</a:t>
            </a:r>
          </a:p>
          <a:p>
            <a:pPr lvl="1"/>
            <a:r>
              <a:rPr lang="en-US" sz="2000" dirty="0" smtClean="0"/>
              <a:t>Salvage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126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Acknowledgment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Model description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Input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Output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Model operation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Technical notes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Describes various  technical issues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Frequently asked questions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Supporting utilities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Discontinued but supported files</a:t>
            </a: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95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Picture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288009269"/>
              </p:ext>
            </p:extLst>
          </p:nvPr>
        </p:nvGraphicFramePr>
        <p:xfrm>
          <a:off x="1371600" y="3886200"/>
          <a:ext cx="6400799" cy="2386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599"/>
                <a:gridCol w="990600"/>
                <a:gridCol w="1604998"/>
                <a:gridCol w="985802"/>
                <a:gridCol w="762001"/>
                <a:gridCol w="1066799"/>
              </a:tblGrid>
              <a:tr h="7620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Structure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Location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Demand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 smtClean="0">
                          <a:effectLst/>
                        </a:rPr>
                        <a:t>Ave.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Eff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Immediate Return (%)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</a:tr>
              <a:tr h="37747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Dem_1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Dem_1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2,000 </a:t>
                      </a:r>
                      <a:r>
                        <a:rPr lang="en-US" sz="1600" dirty="0" err="1" smtClean="0">
                          <a:effectLst/>
                        </a:rPr>
                        <a:t>af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</a:tr>
              <a:tr h="38452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Dem_2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Dem_2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3,000 </a:t>
                      </a:r>
                      <a:r>
                        <a:rPr lang="en-US" sz="1600" dirty="0" err="1" smtClean="0">
                          <a:effectLst/>
                        </a:rPr>
                        <a:t>af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50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50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Dem_3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Dem_3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1,000 </a:t>
                      </a:r>
                      <a:r>
                        <a:rPr lang="en-US" sz="1600" dirty="0" err="1" smtClean="0">
                          <a:effectLst/>
                        </a:rPr>
                        <a:t>af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50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</a:tr>
              <a:tr h="4811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ISF_1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ISF_1 to ISF.01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65 cfs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0 (1)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 smtClean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21" marR="59821" marT="59821" marB="59821" anchor="ctr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1792288" y="532161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10619"/>
          <a:stretch/>
        </p:blipFill>
        <p:spPr bwMode="auto">
          <a:xfrm>
            <a:off x="2743200" y="0"/>
            <a:ext cx="402650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17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Development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Complexity is there if required</a:t>
            </a:r>
          </a:p>
          <a:p>
            <a:r>
              <a:rPr lang="en-US" dirty="0" smtClean="0"/>
              <a:t>Help the user</a:t>
            </a:r>
          </a:p>
          <a:p>
            <a:pPr lvl="1"/>
            <a:r>
              <a:rPr lang="en-US" dirty="0" smtClean="0"/>
              <a:t>Check input data</a:t>
            </a:r>
          </a:p>
          <a:p>
            <a:pPr lvl="1"/>
            <a:r>
              <a:rPr lang="en-US" dirty="0"/>
              <a:t>Backward </a:t>
            </a:r>
            <a:r>
              <a:rPr lang="en-US" dirty="0" smtClean="0"/>
              <a:t>compatible</a:t>
            </a:r>
            <a:endParaRPr lang="en-US" dirty="0" smtClean="0"/>
          </a:p>
          <a:p>
            <a:r>
              <a:rPr lang="en-US" dirty="0" smtClean="0"/>
              <a:t>Ability to construct </a:t>
            </a:r>
            <a:r>
              <a:rPr lang="en-US" dirty="0" smtClean="0"/>
              <a:t>input data in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Stream, </a:t>
            </a:r>
          </a:p>
          <a:p>
            <a:pPr lvl="1"/>
            <a:r>
              <a:rPr lang="en-US" dirty="0" smtClean="0"/>
              <a:t>Diversions,</a:t>
            </a:r>
          </a:p>
          <a:p>
            <a:pPr lvl="1"/>
            <a:r>
              <a:rPr lang="en-US" dirty="0" smtClean="0"/>
              <a:t>Reservoirs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Simplify data input</a:t>
            </a:r>
          </a:p>
          <a:p>
            <a:pPr lvl="1"/>
            <a:r>
              <a:rPr lang="en-US" dirty="0" smtClean="0"/>
              <a:t>Quality in = quality out</a:t>
            </a:r>
          </a:p>
          <a:p>
            <a:pPr lvl="1"/>
            <a:r>
              <a:rPr lang="en-US" dirty="0" smtClean="0"/>
              <a:t>Data groups</a:t>
            </a:r>
          </a:p>
          <a:p>
            <a:pPr lvl="2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Water </a:t>
            </a:r>
            <a:r>
              <a:rPr lang="en-US" dirty="0" smtClean="0"/>
              <a:t>rights</a:t>
            </a:r>
          </a:p>
          <a:p>
            <a:pPr lvl="2"/>
            <a:r>
              <a:rPr lang="en-US" dirty="0" smtClean="0"/>
              <a:t>Time series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47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MODEL COMPONENTS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8642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Network System</a:t>
            </a:r>
          </a:p>
          <a:p>
            <a:pPr lvl="1"/>
            <a:r>
              <a:rPr lang="en-US" dirty="0" smtClean="0"/>
              <a:t>Looks like the stream itself</a:t>
            </a:r>
          </a:p>
          <a:p>
            <a:r>
              <a:rPr lang="en-US" dirty="0" smtClean="0"/>
              <a:t>Prior Appropriation Doctrine</a:t>
            </a:r>
          </a:p>
          <a:p>
            <a:pPr lvl="1"/>
            <a:r>
              <a:rPr lang="en-US" dirty="0" smtClean="0"/>
              <a:t>Modified Direct Solution </a:t>
            </a:r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Structure Types</a:t>
            </a:r>
          </a:p>
          <a:p>
            <a:pPr lvl="1"/>
            <a:r>
              <a:rPr lang="en-US" dirty="0" smtClean="0"/>
              <a:t>Diversion, </a:t>
            </a:r>
          </a:p>
          <a:p>
            <a:pPr lvl="1"/>
            <a:r>
              <a:rPr lang="en-US" dirty="0" smtClean="0"/>
              <a:t>Instream flows, </a:t>
            </a:r>
          </a:p>
          <a:p>
            <a:pPr lvl="1"/>
            <a:r>
              <a:rPr lang="en-US" dirty="0" smtClean="0"/>
              <a:t>Reservoirs, </a:t>
            </a:r>
          </a:p>
          <a:p>
            <a:pPr lvl="1"/>
            <a:r>
              <a:rPr lang="en-US" dirty="0" smtClean="0"/>
              <a:t>Wells,</a:t>
            </a:r>
          </a:p>
          <a:p>
            <a:pPr lvl="1"/>
            <a:r>
              <a:rPr lang="en-US" dirty="0" smtClean="0"/>
              <a:t>Plans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56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Operating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Baseflows</a:t>
            </a:r>
          </a:p>
          <a:p>
            <a:pPr marL="914400" lvl="1" indent="-514350"/>
            <a:r>
              <a:rPr lang="en-US" dirty="0" smtClean="0"/>
              <a:t>Create streamflow without man’s impact</a:t>
            </a:r>
          </a:p>
          <a:p>
            <a:pPr marL="914400" lvl="1" indent="-514350"/>
            <a:r>
              <a:rPr lang="en-US" dirty="0" smtClean="0"/>
              <a:t>100% is natural, &lt;100% is baseflow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Simulate</a:t>
            </a:r>
          </a:p>
          <a:p>
            <a:pPr marL="914400" lvl="1" indent="-514350"/>
            <a:r>
              <a:rPr lang="en-US" dirty="0" smtClean="0"/>
              <a:t>Calibrate to history</a:t>
            </a:r>
          </a:p>
          <a:p>
            <a:pPr marL="914400" lvl="1" indent="-514350"/>
            <a:r>
              <a:rPr lang="en-US" dirty="0" smtClean="0"/>
              <a:t>Simulate future conditions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Report</a:t>
            </a:r>
          </a:p>
          <a:p>
            <a:pPr marL="914400" lvl="1" indent="-514350"/>
            <a:r>
              <a:rPr lang="en-US" dirty="0" smtClean="0"/>
              <a:t>Standard reports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Detailed as needed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Data check</a:t>
            </a:r>
          </a:p>
          <a:p>
            <a:pPr lvl="1"/>
            <a:r>
              <a:rPr lang="en-US" dirty="0" smtClean="0"/>
              <a:t>Verify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8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Baseflow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364163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Create streamflow without man’s impact</a:t>
            </a:r>
          </a:p>
          <a:p>
            <a:pPr marL="914400" lvl="1" indent="-514350"/>
            <a:r>
              <a:rPr lang="en-US" dirty="0" smtClean="0"/>
              <a:t>100% is natural, &lt;100% is baseflow</a:t>
            </a:r>
          </a:p>
          <a:p>
            <a:pPr marL="514350" indent="-514350"/>
            <a:r>
              <a:rPr lang="en-US" dirty="0" smtClean="0"/>
              <a:t>Can operate with missing data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590800"/>
            <a:ext cx="6642100" cy="403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</p:pic>
      <p:sp>
        <p:nvSpPr>
          <p:cNvPr id="8" name="Line Callout 1 7"/>
          <p:cNvSpPr/>
          <p:nvPr/>
        </p:nvSpPr>
        <p:spPr>
          <a:xfrm>
            <a:off x="7467600" y="2362200"/>
            <a:ext cx="1676400" cy="914400"/>
          </a:xfrm>
          <a:prstGeom prst="borderCallout1">
            <a:avLst>
              <a:gd name="adj1" fmla="val 18750"/>
              <a:gd name="adj2" fmla="val -8333"/>
              <a:gd name="adj3" fmla="val 154166"/>
              <a:gd name="adj4" fmla="val -30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100% Removed is Natural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1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Gaged Baseflow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Gaged  (</a:t>
            </a:r>
            <a:r>
              <a:rPr lang="en-US" dirty="0" err="1" smtClean="0"/>
              <a:t>Qg</a:t>
            </a:r>
            <a:r>
              <a:rPr lang="en-US" dirty="0" smtClean="0"/>
              <a:t>) = </a:t>
            </a:r>
            <a:r>
              <a:rPr lang="en-US" dirty="0" err="1" smtClean="0"/>
              <a:t>Qg</a:t>
            </a:r>
            <a:r>
              <a:rPr lang="en-US" dirty="0" smtClean="0"/>
              <a:t> + D – R – S + 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82319"/>
              </p:ext>
            </p:extLst>
          </p:nvPr>
        </p:nvGraphicFramePr>
        <p:xfrm>
          <a:off x="1142998" y="1676401"/>
          <a:ext cx="6629401" cy="468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3872"/>
                <a:gridCol w="1181843"/>
                <a:gridCol w="1181843"/>
                <a:gridCol w="1181843"/>
              </a:tblGrid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Baseflow Calculation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2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Item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Ex 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Ex 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Ex 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Gaged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1,000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1,000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1,000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Diversion (-)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Return Flow (-)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Storage Increase (-)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-490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1490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Evaporation Loss (+)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471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Baseflow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 smtClean="0">
                          <a:effectLst/>
                        </a:rPr>
                        <a:t>1,100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 smtClean="0">
                          <a:effectLst/>
                        </a:rPr>
                        <a:t>2,000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8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1426</Words>
  <Application>Microsoft Office PowerPoint</Application>
  <PresentationFormat>On-screen Show (4:3)</PresentationFormat>
  <Paragraphs>399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StateMod</vt:lpstr>
      <vt:lpstr>Development History</vt:lpstr>
      <vt:lpstr>PowerPoint Presentation</vt:lpstr>
      <vt:lpstr>Development Philosophy</vt:lpstr>
      <vt:lpstr> </vt:lpstr>
      <vt:lpstr>Key Components</vt:lpstr>
      <vt:lpstr>Operating Modes</vt:lpstr>
      <vt:lpstr>Baseflow</vt:lpstr>
      <vt:lpstr>Gaged Baseflow</vt:lpstr>
      <vt:lpstr>Un-gaged Baseflow</vt:lpstr>
      <vt:lpstr>Simulate (Stream Allocation)</vt:lpstr>
      <vt:lpstr>Report</vt:lpstr>
      <vt:lpstr>Data Check</vt:lpstr>
      <vt:lpstr> </vt:lpstr>
      <vt:lpstr>Features</vt:lpstr>
      <vt:lpstr>Modified Direct Solution Algorithm</vt:lpstr>
      <vt:lpstr>Reoperation</vt:lpstr>
      <vt:lpstr>Daily Operations</vt:lpstr>
      <vt:lpstr>Variable Efficiency</vt:lpstr>
      <vt:lpstr>Soil Accounting</vt:lpstr>
      <vt:lpstr>Wells</vt:lpstr>
      <vt:lpstr>Plans</vt:lpstr>
      <vt:lpstr>Operating Rules</vt:lpstr>
      <vt:lpstr>Soil Accounting</vt:lpstr>
      <vt:lpstr>Water Balance</vt:lpstr>
      <vt:lpstr>Documentation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StateMod</dc:title>
  <dc:creator>rayrbennett</dc:creator>
  <cp:lastModifiedBy>rayrbennett</cp:lastModifiedBy>
  <cp:revision>41</cp:revision>
  <dcterms:created xsi:type="dcterms:W3CDTF">2014-04-19T17:48:31Z</dcterms:created>
  <dcterms:modified xsi:type="dcterms:W3CDTF">2014-04-23T05:28:16Z</dcterms:modified>
</cp:coreProperties>
</file>