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3" r:id="rId4"/>
    <p:sldId id="294" r:id="rId5"/>
    <p:sldId id="290" r:id="rId6"/>
    <p:sldId id="291" r:id="rId7"/>
    <p:sldId id="284" r:id="rId8"/>
    <p:sldId id="292" r:id="rId9"/>
    <p:sldId id="29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86FC-C4FD-453C-9C29-1EEEA31ACE4C}" type="datetimeFigureOut">
              <a:rPr lang="en-US" smtClean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8312-03A3-4A1C-9007-9883ECBA1D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26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86FC-C4FD-453C-9C29-1EEEA31ACE4C}" type="datetimeFigureOut">
              <a:rPr lang="en-US" smtClean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8312-03A3-4A1C-9007-9883ECBA1D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11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86FC-C4FD-453C-9C29-1EEEA31ACE4C}" type="datetimeFigureOut">
              <a:rPr lang="en-US" smtClean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8312-03A3-4A1C-9007-9883ECBA1D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86FC-C4FD-453C-9C29-1EEEA31ACE4C}" type="datetimeFigureOut">
              <a:rPr lang="en-US" smtClean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8312-03A3-4A1C-9007-9883ECBA1D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15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86FC-C4FD-453C-9C29-1EEEA31ACE4C}" type="datetimeFigureOut">
              <a:rPr lang="en-US" smtClean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8312-03A3-4A1C-9007-9883ECBA1D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7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86FC-C4FD-453C-9C29-1EEEA31ACE4C}" type="datetimeFigureOut">
              <a:rPr lang="en-US" smtClean="0"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8312-03A3-4A1C-9007-9883ECBA1D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4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86FC-C4FD-453C-9C29-1EEEA31ACE4C}" type="datetimeFigureOut">
              <a:rPr lang="en-US" smtClean="0"/>
              <a:t>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8312-03A3-4A1C-9007-9883ECBA1D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9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86FC-C4FD-453C-9C29-1EEEA31ACE4C}" type="datetimeFigureOut">
              <a:rPr lang="en-US" smtClean="0"/>
              <a:t>1/18/2017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8312-03A3-4A1C-9007-9883ECBA1D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13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86FC-C4FD-453C-9C29-1EEEA31ACE4C}" type="datetimeFigureOut">
              <a:rPr lang="en-US" smtClean="0"/>
              <a:t>1/18/2017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8312-03A3-4A1C-9007-9883ECBA1D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7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86FC-C4FD-453C-9C29-1EEEA31ACE4C}" type="datetimeFigureOut">
              <a:rPr lang="en-US" smtClean="0"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8312-03A3-4A1C-9007-9883ECBA1D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23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86FC-C4FD-453C-9C29-1EEEA31ACE4C}" type="datetimeFigureOut">
              <a:rPr lang="en-US" smtClean="0"/>
              <a:t>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D8312-03A3-4A1C-9007-9883ECBA1D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37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386FC-C4FD-453C-9C29-1EEEA31ACE4C}" type="datetimeFigureOut">
              <a:rPr lang="en-US" smtClean="0"/>
              <a:t>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D8312-03A3-4A1C-9007-9883ECBA1D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702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StateMod</a:t>
            </a:r>
            <a:br>
              <a:rPr lang="en-US" sz="6000" dirty="0" smtClean="0"/>
            </a:br>
            <a:r>
              <a:rPr lang="en-US" sz="6000" dirty="0" smtClean="0"/>
              <a:t>Program Description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Maintenance Training Session #1</a:t>
            </a:r>
          </a:p>
          <a:p>
            <a:r>
              <a:rPr lang="en-US" dirty="0" smtClean="0"/>
              <a:t>April 24-25,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6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Philosophy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Help the user</a:t>
            </a:r>
          </a:p>
          <a:p>
            <a:pPr lvl="1"/>
            <a:r>
              <a:rPr lang="en-US" dirty="0" smtClean="0"/>
              <a:t>Input data units</a:t>
            </a:r>
          </a:p>
          <a:p>
            <a:pPr lvl="1"/>
            <a:r>
              <a:rPr lang="en-US" dirty="0" smtClean="0"/>
              <a:t>Input data detail (average, monthly, daily)</a:t>
            </a:r>
          </a:p>
          <a:p>
            <a:r>
              <a:rPr lang="en-US" dirty="0" smtClean="0"/>
              <a:t>Backward compatible</a:t>
            </a:r>
          </a:p>
          <a:p>
            <a:pPr lvl="1"/>
            <a:r>
              <a:rPr lang="en-US" dirty="0" smtClean="0"/>
              <a:t>Support old data formats</a:t>
            </a:r>
          </a:p>
          <a:p>
            <a:r>
              <a:rPr lang="en-US" dirty="0" smtClean="0"/>
              <a:t>Check input for reasonableness</a:t>
            </a:r>
          </a:p>
          <a:p>
            <a:pPr lvl="1"/>
            <a:r>
              <a:rPr lang="en-US" dirty="0" smtClean="0"/>
              <a:t>Catch for potential problems </a:t>
            </a:r>
            <a:r>
              <a:rPr lang="en-US" dirty="0" smtClean="0"/>
              <a:t>before </a:t>
            </a:r>
            <a:r>
              <a:rPr lang="en-US" dirty="0" smtClean="0"/>
              <a:t>trying to simulate</a:t>
            </a:r>
          </a:p>
          <a:p>
            <a:pPr lvl="1"/>
            <a:r>
              <a:rPr lang="en-US" dirty="0" smtClean="0"/>
              <a:t>Particularly for operating rules</a:t>
            </a:r>
          </a:p>
          <a:p>
            <a:r>
              <a:rPr lang="en-US" dirty="0" smtClean="0"/>
              <a:t>Detailed checking</a:t>
            </a:r>
          </a:p>
          <a:p>
            <a:pPr lvl="1"/>
            <a:r>
              <a:rPr lang="en-US" dirty="0" smtClean="0"/>
              <a:t>Control variable (ichk) offers over 25 options</a:t>
            </a:r>
          </a:p>
          <a:p>
            <a:r>
              <a:rPr lang="en-US" dirty="0" smtClean="0"/>
              <a:t>Allow major control (on/off) without revising input</a:t>
            </a:r>
          </a:p>
          <a:p>
            <a:pPr lvl="1"/>
            <a:r>
              <a:rPr lang="en-US" dirty="0" smtClean="0"/>
              <a:t>Control variables for wells, variable efficiency, time period, output units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247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Philosophy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dirty="0" smtClean="0"/>
              <a:t>Minimize memory requirement</a:t>
            </a:r>
          </a:p>
          <a:p>
            <a:pPr lvl="1"/>
            <a:r>
              <a:rPr lang="en-US" dirty="0" smtClean="0"/>
              <a:t>Read time series once per year</a:t>
            </a:r>
          </a:p>
          <a:p>
            <a:pPr lvl="1"/>
            <a:r>
              <a:rPr lang="en-US" dirty="0" smtClean="0"/>
              <a:t>Print output to a binary file every time step</a:t>
            </a:r>
          </a:p>
          <a:p>
            <a:r>
              <a:rPr lang="en-US" dirty="0" smtClean="0"/>
              <a:t>Maximize local variables</a:t>
            </a:r>
          </a:p>
          <a:p>
            <a:pPr lvl="1"/>
            <a:r>
              <a:rPr lang="en-US" dirty="0" smtClean="0"/>
              <a:t>Initialize data to scalars every time step</a:t>
            </a:r>
          </a:p>
          <a:p>
            <a:pPr lvl="2"/>
            <a:r>
              <a:rPr lang="en-US" dirty="0" smtClean="0"/>
              <a:t>Dem = Demand(I,j)</a:t>
            </a:r>
          </a:p>
          <a:p>
            <a:r>
              <a:rPr lang="en-US" dirty="0"/>
              <a:t>P</a:t>
            </a:r>
            <a:r>
              <a:rPr lang="en-US" dirty="0" smtClean="0"/>
              <a:t>erformance is critical</a:t>
            </a:r>
          </a:p>
          <a:p>
            <a:r>
              <a:rPr lang="en-US" dirty="0" smtClean="0"/>
              <a:t>Help user/programmer find problems</a:t>
            </a:r>
          </a:p>
          <a:p>
            <a:r>
              <a:rPr lang="en-US" dirty="0" smtClean="0"/>
              <a:t>Once water is allocated, do not take away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066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dirty="0" smtClean="0"/>
              <a:t>Two files of common block data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Common.inc</a:t>
            </a:r>
          </a:p>
          <a:p>
            <a:pPr lvl="2"/>
            <a:r>
              <a:rPr lang="en-US" dirty="0" smtClean="0"/>
              <a:t>All common blocks except daily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Daily.inc</a:t>
            </a:r>
          </a:p>
          <a:p>
            <a:pPr lvl="2"/>
            <a:r>
              <a:rPr lang="en-US" dirty="0" smtClean="0"/>
              <a:t>Daily data only</a:t>
            </a:r>
          </a:p>
          <a:p>
            <a:r>
              <a:rPr lang="en-US" dirty="0" smtClean="0"/>
              <a:t>Subroutine StateM</a:t>
            </a:r>
          </a:p>
          <a:p>
            <a:pPr lvl="1"/>
            <a:r>
              <a:rPr lang="en-US" dirty="0" smtClean="0"/>
              <a:t>Contains current limits of model</a:t>
            </a:r>
          </a:p>
          <a:p>
            <a:pPr lvl="1"/>
            <a:r>
              <a:rPr lang="en-US" dirty="0" smtClean="0"/>
              <a:t>Used unique values to allow easy replacement </a:t>
            </a:r>
          </a:p>
        </p:txBody>
      </p:sp>
    </p:spTree>
    <p:extLst>
      <p:ext uri="{BB962C8B-B14F-4D97-AF65-F5344CB8AC3E}">
        <p14:creationId xmlns:p14="http://schemas.microsoft.com/office/powerpoint/2010/main" val="56178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Typical Operating Rule Structure (1/2)</a:t>
            </a:r>
            <a:br>
              <a:rPr lang="en-US" dirty="0" smtClean="0"/>
            </a:br>
            <a:r>
              <a:rPr lang="en-US" dirty="0" smtClean="0"/>
              <a:t> (see DivcarL)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Three components prior to code: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Program description</a:t>
            </a:r>
          </a:p>
          <a:p>
            <a:pPr lvl="1"/>
            <a:r>
              <a:rPr lang="en-US" sz="2400" dirty="0" smtClean="0"/>
              <a:t>DivcarL</a:t>
            </a:r>
            <a:r>
              <a:rPr lang="en-US" sz="2400" dirty="0"/>
              <a:t>; It simulates a type 45 operating rule </a:t>
            </a:r>
            <a:r>
              <a:rPr lang="en-US" sz="2400" dirty="0" smtClean="0"/>
              <a:t>for carrier </a:t>
            </a:r>
            <a:r>
              <a:rPr lang="en-US" sz="2400" dirty="0"/>
              <a:t>structures with </a:t>
            </a:r>
            <a:r>
              <a:rPr lang="en-US" sz="2400" dirty="0" smtClean="0"/>
              <a:t>Losses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Update History</a:t>
            </a:r>
          </a:p>
          <a:p>
            <a:pPr lvl="1"/>
            <a:r>
              <a:rPr lang="en-US" sz="2400" dirty="0" smtClean="0"/>
              <a:t>rrb 2007/04/16  Revised to allow various owners to share in  water supply and capacity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Documentation</a:t>
            </a:r>
          </a:p>
          <a:p>
            <a:pPr marL="457200" lvl="1" indent="0">
              <a:buNone/>
            </a:pPr>
            <a:r>
              <a:rPr lang="en-US" sz="2400" dirty="0" smtClean="0"/>
              <a:t>CallBy    calling </a:t>
            </a:r>
            <a:r>
              <a:rPr lang="en-US" sz="2400" dirty="0"/>
              <a:t>routine</a:t>
            </a:r>
          </a:p>
          <a:p>
            <a:pPr marL="457200" lvl="1" indent="0">
              <a:buNone/>
            </a:pPr>
            <a:r>
              <a:rPr lang="en-US" sz="2400" dirty="0" smtClean="0"/>
              <a:t>IW          </a:t>
            </a:r>
            <a:r>
              <a:rPr lang="en-US" sz="2400" dirty="0" smtClean="0"/>
              <a:t>Overall </a:t>
            </a:r>
            <a:r>
              <a:rPr lang="en-US" sz="2400" dirty="0" smtClean="0"/>
              <a:t>water right order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L2          Location of </a:t>
            </a:r>
            <a:r>
              <a:rPr lang="en-US" sz="2400" dirty="0"/>
              <a:t>operation right  in opr </a:t>
            </a:r>
            <a:r>
              <a:rPr lang="en-US" sz="2400" dirty="0" smtClean="0"/>
              <a:t>right table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8439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Typical Operating Rule Structure (2/2)</a:t>
            </a:r>
            <a:br>
              <a:rPr lang="en-US" dirty="0" smtClean="0"/>
            </a:br>
            <a:r>
              <a:rPr lang="en-US" dirty="0" smtClean="0"/>
              <a:t> (see DivcarL)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Code identifies steps associated with key steps</a:t>
            </a:r>
          </a:p>
          <a:p>
            <a:pPr lvl="1"/>
            <a:r>
              <a:rPr lang="en-US" dirty="0" smtClean="0"/>
              <a:t>Step 1 Initialize</a:t>
            </a:r>
          </a:p>
          <a:p>
            <a:pPr lvl="1"/>
            <a:r>
              <a:rPr lang="en-US" dirty="0" smtClean="0"/>
              <a:t>Step 2 Exit if not on this month</a:t>
            </a:r>
          </a:p>
          <a:p>
            <a:pPr lvl="1"/>
            <a:r>
              <a:rPr lang="en-US" dirty="0" smtClean="0"/>
              <a:t>Step 3 Set Source data</a:t>
            </a:r>
          </a:p>
          <a:p>
            <a:r>
              <a:rPr lang="en-US" sz="2800" dirty="0" smtClean="0"/>
              <a:t>Detailed Output</a:t>
            </a:r>
          </a:p>
          <a:p>
            <a:pPr lvl="1"/>
            <a:r>
              <a:rPr lang="en-US" dirty="0" smtClean="0"/>
              <a:t>Allows detailed results if requested</a:t>
            </a: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942695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Flow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dirty="0" smtClean="0"/>
              <a:t>Main see Statem</a:t>
            </a:r>
          </a:p>
          <a:p>
            <a:r>
              <a:rPr lang="en-US" dirty="0" smtClean="0"/>
              <a:t>Baseflow see Virgin</a:t>
            </a:r>
          </a:p>
          <a:p>
            <a:r>
              <a:rPr lang="en-US" dirty="0" smtClean="0"/>
              <a:t>Simulate see </a:t>
            </a:r>
            <a:r>
              <a:rPr lang="en-US" dirty="0" smtClean="0"/>
              <a:t>Execut</a:t>
            </a:r>
            <a:endParaRPr lang="en-US" dirty="0" smtClean="0"/>
          </a:p>
          <a:p>
            <a:r>
              <a:rPr lang="en-US" dirty="0" smtClean="0"/>
              <a:t>Report see Report</a:t>
            </a:r>
          </a:p>
          <a:p>
            <a:r>
              <a:rPr lang="en-US" dirty="0" smtClean="0"/>
              <a:t>Data check  see </a:t>
            </a:r>
            <a:r>
              <a:rPr lang="en-US" dirty="0" smtClean="0"/>
              <a:t>Xdebug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787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Other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Database of input</a:t>
            </a:r>
          </a:p>
          <a:p>
            <a:pPr lvl="1"/>
            <a:r>
              <a:rPr lang="en-US" dirty="0" smtClean="0"/>
              <a:t>Easier </a:t>
            </a:r>
            <a:r>
              <a:rPr lang="en-US" dirty="0" smtClean="0"/>
              <a:t>maintenance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Memory limits</a:t>
            </a:r>
          </a:p>
          <a:p>
            <a:pPr lvl="1"/>
            <a:r>
              <a:rPr lang="en-US" dirty="0" smtClean="0"/>
              <a:t>Western slope was near limit of old compilers</a:t>
            </a:r>
          </a:p>
          <a:p>
            <a:pPr lvl="1"/>
            <a:endParaRPr lang="en-US" dirty="0"/>
          </a:p>
          <a:p>
            <a:r>
              <a:rPr lang="en-US" dirty="0" smtClean="0"/>
              <a:t>Operating rule redundancy</a:t>
            </a:r>
          </a:p>
          <a:p>
            <a:pPr lvl="1"/>
            <a:r>
              <a:rPr lang="en-US" dirty="0" smtClean="0"/>
              <a:t>Backward compatibility</a:t>
            </a:r>
          </a:p>
          <a:p>
            <a:pPr lvl="1"/>
            <a:endParaRPr lang="en-US" dirty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Always room for improvement</a:t>
            </a:r>
          </a:p>
          <a:p>
            <a:pPr lvl="1"/>
            <a:endParaRPr lang="en-US" dirty="0"/>
          </a:p>
          <a:p>
            <a:r>
              <a:rPr lang="en-US" dirty="0" smtClean="0"/>
              <a:t>Daily return flows</a:t>
            </a:r>
          </a:p>
          <a:p>
            <a:pPr lvl="1"/>
            <a:r>
              <a:rPr lang="en-US" dirty="0" smtClean="0"/>
              <a:t>If day 1 = 0, performance can be significantly improved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7411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Other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alibration in steps</a:t>
            </a:r>
          </a:p>
          <a:p>
            <a:pPr lvl="1"/>
            <a:r>
              <a:rPr lang="en-US" dirty="0" smtClean="0"/>
              <a:t>Run in a monthly time step</a:t>
            </a:r>
          </a:p>
          <a:p>
            <a:pPr lvl="1"/>
            <a:r>
              <a:rPr lang="en-US" dirty="0" smtClean="0"/>
              <a:t>Begin with stream and diversions</a:t>
            </a:r>
          </a:p>
          <a:p>
            <a:pPr lvl="1"/>
            <a:r>
              <a:rPr lang="en-US" dirty="0" smtClean="0"/>
              <a:t>Add reservoirs, wells, plans, …</a:t>
            </a:r>
          </a:p>
          <a:p>
            <a:r>
              <a:rPr lang="en-US" dirty="0" smtClean="0"/>
              <a:t>Baseflows</a:t>
            </a:r>
          </a:p>
          <a:p>
            <a:pPr lvl="1"/>
            <a:r>
              <a:rPr lang="en-US" dirty="0" smtClean="0"/>
              <a:t>Understand why negative base flows may occur</a:t>
            </a:r>
          </a:p>
          <a:p>
            <a:pPr lvl="1"/>
            <a:r>
              <a:rPr lang="en-US" dirty="0" smtClean="0"/>
              <a:t>Eliminate them if possible</a:t>
            </a:r>
          </a:p>
          <a:p>
            <a:r>
              <a:rPr lang="en-US" dirty="0" smtClean="0"/>
              <a:t>Simulate</a:t>
            </a:r>
          </a:p>
          <a:p>
            <a:pPr lvl="1"/>
            <a:r>
              <a:rPr lang="en-US" dirty="0" smtClean="0"/>
              <a:t>Limit degrees of freedom</a:t>
            </a:r>
          </a:p>
          <a:p>
            <a:pPr lvl="2"/>
            <a:r>
              <a:rPr lang="en-US" dirty="0" smtClean="0"/>
              <a:t>Fix demand and reservoir data</a:t>
            </a:r>
          </a:p>
          <a:p>
            <a:pPr lvl="3"/>
            <a:r>
              <a:rPr lang="en-US" dirty="0" smtClean="0"/>
              <a:t>Verify water right and operating  rule operations</a:t>
            </a:r>
          </a:p>
          <a:p>
            <a:pPr lvl="2"/>
            <a:r>
              <a:rPr lang="en-US" dirty="0" smtClean="0"/>
              <a:t>Sequentially free reservoirs &amp; demands</a:t>
            </a:r>
          </a:p>
          <a:p>
            <a:pPr lvl="1"/>
            <a:r>
              <a:rPr lang="en-US" dirty="0" smtClean="0"/>
              <a:t>Check</a:t>
            </a:r>
          </a:p>
          <a:p>
            <a:pPr lvl="2"/>
            <a:r>
              <a:rPr lang="en-US" dirty="0" smtClean="0"/>
              <a:t>Monitor to/from ground  water storage</a:t>
            </a:r>
          </a:p>
          <a:p>
            <a:pPr lvl="2"/>
            <a:r>
              <a:rPr lang="en-US" dirty="0" smtClean="0"/>
              <a:t>Monitor water balance</a:t>
            </a:r>
          </a:p>
          <a:p>
            <a:pPr lvl="2"/>
            <a:r>
              <a:rPr lang="en-US" dirty="0" smtClean="0"/>
              <a:t>Review output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123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402</Words>
  <Application>Microsoft Office PowerPoint</Application>
  <PresentationFormat>On-screen Show (4:3)</PresentationFormat>
  <Paragraphs>90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StateMod Program Description</vt:lpstr>
      <vt:lpstr>Programming Philosophy (1/2)</vt:lpstr>
      <vt:lpstr>Programming Philosophy (2/2)</vt:lpstr>
      <vt:lpstr>Memory</vt:lpstr>
      <vt:lpstr>Typical Operating Rule Structure (1/2)  (see DivcarL)</vt:lpstr>
      <vt:lpstr>Typical Operating Rule Structure (2/2)  (see DivcarL)</vt:lpstr>
      <vt:lpstr>Flow Charts</vt:lpstr>
      <vt:lpstr>Other (1/2)</vt:lpstr>
      <vt:lpstr>Other (2/2)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StateMod</dc:title>
  <dc:creator>rayrbennett</dc:creator>
  <cp:lastModifiedBy>rayrbennett</cp:lastModifiedBy>
  <cp:revision>49</cp:revision>
  <dcterms:created xsi:type="dcterms:W3CDTF">2014-04-19T17:48:31Z</dcterms:created>
  <dcterms:modified xsi:type="dcterms:W3CDTF">2017-01-18T15:45:21Z</dcterms:modified>
</cp:coreProperties>
</file>