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60" r:id="rId2"/>
    <p:sldId id="261" r:id="rId3"/>
    <p:sldId id="295" r:id="rId4"/>
    <p:sldId id="307" r:id="rId5"/>
    <p:sldId id="291" r:id="rId6"/>
    <p:sldId id="294" r:id="rId7"/>
    <p:sldId id="293" r:id="rId8"/>
    <p:sldId id="292" r:id="rId9"/>
    <p:sldId id="296" r:id="rId10"/>
    <p:sldId id="302" r:id="rId11"/>
    <p:sldId id="299" r:id="rId12"/>
    <p:sldId id="297" r:id="rId13"/>
    <p:sldId id="298" r:id="rId14"/>
    <p:sldId id="300" r:id="rId15"/>
    <p:sldId id="303" r:id="rId16"/>
    <p:sldId id="301" r:id="rId17"/>
    <p:sldId id="305" r:id="rId18"/>
    <p:sldId id="306" r:id="rId19"/>
    <p:sldId id="304" r:id="rId20"/>
    <p:sldId id="310" r:id="rId21"/>
    <p:sldId id="311" r:id="rId22"/>
    <p:sldId id="312" r:id="rId23"/>
    <p:sldId id="313" r:id="rId24"/>
    <p:sldId id="314" r:id="rId25"/>
    <p:sldId id="315" r:id="rId26"/>
    <p:sldId id="309" r:id="rId27"/>
    <p:sldId id="290" r:id="rId28"/>
    <p:sldId id="31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CC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105" d="100"/>
          <a:sy n="105" d="100"/>
        </p:scale>
        <p:origin x="16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484E61-A294-411B-859E-33D12928C25A}" type="datetimeFigureOut">
              <a:rPr lang="en-US" smtClean="0"/>
              <a:t>12/19/2021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B2895-6C4E-4AA5-8768-6B38124E6669}" type="slidenum">
              <a:rPr lang="en-US" smtClean="0"/>
              <a:t>‹#›</a:t>
            </a:fld>
            <a:endParaRPr lang="en-US" dirty="0"/>
          </a:p>
        </p:txBody>
      </p:sp>
    </p:spTree>
    <p:extLst>
      <p:ext uri="{BB962C8B-B14F-4D97-AF65-F5344CB8AC3E}">
        <p14:creationId xmlns:p14="http://schemas.microsoft.com/office/powerpoint/2010/main" val="2638438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80605" cy="6858000"/>
          </a:xfrm>
          <a:prstGeom prst="rect">
            <a:avLst/>
          </a:prstGeom>
        </p:spPr>
      </p:pic>
      <p:sp>
        <p:nvSpPr>
          <p:cNvPr id="3" name="Text Placeholder 2"/>
          <p:cNvSpPr>
            <a:spLocks noGrp="1"/>
          </p:cNvSpPr>
          <p:nvPr>
            <p:ph type="body" sz="quarter" idx="10" hasCustomPrompt="1"/>
          </p:nvPr>
        </p:nvSpPr>
        <p:spPr>
          <a:xfrm>
            <a:off x="1147763" y="1587500"/>
            <a:ext cx="9669462" cy="1112838"/>
          </a:xfrm>
        </p:spPr>
        <p:txBody>
          <a:bodyPr>
            <a:normAutofit/>
          </a:bodyPr>
          <a:lstStyle>
            <a:lvl1pPr marL="0" indent="0">
              <a:buNone/>
              <a:defRPr sz="4800" baseline="0">
                <a:latin typeface="Arial" panose="020B0604020202020204" pitchFamily="34" charset="0"/>
                <a:cs typeface="Arial" panose="020B0604020202020204" pitchFamily="34" charset="0"/>
              </a:defRPr>
            </a:lvl1pPr>
          </a:lstStyle>
          <a:p>
            <a:pPr lvl="0"/>
            <a:r>
              <a:rPr lang="en-US" dirty="0" smtClean="0"/>
              <a:t>Click to edit presentation title</a:t>
            </a:r>
            <a:endParaRPr lang="en-US" dirty="0"/>
          </a:p>
        </p:txBody>
      </p:sp>
      <p:sp>
        <p:nvSpPr>
          <p:cNvPr id="5" name="Text Placeholder 4"/>
          <p:cNvSpPr>
            <a:spLocks noGrp="1"/>
          </p:cNvSpPr>
          <p:nvPr>
            <p:ph type="body" sz="quarter" idx="11" hasCustomPrompt="1"/>
          </p:nvPr>
        </p:nvSpPr>
        <p:spPr>
          <a:xfrm>
            <a:off x="508719" y="3873500"/>
            <a:ext cx="5943840" cy="414338"/>
          </a:xfrm>
        </p:spPr>
        <p:txBody>
          <a:bodyPr/>
          <a:lstStyle>
            <a:lvl1pPr marL="0" indent="0">
              <a:buNone/>
              <a:defRPr/>
            </a:lvl1pPr>
          </a:lstStyle>
          <a:p>
            <a:pPr lvl="0"/>
            <a:r>
              <a:rPr lang="en-US" dirty="0" smtClean="0"/>
              <a:t>Click to edit presentation details</a:t>
            </a:r>
          </a:p>
        </p:txBody>
      </p:sp>
    </p:spTree>
    <p:extLst>
      <p:ext uri="{BB962C8B-B14F-4D97-AF65-F5344CB8AC3E}">
        <p14:creationId xmlns:p14="http://schemas.microsoft.com/office/powerpoint/2010/main" val="17733009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103B4F-6FDA-4E3B-8CE4-FE9F5372B193}" type="slidenum">
              <a:rPr lang="en-US" smtClean="0"/>
              <a:t>‹#›</a:t>
            </a:fld>
            <a:endParaRPr lang="en-US" dirty="0"/>
          </a:p>
        </p:txBody>
      </p:sp>
    </p:spTree>
    <p:extLst>
      <p:ext uri="{BB962C8B-B14F-4D97-AF65-F5344CB8AC3E}">
        <p14:creationId xmlns:p14="http://schemas.microsoft.com/office/powerpoint/2010/main" val="1513111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103B4F-6FDA-4E3B-8CE4-FE9F5372B193}" type="slidenum">
              <a:rPr lang="en-US" smtClean="0"/>
              <a:t>‹#›</a:t>
            </a:fld>
            <a:endParaRPr lang="en-US" dirty="0"/>
          </a:p>
        </p:txBody>
      </p:sp>
    </p:spTree>
    <p:extLst>
      <p:ext uri="{BB962C8B-B14F-4D97-AF65-F5344CB8AC3E}">
        <p14:creationId xmlns:p14="http://schemas.microsoft.com/office/powerpoint/2010/main" val="663239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srcRect l="8829"/>
          <a:stretch/>
        </p:blipFill>
        <p:spPr>
          <a:xfrm>
            <a:off x="0" y="0"/>
            <a:ext cx="12192000" cy="6887446"/>
          </a:xfrm>
          <a:prstGeom prst="rect">
            <a:avLst/>
          </a:prstGeom>
        </p:spPr>
      </p:pic>
      <p:sp>
        <p:nvSpPr>
          <p:cNvPr id="3" name="Text Placeholder 2"/>
          <p:cNvSpPr>
            <a:spLocks noGrp="1"/>
          </p:cNvSpPr>
          <p:nvPr>
            <p:ph type="body" sz="quarter" idx="10" hasCustomPrompt="1"/>
          </p:nvPr>
        </p:nvSpPr>
        <p:spPr>
          <a:xfrm>
            <a:off x="0" y="0"/>
            <a:ext cx="12192000" cy="698500"/>
          </a:xfrm>
          <a:solidFill>
            <a:srgbClr val="C6CCC2"/>
          </a:solidFill>
        </p:spPr>
        <p:txBody>
          <a:bodyPr anchor="ctr">
            <a:normAutofit/>
          </a:bodyPr>
          <a:lstStyle>
            <a:lvl1pPr marL="0" indent="0" algn="ctr">
              <a:buNone/>
              <a:defRPr sz="4000">
                <a:latin typeface="Arial" panose="020B0604020202020204" pitchFamily="34" charset="0"/>
                <a:cs typeface="Arial" panose="020B0604020202020204" pitchFamily="34" charset="0"/>
              </a:defRPr>
            </a:lvl1pPr>
          </a:lstStyle>
          <a:p>
            <a:pPr lvl="0"/>
            <a:r>
              <a:rPr lang="en-US" dirty="0" smtClean="0"/>
              <a:t>Click to edit slide title</a:t>
            </a:r>
            <a:endParaRPr lang="en-US" dirty="0"/>
          </a:p>
        </p:txBody>
      </p:sp>
      <p:sp>
        <p:nvSpPr>
          <p:cNvPr id="5" name="Text Placeholder 4"/>
          <p:cNvSpPr>
            <a:spLocks noGrp="1"/>
          </p:cNvSpPr>
          <p:nvPr>
            <p:ph type="body" sz="quarter" idx="11" hasCustomPrompt="1"/>
          </p:nvPr>
        </p:nvSpPr>
        <p:spPr>
          <a:xfrm>
            <a:off x="2035175" y="1958975"/>
            <a:ext cx="4943475" cy="517525"/>
          </a:xfrm>
        </p:spPr>
        <p:txBody>
          <a:bodyPr/>
          <a:lstStyle>
            <a:lvl1pPr marL="0" indent="0">
              <a:buNone/>
              <a:defRPr/>
            </a:lvl1pPr>
          </a:lstStyle>
          <a:p>
            <a:pPr lvl="0"/>
            <a:r>
              <a:rPr lang="en-US" dirty="0" smtClean="0"/>
              <a:t>Click to edit slide content</a:t>
            </a:r>
          </a:p>
        </p:txBody>
      </p:sp>
      <p:pic>
        <p:nvPicPr>
          <p:cNvPr id="19" name="Picture 18"/>
          <p:cNvPicPr>
            <a:picLocks noChangeAspect="1"/>
          </p:cNvPicPr>
          <p:nvPr userDrawn="1"/>
        </p:nvPicPr>
        <p:blipFill>
          <a:blip r:embed="rId3"/>
          <a:stretch>
            <a:fillRect/>
          </a:stretch>
        </p:blipFill>
        <p:spPr>
          <a:xfrm>
            <a:off x="195943" y="5813804"/>
            <a:ext cx="4020457" cy="908325"/>
          </a:xfrm>
          <a:prstGeom prst="rect">
            <a:avLst/>
          </a:prstGeom>
        </p:spPr>
      </p:pic>
    </p:spTree>
    <p:extLst>
      <p:ext uri="{BB962C8B-B14F-4D97-AF65-F5344CB8AC3E}">
        <p14:creationId xmlns:p14="http://schemas.microsoft.com/office/powerpoint/2010/main" val="7992973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103B4F-6FDA-4E3B-8CE4-FE9F5372B193}" type="slidenum">
              <a:rPr lang="en-US" smtClean="0"/>
              <a:t>‹#›</a:t>
            </a:fld>
            <a:endParaRPr lang="en-US" dirty="0"/>
          </a:p>
        </p:txBody>
      </p:sp>
    </p:spTree>
    <p:extLst>
      <p:ext uri="{BB962C8B-B14F-4D97-AF65-F5344CB8AC3E}">
        <p14:creationId xmlns:p14="http://schemas.microsoft.com/office/powerpoint/2010/main" val="32840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103B4F-6FDA-4E3B-8CE4-FE9F5372B193}" type="slidenum">
              <a:rPr lang="en-US" smtClean="0"/>
              <a:t>‹#›</a:t>
            </a:fld>
            <a:endParaRPr lang="en-US" dirty="0"/>
          </a:p>
        </p:txBody>
      </p:sp>
    </p:spTree>
    <p:extLst>
      <p:ext uri="{BB962C8B-B14F-4D97-AF65-F5344CB8AC3E}">
        <p14:creationId xmlns:p14="http://schemas.microsoft.com/office/powerpoint/2010/main" val="2996242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C103B4F-6FDA-4E3B-8CE4-FE9F5372B193}" type="slidenum">
              <a:rPr lang="en-US" smtClean="0"/>
              <a:t>‹#›</a:t>
            </a:fld>
            <a:endParaRPr lang="en-US" dirty="0"/>
          </a:p>
        </p:txBody>
      </p:sp>
    </p:spTree>
    <p:extLst>
      <p:ext uri="{BB962C8B-B14F-4D97-AF65-F5344CB8AC3E}">
        <p14:creationId xmlns:p14="http://schemas.microsoft.com/office/powerpoint/2010/main" val="2800460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C103B4F-6FDA-4E3B-8CE4-FE9F5372B193}" type="slidenum">
              <a:rPr lang="en-US" smtClean="0"/>
              <a:t>‹#›</a:t>
            </a:fld>
            <a:endParaRPr lang="en-US" dirty="0"/>
          </a:p>
        </p:txBody>
      </p:sp>
    </p:spTree>
    <p:extLst>
      <p:ext uri="{BB962C8B-B14F-4D97-AF65-F5344CB8AC3E}">
        <p14:creationId xmlns:p14="http://schemas.microsoft.com/office/powerpoint/2010/main" val="368853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5426075" y="2835275"/>
            <a:ext cx="4943475" cy="517525"/>
          </a:xfrm>
        </p:spPr>
        <p:txBody>
          <a:bodyPr/>
          <a:lstStyle>
            <a:lvl1pPr marL="0" indent="0">
              <a:buNone/>
              <a:defRPr/>
            </a:lvl1pPr>
          </a:lstStyle>
          <a:p>
            <a:pPr lvl="0"/>
            <a:r>
              <a:rPr lang="en-US" dirty="0" smtClean="0"/>
              <a:t>Click to edit slide content</a:t>
            </a:r>
          </a:p>
        </p:txBody>
      </p:sp>
    </p:spTree>
    <p:extLst>
      <p:ext uri="{BB962C8B-B14F-4D97-AF65-F5344CB8AC3E}">
        <p14:creationId xmlns:p14="http://schemas.microsoft.com/office/powerpoint/2010/main" val="3108270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103B4F-6FDA-4E3B-8CE4-FE9F5372B193}" type="slidenum">
              <a:rPr lang="en-US" smtClean="0"/>
              <a:t>‹#›</a:t>
            </a:fld>
            <a:endParaRPr lang="en-US" dirty="0"/>
          </a:p>
        </p:txBody>
      </p:sp>
    </p:spTree>
    <p:extLst>
      <p:ext uri="{BB962C8B-B14F-4D97-AF65-F5344CB8AC3E}">
        <p14:creationId xmlns:p14="http://schemas.microsoft.com/office/powerpoint/2010/main" val="3529458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103B4F-6FDA-4E3B-8CE4-FE9F5372B193}" type="slidenum">
              <a:rPr lang="en-US" smtClean="0"/>
              <a:t>‹#›</a:t>
            </a:fld>
            <a:endParaRPr lang="en-US" dirty="0"/>
          </a:p>
        </p:txBody>
      </p:sp>
    </p:spTree>
    <p:extLst>
      <p:ext uri="{BB962C8B-B14F-4D97-AF65-F5344CB8AC3E}">
        <p14:creationId xmlns:p14="http://schemas.microsoft.com/office/powerpoint/2010/main" val="2514795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03B4F-6FDA-4E3B-8CE4-FE9F5372B193}" type="slidenum">
              <a:rPr lang="en-US" smtClean="0"/>
              <a:t>‹#›</a:t>
            </a:fld>
            <a:endParaRPr lang="en-US" dirty="0"/>
          </a:p>
        </p:txBody>
      </p:sp>
    </p:spTree>
    <p:extLst>
      <p:ext uri="{BB962C8B-B14F-4D97-AF65-F5344CB8AC3E}">
        <p14:creationId xmlns:p14="http://schemas.microsoft.com/office/powerpoint/2010/main" val="997426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10734" y="1594757"/>
            <a:ext cx="11581266" cy="1112838"/>
          </a:xfrm>
        </p:spPr>
        <p:txBody>
          <a:bodyPr>
            <a:normAutofit fontScale="92500"/>
          </a:bodyPr>
          <a:lstStyle/>
          <a:p>
            <a:r>
              <a:rPr lang="en-US" dirty="0" smtClean="0"/>
              <a:t>TSTool Training: </a:t>
            </a:r>
            <a:r>
              <a:rPr lang="en-US" dirty="0" smtClean="0"/>
              <a:t>Introduction to Commands</a:t>
            </a:r>
            <a:endParaRPr lang="en-US" dirty="0"/>
          </a:p>
        </p:txBody>
      </p:sp>
      <p:sp>
        <p:nvSpPr>
          <p:cNvPr id="3" name="Text Placeholder 2"/>
          <p:cNvSpPr>
            <a:spLocks noGrp="1"/>
          </p:cNvSpPr>
          <p:nvPr>
            <p:ph type="body" sz="quarter" idx="11"/>
          </p:nvPr>
        </p:nvSpPr>
        <p:spPr>
          <a:xfrm>
            <a:off x="508719" y="3873500"/>
            <a:ext cx="5943840" cy="1897572"/>
          </a:xfrm>
        </p:spPr>
        <p:txBody>
          <a:bodyPr>
            <a:normAutofit lnSpcReduction="10000"/>
          </a:bodyPr>
          <a:lstStyle/>
          <a:p>
            <a:r>
              <a:rPr lang="en-US" dirty="0" smtClean="0"/>
              <a:t>Duration: </a:t>
            </a:r>
            <a:r>
              <a:rPr lang="en-US" dirty="0" smtClean="0"/>
              <a:t>~30 minutes</a:t>
            </a:r>
            <a:endParaRPr lang="en-US" dirty="0" smtClean="0"/>
          </a:p>
          <a:p>
            <a:r>
              <a:rPr lang="en-US" dirty="0" smtClean="0"/>
              <a:t>Level: introduction</a:t>
            </a:r>
          </a:p>
          <a:p>
            <a:r>
              <a:rPr lang="en-US" dirty="0" smtClean="0"/>
              <a:t>TSTool version used: 14.0.4</a:t>
            </a:r>
          </a:p>
          <a:p>
            <a:r>
              <a:rPr lang="en-US" dirty="0" smtClean="0"/>
              <a:t>Updated: </a:t>
            </a:r>
            <a:r>
              <a:rPr lang="en-US" dirty="0" smtClean="0"/>
              <a:t>2021-12-19</a:t>
            </a:r>
            <a:endParaRPr lang="en-US" dirty="0" smtClean="0"/>
          </a:p>
          <a:p>
            <a:endParaRPr lang="en-US" dirty="0"/>
          </a:p>
        </p:txBody>
      </p:sp>
    </p:spTree>
    <p:extLst>
      <p:ext uri="{BB962C8B-B14F-4D97-AF65-F5344CB8AC3E}">
        <p14:creationId xmlns:p14="http://schemas.microsoft.com/office/powerpoint/2010/main" val="311181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All or Selected Commands Can Be Run</a:t>
            </a:r>
            <a:endParaRPr lang="en-US" dirty="0"/>
          </a:p>
        </p:txBody>
      </p:sp>
      <p:sp>
        <p:nvSpPr>
          <p:cNvPr id="3" name="Text Placeholder 2"/>
          <p:cNvSpPr>
            <a:spLocks noGrp="1"/>
          </p:cNvSpPr>
          <p:nvPr>
            <p:ph type="body" sz="quarter" idx="11"/>
          </p:nvPr>
        </p:nvSpPr>
        <p:spPr>
          <a:xfrm>
            <a:off x="0" y="2269671"/>
            <a:ext cx="12192000" cy="3448957"/>
          </a:xfrm>
        </p:spPr>
        <p:txBody>
          <a:bodyPr>
            <a:normAutofit lnSpcReduction="10000"/>
          </a:bodyPr>
          <a:lstStyle/>
          <a:p>
            <a:pPr marL="571500" indent="-457200">
              <a:buSzPct val="150000"/>
              <a:buFont typeface="Wingdings" panose="05000000000000000000" pitchFamily="2" charset="2"/>
              <a:buChar char="§"/>
            </a:pPr>
            <a:r>
              <a:rPr lang="en-US" kern="0" dirty="0" smtClean="0"/>
              <a:t>All commands are run each time that the </a:t>
            </a:r>
            <a:r>
              <a:rPr lang="en-US" b="1" i="1" kern="0" dirty="0" smtClean="0"/>
              <a:t>Run All Commands</a:t>
            </a:r>
            <a:r>
              <a:rPr lang="en-US" kern="0" dirty="0" smtClean="0"/>
              <a:t> button is pressed.</a:t>
            </a:r>
          </a:p>
          <a:p>
            <a:pPr marL="571500" indent="-457200">
              <a:buSzPct val="150000"/>
              <a:buFont typeface="Wingdings" panose="05000000000000000000" pitchFamily="2" charset="2"/>
              <a:buChar char="§"/>
            </a:pPr>
            <a:r>
              <a:rPr lang="en-US" kern="0" dirty="0" smtClean="0"/>
              <a:t>The </a:t>
            </a:r>
            <a:r>
              <a:rPr lang="en-US" b="1" i="1" kern="0" dirty="0" smtClean="0"/>
              <a:t>Run Selected Commands</a:t>
            </a:r>
            <a:r>
              <a:rPr lang="en-US" kern="0" dirty="0" smtClean="0"/>
              <a:t> button will run all commands if none are selected, or will run only the selected commands.  See the note above the command list to confirm how many commands are selected.</a:t>
            </a:r>
          </a:p>
          <a:p>
            <a:pPr marL="571500" indent="-457200">
              <a:buSzPct val="150000"/>
              <a:buFont typeface="Wingdings" panose="05000000000000000000" pitchFamily="2" charset="2"/>
              <a:buChar char="§"/>
            </a:pPr>
            <a:r>
              <a:rPr lang="en-US" kern="0" dirty="0" smtClean="0"/>
              <a:t>If </a:t>
            </a:r>
            <a:r>
              <a:rPr lang="en-US" kern="0" dirty="0"/>
              <a:t>necessary, right-click on commands and use the </a:t>
            </a:r>
            <a:r>
              <a:rPr lang="en-US" b="1" i="1" kern="0" dirty="0"/>
              <a:t>Deselect All Commands</a:t>
            </a:r>
            <a:r>
              <a:rPr lang="en-US" kern="0" dirty="0"/>
              <a:t> menu.  Then select </a:t>
            </a:r>
            <a:r>
              <a:rPr lang="en-US" kern="0" dirty="0" smtClean="0"/>
              <a:t>one or more commands to run.</a:t>
            </a:r>
          </a:p>
          <a:p>
            <a:pPr marL="571500" indent="-457200">
              <a:buSzPct val="150000"/>
              <a:buFont typeface="Wingdings" panose="05000000000000000000" pitchFamily="2" charset="2"/>
              <a:buChar char="§"/>
            </a:pPr>
            <a:r>
              <a:rPr lang="en-US" kern="0" dirty="0" smtClean="0"/>
              <a:t>The results are (re)generated each time that commands run.</a:t>
            </a:r>
            <a:endParaRPr lang="en-US" kern="0" dirty="0"/>
          </a:p>
          <a:p>
            <a:pPr marL="571500" indent="-457200">
              <a:buSzPct val="150000"/>
              <a:buFont typeface="Wingdings" panose="05000000000000000000" pitchFamily="2" charset="2"/>
              <a:buChar char="§"/>
            </a:pPr>
            <a:endParaRPr lang="en-US" kern="0" dirty="0" smtClean="0"/>
          </a:p>
          <a:p>
            <a:pPr marL="571500" indent="-457200">
              <a:buSzPct val="150000"/>
              <a:buFont typeface="Wingdings" panose="05000000000000000000" pitchFamily="2" charset="2"/>
              <a:buChar char="§"/>
            </a:pPr>
            <a:endParaRPr lang="en-US" sz="2800" kern="0" dirty="0"/>
          </a:p>
        </p:txBody>
      </p:sp>
      <p:pic>
        <p:nvPicPr>
          <p:cNvPr id="4" name="Picture 3"/>
          <p:cNvPicPr>
            <a:picLocks noChangeAspect="1"/>
          </p:cNvPicPr>
          <p:nvPr/>
        </p:nvPicPr>
        <p:blipFill>
          <a:blip r:embed="rId2"/>
          <a:stretch>
            <a:fillRect/>
          </a:stretch>
        </p:blipFill>
        <p:spPr>
          <a:xfrm>
            <a:off x="1933348" y="788761"/>
            <a:ext cx="7686675" cy="1390650"/>
          </a:xfrm>
          <a:prstGeom prst="rect">
            <a:avLst/>
          </a:prstGeom>
        </p:spPr>
      </p:pic>
    </p:spTree>
    <p:extLst>
      <p:ext uri="{BB962C8B-B14F-4D97-AF65-F5344CB8AC3E}">
        <p14:creationId xmlns:p14="http://schemas.microsoft.com/office/powerpoint/2010/main" val="30616905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Command Syntax</a:t>
            </a:r>
            <a:endParaRPr lang="en-US" dirty="0"/>
          </a:p>
        </p:txBody>
      </p:sp>
      <p:sp>
        <p:nvSpPr>
          <p:cNvPr id="3" name="Text Placeholder 2"/>
          <p:cNvSpPr>
            <a:spLocks noGrp="1"/>
          </p:cNvSpPr>
          <p:nvPr>
            <p:ph type="body" sz="quarter" idx="11"/>
          </p:nvPr>
        </p:nvSpPr>
        <p:spPr>
          <a:xfrm>
            <a:off x="0" y="863420"/>
            <a:ext cx="12191999" cy="4862465"/>
          </a:xfrm>
        </p:spPr>
        <p:txBody>
          <a:bodyPr>
            <a:normAutofit lnSpcReduction="10000"/>
          </a:bodyPr>
          <a:lstStyle/>
          <a:p>
            <a:pPr marL="114300">
              <a:buSzPct val="150000"/>
            </a:pPr>
            <a:r>
              <a:rPr lang="en-US" kern="0" dirty="0" smtClean="0"/>
              <a:t>Example command (line breaks inserted for readability):</a:t>
            </a:r>
          </a:p>
          <a:p>
            <a:pPr marL="114300">
              <a:buSzPct val="150000"/>
            </a:pPr>
            <a:r>
              <a:rPr lang="en-US" kern="0" dirty="0">
                <a:latin typeface="Courier New" panose="02070309020205020404" pitchFamily="49" charset="0"/>
                <a:cs typeface="Courier New" panose="02070309020205020404" pitchFamily="49" charset="0"/>
              </a:rPr>
              <a:t>ReadTimeSeries</a:t>
            </a:r>
            <a:r>
              <a:rPr lang="en-US" kern="0" dirty="0" smtClean="0">
                <a:latin typeface="Courier New" panose="02070309020205020404" pitchFamily="49" charset="0"/>
                <a:cs typeface="Courier New" panose="02070309020205020404" pitchFamily="49" charset="0"/>
              </a:rPr>
              <a:t>(</a:t>
            </a:r>
          </a:p>
          <a:p>
            <a:pPr marL="114300">
              <a:buSzPct val="150000"/>
            </a:pPr>
            <a:r>
              <a:rPr lang="en-US" kern="0" dirty="0" smtClean="0">
                <a:latin typeface="Courier New" panose="02070309020205020404" pitchFamily="49" charset="0"/>
                <a:cs typeface="Courier New" panose="02070309020205020404" pitchFamily="49" charset="0"/>
              </a:rPr>
              <a:t>TSID</a:t>
            </a:r>
            <a:r>
              <a:rPr lang="en-US" kern="0" dirty="0">
                <a:latin typeface="Courier New" panose="02070309020205020404" pitchFamily="49" charset="0"/>
                <a:cs typeface="Courier New" panose="02070309020205020404" pitchFamily="49" charset="0"/>
              </a:rPr>
              <a:t>="abbrev:ROAGLECO.USGS.DISCHRG.Day~HydroBaseWeb</a:t>
            </a:r>
            <a:r>
              <a:rPr lang="en-US" kern="0" dirty="0" smtClean="0">
                <a:latin typeface="Courier New" panose="02070309020205020404" pitchFamily="49" charset="0"/>
                <a:cs typeface="Courier New" panose="02070309020205020404" pitchFamily="49" charset="0"/>
              </a:rPr>
              <a:t>",</a:t>
            </a:r>
          </a:p>
          <a:p>
            <a:pPr marL="114300">
              <a:buSzPct val="150000"/>
            </a:pPr>
            <a:r>
              <a:rPr lang="en-US" kern="0" dirty="0" smtClean="0">
                <a:latin typeface="Courier New" panose="02070309020205020404" pitchFamily="49" charset="0"/>
                <a:cs typeface="Courier New" panose="02070309020205020404" pitchFamily="49" charset="0"/>
              </a:rPr>
              <a:t>Alias</a:t>
            </a:r>
            <a:r>
              <a:rPr lang="en-US" kern="0" dirty="0">
                <a:latin typeface="Courier New" panose="02070309020205020404" pitchFamily="49" charset="0"/>
                <a:cs typeface="Courier New" panose="02070309020205020404" pitchFamily="49" charset="0"/>
              </a:rPr>
              <a:t>="RoaringFork-day-2",</a:t>
            </a:r>
            <a:r>
              <a:rPr lang="en-US" kern="0" dirty="0" smtClean="0">
                <a:latin typeface="Courier New" panose="02070309020205020404" pitchFamily="49" charset="0"/>
                <a:cs typeface="Courier New" panose="02070309020205020404" pitchFamily="49" charset="0"/>
              </a:rPr>
              <a:t>IfNotFound=Warn)</a:t>
            </a:r>
          </a:p>
          <a:p>
            <a:pPr marL="114300">
              <a:buSzPct val="150000"/>
            </a:pPr>
            <a:endParaRPr lang="en-US" kern="0" dirty="0">
              <a:latin typeface="Courier New" panose="02070309020205020404" pitchFamily="49" charset="0"/>
              <a:cs typeface="Courier New" panose="02070309020205020404" pitchFamily="49" charset="0"/>
            </a:endParaRPr>
          </a:p>
          <a:p>
            <a:pPr marL="571500" indent="-457200">
              <a:buSzPct val="150000"/>
              <a:buFont typeface="Wingdings" panose="05000000000000000000" pitchFamily="2" charset="2"/>
              <a:buChar char="§"/>
            </a:pPr>
            <a:r>
              <a:rPr lang="en-US" kern="0" dirty="0" smtClean="0"/>
              <a:t>The c</a:t>
            </a:r>
            <a:r>
              <a:rPr lang="en-US" kern="0" dirty="0" smtClean="0"/>
              <a:t>ommand name is followed by a list of parameters in parentheses.</a:t>
            </a:r>
            <a:endParaRPr lang="en-US" kern="0" dirty="0"/>
          </a:p>
          <a:p>
            <a:pPr marL="571500" indent="-457200">
              <a:buSzPct val="150000"/>
              <a:buFont typeface="Wingdings" panose="05000000000000000000" pitchFamily="2" charset="2"/>
              <a:buChar char="§"/>
            </a:pPr>
            <a:r>
              <a:rPr lang="en-US" kern="0" dirty="0" smtClean="0"/>
              <a:t>Each parameter has a name, equal sign, and value.</a:t>
            </a:r>
          </a:p>
          <a:p>
            <a:pPr marL="571500" indent="-457200">
              <a:buSzPct val="150000"/>
              <a:buFont typeface="Wingdings" panose="05000000000000000000" pitchFamily="2" charset="2"/>
              <a:buChar char="§"/>
            </a:pPr>
            <a:r>
              <a:rPr lang="en-US" kern="0" dirty="0" smtClean="0"/>
              <a:t>Quotes around parameter values help ensure correct parsing.</a:t>
            </a:r>
          </a:p>
          <a:p>
            <a:pPr marL="571500" indent="-457200">
              <a:buSzPct val="150000"/>
              <a:buFont typeface="Wingdings" panose="05000000000000000000" pitchFamily="2" charset="2"/>
              <a:buChar char="§"/>
            </a:pPr>
            <a:r>
              <a:rPr lang="en-US" kern="0" dirty="0" smtClean="0"/>
              <a:t>P</a:t>
            </a:r>
            <a:r>
              <a:rPr lang="en-US" sz="2800" kern="0" dirty="0" smtClean="0"/>
              <a:t>arameters can be in any order; however, TSTool command editors will enforce a default order consistent with documentation.</a:t>
            </a:r>
            <a:endParaRPr lang="en-US" sz="2800" kern="0" dirty="0"/>
          </a:p>
        </p:txBody>
      </p:sp>
    </p:spTree>
    <p:extLst>
      <p:ext uri="{BB962C8B-B14F-4D97-AF65-F5344CB8AC3E}">
        <p14:creationId xmlns:p14="http://schemas.microsoft.com/office/powerpoint/2010/main" val="29453206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Insert and Edit a New Command</a:t>
            </a:r>
            <a:endParaRPr lang="en-US" dirty="0"/>
          </a:p>
        </p:txBody>
      </p:sp>
      <p:sp>
        <p:nvSpPr>
          <p:cNvPr id="11" name="Text Placeholder 2"/>
          <p:cNvSpPr>
            <a:spLocks noGrp="1"/>
          </p:cNvSpPr>
          <p:nvPr>
            <p:ph type="body" sz="quarter" idx="11"/>
          </p:nvPr>
        </p:nvSpPr>
        <p:spPr>
          <a:xfrm>
            <a:off x="-1" y="863421"/>
            <a:ext cx="9945007" cy="4847950"/>
          </a:xfrm>
        </p:spPr>
        <p:txBody>
          <a:bodyPr>
            <a:normAutofit lnSpcReduction="10000"/>
          </a:bodyPr>
          <a:lstStyle/>
          <a:p>
            <a:pPr marL="571500" indent="-457200">
              <a:buSzPct val="150000"/>
              <a:buFont typeface="Wingdings" panose="05000000000000000000" pitchFamily="2" charset="2"/>
              <a:buChar char="§"/>
            </a:pPr>
            <a:r>
              <a:rPr lang="en-US" kern="0" dirty="0" smtClean="0"/>
              <a:t>Use the </a:t>
            </a:r>
            <a:r>
              <a:rPr lang="en-US" b="1" i="1" kern="0" dirty="0" smtClean="0"/>
              <a:t>Commands</a:t>
            </a:r>
            <a:r>
              <a:rPr lang="en-US" kern="0" dirty="0" smtClean="0"/>
              <a:t> menu to insert a command at the end of the command file or before the first selected command.  The menu is organized by logical order at the top, and then grouped by categories of commands.</a:t>
            </a:r>
            <a:endParaRPr lang="en-US" kern="0" dirty="0"/>
          </a:p>
          <a:p>
            <a:pPr marL="571500" indent="-457200">
              <a:buSzPct val="150000"/>
              <a:buFont typeface="Wingdings" panose="05000000000000000000" pitchFamily="2" charset="2"/>
              <a:buChar char="§"/>
            </a:pPr>
            <a:r>
              <a:rPr lang="en-US" kern="0" dirty="0" smtClean="0"/>
              <a:t>If necessary, right-click on commands and use the </a:t>
            </a:r>
            <a:r>
              <a:rPr lang="en-US" b="1" i="1" kern="0" dirty="0" smtClean="0"/>
              <a:t>Deselect All Commands</a:t>
            </a:r>
            <a:r>
              <a:rPr lang="en-US" kern="0" dirty="0" smtClean="0"/>
              <a:t> menu.  Then select a command to insert before.</a:t>
            </a:r>
          </a:p>
          <a:p>
            <a:pPr marL="571500" indent="-457200">
              <a:buSzPct val="150000"/>
              <a:buFont typeface="Wingdings" panose="05000000000000000000" pitchFamily="2" charset="2"/>
              <a:buChar char="§"/>
            </a:pPr>
            <a:r>
              <a:rPr lang="en-US" sz="2800" kern="0" dirty="0" smtClean="0"/>
              <a:t>See the documentation command reference or use the </a:t>
            </a:r>
            <a:r>
              <a:rPr lang="en-US" sz="2800" b="1" i="1" kern="0" dirty="0" smtClean="0"/>
              <a:t>Help</a:t>
            </a:r>
            <a:r>
              <a:rPr lang="en-US" sz="2800" kern="0" dirty="0" smtClean="0"/>
              <a:t> button on command editors to view the documentation for a specific command.</a:t>
            </a:r>
          </a:p>
          <a:p>
            <a:pPr marL="571500" indent="-457200">
              <a:buSzPct val="150000"/>
              <a:buFont typeface="Wingdings" panose="05000000000000000000" pitchFamily="2" charset="2"/>
              <a:buChar char="§"/>
            </a:pPr>
            <a:r>
              <a:rPr lang="en-US" kern="0" dirty="0" smtClean="0"/>
              <a:t>There are about 300 commands to process time series,</a:t>
            </a:r>
            <a:r>
              <a:rPr lang="en-US" kern="0" dirty="0"/>
              <a:t> </a:t>
            </a:r>
            <a:r>
              <a:rPr lang="en-US" kern="0" dirty="0" smtClean="0"/>
              <a:t>tables, and other data.</a:t>
            </a:r>
            <a:endParaRPr lang="en-US" kern="0" dirty="0" smtClean="0"/>
          </a:p>
        </p:txBody>
      </p:sp>
      <p:pic>
        <p:nvPicPr>
          <p:cNvPr id="9" name="Picture 8"/>
          <p:cNvPicPr>
            <a:picLocks noChangeAspect="1"/>
          </p:cNvPicPr>
          <p:nvPr/>
        </p:nvPicPr>
        <p:blipFill>
          <a:blip r:embed="rId2"/>
          <a:stretch>
            <a:fillRect/>
          </a:stretch>
        </p:blipFill>
        <p:spPr>
          <a:xfrm>
            <a:off x="9945007" y="82550"/>
            <a:ext cx="2171700" cy="6286500"/>
          </a:xfrm>
          <a:prstGeom prst="rect">
            <a:avLst/>
          </a:prstGeom>
        </p:spPr>
      </p:pic>
    </p:spTree>
    <p:extLst>
      <p:ext uri="{BB962C8B-B14F-4D97-AF65-F5344CB8AC3E}">
        <p14:creationId xmlns:p14="http://schemas.microsoft.com/office/powerpoint/2010/main" val="39375216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077892" y="0"/>
            <a:ext cx="7114108" cy="6858000"/>
          </a:xfrm>
          <a:prstGeom prst="rect">
            <a:avLst/>
          </a:prstGeom>
        </p:spPr>
      </p:pic>
      <p:sp>
        <p:nvSpPr>
          <p:cNvPr id="5" name="Rectangle 15"/>
          <p:cNvSpPr>
            <a:spLocks noChangeArrowheads="1"/>
          </p:cNvSpPr>
          <p:nvPr/>
        </p:nvSpPr>
        <p:spPr bwMode="auto">
          <a:xfrm>
            <a:off x="912872" y="111015"/>
            <a:ext cx="3686629" cy="61662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dirty="0" smtClean="0">
                <a:solidFill>
                  <a:schemeClr val="bg1"/>
                </a:solidFill>
                <a:latin typeface="Helvetica" panose="020B0604020202020204" pitchFamily="34" charset="0"/>
              </a:rPr>
              <a:t>Read a single time series from the</a:t>
            </a:r>
            <a:br>
              <a:rPr lang="en-US" altLang="en-US" sz="1800" dirty="0" smtClean="0">
                <a:solidFill>
                  <a:schemeClr val="bg1"/>
                </a:solidFill>
                <a:latin typeface="Helvetica" panose="020B0604020202020204" pitchFamily="34" charset="0"/>
              </a:rPr>
            </a:br>
            <a:r>
              <a:rPr lang="en-US" altLang="en-US" sz="1800" dirty="0" smtClean="0">
                <a:solidFill>
                  <a:schemeClr val="bg1"/>
                </a:solidFill>
                <a:latin typeface="Helvetica" panose="020B0604020202020204" pitchFamily="34" charset="0"/>
              </a:rPr>
              <a:t>HydroBaseWeb datastore </a:t>
            </a:r>
            <a:endParaRPr lang="en-US" altLang="en-US" dirty="0">
              <a:solidFill>
                <a:schemeClr val="bg1"/>
              </a:solidFill>
              <a:latin typeface="Helvetica" panose="020B0604020202020204" pitchFamily="34" charset="0"/>
            </a:endParaRPr>
          </a:p>
        </p:txBody>
      </p:sp>
      <p:sp>
        <p:nvSpPr>
          <p:cNvPr id="7" name="Line 12"/>
          <p:cNvSpPr>
            <a:spLocks noChangeShapeType="1"/>
          </p:cNvSpPr>
          <p:nvPr/>
        </p:nvSpPr>
        <p:spPr bwMode="auto">
          <a:xfrm>
            <a:off x="4056743" y="6132286"/>
            <a:ext cx="4992914" cy="312058"/>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 name="Line 12"/>
          <p:cNvSpPr>
            <a:spLocks noChangeShapeType="1"/>
          </p:cNvSpPr>
          <p:nvPr/>
        </p:nvSpPr>
        <p:spPr bwMode="auto">
          <a:xfrm>
            <a:off x="4599501" y="4564744"/>
            <a:ext cx="632899" cy="144417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 name="Text Placeholder 3"/>
          <p:cNvSpPr>
            <a:spLocks noGrp="1"/>
          </p:cNvSpPr>
          <p:nvPr>
            <p:ph type="body" sz="quarter" idx="11"/>
          </p:nvPr>
        </p:nvSpPr>
        <p:spPr>
          <a:xfrm>
            <a:off x="171764" y="920531"/>
            <a:ext cx="4744186" cy="5415975"/>
          </a:xfrm>
        </p:spPr>
        <p:txBody>
          <a:bodyPr>
            <a:normAutofit fontScale="92500"/>
          </a:bodyPr>
          <a:lstStyle/>
          <a:p>
            <a:pPr marL="342900" indent="-342900">
              <a:buFont typeface="Arial" panose="020B0604020202020204" pitchFamily="34" charset="0"/>
              <a:buChar char="•"/>
            </a:pPr>
            <a:r>
              <a:rPr lang="en-US" sz="2000" dirty="0" smtClean="0"/>
              <a:t>Commands provide more granular control than general TSID commands </a:t>
            </a:r>
            <a:r>
              <a:rPr lang="en-US" sz="2000" dirty="0"/>
              <a:t>when reading time </a:t>
            </a:r>
            <a:r>
              <a:rPr lang="en-US" sz="2000" dirty="0" smtClean="0"/>
              <a:t>series.</a:t>
            </a:r>
          </a:p>
          <a:p>
            <a:pPr marL="342900" indent="-342900">
              <a:buFont typeface="Arial" panose="020B0604020202020204" pitchFamily="34" charset="0"/>
              <a:buChar char="•"/>
            </a:pPr>
            <a:r>
              <a:rPr lang="en-US" sz="2000" dirty="0" smtClean="0"/>
              <a:t>Read commands are available for many data sources, which have appendices in the documentation to help understand data.</a:t>
            </a:r>
          </a:p>
          <a:p>
            <a:pPr marL="342900" indent="-342900">
              <a:buFont typeface="Arial" panose="020B0604020202020204" pitchFamily="34" charset="0"/>
              <a:buChar char="•"/>
            </a:pPr>
            <a:r>
              <a:rPr lang="en-US" sz="2000" dirty="0" smtClean="0"/>
              <a:t>The main TSTool time series list can help identify time series of interest and properties such as period of record.</a:t>
            </a:r>
          </a:p>
          <a:p>
            <a:pPr marL="342900" indent="-342900">
              <a:buFont typeface="Arial" panose="020B0604020202020204" pitchFamily="34" charset="0"/>
              <a:buChar char="•"/>
            </a:pPr>
            <a:r>
              <a:rPr lang="en-US" sz="2000" dirty="0" smtClean="0"/>
              <a:t>The command formatted as text is shown at the bottom of the editor and is useful when command files are edited with a text editor.</a:t>
            </a:r>
          </a:p>
          <a:p>
            <a:pPr marL="342900" indent="-342900">
              <a:buFont typeface="Arial" panose="020B0604020202020204" pitchFamily="34" charset="0"/>
              <a:buChar char="•"/>
            </a:pPr>
            <a:r>
              <a:rPr lang="en-US" sz="2000" dirty="0" smtClean="0"/>
              <a:t>Use the </a:t>
            </a:r>
            <a:r>
              <a:rPr lang="en-US" sz="2000" b="1" i="1" dirty="0" smtClean="0"/>
              <a:t>Help</a:t>
            </a:r>
            <a:r>
              <a:rPr lang="en-US" sz="2000" dirty="0" smtClean="0"/>
              <a:t> button to view command documentation for the current TSTool version (or “latest” if version-specific documentation is not available).</a:t>
            </a:r>
          </a:p>
        </p:txBody>
      </p:sp>
    </p:spTree>
    <p:extLst>
      <p:ext uri="{BB962C8B-B14F-4D97-AF65-F5344CB8AC3E}">
        <p14:creationId xmlns:p14="http://schemas.microsoft.com/office/powerpoint/2010/main" val="3361380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Command Editor Input Validation</a:t>
            </a:r>
            <a:endParaRPr lang="en-US" dirty="0"/>
          </a:p>
        </p:txBody>
      </p:sp>
      <p:pic>
        <p:nvPicPr>
          <p:cNvPr id="7" name="Picture 6"/>
          <p:cNvPicPr>
            <a:picLocks noChangeAspect="1"/>
          </p:cNvPicPr>
          <p:nvPr/>
        </p:nvPicPr>
        <p:blipFill>
          <a:blip r:embed="rId2"/>
          <a:stretch>
            <a:fillRect/>
          </a:stretch>
        </p:blipFill>
        <p:spPr>
          <a:xfrm>
            <a:off x="2451327" y="884918"/>
            <a:ext cx="7115175" cy="1009650"/>
          </a:xfrm>
          <a:prstGeom prst="rect">
            <a:avLst/>
          </a:prstGeom>
        </p:spPr>
      </p:pic>
      <p:sp>
        <p:nvSpPr>
          <p:cNvPr id="8" name="Text Placeholder 3"/>
          <p:cNvSpPr>
            <a:spLocks noGrp="1"/>
          </p:cNvSpPr>
          <p:nvPr>
            <p:ph type="body" sz="quarter" idx="11"/>
          </p:nvPr>
        </p:nvSpPr>
        <p:spPr>
          <a:xfrm>
            <a:off x="0" y="1973943"/>
            <a:ext cx="12192000" cy="3665878"/>
          </a:xfrm>
        </p:spPr>
        <p:txBody>
          <a:bodyPr>
            <a:normAutofit/>
          </a:bodyPr>
          <a:lstStyle/>
          <a:p>
            <a:pPr marL="342900" indent="-342900">
              <a:buFont typeface="Arial" panose="020B0604020202020204" pitchFamily="34" charset="0"/>
              <a:buChar char="•"/>
            </a:pPr>
            <a:r>
              <a:rPr lang="en-US" sz="2000" dirty="0" smtClean="0"/>
              <a:t>Commands editors attempt to verify input and will display a warning when editing changes are saved.</a:t>
            </a:r>
          </a:p>
          <a:p>
            <a:pPr marL="342900" indent="-342900">
              <a:buFont typeface="Arial" panose="020B0604020202020204" pitchFamily="34" charset="0"/>
              <a:buChar char="•"/>
            </a:pPr>
            <a:r>
              <a:rPr lang="en-US" sz="2000" dirty="0" smtClean="0"/>
              <a:t>Invalid command parameter values must be corrected before saving the command edits.</a:t>
            </a:r>
          </a:p>
          <a:p>
            <a:pPr marL="342900" indent="-342900">
              <a:buFont typeface="Arial" panose="020B0604020202020204" pitchFamily="34" charset="0"/>
              <a:buChar char="•"/>
            </a:pPr>
            <a:r>
              <a:rPr lang="en-US" sz="2000" dirty="0" smtClean="0"/>
              <a:t>To facilitate editing, commands that read or create time series run in “discovery” mode when a command file is opened or a new command is added with an editor.  This allows later commands to select time series identifiers from previous commands.</a:t>
            </a:r>
          </a:p>
        </p:txBody>
      </p:sp>
    </p:spTree>
    <p:extLst>
      <p:ext uri="{BB962C8B-B14F-4D97-AF65-F5344CB8AC3E}">
        <p14:creationId xmlns:p14="http://schemas.microsoft.com/office/powerpoint/2010/main" val="4027170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Edit an Existing Command</a:t>
            </a:r>
            <a:endParaRPr lang="en-US" dirty="0"/>
          </a:p>
        </p:txBody>
      </p:sp>
      <p:sp>
        <p:nvSpPr>
          <p:cNvPr id="11" name="Text Placeholder 2"/>
          <p:cNvSpPr>
            <a:spLocks noGrp="1"/>
          </p:cNvSpPr>
          <p:nvPr>
            <p:ph type="body" sz="quarter" idx="11"/>
          </p:nvPr>
        </p:nvSpPr>
        <p:spPr>
          <a:xfrm>
            <a:off x="137364" y="863421"/>
            <a:ext cx="11938522" cy="4433198"/>
          </a:xfrm>
        </p:spPr>
        <p:txBody>
          <a:bodyPr>
            <a:normAutofit/>
          </a:bodyPr>
          <a:lstStyle/>
          <a:p>
            <a:pPr marL="571500" indent="-457200">
              <a:buSzPct val="150000"/>
              <a:buFont typeface="Wingdings" panose="05000000000000000000" pitchFamily="2" charset="2"/>
              <a:buChar char="§"/>
            </a:pPr>
            <a:r>
              <a:rPr lang="en-US" kern="0" dirty="0" smtClean="0"/>
              <a:t>Double-click on a command to edit.</a:t>
            </a:r>
          </a:p>
          <a:p>
            <a:pPr marL="571500" indent="-457200">
              <a:buSzPct val="150000"/>
              <a:buFont typeface="Wingdings" panose="05000000000000000000" pitchFamily="2" charset="2"/>
              <a:buChar char="§"/>
            </a:pPr>
            <a:r>
              <a:rPr lang="en-US" kern="0" dirty="0" smtClean="0"/>
              <a:t>Or, right-click</a:t>
            </a:r>
            <a:r>
              <a:rPr lang="en-US" kern="0" dirty="0"/>
              <a:t> </a:t>
            </a:r>
            <a:r>
              <a:rPr lang="en-US" kern="0" dirty="0" smtClean="0"/>
              <a:t>on a command and use the popup </a:t>
            </a:r>
            <a:r>
              <a:rPr lang="en-US" b="1" i="1" kern="0" dirty="0" smtClean="0"/>
              <a:t>Edit</a:t>
            </a:r>
            <a:r>
              <a:rPr lang="en-US" kern="0" dirty="0" smtClean="0"/>
              <a:t> menu.</a:t>
            </a:r>
            <a:endParaRPr lang="en-US" kern="0" dirty="0"/>
          </a:p>
          <a:p>
            <a:pPr marL="571500" indent="-457200">
              <a:buSzPct val="150000"/>
              <a:buFont typeface="Wingdings" panose="05000000000000000000" pitchFamily="2" charset="2"/>
              <a:buChar char="§"/>
            </a:pPr>
            <a:r>
              <a:rPr lang="en-US" kern="0" dirty="0" smtClean="0"/>
              <a:t>Command files can also be edited with a text editor and can be created by other software, but be careful when mixing editing tools during an editing session because changes will reflect the tool that saves the changes.</a:t>
            </a:r>
          </a:p>
        </p:txBody>
      </p:sp>
    </p:spTree>
    <p:extLst>
      <p:ext uri="{BB962C8B-B14F-4D97-AF65-F5344CB8AC3E}">
        <p14:creationId xmlns:p14="http://schemas.microsoft.com/office/powerpoint/2010/main" val="248224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Copy / Paste / Delete Commands</a:t>
            </a:r>
            <a:endParaRPr lang="en-US" dirty="0"/>
          </a:p>
        </p:txBody>
      </p:sp>
      <p:sp>
        <p:nvSpPr>
          <p:cNvPr id="3" name="Text Placeholder 2"/>
          <p:cNvSpPr>
            <a:spLocks noGrp="1"/>
          </p:cNvSpPr>
          <p:nvPr>
            <p:ph type="body" sz="quarter" idx="11"/>
          </p:nvPr>
        </p:nvSpPr>
        <p:spPr>
          <a:xfrm>
            <a:off x="137363" y="863421"/>
            <a:ext cx="11956871" cy="4433198"/>
          </a:xfrm>
        </p:spPr>
        <p:txBody>
          <a:bodyPr>
            <a:normAutofit/>
          </a:bodyPr>
          <a:lstStyle/>
          <a:p>
            <a:pPr marL="571500" indent="-457200">
              <a:buSzPct val="150000"/>
              <a:buFont typeface="Wingdings" panose="05000000000000000000" pitchFamily="2" charset="2"/>
              <a:buChar char="§"/>
            </a:pPr>
            <a:r>
              <a:rPr lang="en-US" kern="0" dirty="0" smtClean="0"/>
              <a:t>Commands can be copied and pasted using the main </a:t>
            </a:r>
            <a:r>
              <a:rPr lang="en-US" b="1" i="1" kern="0" dirty="0" smtClean="0"/>
              <a:t>Edit</a:t>
            </a:r>
            <a:r>
              <a:rPr lang="en-US" kern="0" dirty="0" smtClean="0"/>
              <a:t> menu, or right-click popup menu in the </a:t>
            </a:r>
            <a:r>
              <a:rPr lang="en-US" b="1" i="1" kern="0" dirty="0" smtClean="0"/>
              <a:t>Commands</a:t>
            </a:r>
            <a:r>
              <a:rPr lang="en-US" kern="0" dirty="0" smtClean="0"/>
              <a:t> list.</a:t>
            </a:r>
          </a:p>
          <a:p>
            <a:pPr marL="571500" indent="-457200">
              <a:buSzPct val="150000"/>
              <a:buFont typeface="Wingdings" panose="05000000000000000000" pitchFamily="2" charset="2"/>
              <a:buChar char="§"/>
            </a:pPr>
            <a:r>
              <a:rPr lang="en-US" kern="0" dirty="0" smtClean="0"/>
              <a:t>Delete commands by selecting (highlighting) commands to be deleted and then use the </a:t>
            </a:r>
            <a:r>
              <a:rPr lang="en-US" b="1" i="1" kern="0" dirty="0" smtClean="0"/>
              <a:t>Delete Command(s)</a:t>
            </a:r>
            <a:r>
              <a:rPr lang="en-US" kern="0" dirty="0" smtClean="0"/>
              <a:t> item from the </a:t>
            </a:r>
            <a:r>
              <a:rPr lang="en-US" b="1" i="1" kern="0" dirty="0" smtClean="0"/>
              <a:t>Edit</a:t>
            </a:r>
            <a:r>
              <a:rPr lang="en-US" kern="0" dirty="0" smtClean="0"/>
              <a:t> menu, press the </a:t>
            </a:r>
            <a:r>
              <a:rPr lang="en-US" b="1" i="1" kern="0" dirty="0" smtClean="0"/>
              <a:t>Delete</a:t>
            </a:r>
            <a:r>
              <a:rPr lang="en-US" kern="0" dirty="0" smtClean="0"/>
              <a:t> key or use the </a:t>
            </a:r>
            <a:r>
              <a:rPr lang="en-US" b="1" i="1" kern="0" dirty="0" smtClean="0"/>
              <a:t>Clear Commands</a:t>
            </a:r>
            <a:r>
              <a:rPr lang="en-US" kern="0" dirty="0" smtClean="0"/>
              <a:t> button below the command list.</a:t>
            </a:r>
          </a:p>
          <a:p>
            <a:pPr marL="571500" indent="-457200">
              <a:buSzPct val="150000"/>
              <a:buFont typeface="Wingdings" panose="05000000000000000000" pitchFamily="2" charset="2"/>
              <a:buChar char="§"/>
            </a:pPr>
            <a:r>
              <a:rPr lang="en-US" kern="0" dirty="0" smtClean="0"/>
              <a:t>Use the </a:t>
            </a:r>
            <a:r>
              <a:rPr lang="en-US" b="1" i="1" kern="0" dirty="0" smtClean="0"/>
              <a:t>View / Command File Diff</a:t>
            </a:r>
            <a:r>
              <a:rPr lang="en-US" kern="0" dirty="0" smtClean="0"/>
              <a:t> menu to review unsaved changes, but this requires installing KDiff3 or other software to compare files. </a:t>
            </a:r>
            <a:endParaRPr lang="en-US" sz="2800" kern="0" dirty="0"/>
          </a:p>
        </p:txBody>
      </p:sp>
    </p:spTree>
    <p:extLst>
      <p:ext uri="{BB962C8B-B14F-4D97-AF65-F5344CB8AC3E}">
        <p14:creationId xmlns:p14="http://schemas.microsoft.com/office/powerpoint/2010/main" val="11632956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620954"/>
            <a:ext cx="12192000" cy="2045577"/>
          </a:xfrm>
          <a:prstGeom prst="rect">
            <a:avLst/>
          </a:prstGeom>
        </p:spPr>
      </p:pic>
      <p:sp>
        <p:nvSpPr>
          <p:cNvPr id="2" name="Text Placeholder 1"/>
          <p:cNvSpPr>
            <a:spLocks noGrp="1"/>
          </p:cNvSpPr>
          <p:nvPr>
            <p:ph type="body" sz="quarter" idx="10"/>
          </p:nvPr>
        </p:nvSpPr>
        <p:spPr/>
        <p:txBody>
          <a:bodyPr>
            <a:normAutofit fontScale="92500"/>
          </a:bodyPr>
          <a:lstStyle/>
          <a:p>
            <a:r>
              <a:rPr lang="en-US" dirty="0">
                <a:latin typeface="Courier New" panose="02070309020205020404" pitchFamily="49" charset="0"/>
                <a:cs typeface="Courier New" panose="02070309020205020404" pitchFamily="49" charset="0"/>
              </a:rPr>
              <a:t>e</a:t>
            </a:r>
            <a:r>
              <a:rPr lang="en-US" dirty="0" smtClean="0">
                <a:latin typeface="Courier New" panose="02070309020205020404" pitchFamily="49" charset="0"/>
                <a:cs typeface="Courier New" panose="02070309020205020404" pitchFamily="49" charset="0"/>
              </a:rPr>
              <a:t>xample2</a:t>
            </a:r>
            <a:r>
              <a:rPr lang="en-US" dirty="0" smtClean="0"/>
              <a:t>: Troubleshooting </a:t>
            </a:r>
            <a:r>
              <a:rPr lang="en-US" dirty="0" smtClean="0"/>
              <a:t>Using the </a:t>
            </a:r>
            <a:r>
              <a:rPr lang="en-US" dirty="0" smtClean="0"/>
              <a:t>Command Status</a:t>
            </a:r>
            <a:endParaRPr lang="en-US" dirty="0"/>
          </a:p>
        </p:txBody>
      </p:sp>
      <p:sp>
        <p:nvSpPr>
          <p:cNvPr id="8" name="Text Placeholder 3"/>
          <p:cNvSpPr>
            <a:spLocks noGrp="1"/>
          </p:cNvSpPr>
          <p:nvPr>
            <p:ph type="body" sz="quarter" idx="11"/>
          </p:nvPr>
        </p:nvSpPr>
        <p:spPr>
          <a:xfrm>
            <a:off x="0" y="2666531"/>
            <a:ext cx="12192000" cy="2548278"/>
          </a:xfrm>
        </p:spPr>
        <p:txBody>
          <a:bodyPr>
            <a:normAutofit/>
          </a:bodyPr>
          <a:lstStyle/>
          <a:p>
            <a:pPr marL="342900" indent="-342900">
              <a:buFont typeface="Arial" panose="020B0604020202020204" pitchFamily="34" charset="0"/>
              <a:buChar char="•"/>
            </a:pPr>
            <a:r>
              <a:rPr lang="en-US" sz="2000" dirty="0" smtClean="0"/>
              <a:t>Open and run the</a:t>
            </a:r>
            <a:br>
              <a:rPr lang="en-US" sz="2000" dirty="0" smtClean="0"/>
            </a:br>
            <a:r>
              <a:rPr lang="en-US" sz="2000" dirty="0" smtClean="0">
                <a:latin typeface="Courier New" panose="02070309020205020404" pitchFamily="49" charset="0"/>
                <a:cs typeface="Courier New" panose="02070309020205020404" pitchFamily="49" charset="0"/>
              </a:rPr>
              <a:t>example2-error/example-streamflow-error.tstool</a:t>
            </a:r>
            <a:r>
              <a:rPr lang="en-US" sz="2000" dirty="0" smtClean="0"/>
              <a:t> command file.</a:t>
            </a:r>
          </a:p>
          <a:p>
            <a:pPr marL="342900" indent="-342900">
              <a:buFont typeface="Arial" panose="020B0604020202020204" pitchFamily="34" charset="0"/>
              <a:buChar char="•"/>
            </a:pPr>
            <a:r>
              <a:rPr lang="en-US" sz="2000" dirty="0" smtClean="0"/>
              <a:t>A warning or failure (error) will be indicated by yellow markers on left and right of the command list.</a:t>
            </a:r>
          </a:p>
          <a:p>
            <a:pPr marL="342900" indent="-342900">
              <a:buFont typeface="Arial" panose="020B0604020202020204" pitchFamily="34" charset="0"/>
              <a:buChar char="•"/>
            </a:pPr>
            <a:r>
              <a:rPr lang="en-US" sz="2000" dirty="0" smtClean="0"/>
              <a:t>The </a:t>
            </a:r>
            <a:r>
              <a:rPr lang="en-US" sz="2000" b="1" i="1" dirty="0" smtClean="0"/>
              <a:t>Commands</a:t>
            </a:r>
            <a:r>
              <a:rPr lang="en-US" sz="2000" dirty="0" smtClean="0"/>
              <a:t> list title will also indicate the number of commands with failures and warnings.</a:t>
            </a:r>
          </a:p>
          <a:p>
            <a:pPr marL="342900" indent="-342900">
              <a:buFont typeface="Arial" panose="020B0604020202020204" pitchFamily="34" charset="0"/>
              <a:buChar char="•"/>
            </a:pPr>
            <a:r>
              <a:rPr lang="en-US" sz="2000" dirty="0" smtClean="0"/>
              <a:t>Mouse over the symbol on the left to view the command log.</a:t>
            </a:r>
          </a:p>
          <a:p>
            <a:pPr marL="342900" indent="-342900">
              <a:buFont typeface="Arial" panose="020B0604020202020204" pitchFamily="34" charset="0"/>
              <a:buChar char="•"/>
            </a:pPr>
            <a:r>
              <a:rPr lang="en-US" sz="2000" dirty="0" smtClean="0"/>
              <a:t>Right-click on the command and use the </a:t>
            </a:r>
            <a:r>
              <a:rPr lang="en-US" sz="2000" b="1" i="1" dirty="0" smtClean="0"/>
              <a:t>Show Command Status (Success/Warning/Failure)</a:t>
            </a:r>
            <a:r>
              <a:rPr lang="en-US" sz="2000" dirty="0" smtClean="0"/>
              <a:t> menu (see the next slide).</a:t>
            </a:r>
          </a:p>
        </p:txBody>
      </p:sp>
      <p:sp>
        <p:nvSpPr>
          <p:cNvPr id="9" name="Line 12"/>
          <p:cNvSpPr>
            <a:spLocks noChangeShapeType="1"/>
          </p:cNvSpPr>
          <p:nvPr/>
        </p:nvSpPr>
        <p:spPr bwMode="auto">
          <a:xfrm flipH="1" flipV="1">
            <a:off x="3416566" y="1591071"/>
            <a:ext cx="639682"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 name="Line 12"/>
          <p:cNvSpPr>
            <a:spLocks noChangeShapeType="1"/>
          </p:cNvSpPr>
          <p:nvPr/>
        </p:nvSpPr>
        <p:spPr bwMode="auto">
          <a:xfrm>
            <a:off x="11284857" y="1574800"/>
            <a:ext cx="528223"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1" name="Line 12"/>
          <p:cNvSpPr>
            <a:spLocks noChangeShapeType="1"/>
          </p:cNvSpPr>
          <p:nvPr/>
        </p:nvSpPr>
        <p:spPr bwMode="auto">
          <a:xfrm flipH="1" flipV="1">
            <a:off x="3256908" y="700257"/>
            <a:ext cx="639682"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22801607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181600" y="939736"/>
            <a:ext cx="7010400" cy="4429125"/>
          </a:xfrm>
          <a:prstGeom prst="rect">
            <a:avLst/>
          </a:prstGeom>
        </p:spPr>
      </p:pic>
      <p:sp>
        <p:nvSpPr>
          <p:cNvPr id="2" name="Text Placeholder 1"/>
          <p:cNvSpPr>
            <a:spLocks noGrp="1"/>
          </p:cNvSpPr>
          <p:nvPr>
            <p:ph type="body" sz="quarter" idx="10"/>
          </p:nvPr>
        </p:nvSpPr>
        <p:spPr/>
        <p:txBody>
          <a:bodyPr/>
          <a:lstStyle/>
          <a:p>
            <a:r>
              <a:rPr lang="en-US" dirty="0"/>
              <a:t>Troubleshooting Using the Command Status</a:t>
            </a:r>
            <a:endParaRPr lang="en-US" dirty="0"/>
          </a:p>
        </p:txBody>
      </p:sp>
      <p:sp>
        <p:nvSpPr>
          <p:cNvPr id="4" name="Text Placeholder 3"/>
          <p:cNvSpPr>
            <a:spLocks noGrp="1"/>
          </p:cNvSpPr>
          <p:nvPr>
            <p:ph type="body" sz="quarter" idx="11"/>
          </p:nvPr>
        </p:nvSpPr>
        <p:spPr>
          <a:xfrm>
            <a:off x="190671" y="1229393"/>
            <a:ext cx="4838529" cy="3190208"/>
          </a:xfrm>
        </p:spPr>
        <p:txBody>
          <a:bodyPr>
            <a:normAutofit fontScale="92500" lnSpcReduction="20000"/>
          </a:bodyPr>
          <a:lstStyle/>
          <a:p>
            <a:pPr marL="342900" indent="-342900">
              <a:lnSpc>
                <a:spcPct val="100000"/>
              </a:lnSpc>
              <a:buFont typeface="Arial" panose="020B0604020202020204" pitchFamily="34" charset="0"/>
              <a:buChar char="•"/>
            </a:pPr>
            <a:r>
              <a:rPr lang="en-US" sz="2000" dirty="0" smtClean="0"/>
              <a:t>Show the status for a command by right-clicking </a:t>
            </a:r>
            <a:r>
              <a:rPr lang="en-US" sz="2000" dirty="0"/>
              <a:t>on the command and use the </a:t>
            </a:r>
            <a:r>
              <a:rPr lang="en-US" sz="2000" b="1" i="1" dirty="0"/>
              <a:t>Show Command Status (Success/Warning/Failure)</a:t>
            </a:r>
            <a:r>
              <a:rPr lang="en-US" sz="2000" dirty="0"/>
              <a:t> </a:t>
            </a:r>
            <a:r>
              <a:rPr lang="en-US" sz="2000" dirty="0" smtClean="0"/>
              <a:t>menu. </a:t>
            </a:r>
          </a:p>
          <a:p>
            <a:pPr marL="342900" indent="-342900">
              <a:lnSpc>
                <a:spcPct val="100000"/>
              </a:lnSpc>
              <a:buFont typeface="Arial" panose="020B0604020202020204" pitchFamily="34" charset="0"/>
              <a:buChar char="•"/>
            </a:pPr>
            <a:r>
              <a:rPr lang="en-US" sz="2000" dirty="0" smtClean="0"/>
              <a:t>Each command may be processed using three phases, with a status for each phase.</a:t>
            </a:r>
          </a:p>
          <a:p>
            <a:pPr marL="342900" indent="-342900">
              <a:lnSpc>
                <a:spcPct val="100000"/>
              </a:lnSpc>
              <a:buFont typeface="Arial" panose="020B0604020202020204" pitchFamily="34" charset="0"/>
              <a:buChar char="•"/>
            </a:pPr>
            <a:r>
              <a:rPr lang="en-US" sz="2000" dirty="0" smtClean="0"/>
              <a:t>Command log messages are generated when a problem occurs, describe the problem and provide recommendations to fix the problem.</a:t>
            </a:r>
            <a:endParaRPr lang="en-US" sz="2000" dirty="0"/>
          </a:p>
        </p:txBody>
      </p:sp>
      <p:sp>
        <p:nvSpPr>
          <p:cNvPr id="7" name="Line 12"/>
          <p:cNvSpPr>
            <a:spLocks noChangeShapeType="1"/>
          </p:cNvSpPr>
          <p:nvPr/>
        </p:nvSpPr>
        <p:spPr bwMode="auto">
          <a:xfrm>
            <a:off x="3430844" y="2947485"/>
            <a:ext cx="1750756"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 name="Line 12"/>
          <p:cNvSpPr>
            <a:spLocks noChangeShapeType="1"/>
          </p:cNvSpPr>
          <p:nvPr/>
        </p:nvSpPr>
        <p:spPr bwMode="auto">
          <a:xfrm flipV="1">
            <a:off x="3410561" y="4043962"/>
            <a:ext cx="1804053" cy="10708"/>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37313559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Troubleshooting Using the TSTool </a:t>
            </a:r>
            <a:r>
              <a:rPr lang="en-US" dirty="0" smtClean="0"/>
              <a:t>Log File</a:t>
            </a:r>
            <a:endParaRPr lang="en-US" dirty="0"/>
          </a:p>
        </p:txBody>
      </p:sp>
      <p:sp>
        <p:nvSpPr>
          <p:cNvPr id="4" name="Text Placeholder 3"/>
          <p:cNvSpPr>
            <a:spLocks noGrp="1"/>
          </p:cNvSpPr>
          <p:nvPr>
            <p:ph type="body" sz="quarter" idx="11"/>
          </p:nvPr>
        </p:nvSpPr>
        <p:spPr>
          <a:xfrm>
            <a:off x="198409" y="872047"/>
            <a:ext cx="11731924" cy="4795508"/>
          </a:xfrm>
        </p:spPr>
        <p:txBody>
          <a:bodyPr>
            <a:normAutofit/>
          </a:bodyPr>
          <a:lstStyle/>
          <a:p>
            <a:pPr marL="571500" indent="-457200">
              <a:buSzPct val="150000"/>
              <a:buFont typeface="Wingdings" panose="05000000000000000000" pitchFamily="2" charset="2"/>
              <a:buChar char="§"/>
            </a:pPr>
            <a:r>
              <a:rPr lang="en-US" dirty="0"/>
              <a:t>The TSTool log file may need to be checked during </a:t>
            </a:r>
            <a:r>
              <a:rPr lang="en-US" dirty="0" smtClean="0"/>
              <a:t>troubleshooting.</a:t>
            </a:r>
            <a:endParaRPr lang="en-US" dirty="0" smtClean="0"/>
          </a:p>
          <a:p>
            <a:pPr marL="571500" indent="-457200">
              <a:buSzPct val="150000"/>
              <a:buFont typeface="Wingdings" panose="05000000000000000000" pitchFamily="2" charset="2"/>
              <a:buChar char="§"/>
            </a:pPr>
            <a:r>
              <a:rPr lang="en-US" dirty="0"/>
              <a:t>The log file may need to be provided to </a:t>
            </a:r>
            <a:r>
              <a:rPr lang="en-US" dirty="0" smtClean="0"/>
              <a:t>support.</a:t>
            </a:r>
            <a:endParaRPr lang="en-US" dirty="0"/>
          </a:p>
          <a:p>
            <a:pPr marL="571500" indent="-457200">
              <a:buSzPct val="150000"/>
              <a:buFont typeface="Wingdings" panose="05000000000000000000" pitchFamily="2" charset="2"/>
              <a:buChar char="§"/>
            </a:pPr>
            <a:r>
              <a:rPr lang="en-US" dirty="0"/>
              <a:t>Use the </a:t>
            </a:r>
            <a:r>
              <a:rPr lang="en-US" b="1" i="1" dirty="0"/>
              <a:t>Tools / Diagnostics – View Log File (Startup)…</a:t>
            </a:r>
            <a:r>
              <a:rPr lang="en-US" dirty="0"/>
              <a:t> menu to view startup messages, including information about </a:t>
            </a:r>
            <a:r>
              <a:rPr lang="en-US" dirty="0" smtClean="0"/>
              <a:t>configuration.</a:t>
            </a:r>
            <a:endParaRPr lang="en-US" dirty="0"/>
          </a:p>
          <a:p>
            <a:pPr marL="571500" indent="-457200">
              <a:buSzPct val="150000"/>
              <a:buFont typeface="Wingdings" panose="05000000000000000000" pitchFamily="2" charset="2"/>
              <a:buChar char="§"/>
            </a:pPr>
            <a:r>
              <a:rPr lang="en-US" dirty="0" smtClean="0"/>
              <a:t>The </a:t>
            </a:r>
            <a:r>
              <a:rPr lang="en-US" dirty="0">
                <a:latin typeface="Courier New" panose="02070309020205020404" pitchFamily="49" charset="0"/>
                <a:cs typeface="Courier New" panose="02070309020205020404" pitchFamily="49" charset="0"/>
              </a:rPr>
              <a:t>StartLog</a:t>
            </a:r>
            <a:r>
              <a:rPr lang="en-US" dirty="0"/>
              <a:t> command can be used to start a new log file, which can be viewed </a:t>
            </a:r>
            <a:r>
              <a:rPr lang="en-US" dirty="0" smtClean="0"/>
              <a:t>with the </a:t>
            </a:r>
            <a:r>
              <a:rPr lang="en-US" b="1" i="1" dirty="0"/>
              <a:t>Tools / Diagnostics – View Log File…</a:t>
            </a:r>
            <a:r>
              <a:rPr lang="en-US" dirty="0"/>
              <a:t> </a:t>
            </a:r>
            <a:r>
              <a:rPr lang="en-US" dirty="0" smtClean="0"/>
              <a:t>menu.</a:t>
            </a:r>
            <a:endParaRPr lang="en-US" dirty="0"/>
          </a:p>
        </p:txBody>
      </p:sp>
    </p:spTree>
    <p:extLst>
      <p:ext uri="{BB962C8B-B14F-4D97-AF65-F5344CB8AC3E}">
        <p14:creationId xmlns:p14="http://schemas.microsoft.com/office/powerpoint/2010/main" val="1318207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Presentation Goals</a:t>
            </a:r>
            <a:endParaRPr lang="en-US" dirty="0"/>
          </a:p>
        </p:txBody>
      </p:sp>
      <p:sp>
        <p:nvSpPr>
          <p:cNvPr id="3" name="Text Placeholder 2"/>
          <p:cNvSpPr>
            <a:spLocks noGrp="1"/>
          </p:cNvSpPr>
          <p:nvPr>
            <p:ph type="body" sz="quarter" idx="11"/>
          </p:nvPr>
        </p:nvSpPr>
        <p:spPr>
          <a:xfrm>
            <a:off x="137363" y="863421"/>
            <a:ext cx="11956871" cy="4433198"/>
          </a:xfrm>
        </p:spPr>
        <p:txBody>
          <a:bodyPr>
            <a:normAutofit/>
          </a:bodyPr>
          <a:lstStyle/>
          <a:p>
            <a:pPr marL="571500" indent="-457200">
              <a:buSzPct val="150000"/>
              <a:buFont typeface="Wingdings" panose="05000000000000000000" pitchFamily="2" charset="2"/>
              <a:buChar char="§"/>
            </a:pPr>
            <a:r>
              <a:rPr lang="en-US" kern="0" dirty="0" smtClean="0"/>
              <a:t>Provide </a:t>
            </a:r>
            <a:r>
              <a:rPr lang="en-US" kern="0" dirty="0"/>
              <a:t>an introduction to TSTool </a:t>
            </a:r>
            <a:r>
              <a:rPr lang="en-US" kern="0" dirty="0" smtClean="0"/>
              <a:t>commands.</a:t>
            </a:r>
            <a:endParaRPr lang="en-US" kern="0" dirty="0"/>
          </a:p>
          <a:p>
            <a:pPr marL="571500" indent="-457200">
              <a:buSzPct val="150000"/>
              <a:buFont typeface="Wingdings" panose="05000000000000000000" pitchFamily="2" charset="2"/>
              <a:buChar char="§"/>
            </a:pPr>
            <a:r>
              <a:rPr lang="en-US" kern="0" dirty="0" smtClean="0"/>
              <a:t>Run </a:t>
            </a:r>
            <a:r>
              <a:rPr lang="en-US" kern="0" dirty="0" smtClean="0"/>
              <a:t>working examples</a:t>
            </a:r>
            <a:r>
              <a:rPr lang="en-US" kern="0" dirty="0"/>
              <a:t>, each of which reside in a folder distributed with presentation:</a:t>
            </a:r>
          </a:p>
          <a:p>
            <a:pPr marL="1028700" lvl="1" indent="-457200">
              <a:buSzPct val="150000"/>
              <a:buFont typeface="Arial" panose="020B0604020202020204" pitchFamily="34" charset="0"/>
              <a:buChar char="−"/>
            </a:pPr>
            <a:r>
              <a:rPr lang="en-US" sz="2800" kern="0" dirty="0"/>
              <a:t>See the </a:t>
            </a:r>
            <a:r>
              <a:rPr lang="en-US" sz="2800" kern="0" dirty="0">
                <a:latin typeface="Courier New" panose="02070309020205020404" pitchFamily="49" charset="0"/>
                <a:cs typeface="Courier New" panose="02070309020205020404" pitchFamily="49" charset="0"/>
              </a:rPr>
              <a:t>doc/training</a:t>
            </a:r>
            <a:r>
              <a:rPr lang="en-US" sz="2800" kern="0" dirty="0"/>
              <a:t> folder under the software installation folder</a:t>
            </a:r>
          </a:p>
          <a:p>
            <a:pPr marL="1028700" lvl="1" indent="-457200">
              <a:buSzPct val="150000"/>
              <a:buFont typeface="Arial" panose="020B0604020202020204" pitchFamily="34" charset="0"/>
              <a:buChar char="−"/>
            </a:pPr>
            <a:r>
              <a:rPr lang="en-US" sz="2800" kern="0" dirty="0"/>
              <a:t>Full use of TSTool requires access to the internet </a:t>
            </a:r>
            <a:r>
              <a:rPr lang="en-US" sz="2800" kern="0" dirty="0" smtClean="0"/>
              <a:t>and may require installing databases and other software</a:t>
            </a:r>
            <a:endParaRPr lang="en-US" sz="2800" kern="0" dirty="0"/>
          </a:p>
        </p:txBody>
      </p:sp>
    </p:spTree>
    <p:extLst>
      <p:ext uri="{BB962C8B-B14F-4D97-AF65-F5344CB8AC3E}">
        <p14:creationId xmlns:p14="http://schemas.microsoft.com/office/powerpoint/2010/main" val="12667685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latin typeface="Courier New" panose="02070309020205020404" pitchFamily="49" charset="0"/>
                <a:cs typeface="Courier New" panose="02070309020205020404" pitchFamily="49" charset="0"/>
              </a:rPr>
              <a:t>e</a:t>
            </a:r>
            <a:r>
              <a:rPr lang="en-US" dirty="0" smtClean="0">
                <a:latin typeface="Courier New" panose="02070309020205020404" pitchFamily="49" charset="0"/>
                <a:cs typeface="Courier New" panose="02070309020205020404" pitchFamily="49" charset="0"/>
              </a:rPr>
              <a:t>xample3</a:t>
            </a:r>
            <a:r>
              <a:rPr lang="en-US" dirty="0" smtClean="0"/>
              <a:t>: Running Average</a:t>
            </a:r>
            <a:endParaRPr lang="en-US" dirty="0"/>
          </a:p>
        </p:txBody>
      </p:sp>
      <p:sp>
        <p:nvSpPr>
          <p:cNvPr id="8" name="Text Placeholder 3"/>
          <p:cNvSpPr>
            <a:spLocks noGrp="1"/>
          </p:cNvSpPr>
          <p:nvPr>
            <p:ph type="body" sz="quarter" idx="11"/>
          </p:nvPr>
        </p:nvSpPr>
        <p:spPr>
          <a:xfrm>
            <a:off x="0" y="837731"/>
            <a:ext cx="12192000" cy="2548278"/>
          </a:xfrm>
        </p:spPr>
        <p:txBody>
          <a:bodyPr>
            <a:normAutofit/>
          </a:bodyPr>
          <a:lstStyle/>
          <a:p>
            <a:pPr marL="342900" indent="-342900">
              <a:buFont typeface="Arial" panose="020B0604020202020204" pitchFamily="34" charset="0"/>
              <a:buChar char="•"/>
            </a:pPr>
            <a:r>
              <a:rPr lang="en-US" sz="2000" dirty="0" smtClean="0"/>
              <a:t>Open and run the</a:t>
            </a:r>
            <a:br>
              <a:rPr lang="en-US" sz="2000" dirty="0" smtClean="0"/>
            </a:br>
            <a:r>
              <a:rPr lang="en-US" sz="2000" dirty="0" smtClean="0">
                <a:latin typeface="Courier New" panose="02070309020205020404" pitchFamily="49" charset="0"/>
                <a:cs typeface="Courier New" panose="02070309020205020404" pitchFamily="49" charset="0"/>
              </a:rPr>
              <a:t>example3-running-average/example-running-average.tstool</a:t>
            </a:r>
            <a:r>
              <a:rPr lang="en-US" sz="2000" dirty="0" smtClean="0"/>
              <a:t> command file.</a:t>
            </a:r>
          </a:p>
          <a:p>
            <a:pPr marL="342900" indent="-342900">
              <a:buFont typeface="Arial" panose="020B0604020202020204" pitchFamily="34" charset="0"/>
              <a:buChar char="•"/>
            </a:pPr>
            <a:r>
              <a:rPr lang="en-US" sz="2000" dirty="0" smtClean="0"/>
              <a:t>This example builds on example1 by adding several new commands.</a:t>
            </a:r>
          </a:p>
          <a:p>
            <a:pPr marL="342900" indent="-342900">
              <a:buFont typeface="Arial" panose="020B0604020202020204" pitchFamily="34" charset="0"/>
              <a:buChar char="•"/>
            </a:pPr>
            <a:r>
              <a:rPr lang="en-US" sz="2000" dirty="0" smtClean="0"/>
              <a:t>The following slides show how to use other commands to process and output time series.</a:t>
            </a:r>
          </a:p>
        </p:txBody>
      </p:sp>
    </p:spTree>
    <p:extLst>
      <p:ext uri="{BB962C8B-B14F-4D97-AF65-F5344CB8AC3E}">
        <p14:creationId xmlns:p14="http://schemas.microsoft.com/office/powerpoint/2010/main" val="3382723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6096000" y="1296761"/>
            <a:ext cx="5867400" cy="3362325"/>
          </a:xfrm>
          <a:prstGeom prst="rect">
            <a:avLst/>
          </a:prstGeom>
        </p:spPr>
      </p:pic>
      <p:sp>
        <p:nvSpPr>
          <p:cNvPr id="2" name="Text Placeholder 1"/>
          <p:cNvSpPr>
            <a:spLocks noGrp="1"/>
          </p:cNvSpPr>
          <p:nvPr>
            <p:ph type="body" sz="quarter" idx="10"/>
          </p:nvPr>
        </p:nvSpPr>
        <p:spPr/>
        <p:txBody>
          <a:bodyPr/>
          <a:lstStyle/>
          <a:p>
            <a:r>
              <a:rPr lang="en-US" dirty="0" smtClean="0"/>
              <a:t>Use a </a:t>
            </a:r>
            <a:r>
              <a:rPr lang="en-US" dirty="0" smtClean="0">
                <a:latin typeface="Courier New" panose="02070309020205020404" pitchFamily="49" charset="0"/>
                <a:cs typeface="Courier New" panose="02070309020205020404" pitchFamily="49" charset="0"/>
              </a:rPr>
              <a:t>StartLog</a:t>
            </a:r>
            <a:r>
              <a:rPr lang="en-US" dirty="0" smtClean="0"/>
              <a:t> Command for Troubleshooting</a:t>
            </a:r>
            <a:endParaRPr lang="en-US" dirty="0"/>
          </a:p>
        </p:txBody>
      </p:sp>
      <p:sp>
        <p:nvSpPr>
          <p:cNvPr id="4" name="Text Placeholder 3"/>
          <p:cNvSpPr>
            <a:spLocks noGrp="1"/>
          </p:cNvSpPr>
          <p:nvPr>
            <p:ph type="body" sz="quarter" idx="11"/>
          </p:nvPr>
        </p:nvSpPr>
        <p:spPr>
          <a:xfrm>
            <a:off x="219700" y="960878"/>
            <a:ext cx="4838529" cy="3190208"/>
          </a:xfrm>
        </p:spPr>
        <p:txBody>
          <a:bodyPr>
            <a:normAutofit fontScale="92500" lnSpcReduction="10000"/>
          </a:bodyPr>
          <a:lstStyle/>
          <a:p>
            <a:pPr marL="342900" indent="-342900">
              <a:buFont typeface="Arial" panose="020B0604020202020204" pitchFamily="34" charset="0"/>
              <a:buChar char="•"/>
            </a:pPr>
            <a:r>
              <a:rPr lang="en-US" sz="2000" dirty="0" smtClean="0"/>
              <a:t>Use as the first command to track all commands in a workflow.</a:t>
            </a:r>
          </a:p>
          <a:p>
            <a:pPr marL="342900" indent="-342900">
              <a:buFont typeface="Arial" panose="020B0604020202020204" pitchFamily="34" charset="0"/>
              <a:buChar char="•"/>
            </a:pPr>
            <a:r>
              <a:rPr lang="en-US" sz="2000" dirty="0" smtClean="0"/>
              <a:t>See the </a:t>
            </a:r>
            <a:r>
              <a:rPr lang="en-US" sz="2000" b="1" i="1" dirty="0" smtClean="0"/>
              <a:t>Commands / Logging and Messaging</a:t>
            </a:r>
            <a:r>
              <a:rPr lang="en-US" sz="2000" dirty="0" smtClean="0"/>
              <a:t> menu.</a:t>
            </a:r>
          </a:p>
          <a:p>
            <a:pPr marL="342900" indent="-342900">
              <a:buFont typeface="Arial" panose="020B0604020202020204" pitchFamily="34" charset="0"/>
              <a:buChar char="•"/>
            </a:pPr>
            <a:r>
              <a:rPr lang="en-US" sz="2000" dirty="0" smtClean="0"/>
              <a:t>Use a filename that is the same as the command file with “.log” at end to avoid confusion.</a:t>
            </a:r>
          </a:p>
          <a:p>
            <a:pPr marL="342900" indent="-342900">
              <a:buFont typeface="Arial" panose="020B0604020202020204" pitchFamily="34" charset="0"/>
              <a:buChar char="•"/>
            </a:pPr>
            <a:r>
              <a:rPr lang="en-US" sz="2000" dirty="0" smtClean="0"/>
              <a:t>Can limit the log file size.</a:t>
            </a:r>
          </a:p>
          <a:p>
            <a:pPr marL="342900" indent="-342900">
              <a:buFont typeface="Arial" panose="020B0604020202020204" pitchFamily="34" charset="0"/>
              <a:buChar char="•"/>
            </a:pPr>
            <a:r>
              <a:rPr lang="en-US" sz="2000" dirty="0" smtClean="0"/>
              <a:t>Use the </a:t>
            </a:r>
            <a:r>
              <a:rPr lang="en-US" sz="2000" b="1" i="1" dirty="0" smtClean="0"/>
              <a:t>Tools / Diagnostics - View Log File…</a:t>
            </a:r>
            <a:r>
              <a:rPr lang="en-US" sz="2000" dirty="0" smtClean="0"/>
              <a:t> menu to view the log file contents.</a:t>
            </a:r>
            <a:endParaRPr lang="en-US" sz="2000" dirty="0"/>
          </a:p>
        </p:txBody>
      </p:sp>
      <p:sp>
        <p:nvSpPr>
          <p:cNvPr id="7" name="Line 12"/>
          <p:cNvSpPr>
            <a:spLocks noChangeShapeType="1"/>
          </p:cNvSpPr>
          <p:nvPr/>
        </p:nvSpPr>
        <p:spPr bwMode="auto">
          <a:xfrm>
            <a:off x="4740401" y="2838628"/>
            <a:ext cx="1750756"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 name="Line 12"/>
          <p:cNvSpPr>
            <a:spLocks noChangeShapeType="1"/>
          </p:cNvSpPr>
          <p:nvPr/>
        </p:nvSpPr>
        <p:spPr bwMode="auto">
          <a:xfrm flipV="1">
            <a:off x="4740401" y="3115522"/>
            <a:ext cx="1355599"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38033950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653317" y="754743"/>
            <a:ext cx="7505700" cy="5029200"/>
          </a:xfrm>
          <a:prstGeom prst="rect">
            <a:avLst/>
          </a:prstGeom>
        </p:spPr>
      </p:pic>
      <p:sp>
        <p:nvSpPr>
          <p:cNvPr id="2" name="Text Placeholder 1"/>
          <p:cNvSpPr>
            <a:spLocks noGrp="1"/>
          </p:cNvSpPr>
          <p:nvPr>
            <p:ph type="body" sz="quarter" idx="10"/>
          </p:nvPr>
        </p:nvSpPr>
        <p:spPr/>
        <p:txBody>
          <a:bodyPr>
            <a:normAutofit fontScale="92500"/>
          </a:bodyPr>
          <a:lstStyle/>
          <a:p>
            <a:r>
              <a:rPr lang="en-US" dirty="0" smtClean="0"/>
              <a:t>Use a </a:t>
            </a:r>
            <a:r>
              <a:rPr lang="en-US" dirty="0" smtClean="0">
                <a:latin typeface="Courier New" panose="02070309020205020404" pitchFamily="49" charset="0"/>
                <a:cs typeface="Courier New" panose="02070309020205020404" pitchFamily="49" charset="0"/>
              </a:rPr>
              <a:t>SetInputPeriod</a:t>
            </a:r>
            <a:r>
              <a:rPr lang="en-US" dirty="0" smtClean="0"/>
              <a:t> Command to Control Reading</a:t>
            </a:r>
            <a:endParaRPr lang="en-US" dirty="0"/>
          </a:p>
        </p:txBody>
      </p:sp>
      <p:sp>
        <p:nvSpPr>
          <p:cNvPr id="4" name="Text Placeholder 3"/>
          <p:cNvSpPr>
            <a:spLocks noGrp="1"/>
          </p:cNvSpPr>
          <p:nvPr>
            <p:ph type="body" sz="quarter" idx="11"/>
          </p:nvPr>
        </p:nvSpPr>
        <p:spPr>
          <a:xfrm>
            <a:off x="-1" y="698499"/>
            <a:ext cx="4653317" cy="5034643"/>
          </a:xfrm>
        </p:spPr>
        <p:txBody>
          <a:bodyPr>
            <a:normAutofit fontScale="85000" lnSpcReduction="10000"/>
          </a:bodyPr>
          <a:lstStyle/>
          <a:p>
            <a:pPr marL="342900" indent="-342900">
              <a:lnSpc>
                <a:spcPct val="110000"/>
              </a:lnSpc>
              <a:buFont typeface="Arial" panose="020B0604020202020204" pitchFamily="34" charset="0"/>
              <a:buChar char="•"/>
            </a:pPr>
            <a:r>
              <a:rPr lang="en-US" sz="2000" dirty="0" smtClean="0"/>
              <a:t>Use the </a:t>
            </a:r>
            <a:r>
              <a:rPr lang="en-US" sz="2000" dirty="0" smtClean="0">
                <a:latin typeface="Courier New" panose="02070309020205020404" pitchFamily="49" charset="0"/>
                <a:cs typeface="Courier New" panose="02070309020205020404" pitchFamily="49" charset="0"/>
              </a:rPr>
              <a:t>SetInputPeriod</a:t>
            </a:r>
            <a:r>
              <a:rPr lang="en-US" sz="2000" dirty="0" smtClean="0"/>
              <a:t> command to set a global read period.</a:t>
            </a:r>
          </a:p>
          <a:p>
            <a:pPr marL="342900" indent="-342900">
              <a:lnSpc>
                <a:spcPct val="110000"/>
              </a:lnSpc>
              <a:buFont typeface="Arial" panose="020B0604020202020204" pitchFamily="34" charset="0"/>
              <a:buChar char="•"/>
            </a:pPr>
            <a:r>
              <a:rPr lang="en-US" sz="2000" dirty="0" smtClean="0"/>
              <a:t>See the </a:t>
            </a:r>
            <a:r>
              <a:rPr lang="en-US" sz="2000" b="1" i="1" dirty="0" smtClean="0"/>
              <a:t>Commands / Read Time Series</a:t>
            </a:r>
            <a:r>
              <a:rPr lang="en-US" sz="2000" dirty="0" smtClean="0"/>
              <a:t> menu.</a:t>
            </a:r>
          </a:p>
          <a:p>
            <a:pPr marL="342900" indent="-342900">
              <a:lnSpc>
                <a:spcPct val="110000"/>
              </a:lnSpc>
              <a:buFont typeface="Arial" panose="020B0604020202020204" pitchFamily="34" charset="0"/>
              <a:buChar char="•"/>
            </a:pPr>
            <a:r>
              <a:rPr lang="en-US" sz="2000" dirty="0" smtClean="0"/>
              <a:t>Some read commands return all available data by default.  However, HydroBase web services return a short recent period by default.</a:t>
            </a:r>
          </a:p>
          <a:p>
            <a:pPr marL="342900" indent="-342900">
              <a:lnSpc>
                <a:spcPct val="110000"/>
              </a:lnSpc>
              <a:buFont typeface="Arial" panose="020B0604020202020204" pitchFamily="34" charset="0"/>
              <a:buChar char="•"/>
            </a:pPr>
            <a:r>
              <a:rPr lang="en-US" sz="2000" dirty="0" smtClean="0"/>
              <a:t>Use the TSTool main window browser to view the available data period for time series and pick a period that is suitable.</a:t>
            </a:r>
          </a:p>
          <a:p>
            <a:pPr marL="342900" indent="-342900">
              <a:lnSpc>
                <a:spcPct val="110000"/>
              </a:lnSpc>
              <a:buFont typeface="Arial" panose="020B0604020202020204" pitchFamily="34" charset="0"/>
              <a:buChar char="•"/>
            </a:pPr>
            <a:r>
              <a:rPr lang="en-US" sz="2000" dirty="0" smtClean="0"/>
              <a:t>Some commands allow the period to be set only for that command.</a:t>
            </a:r>
          </a:p>
          <a:p>
            <a:pPr marL="342900" indent="-342900">
              <a:lnSpc>
                <a:spcPct val="110000"/>
              </a:lnSpc>
              <a:buFont typeface="Arial" panose="020B0604020202020204" pitchFamily="34" charset="0"/>
              <a:buChar char="•"/>
            </a:pPr>
            <a:r>
              <a:rPr lang="en-US" sz="2000" dirty="0" smtClean="0"/>
              <a:t>Once data are viewed, additional commands can be used to fill missing data.</a:t>
            </a:r>
          </a:p>
        </p:txBody>
      </p:sp>
    </p:spTree>
    <p:extLst>
      <p:ext uri="{BB962C8B-B14F-4D97-AF65-F5344CB8AC3E}">
        <p14:creationId xmlns:p14="http://schemas.microsoft.com/office/powerpoint/2010/main" val="5752438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943475" y="698500"/>
            <a:ext cx="7248525" cy="6200775"/>
          </a:xfrm>
          <a:prstGeom prst="rect">
            <a:avLst/>
          </a:prstGeom>
        </p:spPr>
      </p:pic>
      <p:sp>
        <p:nvSpPr>
          <p:cNvPr id="2" name="Text Placeholder 1"/>
          <p:cNvSpPr>
            <a:spLocks noGrp="1"/>
          </p:cNvSpPr>
          <p:nvPr>
            <p:ph type="body" sz="quarter" idx="10"/>
          </p:nvPr>
        </p:nvSpPr>
        <p:spPr/>
        <p:txBody>
          <a:bodyPr>
            <a:normAutofit fontScale="77500" lnSpcReduction="20000"/>
          </a:bodyPr>
          <a:lstStyle/>
          <a:p>
            <a:r>
              <a:rPr lang="en-US" dirty="0" smtClean="0"/>
              <a:t>Use the </a:t>
            </a:r>
            <a:r>
              <a:rPr lang="en-US" dirty="0" smtClean="0">
                <a:latin typeface="Courier New" panose="02070309020205020404" pitchFamily="49" charset="0"/>
                <a:cs typeface="Courier New" panose="02070309020205020404" pitchFamily="49" charset="0"/>
              </a:rPr>
              <a:t>RunningStatisticTimeSeries</a:t>
            </a:r>
            <a:r>
              <a:rPr lang="en-US" dirty="0" smtClean="0"/>
              <a:t> Command for Analysis</a:t>
            </a:r>
            <a:endParaRPr lang="en-US" dirty="0"/>
          </a:p>
        </p:txBody>
      </p:sp>
      <p:sp>
        <p:nvSpPr>
          <p:cNvPr id="4" name="Text Placeholder 3"/>
          <p:cNvSpPr>
            <a:spLocks noGrp="1"/>
          </p:cNvSpPr>
          <p:nvPr>
            <p:ph type="body" sz="quarter" idx="11"/>
          </p:nvPr>
        </p:nvSpPr>
        <p:spPr>
          <a:xfrm>
            <a:off x="-75564" y="1272935"/>
            <a:ext cx="4838529" cy="4481979"/>
          </a:xfrm>
        </p:spPr>
        <p:txBody>
          <a:bodyPr>
            <a:normAutofit lnSpcReduction="10000"/>
          </a:bodyPr>
          <a:lstStyle/>
          <a:p>
            <a:pPr marL="342900" indent="-342900">
              <a:buFont typeface="Arial" panose="020B0604020202020204" pitchFamily="34" charset="0"/>
              <a:buChar char="•"/>
            </a:pPr>
            <a:r>
              <a:rPr lang="en-US" sz="2000" dirty="0" smtClean="0"/>
              <a:t>See the </a:t>
            </a:r>
            <a:r>
              <a:rPr lang="en-US" sz="2000" b="1" i="1" dirty="0" smtClean="0"/>
              <a:t>Commands / Create Time Series</a:t>
            </a:r>
            <a:r>
              <a:rPr lang="en-US" sz="2000" dirty="0" smtClean="0"/>
              <a:t> menu.</a:t>
            </a:r>
          </a:p>
          <a:p>
            <a:pPr marL="342900" indent="-342900">
              <a:buFont typeface="Arial" panose="020B0604020202020204" pitchFamily="34" charset="0"/>
              <a:buChar char="•"/>
            </a:pPr>
            <a:r>
              <a:rPr lang="en-US" sz="2000" dirty="0" smtClean="0"/>
              <a:t>The “TS list” indicates which time series should be processed.</a:t>
            </a:r>
          </a:p>
          <a:p>
            <a:pPr marL="342900" indent="-342900">
              <a:buFont typeface="Arial" panose="020B0604020202020204" pitchFamily="34" charset="0"/>
              <a:buChar char="•"/>
            </a:pPr>
            <a:r>
              <a:rPr lang="en-US" sz="2000" dirty="0" smtClean="0"/>
              <a:t>The “Statistic” is calculated for each sample.</a:t>
            </a:r>
          </a:p>
          <a:p>
            <a:pPr marL="342900" indent="-342900">
              <a:buFont typeface="Arial" panose="020B0604020202020204" pitchFamily="34" charset="0"/>
              <a:buChar char="•"/>
            </a:pPr>
            <a:r>
              <a:rPr lang="en-US" sz="2000" dirty="0" smtClean="0"/>
              <a:t>The </a:t>
            </a:r>
            <a:r>
              <a:rPr lang="en-US" sz="2000" b="1" i="1" dirty="0" smtClean="0"/>
              <a:t>Sample</a:t>
            </a:r>
            <a:r>
              <a:rPr lang="en-US" sz="2000" dirty="0" smtClean="0"/>
              <a:t> tab indicates how to determine the sample for each calculated statistic.  In this case, each value from the same day for the last 5 years is used.</a:t>
            </a:r>
          </a:p>
          <a:p>
            <a:pPr marL="342900" indent="-342900">
              <a:buFont typeface="Arial" panose="020B0604020202020204" pitchFamily="34" charset="0"/>
              <a:buChar char="•"/>
            </a:pPr>
            <a:r>
              <a:rPr lang="en-US" sz="2000" dirty="0" smtClean="0"/>
              <a:t>Also use the </a:t>
            </a:r>
            <a:r>
              <a:rPr lang="en-US" sz="2000" b="1" i="1" dirty="0" smtClean="0"/>
              <a:t>Output</a:t>
            </a:r>
            <a:r>
              <a:rPr lang="en-US" sz="2000" dirty="0" smtClean="0"/>
              <a:t> tab to specify the alias of the output time series.</a:t>
            </a:r>
          </a:p>
          <a:p>
            <a:pPr marL="342900" indent="-342900">
              <a:buFont typeface="Arial" panose="020B0604020202020204" pitchFamily="34" charset="0"/>
              <a:buChar char="•"/>
            </a:pPr>
            <a:r>
              <a:rPr lang="en-US" sz="2000" dirty="0" smtClean="0"/>
              <a:t>See the command documentation for a full explanation.</a:t>
            </a:r>
          </a:p>
        </p:txBody>
      </p:sp>
      <p:sp>
        <p:nvSpPr>
          <p:cNvPr id="7" name="Line 12"/>
          <p:cNvSpPr>
            <a:spLocks noChangeShapeType="1"/>
          </p:cNvSpPr>
          <p:nvPr/>
        </p:nvSpPr>
        <p:spPr bwMode="auto">
          <a:xfrm flipV="1">
            <a:off x="4330996" y="2111828"/>
            <a:ext cx="1939174"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 name="Line 12"/>
          <p:cNvSpPr>
            <a:spLocks noChangeShapeType="1"/>
          </p:cNvSpPr>
          <p:nvPr/>
        </p:nvSpPr>
        <p:spPr bwMode="auto">
          <a:xfrm>
            <a:off x="4499429" y="2810328"/>
            <a:ext cx="1705427"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 name="Line 12"/>
          <p:cNvSpPr>
            <a:spLocks noChangeShapeType="1"/>
          </p:cNvSpPr>
          <p:nvPr/>
        </p:nvSpPr>
        <p:spPr bwMode="auto">
          <a:xfrm flipV="1">
            <a:off x="4330996" y="3200401"/>
            <a:ext cx="1286033" cy="120696"/>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38900907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5181600" y="698500"/>
            <a:ext cx="7010400" cy="4781550"/>
          </a:xfrm>
          <a:prstGeom prst="rect">
            <a:avLst/>
          </a:prstGeom>
        </p:spPr>
      </p:pic>
      <p:sp>
        <p:nvSpPr>
          <p:cNvPr id="2" name="Text Placeholder 1"/>
          <p:cNvSpPr>
            <a:spLocks noGrp="1"/>
          </p:cNvSpPr>
          <p:nvPr>
            <p:ph type="body" sz="quarter" idx="10"/>
          </p:nvPr>
        </p:nvSpPr>
        <p:spPr/>
        <p:txBody>
          <a:bodyPr>
            <a:normAutofit fontScale="85000" lnSpcReduction="10000"/>
          </a:bodyPr>
          <a:lstStyle/>
          <a:p>
            <a:r>
              <a:rPr lang="en-US" dirty="0" smtClean="0"/>
              <a:t>Use the </a:t>
            </a:r>
            <a:r>
              <a:rPr lang="en-US" dirty="0" smtClean="0">
                <a:latin typeface="Courier New" panose="02070309020205020404" pitchFamily="49" charset="0"/>
                <a:cs typeface="Courier New" panose="02070309020205020404" pitchFamily="49" charset="0"/>
              </a:rPr>
              <a:t>CheckTimeSeries</a:t>
            </a:r>
            <a:r>
              <a:rPr lang="en-US" dirty="0" smtClean="0"/>
              <a:t> Command for Quality Control</a:t>
            </a:r>
            <a:endParaRPr lang="en-US" dirty="0"/>
          </a:p>
        </p:txBody>
      </p:sp>
      <p:sp>
        <p:nvSpPr>
          <p:cNvPr id="4" name="Text Placeholder 3"/>
          <p:cNvSpPr>
            <a:spLocks noGrp="1"/>
          </p:cNvSpPr>
          <p:nvPr>
            <p:ph type="body" sz="quarter" idx="11"/>
          </p:nvPr>
        </p:nvSpPr>
        <p:spPr>
          <a:xfrm>
            <a:off x="0" y="746685"/>
            <a:ext cx="4838529" cy="4685180"/>
          </a:xfrm>
        </p:spPr>
        <p:txBody>
          <a:bodyPr>
            <a:normAutofit fontScale="85000" lnSpcReduction="20000"/>
          </a:bodyPr>
          <a:lstStyle/>
          <a:p>
            <a:pPr marL="342900" indent="-342900">
              <a:lnSpc>
                <a:spcPct val="100000"/>
              </a:lnSpc>
              <a:buFont typeface="Arial" panose="020B0604020202020204" pitchFamily="34" charset="0"/>
              <a:buChar char="•"/>
            </a:pPr>
            <a:r>
              <a:rPr lang="en-US" sz="2000" dirty="0" smtClean="0"/>
              <a:t>See the </a:t>
            </a:r>
            <a:r>
              <a:rPr lang="en-US" sz="2000" b="1" i="1" dirty="0" smtClean="0"/>
              <a:t>Commands / Check Time Series</a:t>
            </a:r>
            <a:r>
              <a:rPr lang="en-US" sz="2000" dirty="0" smtClean="0"/>
              <a:t> menu.</a:t>
            </a:r>
          </a:p>
          <a:p>
            <a:pPr marL="342900" indent="-342900">
              <a:lnSpc>
                <a:spcPct val="100000"/>
              </a:lnSpc>
              <a:buFont typeface="Arial" panose="020B0604020202020204" pitchFamily="34" charset="0"/>
              <a:buChar char="•"/>
            </a:pPr>
            <a:r>
              <a:rPr lang="en-US" sz="2000" dirty="0" smtClean="0"/>
              <a:t>Use the </a:t>
            </a:r>
            <a:r>
              <a:rPr lang="en-US" sz="2000" b="1" i="1" dirty="0" smtClean="0"/>
              <a:t>Time Series</a:t>
            </a:r>
            <a:r>
              <a:rPr lang="en-US" sz="2000" dirty="0" smtClean="0"/>
              <a:t> tab to indicate which time series to check.</a:t>
            </a:r>
          </a:p>
          <a:p>
            <a:pPr marL="342900" indent="-342900">
              <a:lnSpc>
                <a:spcPct val="100000"/>
              </a:lnSpc>
              <a:buFont typeface="Arial" panose="020B0604020202020204" pitchFamily="34" charset="0"/>
              <a:buChar char="•"/>
            </a:pPr>
            <a:r>
              <a:rPr lang="en-US" sz="2000" dirty="0" smtClean="0"/>
              <a:t>Use the </a:t>
            </a:r>
            <a:r>
              <a:rPr lang="en-US" sz="2000" b="1" i="1" dirty="0" smtClean="0"/>
              <a:t>Check Criteria and Actions</a:t>
            </a:r>
            <a:r>
              <a:rPr lang="en-US" sz="2000" dirty="0" smtClean="0"/>
              <a:t> tab to specify the criteria, in this case check for missing values.</a:t>
            </a:r>
          </a:p>
          <a:p>
            <a:pPr marL="342900" indent="-342900">
              <a:lnSpc>
                <a:spcPct val="100000"/>
              </a:lnSpc>
              <a:buFont typeface="Arial" panose="020B0604020202020204" pitchFamily="34" charset="0"/>
              <a:buChar char="•"/>
            </a:pPr>
            <a:r>
              <a:rPr lang="en-US" sz="2000" dirty="0" smtClean="0"/>
              <a:t>Optionally, use the </a:t>
            </a:r>
            <a:r>
              <a:rPr lang="en-US" sz="2000" b="1" i="1" dirty="0" smtClean="0"/>
              <a:t>Analysis Period and Window</a:t>
            </a:r>
            <a:r>
              <a:rPr lang="en-US" sz="2000" dirty="0" smtClean="0"/>
              <a:t> tab to specify analysis window such as seasons.</a:t>
            </a:r>
          </a:p>
          <a:p>
            <a:pPr marL="342900" indent="-342900">
              <a:lnSpc>
                <a:spcPct val="100000"/>
              </a:lnSpc>
              <a:buFont typeface="Arial" panose="020B0604020202020204" pitchFamily="34" charset="0"/>
              <a:buChar char="•"/>
            </a:pPr>
            <a:r>
              <a:rPr lang="en-US" sz="2000" dirty="0" smtClean="0"/>
              <a:t>Optionally, use the </a:t>
            </a:r>
            <a:r>
              <a:rPr lang="en-US" sz="2000" b="1" i="1" dirty="0" smtClean="0"/>
              <a:t>Output Table</a:t>
            </a:r>
            <a:r>
              <a:rPr lang="en-US" sz="2000" dirty="0" smtClean="0"/>
              <a:t> tab to save output to a table, which can be viewed and output.</a:t>
            </a:r>
          </a:p>
          <a:p>
            <a:pPr marL="342900" indent="-342900">
              <a:lnSpc>
                <a:spcPct val="100000"/>
              </a:lnSpc>
              <a:buFont typeface="Arial" panose="020B0604020202020204" pitchFamily="34" charset="0"/>
              <a:buChar char="•"/>
            </a:pPr>
            <a:r>
              <a:rPr lang="en-US" sz="2000" dirty="0" smtClean="0"/>
              <a:t>See also the </a:t>
            </a:r>
            <a:r>
              <a:rPr lang="en-US" sz="2000" dirty="0" smtClean="0">
                <a:latin typeface="Courier New" panose="02070309020205020404" pitchFamily="49" charset="0"/>
                <a:cs typeface="Courier New" panose="02070309020205020404" pitchFamily="49" charset="0"/>
              </a:rPr>
              <a:t>CheckTimeSeriesStatistic</a:t>
            </a:r>
            <a:r>
              <a:rPr lang="en-US" sz="2000" dirty="0" smtClean="0"/>
              <a:t> command.</a:t>
            </a:r>
          </a:p>
          <a:p>
            <a:pPr marL="342900" indent="-342900">
              <a:lnSpc>
                <a:spcPct val="100000"/>
              </a:lnSpc>
              <a:buFont typeface="Arial" panose="020B0604020202020204" pitchFamily="34" charset="0"/>
              <a:buChar char="•"/>
            </a:pPr>
            <a:r>
              <a:rPr lang="en-US" sz="2000" dirty="0" smtClean="0"/>
              <a:t>Comment out the command if issues are known and don’t want to see a warning.</a:t>
            </a:r>
          </a:p>
        </p:txBody>
      </p:sp>
      <p:sp>
        <p:nvSpPr>
          <p:cNvPr id="7" name="Line 12"/>
          <p:cNvSpPr>
            <a:spLocks noChangeShapeType="1"/>
          </p:cNvSpPr>
          <p:nvPr/>
        </p:nvSpPr>
        <p:spPr bwMode="auto">
          <a:xfrm flipV="1">
            <a:off x="3519714" y="1654629"/>
            <a:ext cx="1712686"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1" name="Line 12"/>
          <p:cNvSpPr>
            <a:spLocks noChangeShapeType="1"/>
          </p:cNvSpPr>
          <p:nvPr/>
        </p:nvSpPr>
        <p:spPr bwMode="auto">
          <a:xfrm flipV="1">
            <a:off x="3519714" y="2452915"/>
            <a:ext cx="1712686"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32519322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524125" y="698500"/>
            <a:ext cx="9667875" cy="6057900"/>
          </a:xfrm>
          <a:prstGeom prst="rect">
            <a:avLst/>
          </a:prstGeom>
        </p:spPr>
      </p:pic>
      <p:sp>
        <p:nvSpPr>
          <p:cNvPr id="2" name="Text Placeholder 1"/>
          <p:cNvSpPr>
            <a:spLocks noGrp="1"/>
          </p:cNvSpPr>
          <p:nvPr>
            <p:ph type="body" sz="quarter" idx="10"/>
          </p:nvPr>
        </p:nvSpPr>
        <p:spPr/>
        <p:txBody>
          <a:bodyPr>
            <a:normAutofit fontScale="77500" lnSpcReduction="20000"/>
          </a:bodyPr>
          <a:lstStyle/>
          <a:p>
            <a:r>
              <a:rPr lang="en-US" dirty="0" smtClean="0"/>
              <a:t>Output Results Using </a:t>
            </a:r>
            <a:r>
              <a:rPr lang="en-US" dirty="0" smtClean="0">
                <a:latin typeface="Courier New" panose="02070309020205020404" pitchFamily="49" charset="0"/>
                <a:cs typeface="Courier New" panose="02070309020205020404" pitchFamily="49" charset="0"/>
              </a:rPr>
              <a:t>WriteDelimitedFile</a:t>
            </a:r>
            <a:r>
              <a:rPr lang="en-US" dirty="0" smtClean="0"/>
              <a:t> or other Command</a:t>
            </a:r>
            <a:endParaRPr lang="en-US" dirty="0"/>
          </a:p>
        </p:txBody>
      </p:sp>
      <p:sp>
        <p:nvSpPr>
          <p:cNvPr id="4" name="Text Placeholder 3"/>
          <p:cNvSpPr>
            <a:spLocks noGrp="1"/>
          </p:cNvSpPr>
          <p:nvPr>
            <p:ph type="body" sz="quarter" idx="11"/>
          </p:nvPr>
        </p:nvSpPr>
        <p:spPr>
          <a:xfrm>
            <a:off x="0" y="931849"/>
            <a:ext cx="2524125" cy="4685180"/>
          </a:xfrm>
        </p:spPr>
        <p:txBody>
          <a:bodyPr>
            <a:normAutofit/>
          </a:bodyPr>
          <a:lstStyle/>
          <a:p>
            <a:pPr marL="342900" indent="-342900">
              <a:buFont typeface="Arial" panose="020B0604020202020204" pitchFamily="34" charset="0"/>
              <a:buChar char="•"/>
            </a:pPr>
            <a:r>
              <a:rPr lang="en-US" sz="2000" dirty="0" smtClean="0"/>
              <a:t>Output files allow other software to use the results.</a:t>
            </a:r>
          </a:p>
          <a:p>
            <a:pPr marL="342900" indent="-342900">
              <a:buFont typeface="Arial" panose="020B0604020202020204" pitchFamily="34" charset="0"/>
              <a:buChar char="•"/>
            </a:pPr>
            <a:r>
              <a:rPr lang="en-US" sz="2000" dirty="0" smtClean="0"/>
              <a:t>Many commands are available for different file formats, databases, Excel, etc.</a:t>
            </a:r>
          </a:p>
        </p:txBody>
      </p:sp>
    </p:spTree>
    <p:extLst>
      <p:ext uri="{BB962C8B-B14F-4D97-AF65-F5344CB8AC3E}">
        <p14:creationId xmlns:p14="http://schemas.microsoft.com/office/powerpoint/2010/main" val="20771530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Command File Best Practices</a:t>
            </a:r>
            <a:endParaRPr lang="en-US" dirty="0"/>
          </a:p>
        </p:txBody>
      </p:sp>
      <p:sp>
        <p:nvSpPr>
          <p:cNvPr id="11" name="Text Placeholder 2"/>
          <p:cNvSpPr>
            <a:spLocks noGrp="1"/>
          </p:cNvSpPr>
          <p:nvPr>
            <p:ph type="body" sz="quarter" idx="11"/>
          </p:nvPr>
        </p:nvSpPr>
        <p:spPr>
          <a:xfrm>
            <a:off x="137363" y="863421"/>
            <a:ext cx="11974807" cy="4433198"/>
          </a:xfrm>
        </p:spPr>
        <p:txBody>
          <a:bodyPr>
            <a:normAutofit fontScale="92500" lnSpcReduction="10000"/>
          </a:bodyPr>
          <a:lstStyle/>
          <a:p>
            <a:pPr marL="571500" indent="-457200">
              <a:buSzPct val="150000"/>
              <a:buFont typeface="Wingdings" panose="05000000000000000000" pitchFamily="2" charset="2"/>
              <a:buChar char="§"/>
            </a:pPr>
            <a:r>
              <a:rPr lang="en-US" kern="0" dirty="0" smtClean="0"/>
              <a:t>Use comments to describe the command workflow.</a:t>
            </a:r>
          </a:p>
          <a:p>
            <a:pPr marL="571500" indent="-457200">
              <a:buSzPct val="150000"/>
              <a:buFont typeface="Wingdings" panose="05000000000000000000" pitchFamily="2" charset="2"/>
              <a:buChar char="§"/>
            </a:pPr>
            <a:r>
              <a:rPr lang="en-US" kern="0" dirty="0" smtClean="0"/>
              <a:t>Use a </a:t>
            </a:r>
            <a:r>
              <a:rPr lang="en-US" kern="0" dirty="0" smtClean="0">
                <a:latin typeface="Courier New" panose="02070309020205020404" pitchFamily="49" charset="0"/>
                <a:cs typeface="Courier New" panose="02070309020205020404" pitchFamily="49" charset="0"/>
              </a:rPr>
              <a:t>StartLog</a:t>
            </a:r>
            <a:r>
              <a:rPr lang="en-US" kern="0" dirty="0" smtClean="0"/>
              <a:t> command as the first command, to help with troubleshooting.  Comment out if not required for troubleshooting.</a:t>
            </a:r>
            <a:endParaRPr lang="en-US" kern="0" dirty="0"/>
          </a:p>
          <a:p>
            <a:pPr marL="571500" indent="-457200">
              <a:buSzPct val="150000"/>
              <a:buFont typeface="Wingdings" panose="05000000000000000000" pitchFamily="2" charset="2"/>
              <a:buChar char="§"/>
            </a:pPr>
            <a:r>
              <a:rPr lang="en-US" kern="0" dirty="0" smtClean="0"/>
              <a:t>Use relative paths for file names to allow files to be easily moved and shared, without dependency on a specific computer.</a:t>
            </a:r>
          </a:p>
          <a:p>
            <a:pPr marL="571500" indent="-457200">
              <a:buSzPct val="150000"/>
              <a:buFont typeface="Wingdings" panose="05000000000000000000" pitchFamily="2" charset="2"/>
              <a:buChar char="§"/>
            </a:pPr>
            <a:r>
              <a:rPr lang="en-US" kern="0" dirty="0" smtClean="0"/>
              <a:t>Use </a:t>
            </a:r>
            <a:r>
              <a:rPr lang="en-US" kern="0" dirty="0" smtClean="0">
                <a:latin typeface="Courier New" panose="02070309020205020404" pitchFamily="49" charset="0"/>
                <a:cs typeface="Courier New" panose="02070309020205020404" pitchFamily="49" charset="0"/>
              </a:rPr>
              <a:t>CheckTimeSeries</a:t>
            </a:r>
            <a:r>
              <a:rPr lang="en-US" kern="0" dirty="0" smtClean="0"/>
              <a:t> and other commands to check for missing data and other problems.</a:t>
            </a:r>
          </a:p>
          <a:p>
            <a:pPr marL="571500" indent="-457200">
              <a:buSzPct val="150000"/>
              <a:buFont typeface="Wingdings" panose="05000000000000000000" pitchFamily="2" charset="2"/>
              <a:buChar char="§"/>
            </a:pPr>
            <a:r>
              <a:rPr lang="en-US" kern="0" dirty="0" smtClean="0"/>
              <a:t>Use time series, table, and file naming conventions that are consistent and allow a workflow to be modified.</a:t>
            </a:r>
          </a:p>
          <a:p>
            <a:pPr marL="571500" indent="-457200">
              <a:buSzPct val="150000"/>
              <a:buFont typeface="Wingdings" panose="05000000000000000000" pitchFamily="2" charset="2"/>
              <a:buChar char="§"/>
            </a:pPr>
            <a:r>
              <a:rPr lang="en-US" kern="0" dirty="0" smtClean="0"/>
              <a:t>For more complex workflows, use a folder for log and output files to separate results from input files.</a:t>
            </a:r>
            <a:endParaRPr lang="en-US" kern="0" dirty="0" smtClean="0"/>
          </a:p>
        </p:txBody>
      </p:sp>
    </p:spTree>
    <p:extLst>
      <p:ext uri="{BB962C8B-B14F-4D97-AF65-F5344CB8AC3E}">
        <p14:creationId xmlns:p14="http://schemas.microsoft.com/office/powerpoint/2010/main" val="22885752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More Information</a:t>
            </a:r>
            <a:endParaRPr lang="en-US" dirty="0"/>
          </a:p>
        </p:txBody>
      </p:sp>
      <p:sp>
        <p:nvSpPr>
          <p:cNvPr id="3" name="Text Placeholder 2"/>
          <p:cNvSpPr>
            <a:spLocks noGrp="1"/>
          </p:cNvSpPr>
          <p:nvPr>
            <p:ph type="body" sz="quarter" idx="11"/>
          </p:nvPr>
        </p:nvSpPr>
        <p:spPr>
          <a:xfrm>
            <a:off x="117564" y="698500"/>
            <a:ext cx="11956871" cy="4433198"/>
          </a:xfrm>
        </p:spPr>
        <p:txBody>
          <a:bodyPr>
            <a:normAutofit/>
          </a:bodyPr>
          <a:lstStyle/>
          <a:p>
            <a:pPr>
              <a:lnSpc>
                <a:spcPct val="100000"/>
              </a:lnSpc>
            </a:pPr>
            <a:r>
              <a:rPr lang="en-US" altLang="en-US" dirty="0" smtClean="0"/>
              <a:t>See the TSTool </a:t>
            </a:r>
            <a:r>
              <a:rPr lang="en-US" altLang="en-US" b="1" i="1" dirty="0" smtClean="0"/>
              <a:t>Help</a:t>
            </a:r>
            <a:r>
              <a:rPr lang="en-US" altLang="en-US" dirty="0" smtClean="0"/>
              <a:t> menu for links to online documentation.</a:t>
            </a:r>
            <a:endParaRPr lang="en-US" altLang="en-US" dirty="0"/>
          </a:p>
          <a:p>
            <a:pPr marL="455613" indent="-455613"/>
            <a:endParaRPr lang="en-US" altLang="en-US" dirty="0"/>
          </a:p>
          <a:p>
            <a:pPr marL="114300">
              <a:buSzPct val="150000"/>
            </a:pPr>
            <a:endParaRPr lang="en-US" sz="2800" kern="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790" y="1397000"/>
            <a:ext cx="2943703" cy="2380013"/>
          </a:xfrm>
          <a:prstGeom prst="rect">
            <a:avLst/>
          </a:prstGeom>
        </p:spPr>
      </p:pic>
      <p:pic>
        <p:nvPicPr>
          <p:cNvPr id="5" name="Picture 4"/>
          <p:cNvPicPr>
            <a:picLocks noChangeAspect="1"/>
          </p:cNvPicPr>
          <p:nvPr/>
        </p:nvPicPr>
        <p:blipFill>
          <a:blip r:embed="rId3"/>
          <a:stretch>
            <a:fillRect/>
          </a:stretch>
        </p:blipFill>
        <p:spPr>
          <a:xfrm>
            <a:off x="3797210" y="1298933"/>
            <a:ext cx="8277225" cy="4192624"/>
          </a:xfrm>
          <a:prstGeom prst="rect">
            <a:avLst/>
          </a:prstGeom>
        </p:spPr>
      </p:pic>
    </p:spTree>
    <p:extLst>
      <p:ext uri="{BB962C8B-B14F-4D97-AF65-F5344CB8AC3E}">
        <p14:creationId xmlns:p14="http://schemas.microsoft.com/office/powerpoint/2010/main" val="37415754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Next Steps</a:t>
            </a:r>
            <a:endParaRPr lang="en-US" dirty="0"/>
          </a:p>
        </p:txBody>
      </p:sp>
      <p:sp>
        <p:nvSpPr>
          <p:cNvPr id="8" name="Text Placeholder 3"/>
          <p:cNvSpPr>
            <a:spLocks noGrp="1"/>
          </p:cNvSpPr>
          <p:nvPr>
            <p:ph type="body" sz="quarter" idx="11"/>
          </p:nvPr>
        </p:nvSpPr>
        <p:spPr>
          <a:xfrm>
            <a:off x="0" y="837731"/>
            <a:ext cx="12192000" cy="2548278"/>
          </a:xfrm>
        </p:spPr>
        <p:txBody>
          <a:bodyPr>
            <a:normAutofit/>
          </a:bodyPr>
          <a:lstStyle/>
          <a:p>
            <a:pPr marL="342900" indent="-342900">
              <a:buFont typeface="Arial" panose="020B0604020202020204" pitchFamily="34" charset="0"/>
              <a:buChar char="•"/>
            </a:pPr>
            <a:r>
              <a:rPr lang="en-US" sz="2000" dirty="0" smtClean="0"/>
              <a:t>Review the TSTool documentation to gain an appreciation for processing that can be done.  The Examples section of each command’s documentation includes a link to command files that are used to test the software.</a:t>
            </a:r>
          </a:p>
          <a:p>
            <a:pPr marL="342900" indent="-342900">
              <a:buFont typeface="Arial" panose="020B0604020202020204" pitchFamily="34" charset="0"/>
              <a:buChar char="•"/>
            </a:pPr>
            <a:r>
              <a:rPr lang="en-US" sz="2000" dirty="0" smtClean="0"/>
              <a:t>Create command files to automate processing.</a:t>
            </a:r>
          </a:p>
        </p:txBody>
      </p:sp>
    </p:spTree>
    <p:extLst>
      <p:ext uri="{BB962C8B-B14F-4D97-AF65-F5344CB8AC3E}">
        <p14:creationId xmlns:p14="http://schemas.microsoft.com/office/powerpoint/2010/main" val="57655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Prerequisites</a:t>
            </a:r>
            <a:endParaRPr lang="en-US" dirty="0"/>
          </a:p>
        </p:txBody>
      </p:sp>
      <p:sp>
        <p:nvSpPr>
          <p:cNvPr id="3" name="Text Placeholder 2"/>
          <p:cNvSpPr>
            <a:spLocks noGrp="1"/>
          </p:cNvSpPr>
          <p:nvPr>
            <p:ph type="body" sz="quarter" idx="11"/>
          </p:nvPr>
        </p:nvSpPr>
        <p:spPr>
          <a:xfrm>
            <a:off x="137363" y="863421"/>
            <a:ext cx="11956871" cy="4433198"/>
          </a:xfrm>
        </p:spPr>
        <p:txBody>
          <a:bodyPr>
            <a:normAutofit/>
          </a:bodyPr>
          <a:lstStyle/>
          <a:p>
            <a:pPr marL="571500" indent="-457200">
              <a:buSzPct val="150000"/>
              <a:buFont typeface="Wingdings" panose="05000000000000000000" pitchFamily="2" charset="2"/>
              <a:buChar char="§"/>
            </a:pPr>
            <a:r>
              <a:rPr lang="en-US" kern="0" dirty="0" smtClean="0"/>
              <a:t>TSTool software must be installed and must have internet access</a:t>
            </a:r>
            <a:r>
              <a:rPr lang="en-US" kern="0" dirty="0" smtClean="0"/>
              <a:t>.</a:t>
            </a:r>
            <a:endParaRPr lang="en-US" kern="0" dirty="0"/>
          </a:p>
          <a:p>
            <a:pPr marL="571500" indent="-457200">
              <a:buSzPct val="150000"/>
              <a:buFont typeface="Wingdings" panose="05000000000000000000" pitchFamily="2" charset="2"/>
              <a:buChar char="§"/>
            </a:pPr>
            <a:r>
              <a:rPr lang="en-US" kern="0" dirty="0" smtClean="0"/>
              <a:t>See the “Getting Started” training lesson for TSTool installation instructions and general information abou</a:t>
            </a:r>
            <a:r>
              <a:rPr lang="en-US" kern="0" dirty="0" smtClean="0"/>
              <a:t>t TSTool features</a:t>
            </a:r>
            <a:r>
              <a:rPr lang="en-US" kern="0" dirty="0" smtClean="0"/>
              <a:t>.</a:t>
            </a:r>
            <a:endParaRPr lang="en-US" sz="2800" kern="0" dirty="0"/>
          </a:p>
        </p:txBody>
      </p:sp>
    </p:spTree>
    <p:extLst>
      <p:ext uri="{BB962C8B-B14F-4D97-AF65-F5344CB8AC3E}">
        <p14:creationId xmlns:p14="http://schemas.microsoft.com/office/powerpoint/2010/main" val="42765910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Command Files are Workflows to Support Decisions</a:t>
            </a:r>
            <a:endParaRPr lang="en-US" dirty="0"/>
          </a:p>
        </p:txBody>
      </p:sp>
      <p:sp>
        <p:nvSpPr>
          <p:cNvPr id="4" name="TextBox 3"/>
          <p:cNvSpPr txBox="1"/>
          <p:nvPr/>
        </p:nvSpPr>
        <p:spPr>
          <a:xfrm>
            <a:off x="4689566" y="1051504"/>
            <a:ext cx="3335080" cy="369332"/>
          </a:xfrm>
          <a:prstGeom prst="rect">
            <a:avLst/>
          </a:prstGeom>
          <a:noFill/>
        </p:spPr>
        <p:txBody>
          <a:bodyPr wrap="none" rtlCol="0">
            <a:spAutoFit/>
          </a:bodyPr>
          <a:lstStyle/>
          <a:p>
            <a:r>
              <a:rPr lang="en-US" b="1" dirty="0" smtClean="0">
                <a:latin typeface="Arial" panose="020B0604020202020204" pitchFamily="34" charset="0"/>
                <a:cs typeface="Arial" panose="020B0604020202020204" pitchFamily="34" charset="0"/>
              </a:rPr>
              <a:t>TSTool Command Processor</a:t>
            </a:r>
            <a:endParaRPr lang="en-US" b="1" dirty="0">
              <a:latin typeface="Arial" panose="020B0604020202020204" pitchFamily="34" charset="0"/>
              <a:cs typeface="Arial" panose="020B0604020202020204" pitchFamily="34" charset="0"/>
            </a:endParaRPr>
          </a:p>
        </p:txBody>
      </p:sp>
      <p:sp>
        <p:nvSpPr>
          <p:cNvPr id="9" name="TextBox 8"/>
          <p:cNvSpPr txBox="1"/>
          <p:nvPr/>
        </p:nvSpPr>
        <p:spPr>
          <a:xfrm>
            <a:off x="631419" y="1051504"/>
            <a:ext cx="2411879" cy="369332"/>
          </a:xfrm>
          <a:prstGeom prst="rect">
            <a:avLst/>
          </a:prstGeom>
          <a:noFill/>
        </p:spPr>
        <p:txBody>
          <a:bodyPr wrap="none" rtlCol="0">
            <a:spAutoFit/>
          </a:bodyPr>
          <a:lstStyle/>
          <a:p>
            <a:r>
              <a:rPr lang="en-US" b="1" dirty="0" smtClean="0">
                <a:latin typeface="Arial" panose="020B0604020202020204" pitchFamily="34" charset="0"/>
                <a:cs typeface="Arial" panose="020B0604020202020204" pitchFamily="34" charset="0"/>
              </a:rPr>
              <a:t>Command Workflow</a:t>
            </a:r>
            <a:endParaRPr lang="en-US" b="1" dirty="0">
              <a:latin typeface="Arial" panose="020B0604020202020204" pitchFamily="34" charset="0"/>
              <a:cs typeface="Arial" panose="020B0604020202020204" pitchFamily="34" charset="0"/>
            </a:endParaRPr>
          </a:p>
        </p:txBody>
      </p:sp>
      <p:sp>
        <p:nvSpPr>
          <p:cNvPr id="10" name="TextBox 9"/>
          <p:cNvSpPr txBox="1"/>
          <p:nvPr/>
        </p:nvSpPr>
        <p:spPr>
          <a:xfrm>
            <a:off x="9296401" y="1051504"/>
            <a:ext cx="2518638" cy="369332"/>
          </a:xfrm>
          <a:prstGeom prst="rect">
            <a:avLst/>
          </a:prstGeom>
          <a:noFill/>
        </p:spPr>
        <p:txBody>
          <a:bodyPr wrap="none" rtlCol="0">
            <a:spAutoFit/>
          </a:bodyPr>
          <a:lstStyle/>
          <a:p>
            <a:r>
              <a:rPr lang="en-US" b="1" dirty="0" smtClean="0">
                <a:latin typeface="Arial" panose="020B0604020202020204" pitchFamily="34" charset="0"/>
                <a:cs typeface="Arial" panose="020B0604020202020204" pitchFamily="34" charset="0"/>
              </a:rPr>
              <a:t>Information Products</a:t>
            </a:r>
            <a:endParaRPr lang="en-US" b="1" dirty="0">
              <a:latin typeface="Arial" panose="020B0604020202020204" pitchFamily="34" charset="0"/>
              <a:cs typeface="Arial" panose="020B0604020202020204" pitchFamily="34" charset="0"/>
            </a:endParaRPr>
          </a:p>
        </p:txBody>
      </p:sp>
      <p:sp>
        <p:nvSpPr>
          <p:cNvPr id="5" name="TextBox 4"/>
          <p:cNvSpPr txBox="1"/>
          <p:nvPr/>
        </p:nvSpPr>
        <p:spPr>
          <a:xfrm>
            <a:off x="779464" y="1609634"/>
            <a:ext cx="1980029" cy="3970318"/>
          </a:xfrm>
          <a:prstGeom prst="rect">
            <a:avLst/>
          </a:prstGeom>
          <a:noFill/>
          <a:ln>
            <a:solidFill>
              <a:schemeClr val="tx1"/>
            </a:solidFill>
          </a:ln>
        </p:spPr>
        <p:txBody>
          <a:bodyPr wrap="none" rtlCol="0">
            <a:spAutoFit/>
          </a:bodyPr>
          <a:lstStyle/>
          <a:p>
            <a:r>
              <a:rPr lang="en-US" dirty="0" smtClean="0">
                <a:latin typeface="Arial" panose="020B0604020202020204" pitchFamily="34" charset="0"/>
                <a:cs typeface="Arial" panose="020B0604020202020204" pitchFamily="34" charset="0"/>
              </a:rPr>
              <a:t>Command list      </a:t>
            </a: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
        <p:nvSpPr>
          <p:cNvPr id="11" name="TextBox 10"/>
          <p:cNvSpPr txBox="1"/>
          <p:nvPr/>
        </p:nvSpPr>
        <p:spPr>
          <a:xfrm>
            <a:off x="4727974" y="1609634"/>
            <a:ext cx="3317960" cy="646331"/>
          </a:xfrm>
          <a:prstGeom prst="rect">
            <a:avLst/>
          </a:prstGeom>
          <a:noFill/>
          <a:ln>
            <a:solidFill>
              <a:schemeClr val="tx1"/>
            </a:solidFill>
          </a:ln>
        </p:spPr>
        <p:txBody>
          <a:bodyPr wrap="none" rtlCol="0">
            <a:spAutoFit/>
          </a:bodyPr>
          <a:lstStyle/>
          <a:p>
            <a:r>
              <a:rPr lang="en-US" dirty="0" smtClean="0">
                <a:latin typeface="Arial" panose="020B0604020202020204" pitchFamily="34" charset="0"/>
                <a:cs typeface="Arial" panose="020B0604020202020204" pitchFamily="34" charset="0"/>
              </a:rPr>
              <a:t>Time series list                         </a:t>
            </a:r>
          </a:p>
          <a:p>
            <a:r>
              <a:rPr lang="en-US" dirty="0" smtClean="0">
                <a:latin typeface="Arial" panose="020B0604020202020204" pitchFamily="34" charset="0"/>
                <a:cs typeface="Arial" panose="020B0604020202020204" pitchFamily="34" charset="0"/>
              </a:rPr>
              <a:t>- look up using TSID and alias</a:t>
            </a:r>
          </a:p>
        </p:txBody>
      </p:sp>
      <p:sp>
        <p:nvSpPr>
          <p:cNvPr id="12" name="TextBox 11"/>
          <p:cNvSpPr txBox="1"/>
          <p:nvPr/>
        </p:nvSpPr>
        <p:spPr>
          <a:xfrm>
            <a:off x="9565705" y="1609634"/>
            <a:ext cx="2121093" cy="3970318"/>
          </a:xfrm>
          <a:prstGeom prst="rect">
            <a:avLst/>
          </a:prstGeom>
          <a:noFill/>
          <a:ln>
            <a:solidFill>
              <a:schemeClr val="tx1"/>
            </a:solidFill>
          </a:ln>
        </p:spPr>
        <p:txBody>
          <a:bodyPr wrap="none" rtlCol="0">
            <a:spAutoFit/>
          </a:bodyPr>
          <a:lstStyle/>
          <a:p>
            <a:r>
              <a:rPr lang="en-US" dirty="0" smtClean="0">
                <a:latin typeface="Arial" panose="020B0604020202020204" pitchFamily="34" charset="0"/>
                <a:cs typeface="Arial" panose="020B0604020202020204" pitchFamily="34" charset="0"/>
              </a:rPr>
              <a:t>Data files</a:t>
            </a:r>
          </a:p>
          <a:p>
            <a:r>
              <a:rPr lang="en-US" dirty="0" smtClean="0">
                <a:latin typeface="Arial" panose="020B0604020202020204" pitchFamily="34" charset="0"/>
                <a:cs typeface="Arial" panose="020B0604020202020204" pitchFamily="34" charset="0"/>
              </a:rPr>
              <a:t>Reports</a:t>
            </a:r>
          </a:p>
          <a:p>
            <a:r>
              <a:rPr lang="en-US" dirty="0" smtClean="0">
                <a:latin typeface="Arial" panose="020B0604020202020204" pitchFamily="34" charset="0"/>
                <a:cs typeface="Arial" panose="020B0604020202020204" pitchFamily="34" charset="0"/>
              </a:rPr>
              <a:t>Visualizations</a:t>
            </a:r>
          </a:p>
          <a:p>
            <a:r>
              <a:rPr lang="en-US" dirty="0" smtClean="0">
                <a:latin typeface="Arial" panose="020B0604020202020204" pitchFamily="34" charset="0"/>
                <a:cs typeface="Arial" panose="020B0604020202020204" pitchFamily="34" charset="0"/>
              </a:rPr>
              <a:t>Databases             </a:t>
            </a:r>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
        <p:nvSpPr>
          <p:cNvPr id="13" name="TextBox 12"/>
          <p:cNvSpPr txBox="1"/>
          <p:nvPr/>
        </p:nvSpPr>
        <p:spPr>
          <a:xfrm>
            <a:off x="4727974" y="2694880"/>
            <a:ext cx="3326616" cy="646331"/>
          </a:xfrm>
          <a:prstGeom prst="rect">
            <a:avLst/>
          </a:prstGeom>
          <a:noFill/>
          <a:ln>
            <a:solidFill>
              <a:schemeClr val="tx1"/>
            </a:solidFill>
          </a:ln>
        </p:spPr>
        <p:txBody>
          <a:bodyPr wrap="none" rtlCol="0">
            <a:spAutoFit/>
          </a:bodyPr>
          <a:lstStyle/>
          <a:p>
            <a:r>
              <a:rPr lang="en-US" dirty="0" smtClean="0">
                <a:latin typeface="Arial" panose="020B0604020202020204" pitchFamily="34" charset="0"/>
                <a:cs typeface="Arial" panose="020B0604020202020204" pitchFamily="34" charset="0"/>
              </a:rPr>
              <a:t>Table list                                   </a:t>
            </a:r>
          </a:p>
          <a:p>
            <a:r>
              <a:rPr lang="en-US" dirty="0" smtClean="0">
                <a:latin typeface="Arial" panose="020B0604020202020204" pitchFamily="34" charset="0"/>
                <a:cs typeface="Arial" panose="020B0604020202020204" pitchFamily="34" charset="0"/>
              </a:rPr>
              <a:t>- look up using table identifier</a:t>
            </a:r>
          </a:p>
        </p:txBody>
      </p:sp>
      <p:sp>
        <p:nvSpPr>
          <p:cNvPr id="14" name="TextBox 13"/>
          <p:cNvSpPr txBox="1"/>
          <p:nvPr/>
        </p:nvSpPr>
        <p:spPr>
          <a:xfrm>
            <a:off x="4727973" y="3692012"/>
            <a:ext cx="3352200" cy="646331"/>
          </a:xfrm>
          <a:prstGeom prst="rect">
            <a:avLst/>
          </a:prstGeom>
          <a:noFill/>
          <a:ln>
            <a:solidFill>
              <a:schemeClr val="tx1"/>
            </a:solidFill>
          </a:ln>
        </p:spPr>
        <p:txBody>
          <a:bodyPr wrap="none" rtlCol="0">
            <a:spAutoFit/>
          </a:bodyPr>
          <a:lstStyle/>
          <a:p>
            <a:r>
              <a:rPr lang="en-US" dirty="0" smtClean="0">
                <a:latin typeface="Arial" panose="020B0604020202020204" pitchFamily="34" charset="0"/>
                <a:cs typeface="Arial" panose="020B0604020202020204" pitchFamily="34" charset="0"/>
              </a:rPr>
              <a:t>Datastore list             </a:t>
            </a:r>
          </a:p>
          <a:p>
            <a:r>
              <a:rPr lang="en-US" dirty="0" smtClean="0">
                <a:latin typeface="Arial" panose="020B0604020202020204" pitchFamily="34" charset="0"/>
                <a:cs typeface="Arial" panose="020B0604020202020204" pitchFamily="34" charset="0"/>
              </a:rPr>
              <a:t>- look up using datastore name</a:t>
            </a:r>
          </a:p>
        </p:txBody>
      </p:sp>
      <p:sp>
        <p:nvSpPr>
          <p:cNvPr id="15" name="TextBox 14"/>
          <p:cNvSpPr txBox="1"/>
          <p:nvPr/>
        </p:nvSpPr>
        <p:spPr>
          <a:xfrm>
            <a:off x="4727973" y="4648323"/>
            <a:ext cx="3326552" cy="646331"/>
          </a:xfrm>
          <a:prstGeom prst="rect">
            <a:avLst/>
          </a:prstGeom>
          <a:noFill/>
          <a:ln>
            <a:solidFill>
              <a:schemeClr val="tx1"/>
            </a:solidFill>
          </a:ln>
        </p:spPr>
        <p:txBody>
          <a:bodyPr wrap="none" rtlCol="0">
            <a:spAutoFit/>
          </a:bodyPr>
          <a:lstStyle/>
          <a:p>
            <a:r>
              <a:rPr lang="en-US" dirty="0" smtClean="0">
                <a:latin typeface="Arial" panose="020B0604020202020204" pitchFamily="34" charset="0"/>
                <a:cs typeface="Arial" panose="020B0604020202020204" pitchFamily="34" charset="0"/>
              </a:rPr>
              <a:t>Other data                                </a:t>
            </a:r>
          </a:p>
          <a:p>
            <a:r>
              <a:rPr lang="en-US" dirty="0" smtClean="0">
                <a:latin typeface="Arial" panose="020B0604020202020204" pitchFamily="34" charset="0"/>
                <a:cs typeface="Arial" panose="020B0604020202020204" pitchFamily="34" charset="0"/>
              </a:rPr>
              <a:t>- properties, etc.</a:t>
            </a:r>
          </a:p>
        </p:txBody>
      </p:sp>
      <p:sp>
        <p:nvSpPr>
          <p:cNvPr id="16" name="Line 12"/>
          <p:cNvSpPr>
            <a:spLocks noChangeShapeType="1"/>
          </p:cNvSpPr>
          <p:nvPr/>
        </p:nvSpPr>
        <p:spPr bwMode="auto">
          <a:xfrm>
            <a:off x="2759493" y="1771637"/>
            <a:ext cx="1968479" cy="2203"/>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 name="Line 12"/>
          <p:cNvSpPr>
            <a:spLocks noChangeShapeType="1"/>
          </p:cNvSpPr>
          <p:nvPr/>
        </p:nvSpPr>
        <p:spPr bwMode="auto">
          <a:xfrm>
            <a:off x="2759493" y="2855781"/>
            <a:ext cx="1968479" cy="2203"/>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8" name="Line 12"/>
          <p:cNvSpPr>
            <a:spLocks noChangeShapeType="1"/>
          </p:cNvSpPr>
          <p:nvPr/>
        </p:nvSpPr>
        <p:spPr bwMode="auto">
          <a:xfrm>
            <a:off x="2759493" y="3845629"/>
            <a:ext cx="1968479" cy="2203"/>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 name="Line 12"/>
          <p:cNvSpPr>
            <a:spLocks noChangeShapeType="1"/>
          </p:cNvSpPr>
          <p:nvPr/>
        </p:nvSpPr>
        <p:spPr bwMode="auto">
          <a:xfrm>
            <a:off x="2759493" y="4777258"/>
            <a:ext cx="1968479" cy="2203"/>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0" name="Line 12"/>
          <p:cNvSpPr>
            <a:spLocks noChangeShapeType="1"/>
          </p:cNvSpPr>
          <p:nvPr/>
        </p:nvSpPr>
        <p:spPr bwMode="auto">
          <a:xfrm flipH="1" flipV="1">
            <a:off x="2759494" y="2124641"/>
            <a:ext cx="1968478"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1" name="Line 12"/>
          <p:cNvSpPr>
            <a:spLocks noChangeShapeType="1"/>
          </p:cNvSpPr>
          <p:nvPr/>
        </p:nvSpPr>
        <p:spPr bwMode="auto">
          <a:xfrm flipH="1" flipV="1">
            <a:off x="2759493" y="3174024"/>
            <a:ext cx="1968478"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2" name="Line 12"/>
          <p:cNvSpPr>
            <a:spLocks noChangeShapeType="1"/>
          </p:cNvSpPr>
          <p:nvPr/>
        </p:nvSpPr>
        <p:spPr bwMode="auto">
          <a:xfrm flipH="1" flipV="1">
            <a:off x="2759493" y="4188572"/>
            <a:ext cx="1968478"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3" name="Line 12"/>
          <p:cNvSpPr>
            <a:spLocks noChangeShapeType="1"/>
          </p:cNvSpPr>
          <p:nvPr/>
        </p:nvSpPr>
        <p:spPr bwMode="auto">
          <a:xfrm flipH="1" flipV="1">
            <a:off x="2759493" y="5142161"/>
            <a:ext cx="1968478"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4" name="Line 12"/>
          <p:cNvSpPr>
            <a:spLocks noChangeShapeType="1"/>
          </p:cNvSpPr>
          <p:nvPr/>
        </p:nvSpPr>
        <p:spPr bwMode="auto">
          <a:xfrm flipV="1">
            <a:off x="8431119" y="3428276"/>
            <a:ext cx="749401" cy="156"/>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733791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Opening and Running an Existing Command File</a:t>
            </a:r>
            <a:endParaRPr lang="en-US" dirty="0"/>
          </a:p>
        </p:txBody>
      </p:sp>
      <p:sp>
        <p:nvSpPr>
          <p:cNvPr id="3" name="Text Placeholder 2"/>
          <p:cNvSpPr>
            <a:spLocks noGrp="1"/>
          </p:cNvSpPr>
          <p:nvPr>
            <p:ph type="body" sz="quarter" idx="11"/>
          </p:nvPr>
        </p:nvSpPr>
        <p:spPr>
          <a:xfrm>
            <a:off x="137363" y="863421"/>
            <a:ext cx="11956871" cy="4433198"/>
          </a:xfrm>
        </p:spPr>
        <p:txBody>
          <a:bodyPr>
            <a:normAutofit/>
          </a:bodyPr>
          <a:lstStyle/>
          <a:p>
            <a:pPr marL="571500" indent="-457200">
              <a:buSzPct val="150000"/>
              <a:buFont typeface="Wingdings" panose="05000000000000000000" pitchFamily="2" charset="2"/>
              <a:buChar char="§"/>
            </a:pPr>
            <a:r>
              <a:rPr lang="en-US" kern="0" dirty="0" smtClean="0"/>
              <a:t>Command files can be saved and rerun, shared between users, and managed with version control systems.</a:t>
            </a:r>
          </a:p>
          <a:p>
            <a:pPr marL="571500" indent="-457200">
              <a:buSzPct val="150000"/>
              <a:buFont typeface="Wingdings" panose="05000000000000000000" pitchFamily="2" charset="2"/>
              <a:buChar char="§"/>
            </a:pPr>
            <a:r>
              <a:rPr lang="en-US" kern="0" dirty="0" smtClean="0"/>
              <a:t>This helps to document and automate workflows, which increases transparency and efficiency.</a:t>
            </a:r>
            <a:endParaRPr lang="en-US" kern="0" dirty="0"/>
          </a:p>
          <a:p>
            <a:pPr marL="571500" indent="-457200">
              <a:buSzPct val="150000"/>
              <a:buFont typeface="Wingdings" panose="05000000000000000000" pitchFamily="2" charset="2"/>
              <a:buChar char="§"/>
            </a:pPr>
            <a:r>
              <a:rPr lang="en-US" kern="0" dirty="0" smtClean="0"/>
              <a:t>Select an existing TSTool command file using the </a:t>
            </a:r>
            <a:r>
              <a:rPr lang="en-US" b="1" i="1" kern="0" dirty="0" smtClean="0"/>
              <a:t>File / Open / Command File…</a:t>
            </a:r>
            <a:r>
              <a:rPr lang="en-US" kern="0" dirty="0" smtClean="0"/>
              <a:t> menu.</a:t>
            </a:r>
          </a:p>
          <a:p>
            <a:pPr marL="571500" indent="-457200">
              <a:buSzPct val="150000"/>
              <a:buFont typeface="Wingdings" panose="05000000000000000000" pitchFamily="2" charset="2"/>
              <a:buChar char="§"/>
            </a:pPr>
            <a:r>
              <a:rPr lang="en-US" sz="2800" kern="0" dirty="0" smtClean="0"/>
              <a:t>Then press the </a:t>
            </a:r>
            <a:r>
              <a:rPr lang="en-US" sz="2800" b="1" i="1" kern="0" dirty="0" smtClean="0"/>
              <a:t>Run All Commands</a:t>
            </a:r>
            <a:r>
              <a:rPr lang="en-US" sz="2800" kern="0" dirty="0" smtClean="0"/>
              <a:t> button </a:t>
            </a:r>
            <a:r>
              <a:rPr lang="en-US" kern="0" dirty="0" smtClean="0"/>
              <a:t>under the command list to run the commands.</a:t>
            </a:r>
          </a:p>
          <a:p>
            <a:pPr marL="571500" indent="-457200">
              <a:buSzPct val="150000"/>
              <a:buFont typeface="Wingdings" panose="05000000000000000000" pitchFamily="2" charset="2"/>
              <a:buChar char="§"/>
            </a:pPr>
            <a:r>
              <a:rPr lang="en-US" sz="2800" kern="0" dirty="0" smtClean="0"/>
              <a:t>Then view the results.</a:t>
            </a:r>
            <a:endParaRPr lang="en-US" sz="2800" kern="0" dirty="0"/>
          </a:p>
        </p:txBody>
      </p:sp>
    </p:spTree>
    <p:extLst>
      <p:ext uri="{BB962C8B-B14F-4D97-AF65-F5344CB8AC3E}">
        <p14:creationId xmlns:p14="http://schemas.microsoft.com/office/powerpoint/2010/main" val="2401054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226332" y="749465"/>
            <a:ext cx="9620250" cy="1485900"/>
          </a:xfrm>
          <a:prstGeom prst="rect">
            <a:avLst/>
          </a:prstGeom>
        </p:spPr>
      </p:pic>
      <p:sp>
        <p:nvSpPr>
          <p:cNvPr id="2" name="Text Placeholder 1"/>
          <p:cNvSpPr>
            <a:spLocks noGrp="1"/>
          </p:cNvSpPr>
          <p:nvPr>
            <p:ph type="body" sz="quarter" idx="10"/>
          </p:nvPr>
        </p:nvSpPr>
        <p:spPr/>
        <p:txBody>
          <a:bodyPr/>
          <a:lstStyle/>
          <a:p>
            <a:r>
              <a:rPr lang="en-US" dirty="0" smtClean="0">
                <a:latin typeface="Courier New" panose="02070309020205020404" pitchFamily="49" charset="0"/>
                <a:cs typeface="Courier New" panose="02070309020205020404" pitchFamily="49" charset="0"/>
              </a:rPr>
              <a:t>example1</a:t>
            </a:r>
            <a:r>
              <a:rPr lang="en-US" dirty="0" smtClean="0"/>
              <a:t>: Open an Existing Command File</a:t>
            </a:r>
            <a:endParaRPr lang="en-US" dirty="0"/>
          </a:p>
        </p:txBody>
      </p:sp>
      <p:sp>
        <p:nvSpPr>
          <p:cNvPr id="4" name="Text Placeholder 3"/>
          <p:cNvSpPr>
            <a:spLocks noGrp="1"/>
          </p:cNvSpPr>
          <p:nvPr>
            <p:ph type="body" sz="quarter" idx="11"/>
          </p:nvPr>
        </p:nvSpPr>
        <p:spPr>
          <a:xfrm>
            <a:off x="0" y="2450735"/>
            <a:ext cx="6741886" cy="2248681"/>
          </a:xfrm>
        </p:spPr>
        <p:txBody>
          <a:bodyPr>
            <a:normAutofit/>
          </a:bodyPr>
          <a:lstStyle/>
          <a:p>
            <a:pPr marL="342900" indent="-342900">
              <a:buFont typeface="Arial" panose="020B0604020202020204" pitchFamily="34" charset="0"/>
              <a:buChar char="•"/>
            </a:pPr>
            <a:r>
              <a:rPr lang="en-US" sz="2000" dirty="0" smtClean="0"/>
              <a:t>Browse to a command file (above and then right).</a:t>
            </a:r>
          </a:p>
          <a:p>
            <a:pPr marL="342900" indent="-342900">
              <a:buFont typeface="Arial" panose="020B0604020202020204" pitchFamily="34" charset="0"/>
              <a:buChar char="•"/>
            </a:pPr>
            <a:r>
              <a:rPr lang="en-US" sz="2000" dirty="0" smtClean="0"/>
              <a:t>Or, pick from the list of previously opened files.</a:t>
            </a:r>
          </a:p>
          <a:p>
            <a:pPr marL="342900" indent="-342900">
              <a:buFont typeface="Arial" panose="020B0604020202020204" pitchFamily="34" charset="0"/>
              <a:buChar char="•"/>
            </a:pPr>
            <a:r>
              <a:rPr lang="en-US" sz="2000" dirty="0" smtClean="0"/>
              <a:t>Open the file:</a:t>
            </a:r>
            <a:br>
              <a:rPr lang="en-US" sz="2000" dirty="0" smtClean="0"/>
            </a:br>
            <a:r>
              <a:rPr lang="en-US" sz="1400" dirty="0" smtClean="0">
                <a:latin typeface="Courier New" panose="02070309020205020404" pitchFamily="49" charset="0"/>
                <a:cs typeface="Courier New" panose="02070309020205020404" pitchFamily="49" charset="0"/>
              </a:rPr>
              <a:t>example1-hydrobaseweb-streamflow/example-streamflow.tstool</a:t>
            </a:r>
            <a:endParaRPr lang="en-US" sz="1400"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3"/>
          <a:stretch>
            <a:fillRect/>
          </a:stretch>
        </p:blipFill>
        <p:spPr>
          <a:xfrm>
            <a:off x="6657975" y="2229596"/>
            <a:ext cx="5534025" cy="4057650"/>
          </a:xfrm>
          <a:prstGeom prst="rect">
            <a:avLst/>
          </a:prstGeom>
        </p:spPr>
      </p:pic>
      <p:sp>
        <p:nvSpPr>
          <p:cNvPr id="7" name="Line 12"/>
          <p:cNvSpPr>
            <a:spLocks noChangeShapeType="1"/>
          </p:cNvSpPr>
          <p:nvPr/>
        </p:nvSpPr>
        <p:spPr bwMode="auto">
          <a:xfrm flipH="1" flipV="1">
            <a:off x="2598056" y="1574800"/>
            <a:ext cx="984589" cy="95104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 name="Line 12"/>
          <p:cNvSpPr>
            <a:spLocks noChangeShapeType="1"/>
          </p:cNvSpPr>
          <p:nvPr/>
        </p:nvSpPr>
        <p:spPr bwMode="auto">
          <a:xfrm>
            <a:off x="6270171" y="2721428"/>
            <a:ext cx="1374098" cy="236161"/>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3516659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3111"/>
            <a:ext cx="12192000" cy="6851777"/>
          </a:xfrm>
          <a:prstGeom prst="rect">
            <a:avLst/>
          </a:prstGeom>
        </p:spPr>
      </p:pic>
      <p:sp>
        <p:nvSpPr>
          <p:cNvPr id="19" name="Rectangle 18"/>
          <p:cNvSpPr>
            <a:spLocks noChangeArrowheads="1"/>
          </p:cNvSpPr>
          <p:nvPr/>
        </p:nvSpPr>
        <p:spPr bwMode="auto">
          <a:xfrm>
            <a:off x="3170876" y="4059963"/>
            <a:ext cx="3110716" cy="30690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smtClean="0">
                <a:solidFill>
                  <a:schemeClr val="bg1"/>
                </a:solidFill>
                <a:latin typeface="Helvetica" panose="020B0604020202020204" pitchFamily="34" charset="0"/>
              </a:rPr>
              <a:t>1. </a:t>
            </a:r>
            <a:r>
              <a:rPr lang="en-US" altLang="en-US" dirty="0" smtClean="0">
                <a:solidFill>
                  <a:schemeClr val="bg1"/>
                </a:solidFill>
                <a:latin typeface="Helvetica" panose="020B0604020202020204" pitchFamily="34" charset="0"/>
              </a:rPr>
              <a:t>Press “Run All Commands”</a:t>
            </a:r>
            <a:endParaRPr lang="en-US" altLang="en-US" dirty="0" smtClean="0">
              <a:solidFill>
                <a:schemeClr val="bg1"/>
              </a:solidFill>
              <a:latin typeface="Helvetica" panose="020B0604020202020204" pitchFamily="34" charset="0"/>
            </a:endParaRPr>
          </a:p>
        </p:txBody>
      </p:sp>
      <p:sp>
        <p:nvSpPr>
          <p:cNvPr id="20" name="Line 12"/>
          <p:cNvSpPr>
            <a:spLocks noChangeShapeType="1"/>
          </p:cNvSpPr>
          <p:nvPr/>
        </p:nvSpPr>
        <p:spPr bwMode="auto">
          <a:xfrm flipH="1" flipV="1">
            <a:off x="2531194" y="4138327"/>
            <a:ext cx="639682"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1" name="Rectangle 20"/>
          <p:cNvSpPr>
            <a:spLocks noChangeArrowheads="1"/>
          </p:cNvSpPr>
          <p:nvPr/>
        </p:nvSpPr>
        <p:spPr bwMode="auto">
          <a:xfrm>
            <a:off x="4498934" y="5382781"/>
            <a:ext cx="5431931" cy="30690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solidFill>
                  <a:schemeClr val="bg1"/>
                </a:solidFill>
                <a:latin typeface="Helvetica" panose="020B0604020202020204" pitchFamily="34" charset="0"/>
              </a:rPr>
              <a:t>2</a:t>
            </a:r>
            <a:r>
              <a:rPr lang="en-US" altLang="en-US" dirty="0" smtClean="0">
                <a:solidFill>
                  <a:schemeClr val="bg1"/>
                </a:solidFill>
                <a:latin typeface="Helvetica" panose="020B0604020202020204" pitchFamily="34" charset="0"/>
              </a:rPr>
              <a:t>. </a:t>
            </a:r>
            <a:r>
              <a:rPr lang="en-US" altLang="en-US" dirty="0" smtClean="0">
                <a:solidFill>
                  <a:schemeClr val="bg1"/>
                </a:solidFill>
                <a:latin typeface="Helvetica" panose="020B0604020202020204" pitchFamily="34" charset="0"/>
              </a:rPr>
              <a:t>Select time series and then right-click to view data</a:t>
            </a:r>
            <a:endParaRPr lang="en-US" altLang="en-US" dirty="0" smtClean="0">
              <a:solidFill>
                <a:schemeClr val="bg1"/>
              </a:solidFill>
              <a:latin typeface="Helvetica" panose="020B0604020202020204" pitchFamily="34" charset="0"/>
            </a:endParaRPr>
          </a:p>
        </p:txBody>
      </p:sp>
      <p:sp>
        <p:nvSpPr>
          <p:cNvPr id="23" name="Rectangle 22"/>
          <p:cNvSpPr>
            <a:spLocks noChangeArrowheads="1"/>
          </p:cNvSpPr>
          <p:nvPr/>
        </p:nvSpPr>
        <p:spPr bwMode="auto">
          <a:xfrm>
            <a:off x="7576457" y="68618"/>
            <a:ext cx="4492172" cy="66435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smtClean="0">
                <a:solidFill>
                  <a:schemeClr val="bg1"/>
                </a:solidFill>
                <a:latin typeface="Helvetica" panose="020B0604020202020204" pitchFamily="34" charset="0"/>
              </a:rPr>
              <a:t>Command file is shown in the title bar,</a:t>
            </a:r>
            <a:br>
              <a:rPr lang="en-US" altLang="en-US" dirty="0" smtClean="0">
                <a:solidFill>
                  <a:schemeClr val="bg1"/>
                </a:solidFill>
                <a:latin typeface="Helvetica" panose="020B0604020202020204" pitchFamily="34" charset="0"/>
              </a:rPr>
            </a:br>
            <a:r>
              <a:rPr lang="en-US" altLang="en-US" dirty="0" smtClean="0">
                <a:solidFill>
                  <a:schemeClr val="bg1"/>
                </a:solidFill>
                <a:latin typeface="Helvetica" panose="020B0604020202020204" pitchFamily="34" charset="0"/>
              </a:rPr>
              <a:t>with “modified” if changes have been made </a:t>
            </a:r>
            <a:endParaRPr lang="en-US" altLang="en-US" dirty="0" smtClean="0">
              <a:solidFill>
                <a:schemeClr val="bg1"/>
              </a:solidFill>
              <a:latin typeface="Helvetica" panose="020B0604020202020204" pitchFamily="34" charset="0"/>
            </a:endParaRPr>
          </a:p>
        </p:txBody>
      </p:sp>
      <p:sp>
        <p:nvSpPr>
          <p:cNvPr id="24" name="Rectangle 23"/>
          <p:cNvSpPr>
            <a:spLocks noChangeArrowheads="1"/>
          </p:cNvSpPr>
          <p:nvPr/>
        </p:nvSpPr>
        <p:spPr bwMode="auto">
          <a:xfrm>
            <a:off x="3566907" y="988000"/>
            <a:ext cx="4452236" cy="6551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smtClean="0">
                <a:solidFill>
                  <a:schemeClr val="bg1"/>
                </a:solidFill>
                <a:latin typeface="Helvetica" panose="020B0604020202020204" pitchFamily="34" charset="0"/>
              </a:rPr>
              <a:t>There is no need to browse for time series</a:t>
            </a:r>
            <a:br>
              <a:rPr lang="en-US" altLang="en-US" dirty="0" smtClean="0">
                <a:solidFill>
                  <a:schemeClr val="bg1"/>
                </a:solidFill>
                <a:latin typeface="Helvetica" panose="020B0604020202020204" pitchFamily="34" charset="0"/>
              </a:rPr>
            </a:br>
            <a:r>
              <a:rPr lang="en-US" altLang="en-US" dirty="0" smtClean="0">
                <a:solidFill>
                  <a:schemeClr val="bg1"/>
                </a:solidFill>
                <a:latin typeface="Helvetica" panose="020B0604020202020204" pitchFamily="34" charset="0"/>
              </a:rPr>
              <a:t>since the commands will query time series</a:t>
            </a:r>
            <a:endParaRPr lang="en-US" altLang="en-US" dirty="0" smtClean="0">
              <a:solidFill>
                <a:schemeClr val="bg1"/>
              </a:solidFill>
              <a:latin typeface="Helvetica" panose="020B0604020202020204" pitchFamily="34" charset="0"/>
            </a:endParaRPr>
          </a:p>
        </p:txBody>
      </p:sp>
      <p:sp>
        <p:nvSpPr>
          <p:cNvPr id="25" name="Rectangle 24"/>
          <p:cNvSpPr>
            <a:spLocks noChangeArrowheads="1"/>
          </p:cNvSpPr>
          <p:nvPr/>
        </p:nvSpPr>
        <p:spPr bwMode="auto">
          <a:xfrm>
            <a:off x="7214899" y="2523981"/>
            <a:ext cx="4535714" cy="6551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smtClean="0">
                <a:solidFill>
                  <a:schemeClr val="bg1"/>
                </a:solidFill>
                <a:latin typeface="Helvetica" panose="020B0604020202020204" pitchFamily="34" charset="0"/>
              </a:rPr>
              <a:t>The contents of the selected command file</a:t>
            </a:r>
            <a:br>
              <a:rPr lang="en-US" altLang="en-US" dirty="0" smtClean="0">
                <a:solidFill>
                  <a:schemeClr val="bg1"/>
                </a:solidFill>
                <a:latin typeface="Helvetica" panose="020B0604020202020204" pitchFamily="34" charset="0"/>
              </a:rPr>
            </a:br>
            <a:r>
              <a:rPr lang="en-US" altLang="en-US" dirty="0" smtClean="0">
                <a:solidFill>
                  <a:schemeClr val="bg1"/>
                </a:solidFill>
                <a:latin typeface="Helvetica" panose="020B0604020202020204" pitchFamily="34" charset="0"/>
              </a:rPr>
              <a:t>is shown in the Commands area</a:t>
            </a:r>
            <a:endParaRPr lang="en-US" altLang="en-US" dirty="0" smtClean="0">
              <a:solidFill>
                <a:schemeClr val="bg1"/>
              </a:solidFill>
              <a:latin typeface="Helvetica" panose="020B0604020202020204" pitchFamily="34" charset="0"/>
            </a:endParaRPr>
          </a:p>
        </p:txBody>
      </p:sp>
      <p:sp>
        <p:nvSpPr>
          <p:cNvPr id="26" name="Line 12"/>
          <p:cNvSpPr>
            <a:spLocks noChangeShapeType="1"/>
          </p:cNvSpPr>
          <p:nvPr/>
        </p:nvSpPr>
        <p:spPr bwMode="auto">
          <a:xfrm flipH="1" flipV="1">
            <a:off x="7003141" y="175927"/>
            <a:ext cx="639682"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41736875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84" y="0"/>
            <a:ext cx="12159831" cy="6858000"/>
          </a:xfrm>
          <a:prstGeom prst="rect">
            <a:avLst/>
          </a:prstGeom>
        </p:spPr>
      </p:pic>
      <p:sp>
        <p:nvSpPr>
          <p:cNvPr id="4" name="Rectangle 15"/>
          <p:cNvSpPr>
            <a:spLocks noChangeArrowheads="1"/>
          </p:cNvSpPr>
          <p:nvPr/>
        </p:nvSpPr>
        <p:spPr bwMode="auto">
          <a:xfrm>
            <a:off x="2323381" y="625415"/>
            <a:ext cx="2133600" cy="6858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buAutoNum type="arabicPeriod"/>
            </a:pPr>
            <a:r>
              <a:rPr lang="en-US" altLang="en-US" sz="1800" dirty="0" smtClean="0">
                <a:solidFill>
                  <a:schemeClr val="bg1"/>
                </a:solidFill>
                <a:latin typeface="Helvetica" panose="020B0604020202020204" pitchFamily="34" charset="0"/>
              </a:rPr>
              <a:t>Specify input</a:t>
            </a:r>
          </a:p>
          <a:p>
            <a:r>
              <a:rPr lang="en-US" altLang="en-US" sz="1800" dirty="0" smtClean="0">
                <a:solidFill>
                  <a:schemeClr val="bg1"/>
                </a:solidFill>
                <a:latin typeface="Helvetica" panose="020B0604020202020204" pitchFamily="34" charset="0"/>
              </a:rPr>
              <a:t>and query options</a:t>
            </a:r>
            <a:endParaRPr lang="en-US" altLang="en-US" dirty="0">
              <a:solidFill>
                <a:schemeClr val="bg1"/>
              </a:solidFill>
              <a:latin typeface="Helvetica" panose="020B0604020202020204" pitchFamily="34" charset="0"/>
            </a:endParaRPr>
          </a:p>
        </p:txBody>
      </p:sp>
      <p:sp>
        <p:nvSpPr>
          <p:cNvPr id="5" name="Rectangle 15"/>
          <p:cNvSpPr>
            <a:spLocks noChangeArrowheads="1"/>
          </p:cNvSpPr>
          <p:nvPr/>
        </p:nvSpPr>
        <p:spPr bwMode="auto">
          <a:xfrm>
            <a:off x="2382912" y="1761109"/>
            <a:ext cx="3372928" cy="35861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smtClean="0">
                <a:solidFill>
                  <a:schemeClr val="bg1"/>
                </a:solidFill>
                <a:latin typeface="Helvetica" panose="020B0604020202020204" pitchFamily="34" charset="0"/>
              </a:rPr>
              <a:t>2. Press “Get Time Series List”</a:t>
            </a:r>
            <a:endParaRPr lang="en-US" altLang="en-US" dirty="0">
              <a:solidFill>
                <a:schemeClr val="bg1"/>
              </a:solidFill>
              <a:latin typeface="Helvetica" panose="020B0604020202020204" pitchFamily="34" charset="0"/>
            </a:endParaRPr>
          </a:p>
        </p:txBody>
      </p:sp>
      <p:sp>
        <p:nvSpPr>
          <p:cNvPr id="7" name="Line 12"/>
          <p:cNvSpPr>
            <a:spLocks noChangeShapeType="1"/>
          </p:cNvSpPr>
          <p:nvPr/>
        </p:nvSpPr>
        <p:spPr bwMode="auto">
          <a:xfrm flipH="1">
            <a:off x="3759200" y="2119727"/>
            <a:ext cx="0" cy="27513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 name="Rectangle 15"/>
          <p:cNvSpPr>
            <a:spLocks noChangeArrowheads="1"/>
          </p:cNvSpPr>
          <p:nvPr/>
        </p:nvSpPr>
        <p:spPr bwMode="auto">
          <a:xfrm>
            <a:off x="8437818" y="-2"/>
            <a:ext cx="2990850" cy="57508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solidFill>
                  <a:schemeClr val="bg1"/>
                </a:solidFill>
                <a:latin typeface="Helvetica" panose="020B0604020202020204" pitchFamily="34" charset="0"/>
              </a:rPr>
              <a:t>3</a:t>
            </a:r>
            <a:r>
              <a:rPr lang="en-US" altLang="en-US" dirty="0" smtClean="0">
                <a:solidFill>
                  <a:schemeClr val="bg1"/>
                </a:solidFill>
                <a:latin typeface="Helvetica" panose="020B0604020202020204" pitchFamily="34" charset="0"/>
              </a:rPr>
              <a:t>. </a:t>
            </a:r>
            <a:r>
              <a:rPr lang="en-US" altLang="en-US" dirty="0" smtClean="0">
                <a:solidFill>
                  <a:schemeClr val="bg1"/>
                </a:solidFill>
                <a:latin typeface="Helvetica" panose="020B0604020202020204" pitchFamily="34" charset="0"/>
              </a:rPr>
              <a:t>Right </a:t>
            </a:r>
            <a:r>
              <a:rPr lang="en-US" altLang="en-US" dirty="0" smtClean="0">
                <a:solidFill>
                  <a:schemeClr val="bg1"/>
                </a:solidFill>
                <a:latin typeface="Helvetica" panose="020B0604020202020204" pitchFamily="34" charset="0"/>
              </a:rPr>
              <a:t>click on headings</a:t>
            </a:r>
          </a:p>
          <a:p>
            <a:pPr algn="ctr"/>
            <a:r>
              <a:rPr lang="en-US" altLang="en-US" dirty="0" smtClean="0">
                <a:solidFill>
                  <a:schemeClr val="bg1"/>
                </a:solidFill>
                <a:latin typeface="Helvetica" panose="020B0604020202020204" pitchFamily="34" charset="0"/>
              </a:rPr>
              <a:t>for sort options.</a:t>
            </a:r>
            <a:endParaRPr lang="en-US" altLang="en-US" dirty="0">
              <a:solidFill>
                <a:schemeClr val="bg1"/>
              </a:solidFill>
              <a:latin typeface="Helvetica" panose="020B0604020202020204" pitchFamily="34" charset="0"/>
            </a:endParaRPr>
          </a:p>
        </p:txBody>
      </p:sp>
      <p:sp>
        <p:nvSpPr>
          <p:cNvPr id="9" name="Line 12"/>
          <p:cNvSpPr>
            <a:spLocks noChangeShapeType="1"/>
          </p:cNvSpPr>
          <p:nvPr/>
        </p:nvSpPr>
        <p:spPr bwMode="auto">
          <a:xfrm flipH="1">
            <a:off x="7690571" y="404734"/>
            <a:ext cx="878964" cy="292309"/>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1" name="Rectangle 15"/>
          <p:cNvSpPr>
            <a:spLocks noChangeArrowheads="1"/>
          </p:cNvSpPr>
          <p:nvPr/>
        </p:nvSpPr>
        <p:spPr bwMode="auto">
          <a:xfrm>
            <a:off x="9510220" y="2637629"/>
            <a:ext cx="2296464" cy="54506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smtClean="0">
                <a:solidFill>
                  <a:schemeClr val="bg1"/>
                </a:solidFill>
                <a:latin typeface="Helvetica" panose="020B0604020202020204" pitchFamily="34" charset="0"/>
              </a:rPr>
              <a:t>4. </a:t>
            </a:r>
            <a:r>
              <a:rPr lang="en-US" altLang="en-US" dirty="0" smtClean="0">
                <a:solidFill>
                  <a:schemeClr val="bg1"/>
                </a:solidFill>
                <a:latin typeface="Helvetica" panose="020B0604020202020204" pitchFamily="34" charset="0"/>
              </a:rPr>
              <a:t>Click to select</a:t>
            </a:r>
            <a:br>
              <a:rPr lang="en-US" altLang="en-US" dirty="0" smtClean="0">
                <a:solidFill>
                  <a:schemeClr val="bg1"/>
                </a:solidFill>
                <a:latin typeface="Helvetica" panose="020B0604020202020204" pitchFamily="34" charset="0"/>
              </a:rPr>
            </a:br>
            <a:r>
              <a:rPr lang="en-US" altLang="en-US" dirty="0" smtClean="0">
                <a:solidFill>
                  <a:schemeClr val="bg1"/>
                </a:solidFill>
                <a:latin typeface="Helvetica" panose="020B0604020202020204" pitchFamily="34" charset="0"/>
              </a:rPr>
              <a:t>time series from list</a:t>
            </a:r>
            <a:endParaRPr lang="en-US" altLang="en-US" dirty="0" smtClean="0">
              <a:solidFill>
                <a:schemeClr val="bg1"/>
              </a:solidFill>
              <a:latin typeface="Helvetica" panose="020B0604020202020204" pitchFamily="34" charset="0"/>
            </a:endParaRPr>
          </a:p>
        </p:txBody>
      </p:sp>
      <p:sp>
        <p:nvSpPr>
          <p:cNvPr id="12" name="Line 12"/>
          <p:cNvSpPr>
            <a:spLocks noChangeShapeType="1"/>
          </p:cNvSpPr>
          <p:nvPr/>
        </p:nvSpPr>
        <p:spPr bwMode="auto">
          <a:xfrm flipH="1" flipV="1">
            <a:off x="9248572" y="1698417"/>
            <a:ext cx="1369342" cy="999172"/>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3" name="Oval 12"/>
          <p:cNvSpPr/>
          <p:nvPr/>
        </p:nvSpPr>
        <p:spPr>
          <a:xfrm>
            <a:off x="65314" y="512328"/>
            <a:ext cx="1504693" cy="1342351"/>
          </a:xfrm>
          <a:prstGeom prst="ellipse">
            <a:avLst/>
          </a:prstGeom>
          <a:solidFill>
            <a:schemeClr val="bg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5"/>
          <p:cNvSpPr>
            <a:spLocks noChangeArrowheads="1"/>
          </p:cNvSpPr>
          <p:nvPr/>
        </p:nvSpPr>
        <p:spPr bwMode="auto">
          <a:xfrm>
            <a:off x="5073657" y="2875796"/>
            <a:ext cx="4242730" cy="30690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smtClean="0">
                <a:solidFill>
                  <a:schemeClr val="bg1"/>
                </a:solidFill>
                <a:latin typeface="Helvetica" panose="020B0604020202020204" pitchFamily="34" charset="0"/>
              </a:rPr>
              <a:t>5. </a:t>
            </a:r>
            <a:r>
              <a:rPr lang="en-US" altLang="en-US" dirty="0" smtClean="0">
                <a:solidFill>
                  <a:schemeClr val="bg1"/>
                </a:solidFill>
                <a:latin typeface="Helvetica" panose="020B0604020202020204" pitchFamily="34" charset="0"/>
              </a:rPr>
              <a:t>Press “Copy Selected to Commands”</a:t>
            </a:r>
            <a:endParaRPr lang="en-US" altLang="en-US" dirty="0" smtClean="0">
              <a:solidFill>
                <a:schemeClr val="bg1"/>
              </a:solidFill>
              <a:latin typeface="Helvetica" panose="020B0604020202020204" pitchFamily="34" charset="0"/>
            </a:endParaRPr>
          </a:p>
        </p:txBody>
      </p:sp>
      <p:sp>
        <p:nvSpPr>
          <p:cNvPr id="15" name="Line 12"/>
          <p:cNvSpPr>
            <a:spLocks noChangeShapeType="1"/>
          </p:cNvSpPr>
          <p:nvPr/>
        </p:nvSpPr>
        <p:spPr bwMode="auto">
          <a:xfrm flipV="1">
            <a:off x="5314013" y="2502889"/>
            <a:ext cx="2140" cy="435183"/>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6" name="Rectangle 15"/>
          <p:cNvSpPr>
            <a:spLocks noChangeArrowheads="1"/>
          </p:cNvSpPr>
          <p:nvPr/>
        </p:nvSpPr>
        <p:spPr bwMode="auto">
          <a:xfrm>
            <a:off x="3192648" y="4197848"/>
            <a:ext cx="3110716" cy="30690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solidFill>
                  <a:schemeClr val="bg1"/>
                </a:solidFill>
                <a:latin typeface="Helvetica" panose="020B0604020202020204" pitchFamily="34" charset="0"/>
              </a:rPr>
              <a:t>6</a:t>
            </a:r>
            <a:r>
              <a:rPr lang="en-US" altLang="en-US" dirty="0" smtClean="0">
                <a:solidFill>
                  <a:schemeClr val="bg1"/>
                </a:solidFill>
                <a:latin typeface="Helvetica" panose="020B0604020202020204" pitchFamily="34" charset="0"/>
              </a:rPr>
              <a:t>. </a:t>
            </a:r>
            <a:r>
              <a:rPr lang="en-US" altLang="en-US" dirty="0" smtClean="0">
                <a:solidFill>
                  <a:schemeClr val="bg1"/>
                </a:solidFill>
                <a:latin typeface="Helvetica" panose="020B0604020202020204" pitchFamily="34" charset="0"/>
              </a:rPr>
              <a:t>Press “Run All Commands”</a:t>
            </a:r>
            <a:endParaRPr lang="en-US" altLang="en-US" dirty="0" smtClean="0">
              <a:solidFill>
                <a:schemeClr val="bg1"/>
              </a:solidFill>
              <a:latin typeface="Helvetica" panose="020B0604020202020204" pitchFamily="34" charset="0"/>
            </a:endParaRPr>
          </a:p>
        </p:txBody>
      </p:sp>
      <p:sp>
        <p:nvSpPr>
          <p:cNvPr id="17" name="Line 12"/>
          <p:cNvSpPr>
            <a:spLocks noChangeShapeType="1"/>
          </p:cNvSpPr>
          <p:nvPr/>
        </p:nvSpPr>
        <p:spPr bwMode="auto">
          <a:xfrm flipH="1" flipV="1">
            <a:off x="2552966" y="4268956"/>
            <a:ext cx="639682"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8" name="Rectangle 17"/>
          <p:cNvSpPr>
            <a:spLocks noChangeArrowheads="1"/>
          </p:cNvSpPr>
          <p:nvPr/>
        </p:nvSpPr>
        <p:spPr bwMode="auto">
          <a:xfrm>
            <a:off x="474432" y="5806"/>
            <a:ext cx="4779245" cy="30690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smtClean="0">
                <a:solidFill>
                  <a:schemeClr val="bg1"/>
                </a:solidFill>
                <a:latin typeface="Helvetica" panose="020B0604020202020204" pitchFamily="34" charset="0"/>
              </a:rPr>
              <a:t>Review of how to Create TSID Commands…</a:t>
            </a:r>
            <a:endParaRPr lang="en-US" altLang="en-US" dirty="0" smtClean="0">
              <a:solidFill>
                <a:schemeClr val="bg1"/>
              </a:solidFill>
              <a:latin typeface="Helvetica" panose="020B0604020202020204" pitchFamily="34" charset="0"/>
            </a:endParaRPr>
          </a:p>
        </p:txBody>
      </p:sp>
      <p:sp>
        <p:nvSpPr>
          <p:cNvPr id="19" name="Rectangle 18"/>
          <p:cNvSpPr>
            <a:spLocks noChangeArrowheads="1"/>
          </p:cNvSpPr>
          <p:nvPr/>
        </p:nvSpPr>
        <p:spPr bwMode="auto">
          <a:xfrm>
            <a:off x="5253677" y="5527924"/>
            <a:ext cx="5740894" cy="30690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smtClean="0">
                <a:solidFill>
                  <a:schemeClr val="bg1"/>
                </a:solidFill>
                <a:latin typeface="Helvetica" panose="020B0604020202020204" pitchFamily="34" charset="0"/>
              </a:rPr>
              <a:t>7. </a:t>
            </a:r>
            <a:r>
              <a:rPr lang="en-US" altLang="en-US" dirty="0" smtClean="0">
                <a:solidFill>
                  <a:schemeClr val="bg1"/>
                </a:solidFill>
                <a:latin typeface="Helvetica" panose="020B0604020202020204" pitchFamily="34" charset="0"/>
              </a:rPr>
              <a:t>Select time series and then right-click to view data.</a:t>
            </a:r>
            <a:endParaRPr lang="en-US" altLang="en-US" dirty="0" smtClean="0">
              <a:solidFill>
                <a:schemeClr val="bg1"/>
              </a:solidFill>
              <a:latin typeface="Helvetica" panose="020B0604020202020204" pitchFamily="34" charset="0"/>
            </a:endParaRPr>
          </a:p>
        </p:txBody>
      </p:sp>
      <p:sp>
        <p:nvSpPr>
          <p:cNvPr id="20" name="Line 12"/>
          <p:cNvSpPr>
            <a:spLocks noChangeShapeType="1"/>
          </p:cNvSpPr>
          <p:nvPr/>
        </p:nvSpPr>
        <p:spPr bwMode="auto">
          <a:xfrm flipH="1">
            <a:off x="3418114" y="3174672"/>
            <a:ext cx="2002972" cy="380931"/>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3749895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461" y="0"/>
            <a:ext cx="12055078" cy="6858000"/>
          </a:xfrm>
          <a:prstGeom prst="rect">
            <a:avLst/>
          </a:prstGeom>
        </p:spPr>
      </p:pic>
      <p:sp>
        <p:nvSpPr>
          <p:cNvPr id="5" name="Rectangle 15"/>
          <p:cNvSpPr>
            <a:spLocks noChangeArrowheads="1"/>
          </p:cNvSpPr>
          <p:nvPr/>
        </p:nvSpPr>
        <p:spPr bwMode="auto">
          <a:xfrm>
            <a:off x="1130587" y="653602"/>
            <a:ext cx="2127871" cy="62365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dirty="0" smtClean="0">
                <a:solidFill>
                  <a:schemeClr val="bg1"/>
                </a:solidFill>
                <a:latin typeface="Helvetica" panose="020B0604020202020204" pitchFamily="34" charset="0"/>
              </a:rPr>
              <a:t>Three copies of the</a:t>
            </a:r>
            <a:br>
              <a:rPr lang="en-US" altLang="en-US" sz="1800" dirty="0" smtClean="0">
                <a:solidFill>
                  <a:schemeClr val="bg1"/>
                </a:solidFill>
                <a:latin typeface="Helvetica" panose="020B0604020202020204" pitchFamily="34" charset="0"/>
              </a:rPr>
            </a:br>
            <a:r>
              <a:rPr lang="en-US" altLang="en-US" sz="1800" dirty="0" smtClean="0">
                <a:solidFill>
                  <a:schemeClr val="bg1"/>
                </a:solidFill>
                <a:latin typeface="Helvetica" panose="020B0604020202020204" pitchFamily="34" charset="0"/>
              </a:rPr>
              <a:t>same time series</a:t>
            </a:r>
            <a:endParaRPr lang="en-US" altLang="en-US" dirty="0">
              <a:solidFill>
                <a:schemeClr val="bg1"/>
              </a:solidFill>
              <a:latin typeface="Helvetica" panose="020B0604020202020204" pitchFamily="34" charset="0"/>
            </a:endParaRPr>
          </a:p>
        </p:txBody>
      </p:sp>
      <p:sp>
        <p:nvSpPr>
          <p:cNvPr id="6" name="Rectangle 15"/>
          <p:cNvSpPr>
            <a:spLocks noChangeArrowheads="1"/>
          </p:cNvSpPr>
          <p:nvPr/>
        </p:nvSpPr>
        <p:spPr bwMode="auto">
          <a:xfrm>
            <a:off x="912872" y="2825072"/>
            <a:ext cx="2345586" cy="120785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dirty="0" smtClean="0">
                <a:solidFill>
                  <a:schemeClr val="bg1"/>
                </a:solidFill>
                <a:latin typeface="Helvetica" panose="020B0604020202020204" pitchFamily="34" charset="0"/>
              </a:rPr>
              <a:t>Click on the legend</a:t>
            </a:r>
            <a:br>
              <a:rPr lang="en-US" altLang="en-US" sz="1800" dirty="0" smtClean="0">
                <a:solidFill>
                  <a:schemeClr val="bg1"/>
                </a:solidFill>
                <a:latin typeface="Helvetica" panose="020B0604020202020204" pitchFamily="34" charset="0"/>
              </a:rPr>
            </a:br>
            <a:r>
              <a:rPr lang="en-US" altLang="en-US" sz="1800" dirty="0" smtClean="0">
                <a:solidFill>
                  <a:schemeClr val="bg1"/>
                </a:solidFill>
                <a:latin typeface="Helvetica" panose="020B0604020202020204" pitchFamily="34" charset="0"/>
              </a:rPr>
              <a:t>to toggle selecting a</a:t>
            </a:r>
            <a:br>
              <a:rPr lang="en-US" altLang="en-US" sz="1800" dirty="0" smtClean="0">
                <a:solidFill>
                  <a:schemeClr val="bg1"/>
                </a:solidFill>
                <a:latin typeface="Helvetica" panose="020B0604020202020204" pitchFamily="34" charset="0"/>
              </a:rPr>
            </a:br>
            <a:r>
              <a:rPr lang="en-US" altLang="en-US" sz="1800" dirty="0" smtClean="0">
                <a:solidFill>
                  <a:schemeClr val="bg1"/>
                </a:solidFill>
                <a:latin typeface="Helvetica" panose="020B0604020202020204" pitchFamily="34" charset="0"/>
              </a:rPr>
              <a:t>time series and</a:t>
            </a:r>
            <a:br>
              <a:rPr lang="en-US" altLang="en-US" sz="1800" dirty="0" smtClean="0">
                <a:solidFill>
                  <a:schemeClr val="bg1"/>
                </a:solidFill>
                <a:latin typeface="Helvetica" panose="020B0604020202020204" pitchFamily="34" charset="0"/>
              </a:rPr>
            </a:br>
            <a:r>
              <a:rPr lang="en-US" altLang="en-US" sz="1800" dirty="0" smtClean="0">
                <a:solidFill>
                  <a:schemeClr val="bg1"/>
                </a:solidFill>
                <a:latin typeface="Helvetica" panose="020B0604020202020204" pitchFamily="34" charset="0"/>
              </a:rPr>
              <a:t>increase its line width</a:t>
            </a:r>
            <a:endParaRPr lang="en-US" altLang="en-US" dirty="0">
              <a:solidFill>
                <a:schemeClr val="bg1"/>
              </a:solidFill>
              <a:latin typeface="Helvetica" panose="020B0604020202020204" pitchFamily="34" charset="0"/>
            </a:endParaRPr>
          </a:p>
        </p:txBody>
      </p:sp>
      <p:sp>
        <p:nvSpPr>
          <p:cNvPr id="7" name="Line 12"/>
          <p:cNvSpPr>
            <a:spLocks noChangeShapeType="1"/>
          </p:cNvSpPr>
          <p:nvPr/>
        </p:nvSpPr>
        <p:spPr bwMode="auto">
          <a:xfrm>
            <a:off x="1059542" y="4032928"/>
            <a:ext cx="0" cy="1605872"/>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 name="Oval 7"/>
          <p:cNvSpPr/>
          <p:nvPr/>
        </p:nvSpPr>
        <p:spPr>
          <a:xfrm>
            <a:off x="2808514" y="6262915"/>
            <a:ext cx="689429" cy="290286"/>
          </a:xfrm>
          <a:prstGeom prst="ellipse">
            <a:avLst/>
          </a:prstGeom>
          <a:solidFill>
            <a:schemeClr val="bg1">
              <a:alpha val="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Line 12"/>
          <p:cNvSpPr>
            <a:spLocks noChangeShapeType="1"/>
          </p:cNvSpPr>
          <p:nvPr/>
        </p:nvSpPr>
        <p:spPr bwMode="auto">
          <a:xfrm flipV="1">
            <a:off x="3497943" y="4811486"/>
            <a:ext cx="4891313" cy="1538514"/>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4116912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806CAA9-119B-4A77-9553-72052E593AC3}" vid="{8A006897-846C-4EBC-BA27-39FBA52E19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CWCB Powerpoint Template 1</Template>
  <TotalTime>2311</TotalTime>
  <Words>1756</Words>
  <Application>Microsoft Office PowerPoint</Application>
  <PresentationFormat>Widescreen</PresentationFormat>
  <Paragraphs>176</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Courier New</vt:lpstr>
      <vt:lpstr>Helvetica</vt:lpstr>
      <vt:lpstr>Rockwell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DNR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dc:creator>
  <cp:lastModifiedBy>sam</cp:lastModifiedBy>
  <cp:revision>91</cp:revision>
  <dcterms:created xsi:type="dcterms:W3CDTF">2020-02-14T19:55:00Z</dcterms:created>
  <dcterms:modified xsi:type="dcterms:W3CDTF">2021-12-20T06:58:45Z</dcterms:modified>
</cp:coreProperties>
</file>