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4E61-A294-411B-859E-33D12928C25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B2895-6C4E-4AA5-8768-6B38124E6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60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763" y="1587500"/>
            <a:ext cx="9669462" cy="1112838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8719" y="3873500"/>
            <a:ext cx="5943840" cy="414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presentation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77330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8829"/>
          <a:stretch/>
        </p:blipFill>
        <p:spPr>
          <a:xfrm>
            <a:off x="0" y="0"/>
            <a:ext cx="12192000" cy="68874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98500"/>
          </a:xfrm>
          <a:solidFill>
            <a:srgbClr val="C6CCC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35175" y="19589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943" y="5813804"/>
            <a:ext cx="4020457" cy="9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26075" y="28352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31082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opencdss/hydroba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dss.state.co.us/tstool/" TargetMode="External"/><Relationship Id="rId2" Type="http://schemas.openxmlformats.org/officeDocument/2006/relationships/hyperlink" Target="https://cdss.colorado.gov/software/tsto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tstool/latest/doc-user/appendix-install/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Training: 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719" y="3873500"/>
            <a:ext cx="5943840" cy="18975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Duration: ~30 minutes</a:t>
            </a:r>
          </a:p>
          <a:p>
            <a:r>
              <a:rPr lang="en-US" dirty="0" smtClean="0"/>
              <a:t>Level: introduction</a:t>
            </a:r>
          </a:p>
          <a:p>
            <a:r>
              <a:rPr lang="en-US" dirty="0" smtClean="0"/>
              <a:t>TSTool version used: 14.0.4</a:t>
            </a:r>
          </a:p>
          <a:p>
            <a:r>
              <a:rPr lang="en-US" dirty="0" smtClean="0"/>
              <a:t>Updated: 2021-12-09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Log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TSTool log file may need to be checked during </a:t>
            </a:r>
            <a:r>
              <a:rPr lang="en-US" dirty="0" smtClean="0"/>
              <a:t>troubleshooting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log file may need to be provided to </a:t>
            </a:r>
            <a:r>
              <a:rPr lang="en-US" dirty="0" smtClean="0"/>
              <a:t>support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Tools / Diagnostics – View Log File (Startup)…</a:t>
            </a:r>
            <a:r>
              <a:rPr lang="en-US" dirty="0"/>
              <a:t> menu to view startup messages, including information about configuration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StartLog</a:t>
            </a:r>
            <a:r>
              <a:rPr lang="en-US" dirty="0"/>
              <a:t> command can be used to start a new log file, which can be viewed </a:t>
            </a:r>
            <a:r>
              <a:rPr lang="en-US" dirty="0" smtClean="0"/>
              <a:t>with the </a:t>
            </a:r>
            <a:r>
              <a:rPr lang="en-US" b="1" i="1" dirty="0"/>
              <a:t>Tools / Diagnostics – View Log File…</a:t>
            </a:r>
            <a:r>
              <a:rPr lang="en-US" dirty="0"/>
              <a:t> menu (commands </a:t>
            </a:r>
            <a:r>
              <a:rPr lang="en-US" dirty="0" smtClean="0"/>
              <a:t>in the </a:t>
            </a:r>
            <a:r>
              <a:rPr lang="en-US" b="1" i="1" dirty="0" smtClean="0"/>
              <a:t>Commands</a:t>
            </a:r>
            <a:r>
              <a:rPr lang="en-US" dirty="0" smtClean="0"/>
              <a:t> menu are </a:t>
            </a:r>
            <a:r>
              <a:rPr lang="en-US" dirty="0"/>
              <a:t>discussed in other training lessons)</a:t>
            </a:r>
          </a:p>
        </p:txBody>
      </p:sp>
    </p:spTree>
    <p:extLst>
      <p:ext uri="{BB962C8B-B14F-4D97-AF65-F5344CB8AC3E}">
        <p14:creationId xmlns:p14="http://schemas.microsoft.com/office/powerpoint/2010/main" val="36967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Installation and User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TSTool </a:t>
            </a:r>
            <a:r>
              <a:rPr lang="en-US" dirty="0" smtClean="0"/>
              <a:t>software installation </a:t>
            </a:r>
            <a:r>
              <a:rPr lang="en-US" dirty="0"/>
              <a:t>configuration files are used by default, for example in: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CDSS\TSTool-14.0.1\...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user configuration files are shared between TSTool installations with the same major version, for 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User configuration files add to and override the </a:t>
            </a:r>
            <a:r>
              <a:rPr lang="en-US" dirty="0" smtClean="0"/>
              <a:t>software installation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3183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HydroBase is the State of Colorado’s database for water data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TSTool is distributed with </a:t>
            </a:r>
            <a:r>
              <a:rPr lang="en-US" dirty="0" smtClean="0"/>
              <a:t>a default </a:t>
            </a:r>
            <a:r>
              <a:rPr lang="en-US" dirty="0"/>
              <a:t>HydroBase configuration to facilitate use of </a:t>
            </a:r>
            <a:r>
              <a:rPr lang="en-US" dirty="0" smtClean="0"/>
              <a:t>a local </a:t>
            </a:r>
            <a:r>
              <a:rPr lang="en-US" dirty="0"/>
              <a:t>HydroBase </a:t>
            </a:r>
            <a:r>
              <a:rPr lang="en-US" dirty="0" smtClean="0"/>
              <a:t>database; however, HydroBase must be installed separately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One or more HydroBase databases can be downloaded and installed: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https://opencdss.state.co.us/opencdss/hydrobase/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Or, </a:t>
            </a:r>
            <a:r>
              <a:rPr lang="en-US" dirty="0" smtClean="0"/>
              <a:t>HydroBase database features can </a:t>
            </a:r>
            <a:r>
              <a:rPr lang="en-US" dirty="0"/>
              <a:t>be disabled and </a:t>
            </a:r>
            <a:r>
              <a:rPr lang="en-US" dirty="0" smtClean="0"/>
              <a:t>HydroBase web </a:t>
            </a:r>
            <a:r>
              <a:rPr lang="en-US" dirty="0"/>
              <a:t>services can be used (described in following slides)</a:t>
            </a: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Selection (as Input Type)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2207583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HydroBase is installed on the computer, the default configuration will cause TSTool to prompt for the HydroBase to use in the current session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After selection, HydroBase will be listed in the </a:t>
            </a:r>
            <a:r>
              <a:rPr lang="en-US" b="1" i="1" dirty="0"/>
              <a:t>Input Type</a:t>
            </a:r>
            <a:r>
              <a:rPr lang="en-US" dirty="0"/>
              <a:t> tab in the upper left TSTool main window  </a:t>
            </a:r>
          </a:p>
          <a:p>
            <a:pPr marL="114300">
              <a:buSzPct val="15000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" y="3400814"/>
            <a:ext cx="37623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97" y="3253177"/>
            <a:ext cx="3571875" cy="2352675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13208" y="4241171"/>
            <a:ext cx="3886200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Note the version, which is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needed in following examples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14468" y="4580626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0835325" y="4241171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Enable HydroBase Database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625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Datastores are a general </a:t>
            </a:r>
            <a:r>
              <a:rPr lang="en-US" dirty="0" smtClean="0"/>
              <a:t>feature, are newer than input types, and allow </a:t>
            </a:r>
            <a:r>
              <a:rPr lang="en-US" dirty="0"/>
              <a:t>databases and web services to be configured, </a:t>
            </a:r>
            <a:r>
              <a:rPr lang="en-US" dirty="0" smtClean="0"/>
              <a:t>which </a:t>
            </a:r>
            <a:r>
              <a:rPr lang="en-US" dirty="0"/>
              <a:t>enable useful </a:t>
            </a:r>
            <a:r>
              <a:rPr lang="en-US" dirty="0" smtClean="0"/>
              <a:t>software features such as ability to run SQL statements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Take note of the HydroBase version that is listed in the previous slide to use in the </a:t>
            </a:r>
            <a:r>
              <a:rPr lang="en-US" dirty="0" smtClean="0"/>
              <a:t>configuration file </a:t>
            </a:r>
            <a:r>
              <a:rPr lang="en-US" dirty="0"/>
              <a:t>below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Copy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:\CDSS\TSTool-14.0.1\datastores\HydroBase.cfg</a:t>
            </a:r>
            <a:r>
              <a:rPr lang="en-US" dirty="0"/>
              <a:t> </a:t>
            </a:r>
            <a:r>
              <a:rPr lang="en-US" dirty="0" smtClean="0"/>
              <a:t>(using the correct software version)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C:\Users\user\.tstool\14\DataStores\HydroBase.cfg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Update the HydroBase version in the file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HydroBase_CO_20210322</a:t>
            </a:r>
            <a:r>
              <a:rPr lang="en-US" dirty="0" smtClean="0"/>
              <a:t>) and </a:t>
            </a:r>
            <a:r>
              <a:rPr lang="en-US" dirty="0"/>
              <a:t>confirm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see the datastore listed in the </a:t>
            </a:r>
            <a:r>
              <a:rPr lang="en-US" b="1" i="1" dirty="0"/>
              <a:t>Datastore</a:t>
            </a:r>
            <a:r>
              <a:rPr lang="en-US" dirty="0"/>
              <a:t> tab in the upper left of the main TSTool window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 datastore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</a:t>
            </a:r>
            <a:r>
              <a:rPr lang="en-US" dirty="0" smtClean="0"/>
              <a:t> </a:t>
            </a:r>
            <a:r>
              <a:rPr lang="en-US" dirty="0"/>
              <a:t>will be used before the input type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</a:t>
            </a:r>
            <a:r>
              <a:rPr lang="en-US" dirty="0" smtClean="0"/>
              <a:t> </a:t>
            </a:r>
            <a:r>
              <a:rPr lang="en-US" dirty="0"/>
              <a:t>when processing commands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View / Datastores</a:t>
            </a:r>
            <a:r>
              <a:rPr lang="en-US" dirty="0"/>
              <a:t> menu and TSTool log file to </a:t>
            </a:r>
            <a:r>
              <a:rPr lang="en-US" dirty="0" smtClean="0"/>
              <a:t>troubleshoot database connections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Update the </a:t>
            </a:r>
            <a:r>
              <a:rPr lang="en-US" dirty="0" smtClean="0"/>
              <a:t>datastore configuration </a:t>
            </a:r>
            <a:r>
              <a:rPr lang="en-US" dirty="0"/>
              <a:t>file if a new </a:t>
            </a:r>
            <a:r>
              <a:rPr lang="en-US" dirty="0" smtClean="0"/>
              <a:t>HydroBase version </a:t>
            </a:r>
            <a:r>
              <a:rPr lang="en-US" dirty="0"/>
              <a:t>is installed</a:t>
            </a: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Disabling HydroBase Database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 HydroBase database is not installed </a:t>
            </a:r>
            <a:r>
              <a:rPr lang="en-US" dirty="0" smtClean="0"/>
              <a:t>with TSTool by default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by default </a:t>
            </a:r>
            <a:r>
              <a:rPr lang="en-US" b="1" dirty="0" smtClean="0"/>
              <a:t>does</a:t>
            </a:r>
            <a:r>
              <a:rPr lang="en-US" dirty="0" smtClean="0"/>
              <a:t> attempt </a:t>
            </a:r>
            <a:r>
              <a:rPr lang="en-US" dirty="0"/>
              <a:t>to list HydroBase databases when it starts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will cause the HydroBase selector to display each time that TSTool </a:t>
            </a:r>
            <a:r>
              <a:rPr lang="en-US" dirty="0" smtClean="0"/>
              <a:t>starts and will be slow as TSTool searches for HydroBase on the network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To disable HydroBase because no local </a:t>
            </a:r>
            <a:r>
              <a:rPr lang="en-US" dirty="0" smtClean="0"/>
              <a:t>database has </a:t>
            </a:r>
            <a:r>
              <a:rPr lang="en-US" dirty="0"/>
              <a:t>been installed, create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tstool\14\system\TSTool.cfg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and include </a:t>
            </a:r>
            <a:r>
              <a:rPr lang="en-US" dirty="0"/>
              <a:t>the content shown below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confirm that no HydroBase selector is shown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[TSTool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Web Service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</a:t>
            </a:r>
            <a:r>
              <a:rPr lang="en-US" dirty="0"/>
              <a:t>web service datastore is </a:t>
            </a:r>
            <a:r>
              <a:rPr lang="en-US" dirty="0" smtClean="0"/>
              <a:t>enabled </a:t>
            </a:r>
            <a:r>
              <a:rPr lang="en-US" dirty="0"/>
              <a:t>by default and allows HydroBase to be accessed over the internet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is slower than a local database but avoids having to install </a:t>
            </a:r>
            <a:r>
              <a:rPr lang="en-US" dirty="0" smtClean="0"/>
              <a:t>a HydroBase database on </a:t>
            </a:r>
            <a:r>
              <a:rPr lang="en-US" dirty="0"/>
              <a:t>the local </a:t>
            </a:r>
            <a:r>
              <a:rPr lang="en-US" dirty="0" smtClean="0"/>
              <a:t>computer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Historical data are updated whereas data in a local database version are a snapshot in time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Not all HydroBase data are available in TSTool via web services and new features are added over time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Examples in this training presentation use HydroBase web services to avoid the need for a local </a:t>
            </a:r>
            <a:r>
              <a:rPr lang="en-US" dirty="0" smtClean="0"/>
              <a:t>database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Examples </a:t>
            </a:r>
            <a:r>
              <a:rPr lang="en-US" dirty="0"/>
              <a:t>can be run </a:t>
            </a:r>
            <a:r>
              <a:rPr lang="en-US" dirty="0" smtClean="0"/>
              <a:t>with a HydroBase database by substituting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</a:t>
            </a:r>
            <a:r>
              <a:rPr lang="en-US" dirty="0" smtClean="0"/>
              <a:t> datastore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65" y="65314"/>
            <a:ext cx="9287184" cy="6858000"/>
          </a:xfrm>
          <a:prstGeom prst="rect">
            <a:avLst/>
          </a:prstGeom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65732" y="390113"/>
            <a:ext cx="2286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After starting TSTool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018389" y="4647720"/>
            <a:ext cx="2486632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HydroBase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74"/>
            <a:ext cx="12192000" cy="6622051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5408762" y="207528"/>
            <a:ext cx="4876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Listing real-time streamflow station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294627" y="728467"/>
            <a:ext cx="21336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Specify input</a:t>
            </a:r>
          </a:p>
          <a:p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query options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07367" y="3070381"/>
            <a:ext cx="3372928" cy="35861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Press “Get Time Series List”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390181" y="2622429"/>
            <a:ext cx="500332" cy="52990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947070" y="3068006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View the time series list.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 click on headings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for sort options.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131407" y="845389"/>
            <a:ext cx="441920" cy="222669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69535" y="2970125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4. Click, Shift-click,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Ctrl-click to select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single rows or groups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9131334" y="1245617"/>
            <a:ext cx="1306627" cy="18223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314" y="512328"/>
            <a:ext cx="1504693" cy="134235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26"/>
            <a:ext cx="12192000" cy="664614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272648" y="221763"/>
            <a:ext cx="2288600" cy="4067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908488" y="49627"/>
            <a:ext cx="5072938" cy="66636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one or more time series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opy</a:t>
            </a:r>
          </a:p>
          <a:p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identifiers (TSIDs) to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114031" y="3592529"/>
            <a:ext cx="2041671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Run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441274" y="3956019"/>
            <a:ext cx="672756" cy="32268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74132" y="5667101"/>
            <a:ext cx="4839329" cy="65255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Select time series to view in Results,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right-click, and Select “Graph – Line”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193766" y="715992"/>
            <a:ext cx="327804" cy="52262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5779697" y="628553"/>
            <a:ext cx="2796824" cy="19162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674853" y="4994692"/>
            <a:ext cx="293298" cy="75049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9391168" y="4099944"/>
            <a:ext cx="2348460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4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Graph is displayed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how to </a:t>
            </a:r>
            <a:r>
              <a:rPr lang="en-US" dirty="0" smtClean="0"/>
              <a:t>download, install, and configure </a:t>
            </a:r>
            <a:r>
              <a:rPr lang="en-US" dirty="0"/>
              <a:t>TSTool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Provide </a:t>
            </a:r>
            <a:r>
              <a:rPr lang="en-US" kern="0" dirty="0"/>
              <a:t>an introduction to TSTool for new users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Allow self-paced </a:t>
            </a:r>
            <a:r>
              <a:rPr lang="en-US" kern="0" dirty="0"/>
              <a:t>training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Run working examples</a:t>
            </a:r>
            <a:r>
              <a:rPr lang="en-US" kern="0" dirty="0"/>
              <a:t>, each of which reside in a folder distributed with presentation:</a:t>
            </a:r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See the 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doc/training</a:t>
            </a:r>
            <a:r>
              <a:rPr lang="en-US" sz="2800" kern="0" dirty="0"/>
              <a:t> folder under the software installation folder</a:t>
            </a:r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Full use of TSTool requires access to the internet </a:t>
            </a:r>
            <a:r>
              <a:rPr lang="en-US" sz="2800" kern="0" dirty="0" smtClean="0"/>
              <a:t>and may require installing databases and other software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6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8731" cy="685800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777740" y="117895"/>
            <a:ext cx="333756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Features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573327" y="602836"/>
            <a:ext cx="4987058" cy="154436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The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graph is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interactive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Can mix data intervals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Time axis automatically reformats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Mouse coordinates are displayed at bottom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Overview window is shown below main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9667" y="5996460"/>
            <a:ext cx="2728766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buttons to page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through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788433" y="613409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4666" y="3412084"/>
            <a:ext cx="2193894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the mouse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draw a box to zoom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time axis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99395" y="3893819"/>
            <a:ext cx="83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61195" y="3695700"/>
            <a:ext cx="838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41305" y="5774761"/>
            <a:ext cx="685800" cy="15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446053" y="4251960"/>
            <a:ext cx="1230846" cy="15228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244840" y="6267209"/>
            <a:ext cx="3458993" cy="33527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Alternate views and other actions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7593114" y="64348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318294" y="6602488"/>
            <a:ext cx="1718525" cy="2555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36819" y="67396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688544" y="6602489"/>
            <a:ext cx="1718525" cy="2555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Mouse position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" y="1017417"/>
            <a:ext cx="5650548" cy="547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28" y="553420"/>
            <a:ext cx="6553872" cy="604906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962400" y="114941"/>
            <a:ext cx="3249783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Properties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8118568" y="553420"/>
            <a:ext cx="4018473" cy="3759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Many graph properties can be edited.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638128" y="6060989"/>
            <a:ext cx="2263482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“Apply”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update the graph.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7813525" y="642365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280535" y="1888084"/>
            <a:ext cx="2865120" cy="6867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 on the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to edit its properties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8118567" y="5498800"/>
            <a:ext cx="4018473" cy="6810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ProcessTSProduct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command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is used to automate graph processing.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" y="11408"/>
            <a:ext cx="5144453" cy="68465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4460" y="135786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shows a column for each time series that was selected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on a column header to sort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Shift-click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Ctrl-click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select single cells and groups of cells (similar to Microsoft Excel)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tables will be shown if the time intervals are different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time series have irregular time interval, date/times are added for all data with blanks shown when data do not align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are shown as empty cells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data flags are used in time series, they can be shown next to the data value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contents can be saved to a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976305" y="145421"/>
            <a:ext cx="2104558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Table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29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362450" y="57169"/>
            <a:ext cx="2655207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Summary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067300" y="59436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654040" y="975360"/>
            <a:ext cx="3276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General time series metadata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AutoShape 15"/>
          <p:cNvSpPr>
            <a:spLocks/>
          </p:cNvSpPr>
          <p:nvPr/>
        </p:nvSpPr>
        <p:spPr bwMode="auto">
          <a:xfrm>
            <a:off x="5654040" y="2221185"/>
            <a:ext cx="381000" cy="195834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233160" y="2743155"/>
            <a:ext cx="355854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Additional information if available (e.g., from HydroBase)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9624060" y="4975860"/>
            <a:ext cx="20574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Default report format for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data </a:t>
            </a:r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interval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Identifier (TSID)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62500" lnSpcReduction="20000"/>
          </a:bodyPr>
          <a:lstStyle/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LocID.DataSource.DataType.Interval~InputType~Filename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LocID.DataSource.DataType.Interval~DataStore</a:t>
            </a: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LocID.DataSource.DataType.Interval.Scenario[Trace]~DataStore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 commands are used when selecting specific time series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above illustrates typical TSID syntax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</a:t>
            </a:r>
            <a:r>
              <a:rPr lang="en-US" altLang="en-US" dirty="0"/>
              <a:t>TSID uniquely identifies the time series and allows TSTool to find the time series in </a:t>
            </a:r>
            <a:r>
              <a:rPr lang="en-US" altLang="en-US" dirty="0" smtClean="0"/>
              <a:t>databases, </a:t>
            </a:r>
            <a:r>
              <a:rPr lang="en-US" altLang="en-US" dirty="0"/>
              <a:t>files, </a:t>
            </a:r>
            <a:r>
              <a:rPr lang="en-US" altLang="en-US" dirty="0" smtClean="0"/>
              <a:t>and web services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 (period),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dirty="0"/>
              <a:t> (tilde) characters have special </a:t>
            </a:r>
            <a:r>
              <a:rPr lang="en-US" altLang="en-US" dirty="0" smtClean="0"/>
              <a:t>meaning</a:t>
            </a:r>
            <a:endParaRPr lang="en-US" altLang="en-US" dirty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A Datastore has properties such as database name (see </a:t>
            </a:r>
            <a:r>
              <a:rPr lang="en-US" altLang="en-US" b="1" i="1" dirty="0" smtClean="0"/>
              <a:t>View / Datastores</a:t>
            </a:r>
            <a:r>
              <a:rPr lang="en-US" altLang="en-US" dirty="0" smtClean="0"/>
              <a:t>)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vary by data source, as documented in datastore appendices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067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TSIDs and Time Series Alias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can be long and complex, but are necessary to uniquely identify time series, especially when reading and writing time series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Each TSID </a:t>
            </a:r>
            <a:r>
              <a:rPr lang="en-US" altLang="en-US" b="1" i="1" dirty="0" smtClean="0"/>
              <a:t>must</a:t>
            </a:r>
            <a:r>
              <a:rPr lang="en-US" altLang="en-US" dirty="0" smtClean="0"/>
              <a:t> provide unique identification across all data sources handled by TSTool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A time series “alias” can optionally be defined for each time series to facilitate identifying the time series during workflow processing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alias can be short, for example using the location identifier and data type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123456-Streamflow</a:t>
            </a:r>
            <a:r>
              <a:rPr lang="en-US" altLang="en-US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and alias are used in commands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029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commands in the </a:t>
            </a:r>
            <a:r>
              <a:rPr lang="en-US" altLang="en-US" b="1" i="1" dirty="0" smtClean="0"/>
              <a:t>Commands</a:t>
            </a:r>
            <a:r>
              <a:rPr lang="en-US" altLang="en-US" dirty="0" smtClean="0"/>
              <a:t> area can be saved to a file, opened later, and rerun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automate data processing and can be run in batch mode without using the user interface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See the </a:t>
            </a:r>
            <a:r>
              <a:rPr lang="en-US" altLang="en-US" b="1" i="1" dirty="0" smtClean="0"/>
              <a:t>File / Save / Commands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File / Open / Command File…</a:t>
            </a:r>
            <a:r>
              <a:rPr lang="en-US" altLang="en-US" dirty="0" smtClean="0"/>
              <a:t> </a:t>
            </a:r>
            <a:r>
              <a:rPr lang="en-US" altLang="en-US" dirty="0" smtClean="0"/>
              <a:t>menu</a:t>
            </a:r>
            <a:endParaRPr lang="en-US" alt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maintained with datasets to automate data processing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managed in a </a:t>
            </a:r>
            <a:r>
              <a:rPr lang="en-US" altLang="en-US" dirty="0"/>
              <a:t>v</a:t>
            </a:r>
            <a:r>
              <a:rPr lang="en-US" altLang="en-US" dirty="0" smtClean="0"/>
              <a:t>ersion control system such as GitHub to track changes over time, support collaboration, and provide examples of workflows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Use the </a:t>
            </a:r>
            <a:r>
              <a:rPr lang="en-US" altLang="en-US" b="1" i="1" dirty="0" smtClean="0"/>
              <a:t>Commands / General – Comments …</a:t>
            </a:r>
            <a:r>
              <a:rPr lang="en-US" altLang="en-US" dirty="0" smtClean="0"/>
              <a:t> </a:t>
            </a:r>
            <a:r>
              <a:rPr lang="en-US" altLang="en-US" dirty="0" smtClean="0"/>
              <a:t>menu </a:t>
            </a:r>
            <a:r>
              <a:rPr lang="en-US" altLang="en-US" dirty="0" smtClean="0"/>
              <a:t>to insert comments in command files to document workflows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41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92"/>
            <a:ext cx="12192000" cy="6592908"/>
          </a:xfrm>
          <a:prstGeom prst="rect">
            <a:avLst/>
          </a:prstGeom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425689" y="3035766"/>
            <a:ext cx="3726181" cy="5761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3. Command file name is indicated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 the window title after saving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124644" y="1042332"/>
            <a:ext cx="424973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Use the File / Save / Commands menu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3421380" y="1226820"/>
            <a:ext cx="7032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004503" y="3797766"/>
            <a:ext cx="5034597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1. Add comments to document the command file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890260" y="3035766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9288780" y="464820"/>
            <a:ext cx="0" cy="257094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75705" y="541020"/>
            <a:ext cx="2847656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Saving a command file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564" y="698500"/>
            <a:ext cx="11956871" cy="4433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See the TSTool </a:t>
            </a:r>
            <a:r>
              <a:rPr lang="en-US" altLang="en-US" b="1" i="1" dirty="0" smtClean="0"/>
              <a:t>Help</a:t>
            </a:r>
            <a:r>
              <a:rPr lang="en-US" altLang="en-US" dirty="0" smtClean="0"/>
              <a:t> </a:t>
            </a:r>
            <a:r>
              <a:rPr lang="en-US" altLang="en-US" dirty="0" smtClean="0"/>
              <a:t>menu </a:t>
            </a:r>
            <a:r>
              <a:rPr lang="en-US" altLang="en-US" dirty="0" smtClean="0"/>
              <a:t>for links to online documentation.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0" y="1397000"/>
            <a:ext cx="2943703" cy="238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10" y="1298933"/>
            <a:ext cx="8277225" cy="4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Feature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Reading </a:t>
            </a:r>
            <a:r>
              <a:rPr lang="en-US" dirty="0"/>
              <a:t>and </a:t>
            </a:r>
            <a:r>
              <a:rPr lang="en-US" dirty="0" smtClean="0"/>
              <a:t>writing </a:t>
            </a:r>
            <a:r>
              <a:rPr lang="en-US" dirty="0"/>
              <a:t>time series, tables, and other </a:t>
            </a:r>
            <a:r>
              <a:rPr lang="en-US" dirty="0" smtClean="0"/>
              <a:t>data using various </a:t>
            </a:r>
            <a:r>
              <a:rPr lang="en-US" dirty="0"/>
              <a:t>data sources and formats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Automating </a:t>
            </a:r>
            <a:r>
              <a:rPr lang="en-US" kern="0" dirty="0"/>
              <a:t>processing using a workflow command language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Filling </a:t>
            </a:r>
            <a:r>
              <a:rPr lang="en-US" kern="0" dirty="0"/>
              <a:t>and </a:t>
            </a:r>
            <a:r>
              <a:rPr lang="en-US" kern="0" dirty="0" smtClean="0"/>
              <a:t>manipulating </a:t>
            </a:r>
            <a:r>
              <a:rPr lang="en-US" kern="0" dirty="0"/>
              <a:t>data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Analyzing </a:t>
            </a:r>
            <a:r>
              <a:rPr lang="en-US" kern="0" dirty="0"/>
              <a:t>and </a:t>
            </a:r>
            <a:r>
              <a:rPr lang="en-US" kern="0" dirty="0" smtClean="0"/>
              <a:t>visualizing </a:t>
            </a:r>
            <a:r>
              <a:rPr lang="en-US" kern="0" dirty="0"/>
              <a:t>data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Implementing workflows for </a:t>
            </a:r>
            <a:r>
              <a:rPr lang="en-US" kern="0" dirty="0"/>
              <a:t>business processes, modeling, and decision-making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8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7" y="0"/>
            <a:ext cx="10189767" cy="6870131"/>
          </a:xfrm>
          <a:prstGeom prst="rect">
            <a:avLst/>
          </a:prstGeom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181388" y="2663831"/>
            <a:ext cx="3382992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Example of browsing, reading,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visualizing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Role in CDSS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Reads time series from State of Colorado’s HydroBase </a:t>
            </a:r>
            <a:r>
              <a:rPr lang="en-US" dirty="0" smtClean="0"/>
              <a:t>database and </a:t>
            </a:r>
            <a:r>
              <a:rPr lang="en-US" dirty="0"/>
              <a:t>other sources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Fills missing data and </a:t>
            </a:r>
            <a:r>
              <a:rPr lang="en-US" kern="0" dirty="0" smtClean="0"/>
              <a:t>manipulates data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Creates </a:t>
            </a:r>
            <a:r>
              <a:rPr lang="en-US" kern="0" dirty="0"/>
              <a:t>input files for CDSS models including StateCU and StateMod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Processes </a:t>
            </a:r>
            <a:r>
              <a:rPr lang="en-US" kern="0" dirty="0"/>
              <a:t>model results into information products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Performs software testing and quality control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Complements StateDMI software, which processes specific model data files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Automates workflows, which increases </a:t>
            </a:r>
            <a:r>
              <a:rPr lang="en-US" kern="0" dirty="0" smtClean="0"/>
              <a:t>efficiency and reproducibility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70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114300">
              <a:buSzPct val="150000"/>
            </a:pPr>
            <a:r>
              <a:rPr lang="en-US" dirty="0"/>
              <a:t>The following slides describe how to install and configure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If the default configuration is OK, skip forward to examples of using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See also the Troubleshooting chapter of the documentation for additional </a:t>
            </a:r>
            <a:r>
              <a:rPr lang="en-US" dirty="0" smtClean="0"/>
              <a:t>guidance, available from the TSTool </a:t>
            </a:r>
            <a:r>
              <a:rPr lang="en-US" b="1" i="1" dirty="0" smtClean="0"/>
              <a:t>Help</a:t>
            </a:r>
            <a:r>
              <a:rPr lang="en-US" dirty="0" smtClean="0"/>
              <a:t> menu.                                   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7291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Download the TSTool Installer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CDSS website </a:t>
            </a:r>
            <a:r>
              <a:rPr lang="en-US" dirty="0" smtClean="0"/>
              <a:t>(used </a:t>
            </a:r>
            <a:r>
              <a:rPr lang="en-US" dirty="0"/>
              <a:t>for CDSS work):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https://cdss.colorado.gov/software/tstool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OpenCDSS website </a:t>
            </a:r>
            <a:r>
              <a:rPr lang="en-US" dirty="0" smtClean="0"/>
              <a:t>with newer </a:t>
            </a:r>
            <a:r>
              <a:rPr lang="en-US" dirty="0"/>
              <a:t>versions and history of releases: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https://opencdss.state.co.us/tstool/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Download </a:t>
            </a:r>
            <a:r>
              <a:rPr lang="en-US" dirty="0" smtClean="0"/>
              <a:t>the installer to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C:\Users\user\Downloads </a:t>
            </a:r>
            <a:r>
              <a:rPr lang="en-US" dirty="0"/>
              <a:t>folder </a:t>
            </a:r>
            <a:r>
              <a:rPr lang="en-US" dirty="0" smtClean="0"/>
              <a:t>(where “user” is a specific </a:t>
            </a:r>
            <a:r>
              <a:rPr lang="en-US" dirty="0"/>
              <a:t>user).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Multiple versions of TSTool can be installed on a computer, which allows software to be updated without overwriting old versions.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6032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Run the installer as </a:t>
            </a:r>
            <a:r>
              <a:rPr lang="en-US" dirty="0" smtClean="0"/>
              <a:t>Administrator (future updates may remove this requirement)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Typically accept all the defaults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See the </a:t>
            </a:r>
            <a:r>
              <a:rPr lang="en-US" kern="0" dirty="0" smtClean="0"/>
              <a:t>documentation installation </a:t>
            </a:r>
            <a:r>
              <a:rPr lang="en-US" kern="0" dirty="0"/>
              <a:t>appendix for more information: 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https://opencdss.state.co.us/tstool/latest/doc-user/appendix-install/install/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625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b="1" i="1" dirty="0"/>
              <a:t>Start / CDSS / TSTool-14.0.1</a:t>
            </a:r>
            <a:r>
              <a:rPr lang="en-US" dirty="0"/>
              <a:t> menu (or similar)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installed for the first time, the user’s files will be </a:t>
            </a:r>
            <a:r>
              <a:rPr lang="en-US" dirty="0" smtClean="0"/>
              <a:t>automatically created </a:t>
            </a:r>
            <a:r>
              <a:rPr lang="en-US" dirty="0"/>
              <a:t>during the first session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the same major number (e.g., 14), the user’s </a:t>
            </a:r>
            <a:r>
              <a:rPr lang="en-US" dirty="0" smtClean="0"/>
              <a:t>configuration files </a:t>
            </a:r>
            <a:r>
              <a:rPr lang="en-US" dirty="0"/>
              <a:t>will be shared between installations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a different major number (e.g., </a:t>
            </a:r>
            <a:r>
              <a:rPr lang="en-US" dirty="0" smtClean="0"/>
              <a:t>updating from 13 to 14), </a:t>
            </a:r>
            <a:r>
              <a:rPr lang="en-US" dirty="0"/>
              <a:t>the user’s configuration files will be copied to the new </a:t>
            </a:r>
            <a:r>
              <a:rPr lang="en-US" dirty="0" smtClean="0"/>
              <a:t>version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</a:t>
            </a:r>
            <a:r>
              <a:rPr lang="en-US" dirty="0" smtClean="0"/>
              <a:t>configuration </a:t>
            </a:r>
            <a:r>
              <a:rPr lang="en-US" dirty="0"/>
              <a:t>may be needed as explained in the following </a:t>
            </a:r>
            <a:r>
              <a:rPr lang="en-US" dirty="0" smtClean="0"/>
              <a:t>slides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configuration will depend on the type of work being done, such as modeling, data analysis, research, etc.</a:t>
            </a:r>
            <a:endParaRPr 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993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06CAA9-119B-4A77-9553-72052E593AC3}" vid="{8A006897-846C-4EBC-BA27-39FBA52E1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CWCB Powerpoint Template 1</Template>
  <TotalTime>1539</TotalTime>
  <Words>1619</Words>
  <Application>Microsoft Office PowerPoint</Application>
  <PresentationFormat>Widescreen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Helvetica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50</cp:revision>
  <dcterms:created xsi:type="dcterms:W3CDTF">2020-02-14T19:55:00Z</dcterms:created>
  <dcterms:modified xsi:type="dcterms:W3CDTF">2021-12-10T09:18:03Z</dcterms:modified>
</cp:coreProperties>
</file>