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9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4E61-A294-411B-859E-33D12928C25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B2895-6C4E-4AA5-8768-6B38124E6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6</a:t>
            </a:r>
            <a:r>
              <a:rPr lang="en-US" baseline="30000" dirty="0" smtClean="0"/>
              <a:t>th</a:t>
            </a:r>
            <a:r>
              <a:rPr lang="en-US" baseline="0" dirty="0" smtClean="0"/>
              <a:t> bullet, do you mean “Examples can be run with the HydroBase Web Service database by substituting…”?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B2895-6C4E-4AA5-8768-6B38124E66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60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763" y="1587500"/>
            <a:ext cx="9669462" cy="1112838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8719" y="3873500"/>
            <a:ext cx="5943840" cy="414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presentation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77330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8829"/>
          <a:stretch/>
        </p:blipFill>
        <p:spPr>
          <a:xfrm>
            <a:off x="0" y="0"/>
            <a:ext cx="12192000" cy="68874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98500"/>
          </a:xfrm>
          <a:solidFill>
            <a:srgbClr val="C6CCC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35175" y="1958975"/>
            <a:ext cx="4943475" cy="517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slide content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943" y="5813804"/>
            <a:ext cx="4020457" cy="9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26075" y="2835275"/>
            <a:ext cx="4943475" cy="517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31082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3B4F-6FDA-4E3B-8CE4-FE9F5372B1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dss.state.co.us/opencdss/hydroba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dss.state.co.us/tstool/" TargetMode="External"/><Relationship Id="rId2" Type="http://schemas.openxmlformats.org/officeDocument/2006/relationships/hyperlink" Target="https://cdss.colorado.gov/software/tsto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dss.state.co.us/tstool/latest/doc-user/appendix-install/insta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Training: 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719" y="3873500"/>
            <a:ext cx="5943840" cy="18975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Duration: ~30 minutes</a:t>
            </a:r>
          </a:p>
          <a:p>
            <a:r>
              <a:rPr lang="en-US" dirty="0" smtClean="0"/>
              <a:t>Level: introduction</a:t>
            </a:r>
          </a:p>
          <a:p>
            <a:r>
              <a:rPr lang="en-US" dirty="0" smtClean="0"/>
              <a:t>TSTool version used: 14.0.4</a:t>
            </a:r>
          </a:p>
          <a:p>
            <a:r>
              <a:rPr lang="en-US" dirty="0" smtClean="0"/>
              <a:t>Updated: 2021-12-19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Log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TSTool log file may need to be checked during </a:t>
            </a:r>
            <a:r>
              <a:rPr lang="en-US" dirty="0" smtClean="0"/>
              <a:t>troubleshooting.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log file may need to be provided to </a:t>
            </a:r>
            <a:r>
              <a:rPr lang="en-US" dirty="0" smtClean="0"/>
              <a:t>support.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i="1" dirty="0"/>
              <a:t>Tools / Diagnostics – View Log File (Startup)…</a:t>
            </a:r>
            <a:r>
              <a:rPr lang="en-US" dirty="0"/>
              <a:t> menu to view startup messages, including information about </a:t>
            </a:r>
            <a:r>
              <a:rPr lang="en-US" dirty="0" smtClean="0"/>
              <a:t>configuration.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StartLog</a:t>
            </a:r>
            <a:r>
              <a:rPr lang="en-US" dirty="0"/>
              <a:t> command can be used to start a new log </a:t>
            </a:r>
            <a:r>
              <a:rPr lang="en-US" dirty="0" smtClean="0"/>
              <a:t>file for the command file, </a:t>
            </a:r>
            <a:r>
              <a:rPr lang="en-US" dirty="0"/>
              <a:t>which can be viewed </a:t>
            </a:r>
            <a:r>
              <a:rPr lang="en-US" dirty="0" smtClean="0"/>
              <a:t>with the </a:t>
            </a:r>
            <a:r>
              <a:rPr lang="en-US" b="1" i="1" dirty="0"/>
              <a:t>Tools / Diagnostics – View Log File…</a:t>
            </a:r>
            <a:r>
              <a:rPr lang="en-US" dirty="0"/>
              <a:t> menu (commands </a:t>
            </a:r>
            <a:r>
              <a:rPr lang="en-US" dirty="0" smtClean="0"/>
              <a:t>in the </a:t>
            </a:r>
            <a:r>
              <a:rPr lang="en-US" b="1" i="1" dirty="0" smtClean="0"/>
              <a:t>Commands</a:t>
            </a:r>
            <a:r>
              <a:rPr lang="en-US" dirty="0" smtClean="0"/>
              <a:t> menu are </a:t>
            </a:r>
            <a:r>
              <a:rPr lang="en-US" dirty="0"/>
              <a:t>discussed in other training lessons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Installation and User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TSTool files exist in the software installation folder and user files.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TSTool software installation </a:t>
            </a:r>
            <a:r>
              <a:rPr lang="en-US" dirty="0"/>
              <a:t>configuration files are used by default, for example in: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CDSS\TSTool-14.0.4\...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Additional user configuration files are shared between TSTool installations with the same major version, for 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tstool\14\...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User configuration files add to and override the </a:t>
            </a:r>
            <a:r>
              <a:rPr lang="en-US" dirty="0" smtClean="0"/>
              <a:t>software installation configuration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183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Database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HydroBase is the State of Colorado’s database for water </a:t>
            </a:r>
            <a:r>
              <a:rPr lang="en-US" dirty="0" smtClean="0"/>
              <a:t>resources data.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TSTool is distributed with </a:t>
            </a:r>
            <a:r>
              <a:rPr lang="en-US" dirty="0" smtClean="0"/>
              <a:t>a default </a:t>
            </a:r>
            <a:r>
              <a:rPr lang="en-US" dirty="0"/>
              <a:t>HydroBase </a:t>
            </a:r>
            <a:r>
              <a:rPr lang="en-US" dirty="0" smtClean="0"/>
              <a:t>configuration </a:t>
            </a:r>
            <a:r>
              <a:rPr lang="en-US" dirty="0"/>
              <a:t>to facilitate use of </a:t>
            </a:r>
            <a:r>
              <a:rPr lang="en-US" dirty="0" smtClean="0"/>
              <a:t>a local </a:t>
            </a:r>
            <a:r>
              <a:rPr lang="en-US" dirty="0"/>
              <a:t>HydroBase </a:t>
            </a:r>
            <a:r>
              <a:rPr lang="en-US" dirty="0" smtClean="0"/>
              <a:t>database; however, a HydroBase database must be installed separately.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One or more HydroBase databases </a:t>
            </a:r>
            <a:r>
              <a:rPr lang="en-US" dirty="0" smtClean="0"/>
              <a:t>and the HydroBase Database Manager software can </a:t>
            </a:r>
            <a:r>
              <a:rPr lang="en-US" dirty="0"/>
              <a:t>be downloaded and installed: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https://opencdss.state.co.us/opencdss/hydrobase/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Or, </a:t>
            </a:r>
            <a:r>
              <a:rPr lang="en-US" dirty="0" smtClean="0"/>
              <a:t>HydroBase database features can </a:t>
            </a:r>
            <a:r>
              <a:rPr lang="en-US" dirty="0"/>
              <a:t>be disabled and </a:t>
            </a:r>
            <a:r>
              <a:rPr lang="en-US" dirty="0" smtClean="0"/>
              <a:t>HydroBase web </a:t>
            </a:r>
            <a:r>
              <a:rPr lang="en-US" dirty="0"/>
              <a:t>services can be used (described in following slides</a:t>
            </a:r>
            <a:r>
              <a:rPr lang="en-US" dirty="0" smtClean="0"/>
              <a:t>).</a:t>
            </a: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Database Selection (as Input Type)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2207583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HydroBase is installed on the computer, the default configuration will cause TSTool to prompt for the HydroBase to use in the current </a:t>
            </a:r>
            <a:r>
              <a:rPr lang="en-US" dirty="0" smtClean="0"/>
              <a:t>session (left image below).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After selection, HydroBase will be listed in the </a:t>
            </a:r>
            <a:r>
              <a:rPr lang="en-US" b="1" i="1" dirty="0"/>
              <a:t>Input Type</a:t>
            </a:r>
            <a:r>
              <a:rPr lang="en-US" dirty="0"/>
              <a:t> tab in the upper left TSTool main </a:t>
            </a:r>
            <a:r>
              <a:rPr lang="en-US" dirty="0" smtClean="0"/>
              <a:t>window (right image below).</a:t>
            </a: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9" y="3400814"/>
            <a:ext cx="37623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97" y="3253177"/>
            <a:ext cx="3571875" cy="2352675"/>
          </a:xfrm>
          <a:prstGeom prst="rect">
            <a:avLst/>
          </a:prstGeom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13208" y="4241171"/>
            <a:ext cx="3886200" cy="6789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Note the version, which is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needed in following examples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614468" y="4580626"/>
            <a:ext cx="69874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10835325" y="4241171"/>
            <a:ext cx="69874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Enable HydroBase Database Datastore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872047"/>
            <a:ext cx="12192000" cy="4795508"/>
          </a:xfrm>
        </p:spPr>
        <p:txBody>
          <a:bodyPr>
            <a:normAutofit fontScale="55000" lnSpcReduction="20000"/>
          </a:bodyPr>
          <a:lstStyle/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A HydroBase datastore can be enabled if HydroBase database is available.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Datastores </a:t>
            </a:r>
            <a:r>
              <a:rPr lang="en-US" dirty="0"/>
              <a:t>are a general </a:t>
            </a:r>
            <a:r>
              <a:rPr lang="en-US" dirty="0" smtClean="0"/>
              <a:t>feature, are newer than input types, and allow </a:t>
            </a:r>
            <a:r>
              <a:rPr lang="en-US" dirty="0"/>
              <a:t>databases and web services to be configured, </a:t>
            </a:r>
            <a:r>
              <a:rPr lang="en-US" dirty="0" smtClean="0"/>
              <a:t>which </a:t>
            </a:r>
            <a:r>
              <a:rPr lang="en-US" dirty="0"/>
              <a:t>enable useful </a:t>
            </a:r>
            <a:r>
              <a:rPr lang="en-US" dirty="0" smtClean="0"/>
              <a:t>software features such as ability to run SQL statements.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Take note of the HydroBase version that is listed in the previous slide to use in the </a:t>
            </a:r>
            <a:r>
              <a:rPr lang="en-US" dirty="0" smtClean="0"/>
              <a:t>configuration file below.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Copy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CDSS\TSTool-14.0.4\datastores\HydroBase.cfg</a:t>
            </a:r>
            <a:r>
              <a:rPr lang="en-US" dirty="0" smtClean="0"/>
              <a:t> (using the correct software version)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C:\Users\user\.tstool\14\DataStores\HydroBase.cfg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With a text editor, update </a:t>
            </a:r>
            <a:r>
              <a:rPr lang="en-US" dirty="0"/>
              <a:t>the HydroBase version in the file </a:t>
            </a:r>
            <a:r>
              <a:rPr lang="en-US" dirty="0" smtClean="0"/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HydroBase_CO_20210322</a:t>
            </a:r>
            <a:r>
              <a:rPr lang="en-US" dirty="0" smtClean="0"/>
              <a:t>) and </a:t>
            </a:r>
            <a:r>
              <a:rPr lang="en-US" dirty="0"/>
              <a:t>confirm </a:t>
            </a:r>
            <a:r>
              <a:rPr lang="en-US" dirty="0" smtClean="0"/>
              <a:t>that: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Restart TSTool to see the datastore listed in the </a:t>
            </a:r>
            <a:r>
              <a:rPr lang="en-US" b="1" i="1" dirty="0"/>
              <a:t>Datastore</a:t>
            </a:r>
            <a:r>
              <a:rPr lang="en-US" dirty="0"/>
              <a:t> tab in the upper left of the main TSTool </a:t>
            </a:r>
            <a:r>
              <a:rPr lang="en-US" dirty="0" smtClean="0"/>
              <a:t>window.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Selecting a HydroBase database at startup will use a database input </a:t>
            </a:r>
            <a:r>
              <a:rPr lang="en-US" dirty="0"/>
              <a:t>type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HydroBase.</a:t>
            </a:r>
            <a:r>
              <a:rPr lang="en-US" dirty="0" smtClean="0"/>
              <a:t> If a datastore </a:t>
            </a:r>
            <a:r>
              <a:rPr lang="en-US" dirty="0"/>
              <a:t>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</a:t>
            </a:r>
            <a:r>
              <a:rPr lang="en-US" dirty="0" smtClean="0"/>
              <a:t> is also defined, the datastore will take precedence in time series identifiers used in commands.  Time series identifiers are discussed later in this presentation.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i="1" dirty="0"/>
              <a:t>View / Datastores</a:t>
            </a:r>
            <a:r>
              <a:rPr lang="en-US" dirty="0"/>
              <a:t> menu and TSTool log file to </a:t>
            </a:r>
            <a:r>
              <a:rPr lang="en-US" dirty="0" smtClean="0"/>
              <a:t>troubleshoot database connections.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Update the </a:t>
            </a:r>
            <a:r>
              <a:rPr lang="en-US" dirty="0" smtClean="0"/>
              <a:t>datastore configuration </a:t>
            </a:r>
            <a:r>
              <a:rPr lang="en-US" dirty="0"/>
              <a:t>file if a new </a:t>
            </a:r>
            <a:r>
              <a:rPr lang="en-US" dirty="0" smtClean="0"/>
              <a:t>HydroBase version </a:t>
            </a:r>
            <a:r>
              <a:rPr lang="en-US" dirty="0"/>
              <a:t>is </a:t>
            </a:r>
            <a:r>
              <a:rPr lang="en-US" dirty="0" smtClean="0"/>
              <a:t>installed.</a:t>
            </a: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Disabling HydroBase Database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 HydroBase database is </a:t>
            </a:r>
            <a:r>
              <a:rPr lang="en-US" b="1" dirty="0"/>
              <a:t>not installed</a:t>
            </a:r>
            <a:r>
              <a:rPr lang="en-US" dirty="0"/>
              <a:t> </a:t>
            </a:r>
            <a:r>
              <a:rPr lang="en-US" dirty="0" smtClean="0"/>
              <a:t>with TSTool by default.</a:t>
            </a:r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TSTool by default </a:t>
            </a:r>
            <a:r>
              <a:rPr lang="en-US" b="1" dirty="0" smtClean="0"/>
              <a:t>does</a:t>
            </a:r>
            <a:r>
              <a:rPr lang="en-US" dirty="0" smtClean="0"/>
              <a:t> attempt </a:t>
            </a:r>
            <a:r>
              <a:rPr lang="en-US" dirty="0"/>
              <a:t>to list HydroBase databases when it </a:t>
            </a:r>
            <a:r>
              <a:rPr lang="en-US" dirty="0" smtClean="0"/>
              <a:t>starts.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This will cause the HydroBase selector to display each time that TSTool </a:t>
            </a:r>
            <a:r>
              <a:rPr lang="en-US" dirty="0" smtClean="0"/>
              <a:t>starts and will be slow as TSTool searches for HydroBase on the network.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To disable HydroBase because no local </a:t>
            </a:r>
            <a:r>
              <a:rPr lang="en-US" dirty="0" smtClean="0"/>
              <a:t>database has </a:t>
            </a:r>
            <a:r>
              <a:rPr lang="en-US" dirty="0"/>
              <a:t>been installed, </a:t>
            </a:r>
            <a:r>
              <a:rPr lang="en-US" dirty="0" smtClean="0"/>
              <a:t>use a text editor to create </a:t>
            </a:r>
            <a:r>
              <a:rPr lang="en-US" dirty="0"/>
              <a:t>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tstool\14\system\TSTool.cfg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and include </a:t>
            </a:r>
            <a:r>
              <a:rPr lang="en-US" dirty="0"/>
              <a:t>the content shown </a:t>
            </a:r>
            <a:r>
              <a:rPr lang="en-US" dirty="0" smtClean="0"/>
              <a:t>below:</a:t>
            </a:r>
          </a:p>
          <a:p>
            <a:pPr marL="114300">
              <a:buSzPct val="150000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TSTool]</a:t>
            </a:r>
          </a:p>
          <a:p>
            <a:pPr marL="114300">
              <a:buSzPct val="150000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HydroBaseEnabled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Restart TSTool to confirm that no HydroBase selector is </a:t>
            </a:r>
            <a:r>
              <a:rPr lang="en-US" dirty="0" smtClean="0"/>
              <a:t>shown.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HydroBase Web Service Datastore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r>
              <a:rPr lang="en-US" dirty="0" smtClean="0"/>
              <a:t> </a:t>
            </a:r>
            <a:r>
              <a:rPr lang="en-US" dirty="0"/>
              <a:t>web service datastore is </a:t>
            </a:r>
            <a:r>
              <a:rPr lang="en-US" dirty="0" smtClean="0"/>
              <a:t>enabled </a:t>
            </a:r>
            <a:r>
              <a:rPr lang="en-US" dirty="0"/>
              <a:t>by default and allows HydroBase to be accessed over the </a:t>
            </a:r>
            <a:r>
              <a:rPr lang="en-US" dirty="0" smtClean="0"/>
              <a:t>internet.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This is slower than a local database but avoids having to install </a:t>
            </a:r>
            <a:r>
              <a:rPr lang="en-US" dirty="0" smtClean="0"/>
              <a:t>a HydroBase database on </a:t>
            </a:r>
            <a:r>
              <a:rPr lang="en-US" dirty="0"/>
              <a:t>the local </a:t>
            </a:r>
            <a:r>
              <a:rPr lang="en-US" dirty="0" smtClean="0"/>
              <a:t>computer.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Historical data are updated whereas data in a local database version are a snapshot in time.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Not all HydroBase data are available in TSTool via web services and new features are added over </a:t>
            </a:r>
            <a:r>
              <a:rPr lang="en-US" dirty="0" smtClean="0"/>
              <a:t>time.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Examples in this training presentation use HydroBase web services to avoid the need for a local </a:t>
            </a:r>
            <a:r>
              <a:rPr lang="en-US" dirty="0" smtClean="0"/>
              <a:t>database.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Examples that use a datastore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r>
              <a:rPr lang="en-US" dirty="0" smtClean="0"/>
              <a:t> can </a:t>
            </a:r>
            <a:r>
              <a:rPr lang="en-US" dirty="0"/>
              <a:t>be run </a:t>
            </a:r>
            <a:r>
              <a:rPr lang="en-US" dirty="0" smtClean="0"/>
              <a:t>with a HydroBase database by replacing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HydroBaseWeb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HydroBase.</a:t>
            </a: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8409" y="872047"/>
            <a:ext cx="11731924" cy="4795508"/>
          </a:xfrm>
        </p:spPr>
        <p:txBody>
          <a:bodyPr>
            <a:normAutofit/>
          </a:bodyPr>
          <a:lstStyle/>
          <a:p>
            <a:pPr marL="114300">
              <a:buSzPct val="150000"/>
            </a:pPr>
            <a:endParaRPr lang="en-US" dirty="0" smtClean="0"/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 smtClean="0"/>
              <a:t>The following example TSTool session illustrates basic software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65" y="65314"/>
            <a:ext cx="9287184" cy="6858000"/>
          </a:xfrm>
          <a:prstGeom prst="rect">
            <a:avLst/>
          </a:prstGeom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" y="390112"/>
            <a:ext cx="2743201" cy="114507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After starting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TSTool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when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HydroBase database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is enabled and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has been installed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7842220" y="4555440"/>
            <a:ext cx="2946022" cy="145946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Select HydroBase database</a:t>
            </a:r>
          </a:p>
          <a:p>
            <a:pPr algn="ctr"/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Only shown if HydroBase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database features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are enabled</a:t>
            </a:r>
            <a:endParaRPr lang="en-US" altLang="en-US" sz="1800" dirty="0" smtClean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74"/>
            <a:ext cx="12192000" cy="6622051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5408762" y="207528"/>
            <a:ext cx="4876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Listing real-time streamflow station time series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707367" y="3070381"/>
            <a:ext cx="3372928" cy="35861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Press “Get Time Series List”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390181" y="2622429"/>
            <a:ext cx="500332" cy="52990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947070" y="3068006"/>
            <a:ext cx="2990850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3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View the time series list.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 click on headings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for sort options.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131407" y="845389"/>
            <a:ext cx="441920" cy="222669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69535" y="2970125"/>
            <a:ext cx="2990850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4. Click, Shift-click,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Ctrl-click to select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single rows or groups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9131334" y="1245617"/>
            <a:ext cx="1306627" cy="18223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314" y="512328"/>
            <a:ext cx="1504693" cy="1342351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996580" y="702473"/>
            <a:ext cx="2441196" cy="161729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buAutoNum type="arabicPeriod"/>
            </a:pP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Specify input and query</a:t>
            </a:r>
          </a:p>
          <a:p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options.  Use the Input Type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tab to select a local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HydroBase or Datastore tab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to select HydroBaseWeb or a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HydroBase database</a:t>
            </a:r>
            <a:b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4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datastore.</a:t>
            </a:r>
            <a:endParaRPr lang="en-US" altLang="en-US" sz="14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Presentation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Explain </a:t>
            </a:r>
            <a:r>
              <a:rPr lang="en-US" dirty="0"/>
              <a:t>how to </a:t>
            </a:r>
            <a:r>
              <a:rPr lang="en-US" dirty="0" smtClean="0"/>
              <a:t>download, install, and configure TSTool.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Provide </a:t>
            </a:r>
            <a:r>
              <a:rPr lang="en-US" kern="0" dirty="0"/>
              <a:t>an introduction to TSTool for new </a:t>
            </a:r>
            <a:r>
              <a:rPr lang="en-US" kern="0" dirty="0" smtClean="0"/>
              <a:t>users.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Run working examples</a:t>
            </a:r>
            <a:r>
              <a:rPr lang="en-US" kern="0" dirty="0"/>
              <a:t>, each of which reside in a folder distributed with </a:t>
            </a:r>
            <a:r>
              <a:rPr lang="en-US" kern="0" dirty="0" smtClean="0"/>
              <a:t>this presentation</a:t>
            </a:r>
            <a:r>
              <a:rPr lang="en-US" kern="0" dirty="0"/>
              <a:t>:</a:t>
            </a:r>
          </a:p>
          <a:p>
            <a:pPr marL="1028700" lvl="1" indent="-457200">
              <a:buSzPct val="150000"/>
              <a:buFont typeface="Arial" panose="020B0604020202020204" pitchFamily="34" charset="0"/>
              <a:buChar char="−"/>
            </a:pPr>
            <a:r>
              <a:rPr lang="en-US" sz="2800" kern="0" dirty="0"/>
              <a:t>See the </a:t>
            </a: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doc/training</a:t>
            </a:r>
            <a:r>
              <a:rPr lang="en-US" sz="2800" kern="0" dirty="0"/>
              <a:t> folder under the software installation </a:t>
            </a:r>
            <a:r>
              <a:rPr lang="en-US" sz="2800" kern="0" dirty="0" smtClean="0"/>
              <a:t>folder.</a:t>
            </a:r>
            <a:endParaRPr lang="en-US" sz="2800" kern="0" dirty="0"/>
          </a:p>
          <a:p>
            <a:pPr marL="1028700" lvl="1" indent="-457200">
              <a:buSzPct val="150000"/>
              <a:buFont typeface="Arial" panose="020B0604020202020204" pitchFamily="34" charset="0"/>
              <a:buChar char="−"/>
            </a:pPr>
            <a:r>
              <a:rPr lang="en-US" sz="2800" kern="0" dirty="0"/>
              <a:t>Full use of TSTool requires access to the internet </a:t>
            </a:r>
            <a:r>
              <a:rPr lang="en-US" sz="2800" kern="0" dirty="0" smtClean="0"/>
              <a:t>and may require installing databases and other software.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26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26"/>
            <a:ext cx="12192000" cy="6646148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272648" y="221763"/>
            <a:ext cx="2288600" cy="4067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 time series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908488" y="49627"/>
            <a:ext cx="5072938" cy="66636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buAutoNum type="arabicPeriod"/>
            </a:pP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Select one or more time series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c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opy</a:t>
            </a:r>
          </a:p>
          <a:p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   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identifiers (TSIDs) to commands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114031" y="3592529"/>
            <a:ext cx="2041671" cy="44287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Run commands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2441274" y="3956019"/>
            <a:ext cx="672756" cy="32268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74132" y="5667101"/>
            <a:ext cx="4839329" cy="65255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3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Select time series to view in Results,</a:t>
            </a:r>
          </a:p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right-click, and Select “Graph – Line”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193766" y="715992"/>
            <a:ext cx="327804" cy="52262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5779697" y="628553"/>
            <a:ext cx="2796824" cy="19162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3674853" y="4994692"/>
            <a:ext cx="293298" cy="75049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9391168" y="4099944"/>
            <a:ext cx="2348460" cy="44287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4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. Graph is displayed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8731" cy="6858000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777740" y="117895"/>
            <a:ext cx="333756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Graph Features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5842000" y="602836"/>
            <a:ext cx="5718385" cy="169767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The </a:t>
            </a: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graph is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interactive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Can mix data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intervals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data axis scales to the overall time series limits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time </a:t>
            </a: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axis automatically reformats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Mouse coordinates are displayed at bottom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 overview </a:t>
            </a: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window is shown below main 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9667" y="5996460"/>
            <a:ext cx="2728766" cy="5414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buttons to page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through data.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2788433" y="6134099"/>
            <a:ext cx="61008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4666" y="3412084"/>
            <a:ext cx="2193894" cy="9177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the mouse to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draw a box to zoom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time axis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99395" y="3893819"/>
            <a:ext cx="83527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61195" y="3695700"/>
            <a:ext cx="838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41305" y="5774761"/>
            <a:ext cx="685800" cy="15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446053" y="4251960"/>
            <a:ext cx="1230846" cy="15228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244840" y="6267209"/>
            <a:ext cx="3458993" cy="33527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Alternate views and other actions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7593114" y="6434848"/>
            <a:ext cx="651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318294" y="6602488"/>
            <a:ext cx="1718525" cy="2555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36819" y="6739648"/>
            <a:ext cx="651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688544" y="6602489"/>
            <a:ext cx="1718525" cy="2555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Mouse position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" y="1017417"/>
            <a:ext cx="5650548" cy="547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28" y="553420"/>
            <a:ext cx="6553872" cy="6049068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962400" y="114941"/>
            <a:ext cx="3249783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Graph Properties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8118568" y="553420"/>
            <a:ext cx="4018473" cy="3759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Many graph properties can be edited.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638128" y="6060989"/>
            <a:ext cx="2263482" cy="5414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Use “Apply” to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update the graph.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7813525" y="6423659"/>
            <a:ext cx="61008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280535" y="1888084"/>
            <a:ext cx="2865120" cy="68676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Right-click on the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graph to edit its properties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8118567" y="5498800"/>
            <a:ext cx="4018473" cy="6810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ProcessTSProduct</a:t>
            </a: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 command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is used to automate graph processing.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" y="11408"/>
            <a:ext cx="5144453" cy="68465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04460" y="135786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 shows a column for each time series that was selected.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 on a column header to sort.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Shift-click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Ctrl-click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select single cells and groups of cells (similar to Microsoft Excel).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tables will be shown if the time intervals are different.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time series have irregular time interval, date/times are added for all data with blanks shown when data do not align.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values are shown as empty cells.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data flags are used in time series, they can be shown next to the data value by using the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choice in the lower left.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contents can be saved to a file.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976305" y="145421"/>
            <a:ext cx="2104558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Table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290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4362450" y="57169"/>
            <a:ext cx="2655207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Time Series Summary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5067300" y="59436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654040" y="975360"/>
            <a:ext cx="3276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General time series metadata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AutoShape 15"/>
          <p:cNvSpPr>
            <a:spLocks/>
          </p:cNvSpPr>
          <p:nvPr/>
        </p:nvSpPr>
        <p:spPr bwMode="auto">
          <a:xfrm>
            <a:off x="5654040" y="2221185"/>
            <a:ext cx="381000" cy="195834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233160" y="2743155"/>
            <a:ext cx="355854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Additional information if available (e.g., from HydroBase)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9624060" y="4975860"/>
            <a:ext cx="20574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Default report format for </a:t>
            </a: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the data </a:t>
            </a:r>
            <a:r>
              <a:rPr lang="en-US" altLang="en-US" sz="1800" dirty="0">
                <a:solidFill>
                  <a:schemeClr val="bg1"/>
                </a:solidFill>
                <a:latin typeface="Helvetica" panose="020B0604020202020204" pitchFamily="34" charset="0"/>
              </a:rPr>
              <a:t>interval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 Identifier (TSID)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fontScale="55000" lnSpcReduction="20000"/>
          </a:bodyPr>
          <a:lstStyle/>
          <a:p>
            <a:pPr marL="455613" indent="-455613"/>
            <a:r>
              <a:rPr lang="en-US" altLang="en-US" dirty="0" smtClean="0"/>
              <a:t>Example time series identifiers:</a:t>
            </a: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LocID.DataSource.DataType.Interval~InputType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LocID.DataSource.DataType.Interval~InputType~Filename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LocID.DataSource.DataType.Interval~DataStore</a:t>
            </a: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LocID.DataSource.DataType.Interval.Scenario~DataStore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3" indent="-455613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LocID.DataSource.DataType.Interval.Scenario[Trace]~DataStore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 commands are used when selecting specific time series.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above illustrates typical TSID syntax.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</a:t>
            </a:r>
            <a:r>
              <a:rPr lang="en-US" altLang="en-US" dirty="0"/>
              <a:t>TSID uniquely identifies the time series and allows TSTool to find the time series in </a:t>
            </a:r>
            <a:r>
              <a:rPr lang="en-US" altLang="en-US" dirty="0" smtClean="0"/>
              <a:t>databases, </a:t>
            </a:r>
            <a:r>
              <a:rPr lang="en-US" altLang="en-US" dirty="0"/>
              <a:t>files, </a:t>
            </a:r>
            <a:r>
              <a:rPr lang="en-US" altLang="en-US" dirty="0" smtClean="0"/>
              <a:t>and web services.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/>
              <a:t> (period),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 smtClean="0"/>
              <a:t>, (square brackets), </a:t>
            </a:r>
            <a:r>
              <a:rPr lang="en-US" altLang="en-US" dirty="0"/>
              <a:t>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en-US" dirty="0"/>
              <a:t> (tilde) characters have special </a:t>
            </a:r>
            <a:r>
              <a:rPr lang="en-US" altLang="en-US" dirty="0" smtClean="0"/>
              <a:t>meaning and cannot be used in TSID parts.</a:t>
            </a:r>
            <a:endParaRPr lang="en-US" altLang="en-US" dirty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A Datastore has properties such as database name (see </a:t>
            </a:r>
            <a:r>
              <a:rPr lang="en-US" altLang="en-US" b="1" i="1" dirty="0" smtClean="0"/>
              <a:t>View / Datastores</a:t>
            </a:r>
            <a:r>
              <a:rPr lang="en-US" altLang="en-US" dirty="0" smtClean="0"/>
              <a:t>).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vary by data source, as documented in datastore appendices.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4067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TSIDs and Time Series Alias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can be long and complex, but are necessary to uniquely identify time series, especially when reading and writing time series.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Each TSID </a:t>
            </a:r>
            <a:r>
              <a:rPr lang="en-US" altLang="en-US" b="1" i="1" dirty="0" smtClean="0"/>
              <a:t>must</a:t>
            </a:r>
            <a:r>
              <a:rPr lang="en-US" altLang="en-US" dirty="0" smtClean="0"/>
              <a:t> provide unique identification across all data sources handled by TSTool.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A time series “alias” can optionally be defined for each time series to facilitate identifying the time series during workflow processing.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alias can be short, for example using the location identifier and data type (e.g.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123456-Streamflow</a:t>
            </a:r>
            <a:r>
              <a:rPr lang="en-US" altLang="en-US" dirty="0" smtClean="0"/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TSIDs and alias are used in commands.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029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Command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70678"/>
            <a:ext cx="12192000" cy="443319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commands in the </a:t>
            </a:r>
            <a:r>
              <a:rPr lang="en-US" altLang="en-US" b="1" i="1" dirty="0" smtClean="0"/>
              <a:t>Commands</a:t>
            </a:r>
            <a:r>
              <a:rPr lang="en-US" altLang="en-US" dirty="0" smtClean="0"/>
              <a:t> area can be saved to a file, opened later, and rerun.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automate data processing and can be run in batch mode without using the user interface.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See the </a:t>
            </a:r>
            <a:r>
              <a:rPr lang="en-US" altLang="en-US" b="1" i="1" dirty="0" smtClean="0"/>
              <a:t>File / Save / Commands</a:t>
            </a:r>
            <a:r>
              <a:rPr lang="en-US" altLang="en-US" dirty="0" smtClean="0"/>
              <a:t> menu and </a:t>
            </a:r>
            <a:r>
              <a:rPr lang="en-US" altLang="en-US" b="1" i="1" dirty="0" smtClean="0"/>
              <a:t>File / Open / Command File…</a:t>
            </a:r>
            <a:r>
              <a:rPr lang="en-US" altLang="en-US" dirty="0" smtClean="0"/>
              <a:t> menu.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can be maintained with datasets to automate data processing.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Command files can be managed in a </a:t>
            </a:r>
            <a:r>
              <a:rPr lang="en-US" altLang="en-US" dirty="0"/>
              <a:t>v</a:t>
            </a:r>
            <a:r>
              <a:rPr lang="en-US" altLang="en-US" dirty="0" smtClean="0"/>
              <a:t>ersion control system such as GitHub to track changes over time, support collaboration, and provide examples of workflows.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Use the </a:t>
            </a:r>
            <a:r>
              <a:rPr lang="en-US" altLang="en-US" b="1" i="1" dirty="0" smtClean="0"/>
              <a:t>Commands / General – Comments …</a:t>
            </a:r>
            <a:r>
              <a:rPr lang="en-US" altLang="en-US" dirty="0" smtClean="0"/>
              <a:t> menu to insert comments in command files to document workflows.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41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92"/>
            <a:ext cx="12192000" cy="6592908"/>
          </a:xfrm>
          <a:prstGeom prst="rect">
            <a:avLst/>
          </a:prstGeom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425689" y="3035766"/>
            <a:ext cx="3726181" cy="57611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3. Command file name is indicated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in the window title after saving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124644" y="1042332"/>
            <a:ext cx="424973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2. Use the File / Save / Commands menu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3421380" y="1226820"/>
            <a:ext cx="7032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16694" y="3797766"/>
            <a:ext cx="5270067" cy="589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Add comments to document the command file,</a:t>
            </a:r>
            <a:b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using Commands / General – Comments menu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890260" y="3035766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9288780" y="464820"/>
            <a:ext cx="0" cy="257094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692866" y="464820"/>
            <a:ext cx="2847656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Saving a command file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7564" y="698500"/>
            <a:ext cx="11956871" cy="4433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See the TSTool </a:t>
            </a:r>
            <a:r>
              <a:rPr lang="en-US" altLang="en-US" b="1" i="1" dirty="0" smtClean="0"/>
              <a:t>Help</a:t>
            </a:r>
            <a:r>
              <a:rPr lang="en-US" altLang="en-US" dirty="0" smtClean="0"/>
              <a:t> menu for links to online documentation.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0" y="1397000"/>
            <a:ext cx="2943703" cy="2380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10" y="1298933"/>
            <a:ext cx="8277225" cy="4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Feature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Read </a:t>
            </a:r>
            <a:r>
              <a:rPr lang="en-US" dirty="0"/>
              <a:t>and </a:t>
            </a:r>
            <a:r>
              <a:rPr lang="en-US" dirty="0" smtClean="0"/>
              <a:t>write </a:t>
            </a:r>
            <a:r>
              <a:rPr lang="en-US" dirty="0"/>
              <a:t>time series, tables, and other </a:t>
            </a:r>
            <a:r>
              <a:rPr lang="en-US" dirty="0" smtClean="0"/>
              <a:t>data using various </a:t>
            </a:r>
            <a:r>
              <a:rPr lang="en-US" dirty="0"/>
              <a:t>data sources and </a:t>
            </a:r>
            <a:r>
              <a:rPr lang="en-US" dirty="0" smtClean="0"/>
              <a:t>formats.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Automate </a:t>
            </a:r>
            <a:r>
              <a:rPr lang="en-US" kern="0" dirty="0"/>
              <a:t>processing using a workflow command </a:t>
            </a:r>
            <a:r>
              <a:rPr lang="en-US" kern="0" dirty="0" smtClean="0"/>
              <a:t>language.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Fill </a:t>
            </a:r>
            <a:r>
              <a:rPr lang="en-US" kern="0" dirty="0"/>
              <a:t>and </a:t>
            </a:r>
            <a:r>
              <a:rPr lang="en-US" kern="0" dirty="0" smtClean="0"/>
              <a:t>manipulate data.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Analyze </a:t>
            </a:r>
            <a:r>
              <a:rPr lang="en-US" kern="0" dirty="0"/>
              <a:t>and </a:t>
            </a:r>
            <a:r>
              <a:rPr lang="en-US" kern="0" dirty="0" smtClean="0"/>
              <a:t>visualize data.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Implement workflows for </a:t>
            </a:r>
            <a:r>
              <a:rPr lang="en-US" kern="0" dirty="0"/>
              <a:t>business processes, modeling, and </a:t>
            </a:r>
            <a:r>
              <a:rPr lang="en-US" kern="0" dirty="0" smtClean="0"/>
              <a:t>decision-making.</a:t>
            </a: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89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Other training presentations are available.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dirty="0" smtClean="0"/>
              <a:t>For example, see the “Introduction to Commands”.</a:t>
            </a:r>
            <a:endParaRPr lang="en-US" altLang="en-US" dirty="0"/>
          </a:p>
          <a:p>
            <a:pPr marL="455613" indent="-455613"/>
            <a:endParaRPr lang="en-US" alt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8222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7" y="0"/>
            <a:ext cx="10189767" cy="6870131"/>
          </a:xfrm>
          <a:prstGeom prst="rect">
            <a:avLst/>
          </a:prstGeom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181388" y="2663831"/>
            <a:ext cx="3382992" cy="6789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Example of browsing, reading,</a:t>
            </a:r>
            <a:b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Helvetica" panose="020B0604020202020204" pitchFamily="34" charset="0"/>
              </a:rPr>
              <a:t>and visualizing data.</a:t>
            </a:r>
            <a:endParaRPr lang="en-US" altLang="en-US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TSTool Role in CDSS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Read </a:t>
            </a:r>
            <a:r>
              <a:rPr lang="en-US" dirty="0"/>
              <a:t>time series from State of Colorado’s HydroBase </a:t>
            </a:r>
            <a:r>
              <a:rPr lang="en-US" dirty="0" smtClean="0"/>
              <a:t>database and </a:t>
            </a:r>
            <a:r>
              <a:rPr lang="en-US" dirty="0"/>
              <a:t>other </a:t>
            </a:r>
            <a:r>
              <a:rPr lang="en-US" dirty="0" smtClean="0"/>
              <a:t>sources.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Fill </a:t>
            </a:r>
            <a:r>
              <a:rPr lang="en-US" kern="0" dirty="0"/>
              <a:t>missing data and </a:t>
            </a:r>
            <a:r>
              <a:rPr lang="en-US" kern="0" dirty="0" smtClean="0"/>
              <a:t>manipulate data.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Create </a:t>
            </a:r>
            <a:r>
              <a:rPr lang="en-US" kern="0" dirty="0"/>
              <a:t>input files for CDSS models including StateCU and </a:t>
            </a:r>
            <a:r>
              <a:rPr lang="en-US" kern="0" dirty="0" smtClean="0"/>
              <a:t>StateMod.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Process </a:t>
            </a:r>
            <a:r>
              <a:rPr lang="en-US" kern="0" dirty="0"/>
              <a:t>model results into information </a:t>
            </a:r>
            <a:r>
              <a:rPr lang="en-US" kern="0" dirty="0" smtClean="0"/>
              <a:t>products.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Perform </a:t>
            </a:r>
            <a:r>
              <a:rPr lang="en-US" kern="0" dirty="0"/>
              <a:t>software testing and quality </a:t>
            </a:r>
            <a:r>
              <a:rPr lang="en-US" kern="0" dirty="0" smtClean="0"/>
              <a:t>control.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Automate </a:t>
            </a:r>
            <a:r>
              <a:rPr lang="en-US" kern="0" dirty="0"/>
              <a:t>workflows, which increases </a:t>
            </a:r>
            <a:r>
              <a:rPr lang="en-US" kern="0" dirty="0" smtClean="0"/>
              <a:t>efficiency and reproducibility.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 smtClean="0"/>
              <a:t>TSTool complements </a:t>
            </a:r>
            <a:r>
              <a:rPr lang="en-US" kern="0" dirty="0"/>
              <a:t>StateDMI software, which processes specific model data </a:t>
            </a:r>
            <a:r>
              <a:rPr lang="en-US" kern="0" dirty="0" smtClean="0"/>
              <a:t>files.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70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114300">
              <a:buSzPct val="150000"/>
            </a:pPr>
            <a:r>
              <a:rPr lang="en-US" dirty="0"/>
              <a:t>The following slides describe how to install and configure TSTool.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If the default configuration is OK, skip forward to examples of using TSTool.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See </a:t>
            </a:r>
            <a:r>
              <a:rPr lang="en-US" dirty="0" smtClean="0"/>
              <a:t>the </a:t>
            </a:r>
            <a:r>
              <a:rPr lang="en-US" dirty="0"/>
              <a:t>Troubleshooting chapter of the documentation for additional </a:t>
            </a:r>
            <a:r>
              <a:rPr lang="en-US" dirty="0" smtClean="0"/>
              <a:t>guidance, available from the TSTool </a:t>
            </a:r>
            <a:r>
              <a:rPr lang="en-US" b="1" i="1" dirty="0" smtClean="0"/>
              <a:t>Help</a:t>
            </a:r>
            <a:r>
              <a:rPr lang="en-US" dirty="0" smtClean="0"/>
              <a:t> menu.                                   </a:t>
            </a:r>
            <a:endParaRPr lang="en-US" kern="0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7291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Download the TSTool Installer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CDSS website </a:t>
            </a:r>
            <a:r>
              <a:rPr lang="en-US" dirty="0" smtClean="0"/>
              <a:t>(used </a:t>
            </a:r>
            <a:r>
              <a:rPr lang="en-US" dirty="0"/>
              <a:t>for CDSS work):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https://cdss.colorado.gov/software/tstool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OpenCDSS website </a:t>
            </a:r>
            <a:r>
              <a:rPr lang="en-US" dirty="0" smtClean="0"/>
              <a:t>with newer </a:t>
            </a:r>
            <a:r>
              <a:rPr lang="en-US" dirty="0"/>
              <a:t>versions and history of releases: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https://opencdss.state.co.us/tstool/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Download </a:t>
            </a:r>
            <a:r>
              <a:rPr lang="en-US" dirty="0" smtClean="0"/>
              <a:t>the installer to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C:\Users\user\Downloads </a:t>
            </a:r>
            <a:r>
              <a:rPr lang="en-US" dirty="0"/>
              <a:t>folder </a:t>
            </a:r>
            <a:r>
              <a:rPr lang="en-US" dirty="0" smtClean="0"/>
              <a:t>(where “user” is a specific </a:t>
            </a:r>
            <a:r>
              <a:rPr lang="en-US" dirty="0"/>
              <a:t>user).</a:t>
            </a:r>
          </a:p>
          <a:p>
            <a:pPr marL="114300">
              <a:buSzPct val="150000"/>
            </a:pPr>
            <a:endParaRPr lang="en-US" dirty="0"/>
          </a:p>
          <a:p>
            <a:pPr marL="114300">
              <a:buSzPct val="150000"/>
            </a:pPr>
            <a:r>
              <a:rPr lang="en-US" dirty="0"/>
              <a:t>Multiple versions of TSTool can be installed on a computer, which allows software to be updated without overwriting old versions.</a:t>
            </a:r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6032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 TSTool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Run the installer as </a:t>
            </a:r>
            <a:r>
              <a:rPr lang="en-US" dirty="0" smtClean="0"/>
              <a:t>Administrator (future updates may remove this requirement).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Typically accept all the </a:t>
            </a:r>
            <a:r>
              <a:rPr lang="en-US" kern="0" dirty="0" smtClean="0"/>
              <a:t>defaults.</a:t>
            </a:r>
            <a:endParaRPr lang="en-US" kern="0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kern="0" dirty="0"/>
              <a:t>See the </a:t>
            </a:r>
            <a:r>
              <a:rPr lang="en-US" kern="0" dirty="0" smtClean="0"/>
              <a:t>documentation installation </a:t>
            </a:r>
            <a:r>
              <a:rPr lang="en-US" kern="0" dirty="0"/>
              <a:t>appendix for more information: 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https://opencdss.state.co.us/tstool/latest/doc-user/appendix-install/install/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625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Run TSTool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63" y="863421"/>
            <a:ext cx="11956871" cy="4433198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i="1" dirty="0" smtClean="0"/>
              <a:t>Start </a:t>
            </a:r>
            <a:r>
              <a:rPr lang="en-US" b="1" i="1" dirty="0"/>
              <a:t>/ CDSS / </a:t>
            </a:r>
            <a:r>
              <a:rPr lang="en-US" b="1" i="1" dirty="0" smtClean="0"/>
              <a:t>TSTool-14.0.4</a:t>
            </a:r>
            <a:r>
              <a:rPr lang="en-US" dirty="0" smtClean="0"/>
              <a:t> </a:t>
            </a:r>
            <a:r>
              <a:rPr lang="en-US" dirty="0"/>
              <a:t>menu (or similar</a:t>
            </a:r>
            <a:r>
              <a:rPr lang="en-US" dirty="0" smtClean="0"/>
              <a:t>) to start TSTool.</a:t>
            </a:r>
            <a:endParaRPr lang="en-US" dirty="0"/>
          </a:p>
          <a:p>
            <a:pPr marL="571500" indent="-457200">
              <a:lnSpc>
                <a:spcPct val="11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dirty="0" smtClean="0"/>
              <a:t>installing </a:t>
            </a:r>
            <a:r>
              <a:rPr lang="en-US" dirty="0"/>
              <a:t>for the first time, the user’s files will be </a:t>
            </a:r>
            <a:r>
              <a:rPr lang="en-US" dirty="0" smtClean="0"/>
              <a:t>automatically created </a:t>
            </a:r>
            <a:r>
              <a:rPr lang="en-US" dirty="0"/>
              <a:t>during the first </a:t>
            </a:r>
            <a:r>
              <a:rPr lang="en-US" dirty="0" smtClean="0"/>
              <a:t>session.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a previous version has been installed with the same major number (e.g., 14), the user’s </a:t>
            </a:r>
            <a:r>
              <a:rPr lang="en-US" dirty="0" smtClean="0"/>
              <a:t>configuration files </a:t>
            </a:r>
            <a:r>
              <a:rPr lang="en-US" dirty="0"/>
              <a:t>will be shared between </a:t>
            </a:r>
            <a:r>
              <a:rPr lang="en-US" dirty="0" smtClean="0"/>
              <a:t>installations.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If a previous version has been installed with a different major number (e.g., </a:t>
            </a:r>
            <a:r>
              <a:rPr lang="en-US" dirty="0" smtClean="0"/>
              <a:t>updating from 13 to 14), </a:t>
            </a:r>
            <a:r>
              <a:rPr lang="en-US" dirty="0"/>
              <a:t>the user’s configuration files will be copied to the new </a:t>
            </a:r>
            <a:r>
              <a:rPr lang="en-US" dirty="0" smtClean="0"/>
              <a:t>version.</a:t>
            </a:r>
            <a:endParaRPr lang="en-US" dirty="0"/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Additional </a:t>
            </a:r>
            <a:r>
              <a:rPr lang="en-US" dirty="0" smtClean="0"/>
              <a:t>configuration </a:t>
            </a:r>
            <a:r>
              <a:rPr lang="en-US" dirty="0"/>
              <a:t>may be needed as explained in the following </a:t>
            </a:r>
            <a:r>
              <a:rPr lang="en-US" dirty="0" smtClean="0"/>
              <a:t>slides.</a:t>
            </a:r>
          </a:p>
          <a:p>
            <a:pPr marL="571500" indent="-457200">
              <a:buSzPct val="150000"/>
              <a:buFont typeface="Wingdings" panose="05000000000000000000" pitchFamily="2" charset="2"/>
              <a:buChar char="§"/>
            </a:pPr>
            <a:r>
              <a:rPr lang="en-US" dirty="0" smtClean="0"/>
              <a:t>The configuration will depend on the type of work being done, such as modeling, data analysis, research, etc.</a:t>
            </a:r>
            <a:endParaRPr lang="en-US" dirty="0"/>
          </a:p>
          <a:p>
            <a:pPr marL="114300">
              <a:buSzPct val="150000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9930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06CAA9-119B-4A77-9553-72052E593AC3}" vid="{8A006897-846C-4EBC-BA27-39FBA52E1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CWCB Powerpoint Template 1</Template>
  <TotalTime>2243</TotalTime>
  <Words>1853</Words>
  <Application>Microsoft Office PowerPoint</Application>
  <PresentationFormat>Widescreen</PresentationFormat>
  <Paragraphs>190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Helvetica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62</cp:revision>
  <dcterms:created xsi:type="dcterms:W3CDTF">2020-02-14T19:55:00Z</dcterms:created>
  <dcterms:modified xsi:type="dcterms:W3CDTF">2021-12-20T08:45:11Z</dcterms:modified>
</cp:coreProperties>
</file>