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59" r:id="rId3"/>
    <p:sldId id="289" r:id="rId4"/>
    <p:sldId id="321" r:id="rId5"/>
    <p:sldId id="322" r:id="rId6"/>
    <p:sldId id="298" r:id="rId7"/>
    <p:sldId id="291" r:id="rId8"/>
    <p:sldId id="292" r:id="rId9"/>
    <p:sldId id="293" r:id="rId10"/>
    <p:sldId id="320" r:id="rId11"/>
    <p:sldId id="29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9" r:id="rId30"/>
    <p:sldId id="288" r:id="rId3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83977" autoAdjust="0"/>
  </p:normalViewPr>
  <p:slideViewPr>
    <p:cSldViewPr>
      <p:cViewPr varScale="1">
        <p:scale>
          <a:sx n="115" d="100"/>
          <a:sy n="115" d="100"/>
        </p:scale>
        <p:origin x="13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D83FDC75-7F73-4A4A-A77C-09AADF00E0EA}" type="datetimeFigureOut">
              <a:rPr lang="hu-HU" smtClean="0"/>
              <a:pPr/>
              <a:t>2018. 09. 07.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459226BF-1F13-42D3-80DC-373E7ADD1EBC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48AEF76B-3757-4A0B-AF93-28494465C1DD}" type="datetimeFigureOut">
              <a:pPr/>
              <a:t>9/7/2018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75693FD4-8F83-4EF7-AC3F-0DC0388986B0}" type="slidenum"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dirty="0" smtClean="0"/>
              <a:t>Ez a sablon kiindulásként használható oktatóbemutatók csoportkörnyezetben való előadásához.</a:t>
            </a:r>
          </a:p>
          <a:p>
            <a:endParaRPr lang="hu-HU" dirty="0" smtClean="0"/>
          </a:p>
          <a:p>
            <a:pPr lvl="0"/>
            <a:r>
              <a:rPr lang="hu-HU" sz="1200" b="1" dirty="0" smtClean="0"/>
              <a:t>Szakaszok</a:t>
            </a:r>
            <a:endParaRPr lang="hu-HU" sz="1200" b="0" dirty="0" smtClean="0"/>
          </a:p>
          <a:p>
            <a:pPr lvl="0"/>
            <a:r>
              <a:rPr lang="hu-HU" sz="1200" b="0" dirty="0" smtClean="0"/>
              <a:t>A jobb gombbal a diákra kattintva szakaszokat vehet fel.</a:t>
            </a:r>
            <a:r>
              <a:rPr lang="hu-HU" sz="1200" b="0" baseline="0" dirty="0" smtClean="0"/>
              <a:t> A szakaszok segítséget nyújtanak a diák rendszerezéséhez vagy több szerző esetén az együttműködéshez.</a:t>
            </a:r>
            <a:endParaRPr lang="hu-HU" sz="1200" b="0" dirty="0" smtClean="0"/>
          </a:p>
          <a:p>
            <a:pPr lvl="0"/>
            <a:endParaRPr lang="hu-HU" sz="1200" b="1" dirty="0" smtClean="0"/>
          </a:p>
          <a:p>
            <a:pPr lvl="0"/>
            <a:r>
              <a:rPr lang="hu-HU" sz="1200" b="1" dirty="0" smtClean="0"/>
              <a:t>Jegyzetek</a:t>
            </a:r>
          </a:p>
          <a:p>
            <a:pPr lvl="0"/>
            <a:r>
              <a:rPr lang="hu-HU" sz="1200" dirty="0" smtClean="0"/>
              <a:t>A Jegyzetek szakaszba előadói jegyzeteket írhat, vagy további információkat adhat meg a közönség részére.</a:t>
            </a:r>
            <a:r>
              <a:rPr lang="hu-HU" sz="1200" baseline="0" dirty="0" smtClean="0"/>
              <a:t> Ezeket a jegyzeteket az előadás folyamán a Bemutatónézetek lapon tekintheti meg. </a:t>
            </a:r>
          </a:p>
          <a:p>
            <a:pPr lvl="0">
              <a:buFontTx/>
              <a:buNone/>
            </a:pPr>
            <a:r>
              <a:rPr lang="hu-HU" sz="1200" dirty="0" smtClean="0"/>
              <a:t>Tartsa szem előtt a betűméretet (fontos a kisegítő lehetőségek, a láthatóság, a videoklip-rögzítés és az online hasznosítás szempontjából)</a:t>
            </a:r>
          </a:p>
          <a:p>
            <a:pPr lvl="0"/>
            <a:endParaRPr lang="hu-HU" sz="1200" dirty="0" smtClean="0"/>
          </a:p>
          <a:p>
            <a:pPr lvl="0">
              <a:buFontTx/>
              <a:buNone/>
            </a:pPr>
            <a:r>
              <a:rPr lang="hu-HU" sz="1200" b="1" dirty="0" smtClean="0"/>
              <a:t>Összehangolt színek </a:t>
            </a:r>
          </a:p>
          <a:p>
            <a:pPr lvl="0">
              <a:buFontTx/>
              <a:buNone/>
            </a:pPr>
            <a:r>
              <a:rPr lang="hu-HU" sz="1200" dirty="0" smtClean="0"/>
              <a:t>Különösen ügyeljen a grafikonokra, a diagramokra és a szövegdobozokra.</a:t>
            </a:r>
            <a:r>
              <a:rPr lang="hu-HU" sz="1200" baseline="0" dirty="0" smtClean="0"/>
              <a:t> </a:t>
            </a:r>
            <a:endParaRPr lang="hu-HU" sz="1200" dirty="0" smtClean="0"/>
          </a:p>
          <a:p>
            <a:pPr lvl="0"/>
            <a:r>
              <a:rPr lang="hu-HU" sz="1200" dirty="0" smtClean="0"/>
              <a:t>Vegye figyelembe, hogy a résztvevők a bemutatót fekete-fehér vagy </a:t>
            </a:r>
            <a:r>
              <a:rPr lang="hu-HU" sz="1200" dirty="0" err="1" smtClean="0"/>
              <a:t>szürkeárnyalatos formátumban nyomtatják ki</a:t>
            </a:r>
            <a:r>
              <a:rPr lang="hu-HU" sz="1200" dirty="0" smtClean="0"/>
              <a:t>. Nyomtasson egy tesztlapot, és ellenőrizze, hogy a színértékek hatásosak-e, ha a bemutatót fekete-fehér és </a:t>
            </a:r>
            <a:r>
              <a:rPr lang="hu-HU" sz="1200" dirty="0" err="1" smtClean="0"/>
              <a:t>szürkeárnyalatos formátumban nyomtatják ki</a:t>
            </a:r>
            <a:r>
              <a:rPr lang="hu-HU" sz="1200" dirty="0" smtClean="0"/>
              <a:t>.</a:t>
            </a:r>
          </a:p>
          <a:p>
            <a:pPr lvl="0">
              <a:buFontTx/>
              <a:buNone/>
            </a:pPr>
            <a:endParaRPr lang="hu-HU" sz="1200" dirty="0" smtClean="0"/>
          </a:p>
          <a:p>
            <a:pPr lvl="0">
              <a:buFontTx/>
              <a:buNone/>
            </a:pPr>
            <a:r>
              <a:rPr lang="hu-HU" sz="1200" b="1" dirty="0" smtClean="0"/>
              <a:t>Ábrák, táblázatok és grafikonok</a:t>
            </a:r>
          </a:p>
          <a:p>
            <a:pPr lvl="0"/>
            <a:r>
              <a:rPr lang="hu-HU" sz="1200" dirty="0" smtClean="0"/>
              <a:t>Ügyeljen az egyszerűségre: ha csak lehet, használjon egységes, a figyelmet nem elterelő stílusokat és színeket.</a:t>
            </a:r>
          </a:p>
          <a:p>
            <a:pPr lvl="0"/>
            <a:r>
              <a:rPr lang="hu-HU" sz="1200" dirty="0" smtClean="0"/>
              <a:t>Lássa el felirattal az összes grafikont és táblázatot.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hu-HU" b="1" cap="small" baseline="0">
                <a:solidFill>
                  <a:srgbClr val="003300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hu-H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u-HU" sz="2000" baseline="0"/>
            </a:lvl1pPr>
          </a:lstStyle>
          <a:p>
            <a:r>
              <a:rPr lang="hu-HU"/>
              <a:t>Cégembléma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9/7/2018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9/7/2018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hátté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9/7/2018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hu-H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9/7/2018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u-HU" sz="1800"/>
            </a:lvl1pPr>
          </a:lstStyle>
          <a:p>
            <a:r>
              <a:rPr lang="hu-HU"/>
              <a:t>Cégembléma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hu-HU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hu-HU" sz="3200">
                <a:latin typeface="+mn-lt"/>
              </a:defRPr>
            </a:lvl1pPr>
            <a:lvl2pPr latinLnBrk="0">
              <a:defRPr lang="hu-HU" sz="2800">
                <a:latin typeface="+mn-lt"/>
              </a:defRPr>
            </a:lvl2pPr>
            <a:lvl3pPr latinLnBrk="0">
              <a:defRPr lang="hu-HU" sz="2400">
                <a:latin typeface="+mn-lt"/>
              </a:defRPr>
            </a:lvl3pPr>
            <a:lvl4pPr latinLnBrk="0">
              <a:defRPr lang="hu-HU" sz="2400">
                <a:latin typeface="+mn-lt"/>
              </a:defRPr>
            </a:lvl4pPr>
            <a:lvl5pPr latinLnBrk="0">
              <a:defRPr lang="hu-HU" sz="2400">
                <a:latin typeface="+mn-lt"/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9/7/2018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hu-HU" sz="2800"/>
            </a:lvl1pPr>
            <a:lvl2pPr latinLnBrk="0">
              <a:defRPr lang="hu-HU" sz="2400"/>
            </a:lvl2pPr>
            <a:lvl3pPr latinLnBrk="0">
              <a:defRPr lang="hu-HU" sz="2000"/>
            </a:lvl3pPr>
            <a:lvl4pPr latinLnBrk="0">
              <a:defRPr lang="hu-HU" sz="1800"/>
            </a:lvl4pPr>
            <a:lvl5pPr latinLnBrk="0">
              <a:defRPr lang="hu-HU" sz="1800"/>
            </a:lvl5pPr>
            <a:lvl6pPr latinLnBrk="0">
              <a:defRPr lang="hu-HU" sz="1800"/>
            </a:lvl6pPr>
            <a:lvl7pPr latinLnBrk="0">
              <a:defRPr lang="hu-HU" sz="1800"/>
            </a:lvl7pPr>
            <a:lvl8pPr latinLnBrk="0">
              <a:defRPr lang="hu-HU" sz="1800"/>
            </a:lvl8pPr>
            <a:lvl9pPr latinLnBrk="0">
              <a:defRPr lang="hu-HU"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hu-HU" sz="2800"/>
            </a:lvl1pPr>
            <a:lvl2pPr latinLnBrk="0">
              <a:defRPr lang="hu-HU" sz="2400"/>
            </a:lvl2pPr>
            <a:lvl3pPr latinLnBrk="0">
              <a:defRPr lang="hu-HU" sz="2000"/>
            </a:lvl3pPr>
            <a:lvl4pPr latinLnBrk="0">
              <a:defRPr lang="hu-HU" sz="1800"/>
            </a:lvl4pPr>
            <a:lvl5pPr latinLnBrk="0">
              <a:defRPr lang="hu-HU" sz="1800"/>
            </a:lvl5pPr>
            <a:lvl6pPr latinLnBrk="0">
              <a:defRPr lang="hu-HU" sz="1800"/>
            </a:lvl6pPr>
            <a:lvl7pPr latinLnBrk="0">
              <a:defRPr lang="hu-HU" sz="1800"/>
            </a:lvl7pPr>
            <a:lvl8pPr latinLnBrk="0">
              <a:defRPr lang="hu-HU" sz="1800"/>
            </a:lvl8pPr>
            <a:lvl9pPr latinLnBrk="0">
              <a:defRPr lang="hu-HU"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9/7/2018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hu-HU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hu-HU" sz="2400" b="1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600"/>
            </a:lvl6pPr>
            <a:lvl7pPr latinLnBrk="0">
              <a:defRPr lang="hu-HU" sz="1600"/>
            </a:lvl7pPr>
            <a:lvl8pPr latinLnBrk="0">
              <a:defRPr lang="hu-HU" sz="1600"/>
            </a:lvl8pPr>
            <a:lvl9pPr latinLnBrk="0">
              <a:defRPr lang="hu-HU"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hu-HU" sz="2400" b="1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600"/>
            </a:lvl6pPr>
            <a:lvl7pPr latinLnBrk="0">
              <a:defRPr lang="hu-HU" sz="1600"/>
            </a:lvl7pPr>
            <a:lvl8pPr latinLnBrk="0">
              <a:defRPr lang="hu-HU" sz="1600"/>
            </a:lvl8pPr>
            <a:lvl9pPr latinLnBrk="0">
              <a:defRPr lang="hu-HU"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9/7/2018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hu-HU"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hu-HU" sz="3200"/>
            </a:lvl1pPr>
            <a:lvl2pPr latinLnBrk="0">
              <a:defRPr lang="hu-HU" sz="2800"/>
            </a:lvl2pPr>
            <a:lvl3pPr latinLnBrk="0">
              <a:defRPr lang="hu-HU" sz="2400"/>
            </a:lvl3pPr>
            <a:lvl4pPr latinLnBrk="0">
              <a:defRPr lang="hu-HU" sz="2000"/>
            </a:lvl4pPr>
            <a:lvl5pPr latinLnBrk="0">
              <a:defRPr lang="hu-HU" sz="2000"/>
            </a:lvl5pPr>
            <a:lvl6pPr latinLnBrk="0">
              <a:defRPr lang="hu-HU" sz="2000"/>
            </a:lvl6pPr>
            <a:lvl7pPr latinLnBrk="0">
              <a:defRPr lang="hu-HU" sz="2000"/>
            </a:lvl7pPr>
            <a:lvl8pPr latinLnBrk="0">
              <a:defRPr lang="hu-HU" sz="2000"/>
            </a:lvl8pPr>
            <a:lvl9pPr latinLnBrk="0">
              <a:defRPr lang="hu-HU"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hu-HU" sz="14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9/7/2018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hu-HU"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hu-HU" sz="3200"/>
            </a:lvl1pPr>
            <a:lvl2pPr marL="457200" indent="0" latinLnBrk="0">
              <a:buNone/>
              <a:defRPr lang="hu-HU" sz="2800"/>
            </a:lvl2pPr>
            <a:lvl3pPr marL="914400" indent="0" latinLnBrk="0">
              <a:buNone/>
              <a:defRPr lang="hu-HU" sz="2400"/>
            </a:lvl3pPr>
            <a:lvl4pPr marL="1371600" indent="0" latinLnBrk="0">
              <a:buNone/>
              <a:defRPr lang="hu-HU" sz="2000"/>
            </a:lvl4pPr>
            <a:lvl5pPr marL="1828800" indent="0" latinLnBrk="0">
              <a:buNone/>
              <a:defRPr lang="hu-HU" sz="2000"/>
            </a:lvl5pPr>
            <a:lvl6pPr marL="2286000" indent="0" latinLnBrk="0">
              <a:buNone/>
              <a:defRPr lang="hu-HU" sz="2000"/>
            </a:lvl6pPr>
            <a:lvl7pPr marL="2743200" indent="0" latinLnBrk="0">
              <a:buNone/>
              <a:defRPr lang="hu-HU" sz="2000"/>
            </a:lvl7pPr>
            <a:lvl8pPr marL="3200400" indent="0" latinLnBrk="0">
              <a:buNone/>
              <a:defRPr lang="hu-HU" sz="2000"/>
            </a:lvl8pPr>
            <a:lvl9pPr marL="3657600" indent="0" latinLnBrk="0">
              <a:buNone/>
              <a:defRPr lang="hu-HU" sz="2000"/>
            </a:lvl9pPr>
          </a:lstStyle>
          <a:p>
            <a:r>
              <a:rPr lang="hu-HU" smtClean="0"/>
              <a:t>Kép beszúrásához kattintson az ikonra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hu-HU" sz="14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9/7/2018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9/7/2018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9/7/2018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9/7/2018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lang="hu-H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hu-H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hu-H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HUN/cpp" TargetMode="External"/><Relationship Id="rId2" Type="http://schemas.openxmlformats.org/officeDocument/2006/relationships/hyperlink" Target="https://oktatas.epito.bme.hu/course/view.php?id=139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penCVHUN/vectorization" TargetMode="External"/><Relationship Id="rId4" Type="http://schemas.openxmlformats.org/officeDocument/2006/relationships/hyperlink" Target="https://www.facebook.com/groups/19244451801259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C/C++ programozás</a:t>
            </a:r>
            <a:br>
              <a:rPr lang="hu-HU" dirty="0" smtClean="0"/>
            </a:br>
            <a:r>
              <a:rPr lang="hu-HU" dirty="0" smtClean="0"/>
              <a:t>1. Bevezetés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>
                <a:latin typeface="+mn-lt"/>
              </a:rPr>
              <a:t>Neuberger</a:t>
            </a:r>
            <a:r>
              <a:rPr lang="hu-HU" sz="2400" dirty="0" smtClean="0">
                <a:latin typeface="+mn-lt"/>
              </a:rPr>
              <a:t> Hajnalka</a:t>
            </a:r>
            <a:endParaRPr lang="hu-HU" sz="2400" dirty="0">
              <a:latin typeface="+mn-lt"/>
            </a:endParaRPr>
          </a:p>
          <a:p>
            <a:r>
              <a:rPr lang="hu-HU" sz="2400" dirty="0" smtClean="0">
                <a:latin typeface="+mn-lt"/>
              </a:rPr>
              <a:t>2018 </a:t>
            </a:r>
            <a:r>
              <a:rPr lang="en-US" sz="2400" dirty="0" err="1" smtClean="0">
                <a:latin typeface="+mn-lt"/>
              </a:rPr>
              <a:t>ősz</a:t>
            </a:r>
            <a:endParaRPr lang="hu-HU" sz="2400" dirty="0">
              <a:latin typeface="+mn-lt"/>
            </a:endParaRPr>
          </a:p>
        </p:txBody>
      </p:sp>
      <p:pic>
        <p:nvPicPr>
          <p:cNvPr id="4" name="Tartalom helye 3" descr="Képtalálat a következőre: „c++”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75122"/>
            <a:ext cx="3013710" cy="30137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fejlődés néhány </a:t>
            </a:r>
            <a:r>
              <a:rPr lang="hu-HU" dirty="0" err="1" smtClean="0"/>
              <a:t>mérföldköve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1804 </a:t>
            </a:r>
            <a:r>
              <a:rPr lang="hu-HU" dirty="0" err="1" smtClean="0"/>
              <a:t>Jacquard</a:t>
            </a:r>
            <a:r>
              <a:rPr lang="hu-HU" dirty="0" smtClean="0"/>
              <a:t> szövőszéke</a:t>
            </a:r>
          </a:p>
          <a:p>
            <a:r>
              <a:rPr lang="hu-HU" dirty="0" smtClean="0"/>
              <a:t>1791-1871 Charles </a:t>
            </a:r>
            <a:r>
              <a:rPr lang="hu-HU" dirty="0" err="1" smtClean="0"/>
              <a:t>Babbage</a:t>
            </a:r>
            <a:endParaRPr lang="hu-HU" dirty="0" smtClean="0"/>
          </a:p>
          <a:p>
            <a:r>
              <a:rPr lang="hu-HU" dirty="0" smtClean="0"/>
              <a:t>1815-1852 Ada </a:t>
            </a:r>
            <a:r>
              <a:rPr lang="hu-HU" dirty="0" err="1" smtClean="0"/>
              <a:t>Lovelace</a:t>
            </a:r>
            <a:endParaRPr lang="hu-HU" dirty="0" smtClean="0"/>
          </a:p>
          <a:p>
            <a:r>
              <a:rPr lang="hu-HU" dirty="0" smtClean="0"/>
              <a:t>1949 Assembly (</a:t>
            </a:r>
            <a:r>
              <a:rPr lang="hu-HU" dirty="0" err="1" smtClean="0"/>
              <a:t>Stan</a:t>
            </a:r>
            <a:r>
              <a:rPr lang="hu-HU" dirty="0" smtClean="0"/>
              <a:t> </a:t>
            </a:r>
            <a:r>
              <a:rPr lang="hu-HU" dirty="0" err="1" smtClean="0"/>
              <a:t>Poley</a:t>
            </a:r>
            <a:r>
              <a:rPr lang="hu-HU" dirty="0" smtClean="0"/>
              <a:t>)</a:t>
            </a:r>
          </a:p>
          <a:p>
            <a:r>
              <a:rPr lang="hu-HU" dirty="0" smtClean="0"/>
              <a:t>1956 </a:t>
            </a:r>
            <a:r>
              <a:rPr lang="hu-HU" dirty="0" err="1" smtClean="0"/>
              <a:t>Fortran</a:t>
            </a:r>
            <a:r>
              <a:rPr lang="hu-HU" dirty="0" smtClean="0"/>
              <a:t> (John </a:t>
            </a:r>
            <a:r>
              <a:rPr lang="hu-HU" dirty="0" err="1" smtClean="0"/>
              <a:t>Backus</a:t>
            </a:r>
            <a:r>
              <a:rPr lang="hu-HU" dirty="0" smtClean="0"/>
              <a:t>)</a:t>
            </a:r>
          </a:p>
          <a:p>
            <a:r>
              <a:rPr lang="hu-HU" dirty="0" smtClean="0"/>
              <a:t>1969 C (Dennis </a:t>
            </a:r>
            <a:r>
              <a:rPr lang="hu-HU" dirty="0" err="1" smtClean="0"/>
              <a:t>Ritchie</a:t>
            </a:r>
            <a:r>
              <a:rPr lang="hu-HU" dirty="0" smtClean="0"/>
              <a:t> – Bell </a:t>
            </a:r>
            <a:r>
              <a:rPr lang="hu-HU" dirty="0" err="1" smtClean="0"/>
              <a:t>Labs</a:t>
            </a:r>
            <a:r>
              <a:rPr lang="hu-HU" dirty="0" smtClean="0"/>
              <a:t>)</a:t>
            </a:r>
          </a:p>
          <a:p>
            <a:r>
              <a:rPr lang="hu-HU" dirty="0" smtClean="0"/>
              <a:t>1973 UNIX (</a:t>
            </a:r>
            <a:r>
              <a:rPr lang="hu-HU" dirty="0" err="1" smtClean="0"/>
              <a:t>Brian</a:t>
            </a:r>
            <a:r>
              <a:rPr lang="hu-HU" dirty="0" smtClean="0"/>
              <a:t> </a:t>
            </a:r>
            <a:r>
              <a:rPr lang="hu-HU" dirty="0" err="1" smtClean="0"/>
              <a:t>Kernighan</a:t>
            </a:r>
            <a:r>
              <a:rPr lang="hu-HU" dirty="0"/>
              <a:t>, </a:t>
            </a:r>
            <a:r>
              <a:rPr lang="hu-HU" dirty="0" smtClean="0"/>
              <a:t>Dennis </a:t>
            </a:r>
            <a:r>
              <a:rPr lang="hu-HU" dirty="0" err="1" smtClean="0"/>
              <a:t>Ritchie</a:t>
            </a:r>
            <a:r>
              <a:rPr lang="hu-HU" dirty="0" smtClean="0"/>
              <a:t>, Ken Thompson, Douglas </a:t>
            </a:r>
            <a:r>
              <a:rPr lang="hu-HU" dirty="0" err="1" smtClean="0"/>
              <a:t>McIlroy</a:t>
            </a:r>
            <a:r>
              <a:rPr lang="hu-HU" dirty="0" smtClean="0"/>
              <a:t> – Bell </a:t>
            </a:r>
            <a:r>
              <a:rPr lang="hu-HU" dirty="0" err="1" smtClean="0"/>
              <a:t>Labs</a:t>
            </a:r>
            <a:r>
              <a:rPr lang="hu-HU" dirty="0" smtClean="0"/>
              <a:t>)</a:t>
            </a:r>
          </a:p>
          <a:p>
            <a:r>
              <a:rPr lang="hu-HU" dirty="0" smtClean="0"/>
              <a:t>1983 C++ (</a:t>
            </a:r>
            <a:r>
              <a:rPr lang="hu-HU" dirty="0" err="1" smtClean="0"/>
              <a:t>Bjarne</a:t>
            </a:r>
            <a:r>
              <a:rPr lang="hu-HU" dirty="0" smtClean="0"/>
              <a:t> </a:t>
            </a:r>
            <a:r>
              <a:rPr lang="hu-HU" dirty="0" err="1" smtClean="0"/>
              <a:t>Stroustrup</a:t>
            </a:r>
            <a:r>
              <a:rPr lang="hu-HU" dirty="0" smtClean="0"/>
              <a:t> – Bell </a:t>
            </a:r>
            <a:r>
              <a:rPr lang="hu-HU" dirty="0" err="1" smtClean="0"/>
              <a:t>Labs</a:t>
            </a:r>
            <a:r>
              <a:rPr lang="hu-HU" dirty="0" smtClean="0"/>
              <a:t>)</a:t>
            </a:r>
          </a:p>
          <a:p>
            <a:r>
              <a:rPr lang="hu-HU" dirty="0" smtClean="0"/>
              <a:t>1993 Microsoft Visual C++</a:t>
            </a:r>
          </a:p>
          <a:p>
            <a:r>
              <a:rPr lang="hu-HU" dirty="0" smtClean="0"/>
              <a:t>2000 </a:t>
            </a:r>
            <a:r>
              <a:rPr lang="hu-HU" dirty="0" err="1" smtClean="0"/>
              <a:t>OpenCV</a:t>
            </a:r>
            <a:r>
              <a:rPr lang="hu-HU" dirty="0" smtClean="0"/>
              <a:t> (Intel Research)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76629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első rendes könyv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Kernighan</a:t>
            </a:r>
            <a:r>
              <a:rPr lang="hu-HU" dirty="0" smtClean="0"/>
              <a:t> – </a:t>
            </a:r>
            <a:r>
              <a:rPr lang="hu-HU" dirty="0" err="1" smtClean="0"/>
              <a:t>Ritchie</a:t>
            </a:r>
            <a:r>
              <a:rPr lang="hu-HU" dirty="0" smtClean="0"/>
              <a:t>: A C programozási nyelv</a:t>
            </a:r>
            <a:endParaRPr lang="hu-HU" dirty="0"/>
          </a:p>
        </p:txBody>
      </p:sp>
      <p:pic>
        <p:nvPicPr>
          <p:cNvPr id="1028" name="Picture 4" descr="https://moly.hu/system/covers/big/covers_165654.jpg?139540867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64904"/>
            <a:ext cx="290664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5/The_C_Programming_Language%2C_First_Edition_Cover_%282%29.svg/800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31" y="2564904"/>
            <a:ext cx="2818519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009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 a programozás? </a:t>
            </a:r>
            <a:r>
              <a:rPr lang="hu-HU" sz="2700" dirty="0" smtClean="0"/>
              <a:t>(</a:t>
            </a:r>
            <a:r>
              <a:rPr lang="hu-HU" sz="2700" dirty="0"/>
              <a:t>VIK bevezetés alapján</a:t>
            </a:r>
            <a:r>
              <a:rPr lang="hu-HU" sz="2700" dirty="0" smtClean="0"/>
              <a:t>)</a:t>
            </a:r>
            <a:endParaRPr lang="hu-HU" sz="27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1412777"/>
            <a:ext cx="8077200" cy="5544615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Hogyan készítsek tojásrántottát?</a:t>
            </a:r>
          </a:p>
          <a:p>
            <a:pPr lvl="1"/>
            <a:r>
              <a:rPr lang="hu-HU" dirty="0" smtClean="0"/>
              <a:t>Forró olajban piríts kevés szalonnát</a:t>
            </a:r>
          </a:p>
          <a:p>
            <a:pPr lvl="1"/>
            <a:r>
              <a:rPr lang="hu-HU" dirty="0" smtClean="0"/>
              <a:t>Üss bele három tojást</a:t>
            </a:r>
          </a:p>
          <a:p>
            <a:pPr lvl="1"/>
            <a:r>
              <a:rPr lang="hu-HU" dirty="0" smtClean="0"/>
              <a:t>…</a:t>
            </a:r>
          </a:p>
          <a:p>
            <a:r>
              <a:rPr lang="hu-HU" dirty="0" smtClean="0"/>
              <a:t>Jó, de hogyan pirítsak forró olajban szalonnát?</a:t>
            </a:r>
          </a:p>
          <a:p>
            <a:pPr lvl="1"/>
            <a:r>
              <a:rPr lang="hu-HU" dirty="0" err="1" smtClean="0"/>
              <a:t>Végy</a:t>
            </a:r>
            <a:r>
              <a:rPr lang="hu-HU" dirty="0" smtClean="0"/>
              <a:t> egy serpenyőt</a:t>
            </a:r>
          </a:p>
          <a:p>
            <a:pPr lvl="1"/>
            <a:r>
              <a:rPr lang="hu-HU" dirty="0" smtClean="0"/>
              <a:t>Tedd fel a tűzhelyre</a:t>
            </a:r>
          </a:p>
          <a:p>
            <a:pPr lvl="1"/>
            <a:r>
              <a:rPr lang="hu-HU" dirty="0" err="1" smtClean="0"/>
              <a:t>Önts</a:t>
            </a:r>
            <a:r>
              <a:rPr lang="hu-HU" dirty="0" smtClean="0"/>
              <a:t> bele kevés </a:t>
            </a:r>
            <a:r>
              <a:rPr lang="hu-HU" dirty="0" err="1" smtClean="0"/>
              <a:t>olajat</a:t>
            </a:r>
            <a:endParaRPr lang="hu-HU" dirty="0" smtClean="0"/>
          </a:p>
          <a:p>
            <a:pPr lvl="1"/>
            <a:r>
              <a:rPr lang="hu-HU" dirty="0" err="1" smtClean="0"/>
              <a:t>Forrósítsd</a:t>
            </a:r>
            <a:r>
              <a:rPr lang="hu-HU" dirty="0" smtClean="0"/>
              <a:t> fel</a:t>
            </a:r>
          </a:p>
          <a:p>
            <a:pPr lvl="1"/>
            <a:r>
              <a:rPr lang="hu-HU" dirty="0" err="1" smtClean="0"/>
              <a:t>Tégy</a:t>
            </a:r>
            <a:r>
              <a:rPr lang="hu-HU" dirty="0" smtClean="0"/>
              <a:t> bele kevés szalonnát</a:t>
            </a:r>
          </a:p>
          <a:p>
            <a:pPr lvl="1"/>
            <a:r>
              <a:rPr lang="hu-HU" dirty="0" smtClean="0"/>
              <a:t>Várd meg, amíg megpirul</a:t>
            </a:r>
            <a:endParaRPr lang="hu-HU" dirty="0"/>
          </a:p>
        </p:txBody>
      </p:sp>
      <p:pic>
        <p:nvPicPr>
          <p:cNvPr id="1026" name="Picture 2" descr="Képtalálat a következőre: „rántotta”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93" y="1844824"/>
            <a:ext cx="1728192" cy="115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szalonna pirítása olajban”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26" y="4581128"/>
            <a:ext cx="269833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231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Tehát mi a programozás?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Előírjuk, hogy mit kell tenni</a:t>
            </a:r>
          </a:p>
          <a:p>
            <a:r>
              <a:rPr lang="hu-HU" dirty="0" smtClean="0"/>
              <a:t>Ennek egy változata: imperatív programozás</a:t>
            </a:r>
          </a:p>
          <a:p>
            <a:r>
              <a:rPr lang="hu-HU" dirty="0" smtClean="0"/>
              <a:t>Ami nem más: milyen </a:t>
            </a:r>
            <a:r>
              <a:rPr lang="hu-HU" dirty="0"/>
              <a:t>lépéseket kell </a:t>
            </a:r>
            <a:r>
              <a:rPr lang="hu-HU" dirty="0" smtClean="0"/>
              <a:t>egymás után végrehajtani</a:t>
            </a:r>
          </a:p>
          <a:p>
            <a:r>
              <a:rPr lang="hu-HU" dirty="0" smtClean="0"/>
              <a:t>És mi az algoritmus?</a:t>
            </a:r>
          </a:p>
          <a:p>
            <a:r>
              <a:rPr lang="hu-HU" dirty="0" smtClean="0"/>
              <a:t>Utasítássorozat, recept … egy probléma megoldására</a:t>
            </a:r>
            <a:r>
              <a:rPr lang="en-US" dirty="0" smtClean="0"/>
              <a:t> (</a:t>
            </a:r>
            <a:r>
              <a:rPr lang="en-US" dirty="0" err="1" smtClean="0"/>
              <a:t>véges</a:t>
            </a:r>
            <a:r>
              <a:rPr lang="en-US" dirty="0" smtClean="0"/>
              <a:t> </a:t>
            </a:r>
            <a:r>
              <a:rPr lang="en-US" dirty="0" err="1" smtClean="0"/>
              <a:t>számú</a:t>
            </a:r>
            <a:r>
              <a:rPr lang="en-US" dirty="0" smtClean="0"/>
              <a:t> </a:t>
            </a:r>
            <a:r>
              <a:rPr lang="en-US" dirty="0" err="1" smtClean="0"/>
              <a:t>lépésben</a:t>
            </a:r>
            <a:r>
              <a:rPr lang="en-US" dirty="0" smtClean="0"/>
              <a:t>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1068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programozás folyamata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feladat megfogalmazása (megértés után)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hu-HU" dirty="0" smtClean="0"/>
              <a:t>Specifikáció?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hu-HU" dirty="0" smtClean="0"/>
              <a:t>Adatszerkezet vagy adatmodell?</a:t>
            </a:r>
          </a:p>
          <a:p>
            <a:r>
              <a:rPr lang="hu-HU" dirty="0" smtClean="0"/>
              <a:t>A megfelelő algoritmus kidolgozása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hu-HU" dirty="0" smtClean="0"/>
              <a:t>Tesztelés? (helyes? </a:t>
            </a:r>
            <a:r>
              <a:rPr lang="hu-HU" dirty="0"/>
              <a:t>t</a:t>
            </a:r>
            <a:r>
              <a:rPr lang="hu-HU" dirty="0" smtClean="0"/>
              <a:t>eljes? </a:t>
            </a:r>
            <a:r>
              <a:rPr lang="hu-HU" dirty="0"/>
              <a:t>v</a:t>
            </a:r>
            <a:r>
              <a:rPr lang="hu-HU" dirty="0" smtClean="0"/>
              <a:t>éges?)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hu-HU" dirty="0" smtClean="0"/>
              <a:t>Programozási nyelv?</a:t>
            </a:r>
          </a:p>
          <a:p>
            <a:r>
              <a:rPr lang="hu-HU" dirty="0" smtClean="0"/>
              <a:t>Az algoritmus kódolása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hu-HU" dirty="0" smtClean="0"/>
              <a:t>Tesztelés?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53516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4674096" cy="2079248"/>
          </a:xfrm>
        </p:spPr>
        <p:txBody>
          <a:bodyPr/>
          <a:lstStyle/>
          <a:p>
            <a:r>
              <a:rPr lang="hu-HU" dirty="0" smtClean="0"/>
              <a:t>Egy szerény példa: a bűvös kocka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2525696"/>
            <a:ext cx="8077200" cy="4297363"/>
          </a:xfrm>
        </p:spPr>
        <p:txBody>
          <a:bodyPr/>
          <a:lstStyle/>
          <a:p>
            <a:endParaRPr lang="hu-HU" dirty="0" smtClean="0"/>
          </a:p>
          <a:p>
            <a:r>
              <a:rPr lang="hu-HU" dirty="0" smtClean="0"/>
              <a:t>Cél: tetszőleges állásból a legrövidebb kirakás lépéseinek megtalálása</a:t>
            </a:r>
          </a:p>
          <a:p>
            <a:r>
              <a:rPr lang="hu-HU" dirty="0"/>
              <a:t>21 626 001 637 244 900 </a:t>
            </a:r>
            <a:r>
              <a:rPr lang="hu-HU" dirty="0" smtClean="0"/>
              <a:t>000 lehetséges állapot</a:t>
            </a:r>
          </a:p>
          <a:p>
            <a:r>
              <a:rPr lang="hu-HU" dirty="0" smtClean="0"/>
              <a:t>Másodpercenként </a:t>
            </a:r>
            <a:r>
              <a:rPr lang="hu-HU" dirty="0"/>
              <a:t>millió </a:t>
            </a:r>
            <a:r>
              <a:rPr lang="hu-HU" dirty="0" smtClean="0"/>
              <a:t>kombinációval:</a:t>
            </a:r>
            <a:br>
              <a:rPr lang="hu-HU" dirty="0" smtClean="0"/>
            </a:br>
            <a:r>
              <a:rPr lang="hu-HU" dirty="0" smtClean="0"/>
              <a:t>685 756 évig tart!</a:t>
            </a:r>
            <a:endParaRPr lang="hu-HU" dirty="0"/>
          </a:p>
        </p:txBody>
      </p:sp>
      <p:pic>
        <p:nvPicPr>
          <p:cNvPr id="1026" name="Picture 2" descr="Képtalálat a következőre: „bűvös kocka”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905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818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algoritmus leírása (folyó szöveg)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hu-HU" dirty="0"/>
              <a:t>A hagymát és a fokhagymákat megtisztítjuk, és apróra vágjuk (fokhagymanyomón átnyomjuk). Egy mélyebb lábasba </a:t>
            </a:r>
            <a:r>
              <a:rPr lang="hu-HU" dirty="0" err="1"/>
              <a:t>olajat</a:t>
            </a:r>
            <a:r>
              <a:rPr lang="hu-HU" dirty="0"/>
              <a:t> öntünk, felforrósítjuk, és a hagymákat megdinszteljük benne. Rátesszük a darált húst, megsózzuk, borsozzuk, paprikát, chilit, </a:t>
            </a:r>
            <a:r>
              <a:rPr lang="hu-HU" dirty="0" err="1"/>
              <a:t>oreganót</a:t>
            </a:r>
            <a:r>
              <a:rPr lang="hu-HU" dirty="0"/>
              <a:t> szórunk rá, és addig kevergetjük, amíg a hús ki nem fehéredik.</a:t>
            </a:r>
            <a:br>
              <a:rPr lang="hu-HU" dirty="0"/>
            </a:br>
            <a:endParaRPr lang="hu-HU" dirty="0"/>
          </a:p>
          <a:p>
            <a:pPr fontAlgn="base"/>
            <a:r>
              <a:rPr lang="hu-HU" dirty="0"/>
              <a:t>Hozzáadjuk az apróra vágott paradicsomot és jócskán nyomunk mellé ketchup-</a:t>
            </a:r>
            <a:r>
              <a:rPr lang="hu-HU" dirty="0" err="1"/>
              <a:t>ot</a:t>
            </a:r>
            <a:r>
              <a:rPr lang="hu-HU" dirty="0"/>
              <a:t> és legalább 3-4 evőkanál piros aranyat. 25-30 percig rotyogtatjuk az egészet, ha szükséges, vizet öntünk hozzá, hogy jó szaftos legyen, és tovább fűszerezünk.</a:t>
            </a:r>
            <a:br>
              <a:rPr lang="hu-HU" dirty="0"/>
            </a:br>
            <a:endParaRPr lang="hu-HU" dirty="0"/>
          </a:p>
          <a:p>
            <a:pPr fontAlgn="base"/>
            <a:r>
              <a:rPr lang="hu-HU" dirty="0"/>
              <a:t>Hozzáadjuk az alaposan lemosott vörös és a fehérbab </a:t>
            </a:r>
            <a:r>
              <a:rPr lang="hu-HU" dirty="0" err="1"/>
              <a:t>konzervet,és</a:t>
            </a:r>
            <a:r>
              <a:rPr lang="hu-HU" dirty="0"/>
              <a:t> az egészet jól összeforraljuk. Az a lényeg, hogy ne legyen túl híg a lé, de azért ne is álljon meg benne a kanál. A legvégén megkóstoljuk, és kedvünkre fűszerezhetjük még chilivel, sóval, borssal. Gerezdekre vágott főtt tojással és reszelt sajttal forrón tálaljuk.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292080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Forrás: mindmegette.hu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60048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algoritmus </a:t>
            </a:r>
            <a:r>
              <a:rPr lang="hu-HU" dirty="0" smtClean="0"/>
              <a:t>leírása (folyamatábra)</a:t>
            </a:r>
            <a:endParaRPr lang="hu-HU" dirty="0"/>
          </a:p>
        </p:txBody>
      </p:sp>
      <p:pic>
        <p:nvPicPr>
          <p:cNvPr id="1026" name="Picture 2" descr="https://upload.wikimedia.org/wikipedia/commons/thumb/9/91/LampFlowchart.svg/324px-LampFlowchar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844824"/>
            <a:ext cx="30861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5951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algoritmus </a:t>
            </a:r>
            <a:r>
              <a:rPr lang="hu-HU" dirty="0" smtClean="0"/>
              <a:t>leírása (</a:t>
            </a:r>
            <a:r>
              <a:rPr lang="hu-HU" dirty="0" err="1" smtClean="0"/>
              <a:t>struktogram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2050" name="Picture 2" descr="Képtalálat a következőre: „online structogram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2276872"/>
            <a:ext cx="46005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278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algoritmus </a:t>
            </a:r>
            <a:r>
              <a:rPr lang="hu-HU" dirty="0" smtClean="0"/>
              <a:t>leírása (</a:t>
            </a:r>
            <a:r>
              <a:rPr lang="hu-HU" dirty="0" err="1" smtClean="0"/>
              <a:t>pszeudokód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3074" name="Picture 2" descr="Latex-algorithm2e-if-els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3" y="1844824"/>
            <a:ext cx="7512173" cy="453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5900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Tudnivalók a félévről</a:t>
            </a:r>
            <a:r>
              <a:rPr lang="en-US" dirty="0" smtClean="0"/>
              <a:t>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28931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A tárgy: C/C++ programozás (BMEEOFTAV32)</a:t>
            </a:r>
          </a:p>
          <a:p>
            <a:r>
              <a:rPr lang="hu-HU" dirty="0" smtClean="0"/>
              <a:t>Kreditszám: 2</a:t>
            </a:r>
          </a:p>
          <a:p>
            <a:r>
              <a:rPr lang="hu-HU" dirty="0" smtClean="0"/>
              <a:t>Óraforma: labor (nem EA)</a:t>
            </a:r>
          </a:p>
          <a:p>
            <a:r>
              <a:rPr lang="hu-HU" dirty="0" smtClean="0"/>
              <a:t>Elérhetőség: neuberger.hajnalka@epito.bme.hu</a:t>
            </a:r>
          </a:p>
          <a:p>
            <a:r>
              <a:rPr lang="hu-HU" dirty="0" smtClean="0"/>
              <a:t>Órák: </a:t>
            </a:r>
          </a:p>
          <a:p>
            <a:pPr lvl="1"/>
            <a:r>
              <a:rPr lang="hu-HU" dirty="0" smtClean="0"/>
              <a:t>Péntek 1</a:t>
            </a:r>
            <a:r>
              <a:rPr lang="en-US" dirty="0" smtClean="0"/>
              <a:t>6</a:t>
            </a:r>
            <a:r>
              <a:rPr lang="hu-HU" dirty="0" smtClean="0"/>
              <a:t>:15 - 1</a:t>
            </a:r>
            <a:r>
              <a:rPr lang="en-US" dirty="0" smtClean="0"/>
              <a:t>7</a:t>
            </a:r>
            <a:r>
              <a:rPr lang="hu-HU" dirty="0" smtClean="0"/>
              <a:t>:45 (NH)</a:t>
            </a:r>
          </a:p>
          <a:p>
            <a:r>
              <a:rPr lang="en-US" dirty="0"/>
              <a:t>2</a:t>
            </a:r>
            <a:r>
              <a:rPr lang="hu-HU" dirty="0" smtClean="0"/>
              <a:t> elmaradó óra</a:t>
            </a:r>
            <a:r>
              <a:rPr lang="en-US" dirty="0" smtClean="0"/>
              <a:t> (</a:t>
            </a:r>
            <a:r>
              <a:rPr lang="en-US" dirty="0" err="1" smtClean="0"/>
              <a:t>szombat</a:t>
            </a:r>
            <a:r>
              <a:rPr lang="en-US" dirty="0" smtClean="0"/>
              <a:t>?)</a:t>
            </a:r>
            <a:r>
              <a:rPr lang="hu-HU" dirty="0" smtClean="0"/>
              <a:t> – Mikor legyen ZH?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hu-HU" dirty="0" smtClean="0"/>
              <a:t>Házi feladat/leadandó: nincs, de lehet…</a:t>
            </a:r>
          </a:p>
          <a:p>
            <a:r>
              <a:rPr lang="hu-HU" dirty="0" smtClean="0"/>
              <a:t>Katalógus: nincs, de…</a:t>
            </a:r>
          </a:p>
          <a:p>
            <a:r>
              <a:rPr lang="hu-HU" dirty="0" smtClean="0"/>
              <a:t>Beugró: egyszerű kérdések </a:t>
            </a:r>
            <a:r>
              <a:rPr lang="hu-HU" dirty="0" err="1" smtClean="0"/>
              <a:t>Moodle-ben</a:t>
            </a:r>
            <a:endParaRPr lang="hu-HU" dirty="0" smtClean="0"/>
          </a:p>
          <a:p>
            <a:r>
              <a:rPr lang="hu-HU" dirty="0" smtClean="0"/>
              <a:t>Számonkérés: 2 ZH, mindkettőnek meg kell lenni 50%-</a:t>
            </a:r>
            <a:r>
              <a:rPr lang="hu-HU" dirty="0" err="1" smtClean="0"/>
              <a:t>ra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71640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különbség?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910556"/>
            <a:ext cx="1695450" cy="39052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2" y="1639093"/>
            <a:ext cx="18573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578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algoritmusok elemei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Kezdés</a:t>
            </a:r>
          </a:p>
          <a:p>
            <a:r>
              <a:rPr lang="hu-HU" dirty="0" smtClean="0"/>
              <a:t>Utasítások (elemi és összetett)</a:t>
            </a:r>
          </a:p>
          <a:p>
            <a:r>
              <a:rPr lang="hu-HU" dirty="0" smtClean="0"/>
              <a:t>Elágazások (egyszeres, többszörös)</a:t>
            </a:r>
          </a:p>
          <a:p>
            <a:r>
              <a:rPr lang="hu-HU" dirty="0" smtClean="0"/>
              <a:t>Ismétléses szerkezetek (lépésszám, feltétel)</a:t>
            </a:r>
          </a:p>
          <a:p>
            <a:r>
              <a:rPr lang="hu-HU" dirty="0" smtClean="0"/>
              <a:t>Befejezés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531569"/>
            <a:ext cx="1419225" cy="17621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797152"/>
            <a:ext cx="56578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785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algoritmus/program szerkezete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0768"/>
            <a:ext cx="5819775" cy="23622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" y="4445843"/>
            <a:ext cx="5705475" cy="229552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3995936" y="3843573"/>
            <a:ext cx="48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Mi a különbség a két változat között?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497950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916832"/>
            <a:ext cx="58293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017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Nyelvek összehasonlítása és kapcsolata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 smtClean="0"/>
              <a:t>Hardverszintű nyelvek:</a:t>
            </a:r>
          </a:p>
          <a:p>
            <a:pPr lvl="1"/>
            <a:r>
              <a:rPr lang="hu-HU" dirty="0" smtClean="0"/>
              <a:t>Sok egyszerű utasítás</a:t>
            </a:r>
          </a:p>
          <a:p>
            <a:pPr lvl="1"/>
            <a:r>
              <a:rPr lang="hu-HU" dirty="0" smtClean="0"/>
              <a:t>Egyszerű vezérlés (UGORJ; HA IGAZ, UGORJ)</a:t>
            </a:r>
          </a:p>
          <a:p>
            <a:pPr lvl="1"/>
            <a:r>
              <a:rPr lang="hu-HU" dirty="0" err="1" smtClean="0"/>
              <a:t>Strukturálatlan</a:t>
            </a:r>
            <a:r>
              <a:rPr lang="hu-HU" dirty="0" smtClean="0"/>
              <a:t> szerkezet</a:t>
            </a:r>
          </a:p>
          <a:p>
            <a:pPr lvl="1"/>
            <a:r>
              <a:rPr lang="hu-HU" dirty="0" smtClean="0"/>
              <a:t>A processzor csak ezt érti</a:t>
            </a:r>
          </a:p>
          <a:p>
            <a:r>
              <a:rPr lang="hu-HU" b="1" dirty="0" smtClean="0"/>
              <a:t>Magas szint nyelvek:</a:t>
            </a:r>
          </a:p>
          <a:p>
            <a:pPr lvl="1"/>
            <a:r>
              <a:rPr lang="hu-HU" dirty="0" smtClean="0"/>
              <a:t>Kevés komplex utasítás</a:t>
            </a:r>
          </a:p>
          <a:p>
            <a:pPr lvl="1"/>
            <a:r>
              <a:rPr lang="hu-HU" dirty="0" smtClean="0"/>
              <a:t>Bonyolultabb vezérlés (AMÍG…ISMÉTELD…; HA…AKKOR…EGYÉBKÉNT…)</a:t>
            </a:r>
          </a:p>
          <a:p>
            <a:pPr lvl="1"/>
            <a:r>
              <a:rPr lang="hu-HU" dirty="0" smtClean="0"/>
              <a:t>Strukturált szerkezet</a:t>
            </a:r>
          </a:p>
          <a:p>
            <a:pPr lvl="1"/>
            <a:r>
              <a:rPr lang="hu-HU" dirty="0" smtClean="0"/>
              <a:t>A processzor nem érti</a:t>
            </a:r>
          </a:p>
          <a:p>
            <a:r>
              <a:rPr lang="hu-HU" dirty="0" smtClean="0"/>
              <a:t>A </a:t>
            </a:r>
            <a:r>
              <a:rPr lang="hu-HU" b="1" dirty="0" smtClean="0"/>
              <a:t>fordítóprogram</a:t>
            </a:r>
            <a:r>
              <a:rPr lang="hu-HU" dirty="0" smtClean="0"/>
              <a:t> a magas szintű programból hardverszintű, de ekvivalens programot hoz létre.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85061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Amivel az algoritmus dolgozik</a:t>
            </a:r>
          </a:p>
          <a:p>
            <a:r>
              <a:rPr lang="hu-HU" dirty="0" smtClean="0"/>
              <a:t>Minden a külvilágból a számítógépbe leképezve</a:t>
            </a:r>
          </a:p>
          <a:p>
            <a:r>
              <a:rPr lang="hu-HU" dirty="0" smtClean="0"/>
              <a:t>Lehet állandó és változó</a:t>
            </a:r>
          </a:p>
          <a:p>
            <a:r>
              <a:rPr lang="hu-HU" dirty="0" smtClean="0"/>
              <a:t>Van típusa és értéke</a:t>
            </a:r>
          </a:p>
          <a:p>
            <a:r>
              <a:rPr lang="hu-HU" dirty="0" smtClean="0"/>
              <a:t>A típus meghatározza az értékkészletet és a műveleteket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6323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kifejezés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Adatok (állandók és változók) + műveletek (operátorok)</a:t>
            </a:r>
          </a:p>
          <a:p>
            <a:r>
              <a:rPr lang="hu-HU" dirty="0" smtClean="0"/>
              <a:t>A kifejezés kiértékelhető</a:t>
            </a:r>
          </a:p>
          <a:p>
            <a:r>
              <a:rPr lang="hu-HU" dirty="0" smtClean="0"/>
              <a:t>Típusa és értéke van</a:t>
            </a:r>
          </a:p>
          <a:p>
            <a:r>
              <a:rPr lang="hu-HU" dirty="0" smtClean="0"/>
              <a:t>A képzés szabályai: szintaxis</a:t>
            </a:r>
            <a:r>
              <a:rPr lang="en-US" dirty="0" smtClean="0"/>
              <a:t> (</a:t>
            </a:r>
            <a:r>
              <a:rPr lang="en-US" dirty="0" err="1" smtClean="0"/>
              <a:t>nyelv</a:t>
            </a:r>
            <a:r>
              <a:rPr lang="en-US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58149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Szintaktika és szemantika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Szintaktikai hiba:</a:t>
            </a:r>
          </a:p>
          <a:p>
            <a:pPr lvl="1"/>
            <a:r>
              <a:rPr lang="hu-HU" dirty="0" smtClean="0"/>
              <a:t>Helytelenül használjuk a nyelv szabályait, a program végrehajthatatlan</a:t>
            </a:r>
          </a:p>
          <a:p>
            <a:pPr lvl="1"/>
            <a:r>
              <a:rPr lang="hu-HU" dirty="0" smtClean="0"/>
              <a:t>Hamar kiderül</a:t>
            </a:r>
          </a:p>
          <a:p>
            <a:pPr lvl="1"/>
            <a:r>
              <a:rPr lang="hu-HU" dirty="0" smtClean="0"/>
              <a:t>Gyorsan javítható</a:t>
            </a:r>
          </a:p>
          <a:p>
            <a:r>
              <a:rPr lang="hu-HU" dirty="0" smtClean="0"/>
              <a:t>Szemantikai hiba:</a:t>
            </a:r>
          </a:p>
          <a:p>
            <a:pPr lvl="1"/>
            <a:r>
              <a:rPr lang="hu-HU" dirty="0" smtClean="0"/>
              <a:t>A program lefut, de nem azt teszi, amit akartunk</a:t>
            </a:r>
          </a:p>
          <a:p>
            <a:pPr lvl="1"/>
            <a:r>
              <a:rPr lang="hu-HU" dirty="0" smtClean="0"/>
              <a:t>Nehéz kimutatni</a:t>
            </a:r>
          </a:p>
          <a:p>
            <a:pPr lvl="1"/>
            <a:r>
              <a:rPr lang="hu-HU" dirty="0" smtClean="0"/>
              <a:t>Nehezen javítható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35625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5015408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 programfejlesztés és -használat folyamata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Forráskód írása</a:t>
            </a:r>
          </a:p>
          <a:p>
            <a:endParaRPr lang="hu-HU" dirty="0" smtClean="0"/>
          </a:p>
          <a:p>
            <a:r>
              <a:rPr lang="hu-HU" dirty="0" smtClean="0"/>
              <a:t>Fordítás</a:t>
            </a:r>
          </a:p>
          <a:p>
            <a:r>
              <a:rPr lang="hu-HU" dirty="0" smtClean="0"/>
              <a:t>Szerkesztés</a:t>
            </a:r>
          </a:p>
          <a:p>
            <a:endParaRPr lang="hu-HU" dirty="0" smtClean="0"/>
          </a:p>
          <a:p>
            <a:r>
              <a:rPr lang="hu-HU" dirty="0" smtClean="0"/>
              <a:t>Futtatás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04664"/>
            <a:ext cx="1728192" cy="62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622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28216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35686"/>
            <a:ext cx="6336704" cy="41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204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Tudnivalók a félévről</a:t>
            </a:r>
            <a:r>
              <a:rPr lang="en-US" dirty="0"/>
              <a:t> 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Labor-anyagok: </a:t>
            </a:r>
            <a:endParaRPr lang="en-US" dirty="0" smtClean="0"/>
          </a:p>
          <a:p>
            <a:pPr lvl="1"/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oktatas.epito.bme.hu/course/view.php?id=1393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github.com/OpenCVHUN/cpp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www.facebook.com/groups/192444518012593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github.com/OpenCVHUN/vectorization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88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Irodalom (ajánlott)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b="1" dirty="0"/>
              <a:t>https://www.sololearn.com/Course/CPlusPlus/ </a:t>
            </a:r>
            <a:r>
              <a:rPr lang="hu-HU" dirty="0"/>
              <a:t>(van </a:t>
            </a:r>
            <a:r>
              <a:rPr lang="hu-HU" dirty="0" err="1"/>
              <a:t>androidos</a:t>
            </a:r>
            <a:r>
              <a:rPr lang="hu-HU" dirty="0"/>
              <a:t> alkalmazás belőle, ami offline is használható) </a:t>
            </a:r>
          </a:p>
          <a:p>
            <a:r>
              <a:rPr lang="hu-HU" dirty="0"/>
              <a:t>David B. </a:t>
            </a:r>
            <a:r>
              <a:rPr lang="hu-HU" dirty="0" err="1"/>
              <a:t>Horvath</a:t>
            </a:r>
            <a:r>
              <a:rPr lang="hu-HU" dirty="0"/>
              <a:t> - </a:t>
            </a:r>
            <a:r>
              <a:rPr lang="hu-HU" dirty="0" err="1"/>
              <a:t>Jesse</a:t>
            </a:r>
            <a:r>
              <a:rPr lang="hu-HU" dirty="0"/>
              <a:t> </a:t>
            </a:r>
            <a:r>
              <a:rPr lang="hu-HU" dirty="0" err="1"/>
              <a:t>Liberty</a:t>
            </a:r>
            <a:r>
              <a:rPr lang="hu-HU" dirty="0"/>
              <a:t> : </a:t>
            </a:r>
            <a:r>
              <a:rPr lang="hu-HU" b="1" dirty="0"/>
              <a:t>Tanuljuk meg a C++ programozási nyelvet 24 óra alatt </a:t>
            </a:r>
            <a:r>
              <a:rPr lang="hu-HU" dirty="0"/>
              <a:t>(teljesen kezdő C++)</a:t>
            </a:r>
          </a:p>
          <a:p>
            <a:r>
              <a:rPr lang="hu-HU" dirty="0" err="1"/>
              <a:t>Brian</a:t>
            </a:r>
            <a:r>
              <a:rPr lang="hu-HU" dirty="0"/>
              <a:t> W. </a:t>
            </a:r>
            <a:r>
              <a:rPr lang="hu-HU" dirty="0" err="1"/>
              <a:t>Kernighan</a:t>
            </a:r>
            <a:r>
              <a:rPr lang="hu-HU" dirty="0"/>
              <a:t>, Dennis M. </a:t>
            </a:r>
            <a:r>
              <a:rPr lang="hu-HU" dirty="0" err="1"/>
              <a:t>Ritchie</a:t>
            </a:r>
            <a:r>
              <a:rPr lang="hu-HU" dirty="0"/>
              <a:t>: </a:t>
            </a:r>
            <a:r>
              <a:rPr lang="hu-HU" b="1" dirty="0"/>
              <a:t>A C programozási nyelv</a:t>
            </a:r>
            <a:r>
              <a:rPr lang="hu-HU" dirty="0"/>
              <a:t>, Műszaki Kiadó (C alapok)</a:t>
            </a:r>
          </a:p>
          <a:p>
            <a:r>
              <a:rPr lang="hu-HU" dirty="0"/>
              <a:t>Benedek Zoltán, </a:t>
            </a:r>
            <a:r>
              <a:rPr lang="hu-HU" dirty="0" err="1"/>
              <a:t>Levendovszky</a:t>
            </a:r>
            <a:r>
              <a:rPr lang="hu-HU" dirty="0"/>
              <a:t> Tihamér: </a:t>
            </a:r>
            <a:r>
              <a:rPr lang="hu-HU" b="1" dirty="0"/>
              <a:t>Szoftverfejlesztés C++ nyelven </a:t>
            </a:r>
            <a:r>
              <a:rPr lang="hu-HU" dirty="0"/>
              <a:t>(ez azt feltételezi, hogy már tudunk C-ben programozni</a:t>
            </a:r>
            <a:r>
              <a:rPr lang="hu-HU" dirty="0" smtClean="0"/>
              <a:t>)</a:t>
            </a:r>
            <a:endParaRPr lang="en-US" dirty="0" smtClean="0"/>
          </a:p>
          <a:p>
            <a:r>
              <a:rPr lang="en-US" dirty="0" smtClean="0"/>
              <a:t>Andrei </a:t>
            </a:r>
            <a:r>
              <a:rPr lang="en-US" dirty="0" err="1" smtClean="0"/>
              <a:t>Alexandrescu</a:t>
            </a:r>
            <a:r>
              <a:rPr lang="en-US" dirty="0" smtClean="0"/>
              <a:t>, Herb Sutter: C++ </a:t>
            </a:r>
            <a:r>
              <a:rPr lang="en-US" dirty="0" err="1" smtClean="0"/>
              <a:t>kódolási</a:t>
            </a:r>
            <a:r>
              <a:rPr lang="en-US" dirty="0" smtClean="0"/>
              <a:t> </a:t>
            </a:r>
            <a:r>
              <a:rPr lang="en-US" dirty="0" err="1" smtClean="0"/>
              <a:t>szabályok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27600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programozzunk?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Sok pénzt lehet keresni</a:t>
            </a:r>
          </a:p>
          <a:p>
            <a:r>
              <a:rPr lang="hu-HU" dirty="0" smtClean="0"/>
              <a:t>Kreatívnak lehet lenni…</a:t>
            </a:r>
          </a:p>
          <a:p>
            <a:r>
              <a:rPr lang="hu-HU" dirty="0" smtClean="0"/>
              <a:t>Létező rendszerek lehetőségeit lehet bővíteni</a:t>
            </a:r>
          </a:p>
          <a:p>
            <a:r>
              <a:rPr lang="hu-HU" dirty="0" smtClean="0"/>
              <a:t>„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fun</a:t>
            </a:r>
            <a:r>
              <a:rPr lang="hu-HU" dirty="0" smtClean="0"/>
              <a:t>”</a:t>
            </a:r>
          </a:p>
          <a:p>
            <a:r>
              <a:rPr lang="en-US" dirty="0"/>
              <a:t>“I think everybody in this country should learn how to program a computer because it teaches you how to think</a:t>
            </a:r>
            <a:r>
              <a:rPr lang="en-US" dirty="0" smtClean="0"/>
              <a:t>.”</a:t>
            </a:r>
            <a:r>
              <a:rPr lang="hu-HU" dirty="0" smtClean="0"/>
              <a:t> (Steve </a:t>
            </a:r>
            <a:r>
              <a:rPr lang="hu-HU" dirty="0" err="1" smtClean="0"/>
              <a:t>Jobs</a:t>
            </a:r>
            <a:r>
              <a:rPr lang="hu-HU" dirty="0" smtClean="0"/>
              <a:t>)</a:t>
            </a:r>
          </a:p>
          <a:p>
            <a:r>
              <a:rPr lang="hu-HU" dirty="0" smtClean="0"/>
              <a:t>„</a:t>
            </a:r>
            <a:r>
              <a:rPr lang="hu-HU" dirty="0" err="1" smtClean="0"/>
              <a:t>I’d</a:t>
            </a:r>
            <a:r>
              <a:rPr lang="hu-HU" dirty="0" smtClean="0"/>
              <a:t> love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improve</a:t>
            </a:r>
            <a:r>
              <a:rPr lang="hu-HU" dirty="0" smtClean="0"/>
              <a:t> </a:t>
            </a:r>
            <a:r>
              <a:rPr lang="hu-HU" dirty="0" err="1" smtClean="0"/>
              <a:t>people’s</a:t>
            </a:r>
            <a:r>
              <a:rPr lang="hu-HU" dirty="0" smtClean="0"/>
              <a:t> </a:t>
            </a:r>
            <a:r>
              <a:rPr lang="hu-HU" dirty="0" err="1" smtClean="0"/>
              <a:t>lives</a:t>
            </a:r>
            <a:r>
              <a:rPr lang="hu-HU" dirty="0" smtClean="0"/>
              <a:t>” (Mark </a:t>
            </a:r>
            <a:r>
              <a:rPr lang="hu-HU" dirty="0" err="1" smtClean="0"/>
              <a:t>Zuckerberg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557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Melyik programozási nyelvet válasszuk?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" y="1700808"/>
            <a:ext cx="9015984" cy="482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893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Melyik legyen az első megtanult programozási nyelv?</a:t>
            </a:r>
            <a:endParaRPr lang="hu-HU" dirty="0"/>
          </a:p>
        </p:txBody>
      </p:sp>
      <p:pic>
        <p:nvPicPr>
          <p:cNvPr id="1028" name="Picture 4" descr="Képtalálat a következőre: „how to pick your first programming language”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1"/>
            <a:ext cx="7626424" cy="518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5632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C++?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Gyors</a:t>
            </a:r>
            <a:r>
              <a:rPr lang="en-US" dirty="0" smtClean="0"/>
              <a:t>, </a:t>
            </a:r>
            <a:r>
              <a:rPr lang="en-US" dirty="0" err="1" smtClean="0"/>
              <a:t>hatékony</a:t>
            </a:r>
            <a:r>
              <a:rPr lang="hu-HU" dirty="0" smtClean="0"/>
              <a:t> (a kód, nem a tanulás)</a:t>
            </a:r>
          </a:p>
          <a:p>
            <a:r>
              <a:rPr lang="hu-HU" dirty="0" smtClean="0"/>
              <a:t>Natív nyelv, rögtön gépi kódra fordul</a:t>
            </a:r>
          </a:p>
          <a:p>
            <a:r>
              <a:rPr lang="hu-HU" dirty="0" smtClean="0"/>
              <a:t>Direkt hardver kontrollálás </a:t>
            </a:r>
          </a:p>
          <a:p>
            <a:r>
              <a:rPr lang="hu-HU" dirty="0" smtClean="0"/>
              <a:t>Mindent lépés felett teljes kontroll</a:t>
            </a:r>
          </a:p>
          <a:p>
            <a:r>
              <a:rPr lang="hu-HU" dirty="0" smtClean="0"/>
              <a:t>Platform független</a:t>
            </a:r>
            <a:endParaRPr lang="en-US" dirty="0" smtClean="0"/>
          </a:p>
          <a:p>
            <a:r>
              <a:rPr lang="en-US" dirty="0" err="1"/>
              <a:t>Ipari</a:t>
            </a:r>
            <a:r>
              <a:rPr lang="en-US" dirty="0"/>
              <a:t> </a:t>
            </a:r>
            <a:r>
              <a:rPr lang="en-US" dirty="0" err="1" smtClean="0"/>
              <a:t>igény</a:t>
            </a:r>
            <a:endParaRPr lang="en-US" dirty="0" smtClean="0"/>
          </a:p>
          <a:p>
            <a:r>
              <a:rPr lang="en-US" dirty="0" err="1" smtClean="0"/>
              <a:t>Innen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felejteni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endParaRPr lang="en-US" dirty="0" smtClean="0"/>
          </a:p>
          <a:p>
            <a:r>
              <a:rPr lang="en-US" dirty="0" err="1" smtClean="0"/>
              <a:t>Menő</a:t>
            </a:r>
            <a:endParaRPr lang="en-US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1072079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FE1CAA-2031-4E83-952A-B3D625EFF5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Képzés – bemutató</Template>
  <TotalTime>0</TotalTime>
  <Words>1027</Words>
  <Application>Microsoft Office PowerPoint</Application>
  <PresentationFormat>Diavetítés a képernyőre (4:3 oldalarány)</PresentationFormat>
  <Paragraphs>168</Paragraphs>
  <Slides>29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3" baseType="lpstr">
      <vt:lpstr>Arial</vt:lpstr>
      <vt:lpstr>Calibri</vt:lpstr>
      <vt:lpstr>Georgia</vt:lpstr>
      <vt:lpstr>Training</vt:lpstr>
      <vt:lpstr>C/C++ programozás 1. Bevezetés</vt:lpstr>
      <vt:lpstr>Tudnivalók a félévről I.</vt:lpstr>
      <vt:lpstr>PowerPoint-bemutató</vt:lpstr>
      <vt:lpstr>Tudnivalók a félévről I.</vt:lpstr>
      <vt:lpstr>Irodalom (ajánlott)</vt:lpstr>
      <vt:lpstr>Miért programozzunk?</vt:lpstr>
      <vt:lpstr>Melyik programozási nyelvet válasszuk?</vt:lpstr>
      <vt:lpstr>Melyik legyen az első megtanult programozási nyelv?</vt:lpstr>
      <vt:lpstr>Miért C++?</vt:lpstr>
      <vt:lpstr>A fejlődés néhány mérföldköve</vt:lpstr>
      <vt:lpstr>Az első rendes könyv</vt:lpstr>
      <vt:lpstr>Mi a programozás? (VIK bevezetés alapján)</vt:lpstr>
      <vt:lpstr>Tehát mi a programozás?</vt:lpstr>
      <vt:lpstr>A programozás folyamata</vt:lpstr>
      <vt:lpstr>Egy szerény példa: a bűvös kocka</vt:lpstr>
      <vt:lpstr>Az algoritmus leírása (folyó szöveg)</vt:lpstr>
      <vt:lpstr>Az algoritmus leírása (folyamatábra)</vt:lpstr>
      <vt:lpstr>Az algoritmus leírása (struktogram)</vt:lpstr>
      <vt:lpstr>Az algoritmus leírása (pszeudokód)</vt:lpstr>
      <vt:lpstr>Mi a különbség?</vt:lpstr>
      <vt:lpstr>Az algoritmusok elemei</vt:lpstr>
      <vt:lpstr>Az algoritmus/program szerkezete</vt:lpstr>
      <vt:lpstr>Összehasonlítás</vt:lpstr>
      <vt:lpstr>Nyelvek összehasonlítása és kapcsolata</vt:lpstr>
      <vt:lpstr>Az adat</vt:lpstr>
      <vt:lpstr>A kifejezés</vt:lpstr>
      <vt:lpstr>Szintaktika és szemantika</vt:lpstr>
      <vt:lpstr>A programfejlesztés és -használat folyamata</vt:lpstr>
      <vt:lpstr>Köszönöm a figyelmet!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2016-12-29T15:30:34Z</dcterms:created>
  <dcterms:modified xsi:type="dcterms:W3CDTF">2018-09-07T09:36:14Z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