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9" r:id="rId3"/>
    <p:sldId id="261" r:id="rId4"/>
    <p:sldId id="288" r:id="rId5"/>
    <p:sldId id="289" r:id="rId6"/>
    <p:sldId id="295" r:id="rId7"/>
    <p:sldId id="319" r:id="rId8"/>
    <p:sldId id="320" r:id="rId9"/>
    <p:sldId id="291" r:id="rId10"/>
    <p:sldId id="292" r:id="rId11"/>
    <p:sldId id="293" r:id="rId12"/>
    <p:sldId id="297" r:id="rId13"/>
    <p:sldId id="298" r:id="rId14"/>
    <p:sldId id="299" r:id="rId15"/>
    <p:sldId id="300" r:id="rId16"/>
    <p:sldId id="302" r:id="rId17"/>
    <p:sldId id="303" r:id="rId18"/>
    <p:sldId id="301" r:id="rId19"/>
    <p:sldId id="305" r:id="rId20"/>
    <p:sldId id="306" r:id="rId21"/>
    <p:sldId id="307" r:id="rId22"/>
    <p:sldId id="308" r:id="rId23"/>
    <p:sldId id="309" r:id="rId24"/>
    <p:sldId id="310" r:id="rId25"/>
    <p:sldId id="318" r:id="rId26"/>
    <p:sldId id="294" r:id="rId2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779CC93D-E52E-4D84-901B-11D7331DD495}">
          <p14:sldIdLst>
            <p14:sldId id="259"/>
          </p14:sldIdLst>
        </p14:section>
        <p14:section name="Áttekintés és célkitűzések" id="{ABA716BF-3A5C-4ADB-94C9-CFEF84EBA240}">
          <p14:sldIdLst>
            <p14:sldId id="261"/>
            <p14:sldId id="288"/>
            <p14:sldId id="289"/>
            <p14:sldId id="295"/>
            <p14:sldId id="319"/>
            <p14:sldId id="320"/>
            <p14:sldId id="291"/>
            <p14:sldId id="292"/>
            <p14:sldId id="293"/>
            <p14:sldId id="297"/>
            <p14:sldId id="298"/>
            <p14:sldId id="299"/>
            <p14:sldId id="300"/>
            <p14:sldId id="302"/>
            <p14:sldId id="303"/>
            <p14:sldId id="301"/>
            <p14:sldId id="305"/>
            <p14:sldId id="306"/>
            <p14:sldId id="307"/>
            <p14:sldId id="308"/>
            <p14:sldId id="309"/>
            <p14:sldId id="310"/>
            <p14:sldId id="31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83977" autoAdjust="0"/>
  </p:normalViewPr>
  <p:slideViewPr>
    <p:cSldViewPr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D83FDC75-7F73-4A4A-A77C-09AADF00E0EA}" type="datetimeFigureOut">
              <a:rPr lang="hu-HU" smtClean="0"/>
              <a:pPr/>
              <a:t>2018. 02. 26.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459226BF-1F13-42D3-80DC-373E7ADD1EBC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48AEF76B-3757-4A0B-AF93-28494465C1DD}" type="datetimeFigureOut">
              <a:pPr/>
              <a:t>2018. 02. 26.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75693FD4-8F83-4EF7-AC3F-0DC0388986B0}" type="slidenum"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/>
              <a:t>Ez a sablon kiindulásként használható oktatóbemutatók csoportkörnyezetben való előadásához.</a:t>
            </a:r>
          </a:p>
          <a:p>
            <a:endParaRPr lang="hu-HU" dirty="0"/>
          </a:p>
          <a:p>
            <a:pPr lvl="0"/>
            <a:r>
              <a:rPr lang="hu-HU" sz="1200" b="1" dirty="0"/>
              <a:t>Szakaszok</a:t>
            </a:r>
            <a:endParaRPr lang="hu-HU" sz="1200" b="0" dirty="0"/>
          </a:p>
          <a:p>
            <a:pPr lvl="0"/>
            <a:r>
              <a:rPr lang="hu-HU" sz="1200" b="0" dirty="0"/>
              <a:t>A jobb gombbal a diákra kattintva szakaszokat vehet fel.</a:t>
            </a:r>
            <a:r>
              <a:rPr lang="hu-HU" sz="1200" b="0" baseline="0" dirty="0"/>
              <a:t> A szakaszok segítséget nyújtanak a diák rendszerezéséhez vagy több szerző esetén az együttműködéshez.</a:t>
            </a:r>
            <a:endParaRPr lang="hu-HU" sz="1200" b="0" dirty="0"/>
          </a:p>
          <a:p>
            <a:pPr lvl="0"/>
            <a:endParaRPr lang="hu-HU" sz="1200" b="1" dirty="0"/>
          </a:p>
          <a:p>
            <a:pPr lvl="0"/>
            <a:r>
              <a:rPr lang="hu-HU" sz="1200" b="1" dirty="0"/>
              <a:t>Jegyzetek</a:t>
            </a:r>
          </a:p>
          <a:p>
            <a:pPr lvl="0"/>
            <a:r>
              <a:rPr lang="hu-HU" sz="1200" dirty="0"/>
              <a:t>A Jegyzetek szakaszba előadói jegyzeteket írhat, vagy további információkat adhat meg a közönség részére.</a:t>
            </a:r>
            <a:r>
              <a:rPr lang="hu-HU" sz="1200" baseline="0" dirty="0"/>
              <a:t> Ezeket a jegyzeteket az előadás folyamán a Bemutatónézetek lapon tekintheti meg. </a:t>
            </a:r>
          </a:p>
          <a:p>
            <a:pPr lvl="0">
              <a:buFontTx/>
              <a:buNone/>
            </a:pPr>
            <a:r>
              <a:rPr lang="hu-HU" sz="1200" dirty="0"/>
              <a:t>Tartsa szem előtt a betűméretet (fontos a kisegítő lehetőségek, a láthatóság, a videoklip-rögzítés és az online hasznosítás szempontjából)</a:t>
            </a:r>
          </a:p>
          <a:p>
            <a:pPr lvl="0"/>
            <a:endParaRPr lang="hu-HU" sz="1200" dirty="0"/>
          </a:p>
          <a:p>
            <a:pPr lvl="0">
              <a:buFontTx/>
              <a:buNone/>
            </a:pPr>
            <a:r>
              <a:rPr lang="hu-HU" sz="1200" b="1" dirty="0"/>
              <a:t>Összehangolt színek </a:t>
            </a:r>
          </a:p>
          <a:p>
            <a:pPr lvl="0">
              <a:buFontTx/>
              <a:buNone/>
            </a:pPr>
            <a:r>
              <a:rPr lang="hu-HU" sz="1200" dirty="0"/>
              <a:t>Különösen ügyeljen a grafikonokra, a diagramokra és a szövegdobozokra.</a:t>
            </a:r>
            <a:r>
              <a:rPr lang="hu-HU" sz="1200" baseline="0" dirty="0"/>
              <a:t> </a:t>
            </a:r>
            <a:endParaRPr lang="hu-HU" sz="1200" dirty="0"/>
          </a:p>
          <a:p>
            <a:pPr lvl="0"/>
            <a:r>
              <a:rPr lang="hu-HU" sz="1200" dirty="0"/>
              <a:t>Vegye figyelembe, hogy a résztvevők a bemutatót fekete-fehér vagy </a:t>
            </a:r>
            <a:r>
              <a:rPr lang="hu-HU" sz="1200" dirty="0" err="1"/>
              <a:t>szürkeárnyalatos formátumban nyomtatják ki</a:t>
            </a:r>
            <a:r>
              <a:rPr lang="hu-HU" sz="1200" dirty="0"/>
              <a:t>. Nyomtasson egy tesztlapot, és ellenőrizze, hogy a színértékek hatásosak-e, ha a bemutatót fekete-fehér és </a:t>
            </a:r>
            <a:r>
              <a:rPr lang="hu-HU" sz="1200" dirty="0" err="1"/>
              <a:t>szürkeárnyalatos formátumban nyomtatják ki</a:t>
            </a:r>
            <a:r>
              <a:rPr lang="hu-HU" sz="1200" dirty="0"/>
              <a:t>.</a:t>
            </a:r>
          </a:p>
          <a:p>
            <a:pPr lvl="0">
              <a:buFontTx/>
              <a:buNone/>
            </a:pPr>
            <a:endParaRPr lang="hu-HU" sz="1200" dirty="0"/>
          </a:p>
          <a:p>
            <a:pPr lvl="0">
              <a:buFontTx/>
              <a:buNone/>
            </a:pPr>
            <a:r>
              <a:rPr lang="hu-HU" sz="1200" b="1" dirty="0"/>
              <a:t>Ábrák, táblázatok és grafikonok</a:t>
            </a:r>
          </a:p>
          <a:p>
            <a:pPr lvl="0"/>
            <a:r>
              <a:rPr lang="hu-HU" sz="1200" dirty="0"/>
              <a:t>Ügyeljen az egyszerűségre: ha csak lehet, használjon egységes, a figyelmet nem elterelő stílusokat és színeket.</a:t>
            </a:r>
          </a:p>
          <a:p>
            <a:pPr lvl="0"/>
            <a:r>
              <a:rPr lang="hu-HU" sz="1200" dirty="0"/>
              <a:t>Lássa el felirattal az összes grafikont és táblázatot.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070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77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355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59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123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5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69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961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54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6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7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526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506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91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088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41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83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38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10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21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53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59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1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hu-HU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hu-H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2000" baseline="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hátté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hu-H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180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hu-HU" sz="3200">
                <a:latin typeface="+mn-lt"/>
              </a:defRPr>
            </a:lvl1pPr>
            <a:lvl2pPr latinLnBrk="0">
              <a:defRPr lang="hu-HU" sz="2800">
                <a:latin typeface="+mn-lt"/>
              </a:defRPr>
            </a:lvl2pPr>
            <a:lvl3pPr latinLnBrk="0">
              <a:defRPr lang="hu-HU" sz="2400">
                <a:latin typeface="+mn-lt"/>
              </a:defRPr>
            </a:lvl3pPr>
            <a:lvl4pPr latinLnBrk="0">
              <a:defRPr lang="hu-HU" sz="2400">
                <a:latin typeface="+mn-lt"/>
              </a:defRPr>
            </a:lvl4pPr>
            <a:lvl5pPr latinLnBrk="0">
              <a:defRPr lang="hu-HU" sz="2400">
                <a:latin typeface="+mn-lt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hu-HU" sz="3200"/>
            </a:lvl1pPr>
            <a:lvl2pPr latinLnBrk="0">
              <a:defRPr lang="hu-HU" sz="2800"/>
            </a:lvl2pPr>
            <a:lvl3pPr latinLnBrk="0">
              <a:defRPr lang="hu-HU" sz="2400"/>
            </a:lvl3pPr>
            <a:lvl4pPr latinLnBrk="0">
              <a:defRPr lang="hu-HU" sz="2000"/>
            </a:lvl4pPr>
            <a:lvl5pPr latinLnBrk="0">
              <a:defRPr lang="hu-HU" sz="2000"/>
            </a:lvl5pPr>
            <a:lvl6pPr latinLnBrk="0">
              <a:defRPr lang="hu-HU" sz="2000"/>
            </a:lvl6pPr>
            <a:lvl7pPr latinLnBrk="0">
              <a:defRPr lang="hu-HU" sz="2000"/>
            </a:lvl7pPr>
            <a:lvl8pPr latinLnBrk="0">
              <a:defRPr lang="hu-HU" sz="2000"/>
            </a:lvl8pPr>
            <a:lvl9pPr latinLnBrk="0">
              <a:defRPr lang="hu-HU"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hu-HU" sz="32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hu-H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doc/tutorial/arrays/" TargetMode="External"/><Relationship Id="rId3" Type="http://schemas.openxmlformats.org/officeDocument/2006/relationships/tags" Target="../tags/tag31.xml"/><Relationship Id="rId7" Type="http://schemas.openxmlformats.org/officeDocument/2006/relationships/hyperlink" Target="http://vasvill.hu/kerese/tetelek/index.htm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hyperlink" Target="http://e-oktat.pmmf.hu/webgui/www/uploads/images/1282/03-programozasi-tetelek.pdf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cplusplus.com/reference/cmath/p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://e-oktat.pmmf.hu/webgui/www/uploads/images/1282/03-programozasi-tetelek.pdf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C/C++ programozás</a:t>
            </a:r>
            <a:br>
              <a:rPr lang="hu-HU" dirty="0"/>
            </a:br>
            <a:r>
              <a:rPr lang="hu-HU" dirty="0"/>
              <a:t>Ismétléses szerkezetek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sz="2400" dirty="0" err="1">
                <a:latin typeface="+mn-lt"/>
              </a:rPr>
              <a:t>Neuberger</a:t>
            </a:r>
            <a:r>
              <a:rPr lang="hu-HU" sz="2400" dirty="0">
                <a:latin typeface="+mn-lt"/>
              </a:rPr>
              <a:t> Hajnalka</a:t>
            </a:r>
          </a:p>
          <a:p>
            <a:r>
              <a:rPr lang="hu-HU" sz="2400" dirty="0" smtClean="0">
                <a:latin typeface="+mn-lt"/>
              </a:rPr>
              <a:t>2018</a:t>
            </a:r>
            <a:endParaRPr lang="hu-H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hu-HU" dirty="0"/>
              <a:t>Programozási tételek II.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Egy sorozathoz egy sorozat hozzárendelése </a:t>
            </a:r>
          </a:p>
          <a:p>
            <a:r>
              <a:rPr lang="hu-HU" dirty="0"/>
              <a:t>Kiválogatás</a:t>
            </a:r>
          </a:p>
          <a:p>
            <a:r>
              <a:rPr lang="hu-HU" dirty="0"/>
              <a:t>Rendezések</a:t>
            </a:r>
          </a:p>
          <a:p>
            <a:r>
              <a:rPr lang="hu-HU" dirty="0"/>
              <a:t>Metszetképzés</a:t>
            </a:r>
          </a:p>
          <a:p>
            <a:r>
              <a:rPr lang="hu-HU" dirty="0"/>
              <a:t>Unióképzés</a:t>
            </a:r>
          </a:p>
          <a:p>
            <a:r>
              <a:rPr lang="hu-HU" dirty="0"/>
              <a:t>Összefuttatás</a:t>
            </a:r>
          </a:p>
          <a:p>
            <a:r>
              <a:rPr lang="hu-HU" dirty="0" err="1"/>
              <a:t>Backtrack</a:t>
            </a:r>
            <a:r>
              <a:rPr lang="hu-HU" dirty="0"/>
              <a:t>-Visszalépéses keresés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514424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7200" dirty="0"/>
              <a:t>Összegzés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adott egy sorozat, ennek az elemeinek összegét, átlagát, szorzatát, stb. kell előállítani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930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egy algoritmust, ami összeadja a standard inputról érkező számokat, amíg más típusú adatot nem adunk be! (sum.cpp)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double</a:t>
            </a:r>
            <a:r>
              <a:rPr lang="hu-HU" sz="3200" dirty="0"/>
              <a:t> változó, amibe beolvassuk az értékeket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double</a:t>
            </a:r>
            <a:r>
              <a:rPr lang="hu-HU" sz="3200" dirty="0"/>
              <a:t> sum = 0;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while</a:t>
            </a:r>
            <a:r>
              <a:rPr lang="hu-HU" sz="3200" dirty="0"/>
              <a:t> ciklus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cin ellenőrzése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9733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000" y="1307463"/>
            <a:ext cx="693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538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88" y="836712"/>
            <a:ext cx="6143402" cy="6021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Módosítsuk az algoritmust úgy, hogy csak addig adja össze a számokat, </a:t>
            </a:r>
            <a:r>
              <a:rPr lang="hu-HU" sz="3200" b="1" dirty="0"/>
              <a:t>amíg 0-t nem </a:t>
            </a:r>
            <a:r>
              <a:rPr lang="hu-HU" sz="3200" dirty="0"/>
              <a:t>írunk!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069" y="3258000"/>
            <a:ext cx="716842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0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88" y="836712"/>
            <a:ext cx="6143402" cy="6021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Módosítsuk az algoritmust úgy, hogy a számokat </a:t>
            </a:r>
            <a:r>
              <a:rPr lang="hu-HU" sz="3200" b="1" dirty="0"/>
              <a:t>összeszorozza</a:t>
            </a:r>
            <a:r>
              <a:rPr lang="hu-HU" sz="3200" dirty="0"/>
              <a:t>!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220" y="3269451"/>
            <a:ext cx="65497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7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7200" dirty="0"/>
              <a:t>Megszámlás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adott egy sorozat, meg kell határozni, hogy hány eleme felel meg egy bizonyos tulajdonságnak (páros, pozitív, stb.)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1434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egy algoritmust, ami megszámolja, hogy egy egész számokat tartalmazó tömbben hány darab páros szám található! (even.cpp)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ym typeface="Wingdings" panose="05000000000000000000" pitchFamily="2" charset="2"/>
              </a:rPr>
              <a:t>int </a:t>
            </a:r>
            <a:r>
              <a:rPr lang="hu-HU" sz="3200" dirty="0" err="1">
                <a:sym typeface="Wingdings" panose="05000000000000000000" pitchFamily="2" charset="2"/>
              </a:rPr>
              <a:t>arr</a:t>
            </a:r>
            <a:r>
              <a:rPr lang="hu-HU" sz="3200" dirty="0">
                <a:sym typeface="Wingdings" panose="05000000000000000000" pitchFamily="2" charset="2"/>
              </a:rPr>
              <a:t>[6] = {1, 2, 3, 4, 5, 6};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ym typeface="Wingdings" panose="05000000000000000000" pitchFamily="2" charset="2"/>
              </a:rPr>
              <a:t>int n = 0;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ym typeface="Wingdings" panose="05000000000000000000" pitchFamily="2" charset="2"/>
              </a:rPr>
              <a:t>tömb (vektor, mátrix) bejárása tipikusan </a:t>
            </a:r>
            <a:r>
              <a:rPr lang="hu-HU" sz="3200" dirty="0" err="1">
                <a:sym typeface="Wingdings" panose="05000000000000000000" pitchFamily="2" charset="2"/>
              </a:rPr>
              <a:t>for</a:t>
            </a:r>
            <a:r>
              <a:rPr lang="hu-HU" sz="3200" dirty="0">
                <a:sym typeface="Wingdings" panose="05000000000000000000" pitchFamily="2" charset="2"/>
              </a:rPr>
              <a:t> ciklussal</a:t>
            </a:r>
          </a:p>
          <a:p>
            <a:pPr lvl="1"/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0699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000" y="1477702"/>
            <a:ext cx="6765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633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88" y="836712"/>
            <a:ext cx="6143402" cy="6021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Módosítsuk az algoritmust úgy, hogy tetszőleges </a:t>
            </a:r>
            <a:r>
              <a:rPr lang="hu-HU" sz="3200" b="1" dirty="0"/>
              <a:t>„a”-</a:t>
            </a:r>
            <a:r>
              <a:rPr lang="hu-HU" sz="3200" b="1" dirty="0" err="1"/>
              <a:t>val</a:t>
            </a:r>
            <a:r>
              <a:rPr lang="hu-HU" sz="3200" b="1" dirty="0"/>
              <a:t> </a:t>
            </a:r>
            <a:r>
              <a:rPr lang="hu-HU" sz="3200" dirty="0"/>
              <a:t>(esetünkben 3-mal) </a:t>
            </a:r>
            <a:r>
              <a:rPr lang="hu-HU" sz="3200" b="1" dirty="0"/>
              <a:t>osztható</a:t>
            </a:r>
            <a:r>
              <a:rPr lang="hu-HU" sz="3200" dirty="0"/>
              <a:t> elemeket számolja össze!</a:t>
            </a:r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519" y="3258000"/>
            <a:ext cx="53584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423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Ismétléses szerkezetek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dirty="0"/>
              <a:t>Előtesztelő </a:t>
            </a:r>
          </a:p>
          <a:p>
            <a:pPr lvl="1"/>
            <a:r>
              <a:rPr lang="hu-HU" dirty="0" err="1"/>
              <a:t>while</a:t>
            </a:r>
            <a:endParaRPr lang="hu-HU" dirty="0"/>
          </a:p>
          <a:p>
            <a:pPr lvl="1"/>
            <a:r>
              <a:rPr lang="hu-HU" dirty="0" err="1"/>
              <a:t>for</a:t>
            </a:r>
            <a:endParaRPr lang="hu-HU" dirty="0"/>
          </a:p>
          <a:p>
            <a:r>
              <a:rPr lang="hu-HU" dirty="0" err="1"/>
              <a:t>Hátultesztelő</a:t>
            </a:r>
            <a:endParaRPr lang="hu-HU" dirty="0"/>
          </a:p>
          <a:p>
            <a:pPr lvl="1"/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while</a:t>
            </a:r>
            <a:endParaRPr lang="hu-HU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/>
              <a:t>Programozási </a:t>
            </a:r>
            <a:r>
              <a:rPr lang="hu-HU" sz="3200" dirty="0" smtClean="0"/>
              <a:t>tételek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Elágazások: </a:t>
            </a:r>
            <a:r>
              <a:rPr lang="hu-HU" sz="3200" dirty="0" err="1" smtClean="0"/>
              <a:t>if</a:t>
            </a:r>
            <a:r>
              <a:rPr lang="hu-HU" sz="3200" dirty="0" smtClean="0"/>
              <a:t>/</a:t>
            </a:r>
            <a:r>
              <a:rPr lang="hu-HU" sz="3200" dirty="0" err="1" smtClean="0"/>
              <a:t>else</a:t>
            </a:r>
            <a:endParaRPr lang="hu-HU" sz="3200" dirty="0"/>
          </a:p>
          <a:p>
            <a:pPr marL="0" lvl="1" indent="0">
              <a:buNone/>
            </a:pPr>
            <a:endParaRPr lang="hu-HU" sz="32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88" y="836712"/>
            <a:ext cx="6143402" cy="6021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Módosítsuk az algoritmust úgy, hogy az „a”-</a:t>
            </a:r>
            <a:r>
              <a:rPr lang="hu-HU" sz="3200" dirty="0" err="1"/>
              <a:t>val</a:t>
            </a:r>
            <a:r>
              <a:rPr lang="hu-HU" sz="3200" dirty="0"/>
              <a:t> (esetünkben 3-mal) </a:t>
            </a:r>
            <a:r>
              <a:rPr lang="hu-HU" sz="3200" b="1" dirty="0"/>
              <a:t>NEM osztható </a:t>
            </a:r>
            <a:r>
              <a:rPr lang="hu-HU" sz="3200" dirty="0"/>
              <a:t>elemeket számolja össze!</a:t>
            </a:r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590" y="2898000"/>
            <a:ext cx="58333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77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7200" dirty="0"/>
              <a:t>Eldöntés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boolean</a:t>
            </a:r>
            <a:r>
              <a:rPr lang="hu-HU" sz="2400" dirty="0"/>
              <a:t> művelet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feltételezzük, hogy az állítás </a:t>
            </a:r>
            <a:r>
              <a:rPr lang="hu-HU" sz="2400" dirty="0" err="1"/>
              <a:t>true</a:t>
            </a:r>
            <a:r>
              <a:rPr lang="hu-HU" sz="2400" dirty="0"/>
              <a:t>/</a:t>
            </a:r>
            <a:r>
              <a:rPr lang="hu-HU" sz="2400" dirty="0" err="1"/>
              <a:t>false</a:t>
            </a:r>
            <a:r>
              <a:rPr lang="hu-HU" sz="2400" dirty="0"/>
              <a:t> mindaddig, amíg az ellenkezője be nem </a:t>
            </a:r>
            <a:r>
              <a:rPr lang="hu-HU" sz="2400" dirty="0" err="1"/>
              <a:t>bizonyosul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egy számsorozatban található-e bizonyos tulajdonságú elem (páros, pozitív, stb.)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ezen az elven működik a prímszám ellenőrző algoritmus is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715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egy algoritmust, ami eldönti egy tetszőleges „a” számról, hogy prím-e! (isprime.cpp)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egynél nagyobb pozitív egész számok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leállási feltétel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/>
              <a:t>végig osztjuk a-t 2 és a-1 között minden számmal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/>
              <a:t>a/2-ig osztunk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sqrt</a:t>
            </a:r>
            <a:r>
              <a:rPr lang="hu-HU" sz="3200" dirty="0"/>
              <a:t>(a)-</a:t>
            </a:r>
            <a:r>
              <a:rPr lang="hu-HU" sz="3200" dirty="0" err="1"/>
              <a:t>ig</a:t>
            </a:r>
            <a:r>
              <a:rPr lang="hu-HU" sz="3200" dirty="0"/>
              <a:t> osztunk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a szorzás olcsóbb művelet, mint a gyökvonás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9687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943" y="794445"/>
            <a:ext cx="624905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99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Mit tanultunk ma?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5784572"/>
            <a:ext cx="8077200" cy="95260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Rossz hír: az alkalmazás nem enged tovább a pointerek nélkül…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1135"/>
          <a:stretch/>
        </p:blipFill>
        <p:spPr>
          <a:xfrm>
            <a:off x="4633688" y="1433786"/>
            <a:ext cx="4510312" cy="41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10561"/>
          <a:stretch/>
        </p:blipFill>
        <p:spPr>
          <a:xfrm>
            <a:off x="127582" y="1433786"/>
            <a:ext cx="4506106" cy="41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79508" y="2178360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510831" y="2178360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79360" y="3316627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228721" y="3308725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4624125" y="3317659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721575" y="3308725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876710" y="3308725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8"/>
          <p:cNvSpPr/>
          <p:nvPr/>
        </p:nvSpPr>
        <p:spPr>
          <a:xfrm>
            <a:off x="73586" y="2184255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8"/>
          <p:cNvSpPr/>
          <p:nvPr/>
        </p:nvSpPr>
        <p:spPr>
          <a:xfrm>
            <a:off x="1208429" y="2185108"/>
            <a:ext cx="1131323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340280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Brian</a:t>
            </a:r>
            <a:r>
              <a:rPr lang="hu-HU" sz="2000" dirty="0"/>
              <a:t> W. </a:t>
            </a:r>
            <a:r>
              <a:rPr lang="hu-HU" sz="2000" dirty="0" err="1"/>
              <a:t>Kenighan</a:t>
            </a:r>
            <a:r>
              <a:rPr lang="hu-HU" sz="2000" dirty="0"/>
              <a:t>, Dennis M. </a:t>
            </a:r>
            <a:r>
              <a:rPr lang="hu-HU" sz="2000" dirty="0" err="1"/>
              <a:t>Ritchie</a:t>
            </a:r>
            <a:r>
              <a:rPr lang="hu-HU" sz="2000" dirty="0"/>
              <a:t>: A C programozási nyelv 74-77.</a:t>
            </a:r>
          </a:p>
          <a:p>
            <a:r>
              <a:rPr lang="hu-HU" sz="2000" dirty="0" err="1"/>
              <a:t>Sololearn</a:t>
            </a:r>
            <a:endParaRPr lang="hu-HU" sz="2000" dirty="0"/>
          </a:p>
          <a:p>
            <a:r>
              <a:rPr lang="hu-HU" sz="2000" dirty="0">
                <a:hlinkClick r:id="rId6"/>
              </a:rPr>
              <a:t>http://e-oktat.pmmf.hu/webgui/www/uploads/images/1282/03-programozasi-tetelek.pdf</a:t>
            </a:r>
            <a:r>
              <a:rPr lang="hu-HU" sz="2000" dirty="0"/>
              <a:t> </a:t>
            </a:r>
          </a:p>
          <a:p>
            <a:r>
              <a:rPr lang="hu-HU" sz="2000" dirty="0">
                <a:hlinkClick r:id="rId7"/>
              </a:rPr>
              <a:t>http://vasvill.hu/kerese/tetelek/index.htm</a:t>
            </a:r>
            <a:endParaRPr lang="hu-HU" sz="2000" dirty="0"/>
          </a:p>
          <a:p>
            <a:r>
              <a:rPr lang="hu-HU" sz="2000" dirty="0">
                <a:hlinkClick r:id="rId8"/>
              </a:rPr>
              <a:t>http://www.cplusplus.com/doc/tutorial/arrays/</a:t>
            </a:r>
            <a:r>
              <a:rPr lang="hu-HU" sz="2000" dirty="0"/>
              <a:t> </a:t>
            </a:r>
          </a:p>
          <a:p>
            <a:r>
              <a:rPr lang="hu-HU" sz="2000" dirty="0">
                <a:hlinkClick r:id="rId9"/>
              </a:rPr>
              <a:t>http://www.cplusplus.com/reference/cmath/pow/</a:t>
            </a:r>
            <a:r>
              <a:rPr lang="hu-HU" sz="2000" dirty="0"/>
              <a:t>  </a:t>
            </a:r>
          </a:p>
          <a:p>
            <a:endParaRPr lang="hu-HU" sz="2000" dirty="0"/>
          </a:p>
          <a:p>
            <a:endParaRPr lang="hu-H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17786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endParaRPr lang="hu-HU" dirty="0"/>
          </a:p>
          <a:p>
            <a:pPr marL="514350" indent="-514350">
              <a:buAutoNum type="arabicPeriod"/>
            </a:pPr>
            <a:endParaRPr lang="hu-HU" dirty="0"/>
          </a:p>
          <a:p>
            <a:r>
              <a:rPr lang="hu-HU" dirty="0"/>
              <a:t>a program kiértékeli a kifejezést</a:t>
            </a:r>
          </a:p>
          <a:p>
            <a:r>
              <a:rPr lang="hu-HU" dirty="0"/>
              <a:t>ha annak értéke nem nulla (igaz) </a:t>
            </a:r>
            <a:r>
              <a:rPr lang="hu-HU" dirty="0">
                <a:sym typeface="Wingdings" panose="05000000000000000000" pitchFamily="2" charset="2"/>
              </a:rPr>
              <a:t> végrehajtja az utasítást</a:t>
            </a:r>
          </a:p>
          <a:p>
            <a:r>
              <a:rPr lang="hu-HU" dirty="0">
                <a:sym typeface="Wingdings" panose="05000000000000000000" pitchFamily="2" charset="2"/>
              </a:rPr>
              <a:t>kifejezés újra </a:t>
            </a:r>
            <a:r>
              <a:rPr lang="hu-HU" dirty="0" err="1">
                <a:sym typeface="Wingdings" panose="05000000000000000000" pitchFamily="2" charset="2"/>
              </a:rPr>
              <a:t>kiértékelődik</a:t>
            </a:r>
            <a:r>
              <a:rPr lang="hu-HU" dirty="0">
                <a:sym typeface="Wingdings" panose="05000000000000000000" pitchFamily="2" charset="2"/>
              </a:rPr>
              <a:t>  addig folytatódik, amíg a kifejezés nem válik nullává (hamissá)</a:t>
            </a:r>
          </a:p>
          <a:p>
            <a:r>
              <a:rPr lang="hu-HU" dirty="0">
                <a:sym typeface="Wingdings" panose="05000000000000000000" pitchFamily="2" charset="2"/>
              </a:rPr>
              <a:t>a program végrehajtása az utasítás utáni helyen folytatódik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204710" y="692696"/>
            <a:ext cx="319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while</a:t>
            </a:r>
            <a:r>
              <a:rPr lang="hu-HU" sz="3200" dirty="0"/>
              <a:t> (kifejezés) {</a:t>
            </a:r>
          </a:p>
          <a:p>
            <a:r>
              <a:rPr lang="hu-HU" sz="3200" dirty="0"/>
              <a:t>      utasítás;</a:t>
            </a:r>
          </a:p>
          <a:p>
            <a:r>
              <a:rPr lang="hu-HU" sz="32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19322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7" indent="0">
              <a:buNone/>
            </a:pPr>
            <a:endParaRPr lang="hu-HU" sz="3200" dirty="0"/>
          </a:p>
          <a:p>
            <a:pPr marL="0" lvl="7" indent="0">
              <a:buNone/>
            </a:pPr>
            <a:endParaRPr lang="hu-HU" sz="3200" dirty="0"/>
          </a:p>
          <a:p>
            <a:pPr marL="457200" lvl="7" indent="-457200"/>
            <a:r>
              <a:rPr lang="hu-HU" sz="3200" dirty="0"/>
              <a:t>a ciklus leállásának feltételét a ciklus végrehajtása után ellenőrzi</a:t>
            </a:r>
          </a:p>
          <a:p>
            <a:pPr marL="457200" lvl="7" indent="-457200"/>
            <a:r>
              <a:rPr lang="hu-HU" sz="3200" dirty="0"/>
              <a:t>a ciklusmag így egyszer biztosan </a:t>
            </a:r>
            <a:r>
              <a:rPr lang="hu-HU" sz="3200" dirty="0" err="1"/>
              <a:t>végrehajtódik</a:t>
            </a:r>
            <a:endParaRPr lang="hu-HU" sz="3200" dirty="0"/>
          </a:p>
          <a:p>
            <a:pPr marL="0" lvl="7" indent="0">
              <a:buNone/>
            </a:pPr>
            <a:endParaRPr lang="hu-H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04710" y="692696"/>
            <a:ext cx="319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do</a:t>
            </a:r>
            <a:r>
              <a:rPr lang="hu-HU" sz="3200" dirty="0"/>
              <a:t> {</a:t>
            </a:r>
          </a:p>
          <a:p>
            <a:r>
              <a:rPr lang="hu-HU" sz="3200" dirty="0"/>
              <a:t>      utasítás;</a:t>
            </a:r>
          </a:p>
          <a:p>
            <a:r>
              <a:rPr lang="hu-HU" sz="3200" dirty="0"/>
              <a:t>} </a:t>
            </a:r>
            <a:r>
              <a:rPr lang="hu-HU" sz="3200" dirty="0" err="1"/>
              <a:t>while</a:t>
            </a:r>
            <a:r>
              <a:rPr lang="hu-HU" sz="3200" dirty="0"/>
              <a:t> (kifejezés);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7884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7" indent="0">
              <a:buNone/>
            </a:pPr>
            <a:endParaRPr lang="hu-HU" sz="3200" dirty="0"/>
          </a:p>
          <a:p>
            <a:pPr marL="0" lvl="7" indent="0">
              <a:buNone/>
            </a:pPr>
            <a:endParaRPr lang="hu-HU" sz="3200" dirty="0"/>
          </a:p>
          <a:p>
            <a:pPr marL="0" lvl="7" indent="0">
              <a:buNone/>
            </a:pPr>
            <a:endParaRPr lang="hu-H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48372" y="4869160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for</a:t>
            </a:r>
            <a:r>
              <a:rPr lang="hu-HU" sz="3200" dirty="0"/>
              <a:t> (int i = 0; i &lt; n; i++) {</a:t>
            </a:r>
          </a:p>
          <a:p>
            <a:r>
              <a:rPr lang="hu-HU" sz="3200" dirty="0"/>
              <a:t>      utasítás;</a:t>
            </a:r>
          </a:p>
          <a:p>
            <a:r>
              <a:rPr lang="hu-HU" sz="32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2468" y="404664"/>
            <a:ext cx="23762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int i = 0;</a:t>
            </a:r>
          </a:p>
          <a:p>
            <a:r>
              <a:rPr lang="hu-HU" sz="3200" dirty="0" err="1"/>
              <a:t>while</a:t>
            </a:r>
            <a:r>
              <a:rPr lang="hu-HU" sz="3200" dirty="0"/>
              <a:t> (i &lt; n) {</a:t>
            </a:r>
          </a:p>
          <a:p>
            <a:r>
              <a:rPr lang="hu-HU" sz="3200" dirty="0"/>
              <a:t>      utasítás;</a:t>
            </a:r>
          </a:p>
          <a:p>
            <a:r>
              <a:rPr lang="hu-HU" sz="3200" dirty="0"/>
              <a:t>      i++;</a:t>
            </a:r>
          </a:p>
          <a:p>
            <a:r>
              <a:rPr lang="hu-HU" sz="3200" dirty="0"/>
              <a:t>}</a:t>
            </a:r>
          </a:p>
        </p:txBody>
      </p:sp>
      <p:sp>
        <p:nvSpPr>
          <p:cNvPr id="6" name="Arrow: Up-Down 5"/>
          <p:cNvSpPr/>
          <p:nvPr/>
        </p:nvSpPr>
        <p:spPr>
          <a:xfrm>
            <a:off x="4332548" y="2989905"/>
            <a:ext cx="936104" cy="1549911"/>
          </a:xfrm>
          <a:prstGeom prst="upDownArrow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51884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596413"/>
            <a:ext cx="8077200" cy="492893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hu-HU" dirty="0"/>
          </a:p>
          <a:p>
            <a:pPr marL="514350" indent="-514350">
              <a:buAutoNum type="arabicPeriod"/>
            </a:pPr>
            <a:endParaRPr lang="hu-HU" dirty="0"/>
          </a:p>
          <a:p>
            <a:r>
              <a:rPr lang="hu-HU" dirty="0"/>
              <a:t>a program kiértékeli a kifejezést</a:t>
            </a:r>
          </a:p>
          <a:p>
            <a:r>
              <a:rPr lang="hu-HU" dirty="0"/>
              <a:t>ha annak értéke nem nulla (igaz) </a:t>
            </a:r>
            <a:r>
              <a:rPr lang="hu-HU" dirty="0">
                <a:sym typeface="Wingdings" panose="05000000000000000000" pitchFamily="2" charset="2"/>
              </a:rPr>
              <a:t> végrehajtja az </a:t>
            </a:r>
            <a:r>
              <a:rPr lang="hu-HU" dirty="0" smtClean="0">
                <a:sym typeface="Wingdings" panose="05000000000000000000" pitchFamily="2" charset="2"/>
              </a:rPr>
              <a:t>utasítást egyszer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ha értéke nulla (hamis)  ugrik az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utáni kódra</a:t>
            </a: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10" y="692696"/>
            <a:ext cx="319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/>
              <a:t>if</a:t>
            </a:r>
            <a:r>
              <a:rPr lang="hu-HU" sz="3200" dirty="0" smtClean="0"/>
              <a:t> </a:t>
            </a:r>
            <a:r>
              <a:rPr lang="hu-HU" sz="3200" dirty="0"/>
              <a:t>(kifejezés) {</a:t>
            </a:r>
          </a:p>
          <a:p>
            <a:r>
              <a:rPr lang="hu-HU" sz="3200" dirty="0"/>
              <a:t>      utasítás;</a:t>
            </a:r>
          </a:p>
          <a:p>
            <a:r>
              <a:rPr lang="hu-HU" sz="32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45685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2852936"/>
            <a:ext cx="8077200" cy="367240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hu-HU" dirty="0"/>
          </a:p>
          <a:p>
            <a:pPr marL="514350" indent="-514350">
              <a:buAutoNum type="arabicPeriod"/>
            </a:pPr>
            <a:endParaRPr lang="hu-HU" dirty="0"/>
          </a:p>
          <a:p>
            <a:r>
              <a:rPr lang="hu-HU" dirty="0"/>
              <a:t>a program kiértékeli a kifejezést</a:t>
            </a:r>
          </a:p>
          <a:p>
            <a:r>
              <a:rPr lang="hu-HU" dirty="0"/>
              <a:t>ha annak értéke nem nulla (igaz) </a:t>
            </a:r>
            <a:r>
              <a:rPr lang="hu-HU" dirty="0">
                <a:sym typeface="Wingdings" panose="05000000000000000000" pitchFamily="2" charset="2"/>
              </a:rPr>
              <a:t> végrehajtja az </a:t>
            </a:r>
            <a:r>
              <a:rPr lang="hu-HU" dirty="0" smtClean="0">
                <a:sym typeface="Wingdings" panose="05000000000000000000" pitchFamily="2" charset="2"/>
              </a:rPr>
              <a:t>utasítást egyszer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ha értéke nulla (hamis)  </a:t>
            </a:r>
            <a:r>
              <a:rPr lang="hu-HU" dirty="0" err="1" smtClean="0">
                <a:sym typeface="Wingdings" panose="05000000000000000000" pitchFamily="2" charset="2"/>
              </a:rPr>
              <a:t>végrehajta</a:t>
            </a:r>
            <a:r>
              <a:rPr lang="hu-HU" dirty="0" smtClean="0">
                <a:sym typeface="Wingdings" panose="05000000000000000000" pitchFamily="2" charset="2"/>
              </a:rPr>
              <a:t> az </a:t>
            </a:r>
            <a:r>
              <a:rPr lang="hu-HU" dirty="0" err="1" smtClean="0">
                <a:sym typeface="Wingdings" panose="05000000000000000000" pitchFamily="2" charset="2"/>
              </a:rPr>
              <a:t>else</a:t>
            </a:r>
            <a:r>
              <a:rPr lang="hu-HU" dirty="0" smtClean="0">
                <a:sym typeface="Wingdings" panose="05000000000000000000" pitchFamily="2" charset="2"/>
              </a:rPr>
              <a:t> ágat</a:t>
            </a: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10" y="692696"/>
            <a:ext cx="3191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/>
              <a:t>if</a:t>
            </a:r>
            <a:r>
              <a:rPr lang="hu-HU" sz="3200" dirty="0" smtClean="0"/>
              <a:t> </a:t>
            </a:r>
            <a:r>
              <a:rPr lang="hu-HU" sz="3200" dirty="0"/>
              <a:t>(kifejezés) {</a:t>
            </a:r>
          </a:p>
          <a:p>
            <a:r>
              <a:rPr lang="hu-HU" sz="3200" dirty="0"/>
              <a:t>      utasítás;</a:t>
            </a:r>
          </a:p>
          <a:p>
            <a:r>
              <a:rPr lang="hu-HU" sz="3200" dirty="0" smtClean="0"/>
              <a:t>}</a:t>
            </a:r>
          </a:p>
          <a:p>
            <a:r>
              <a:rPr lang="hu-HU" sz="3200" dirty="0" err="1"/>
              <a:t>e</a:t>
            </a:r>
            <a:r>
              <a:rPr lang="hu-HU" sz="3200" dirty="0" err="1" smtClean="0"/>
              <a:t>lse</a:t>
            </a:r>
            <a:r>
              <a:rPr lang="hu-HU" sz="3200" dirty="0" smtClean="0"/>
              <a:t>{</a:t>
            </a:r>
          </a:p>
          <a:p>
            <a:r>
              <a:rPr lang="hu-HU" sz="3200" dirty="0" smtClean="0"/>
              <a:t>      u</a:t>
            </a:r>
            <a:r>
              <a:rPr lang="hu-HU" sz="3200" dirty="0" smtClean="0"/>
              <a:t>tasítás;</a:t>
            </a:r>
          </a:p>
          <a:p>
            <a:r>
              <a:rPr lang="hu-HU" sz="3200" dirty="0"/>
              <a:t>}</a:t>
            </a:r>
            <a:endParaRPr lang="hu-HU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10877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Programozási tételek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dirty="0"/>
              <a:t>„A programozási tételek olyan általános </a:t>
            </a:r>
          </a:p>
          <a:p>
            <a:pPr marL="0" indent="0">
              <a:buNone/>
            </a:pPr>
            <a:r>
              <a:rPr lang="hu-HU" dirty="0"/>
              <a:t>algoritmusok, melyekkel programozás során gyakran találkozunk.” </a:t>
            </a:r>
            <a:r>
              <a:rPr lang="hu-HU" sz="900" dirty="0">
                <a:hlinkClick r:id="rId6"/>
              </a:rPr>
              <a:t>http://e-oktat.pmmf.hu/webgui/www/uploads/images/1282/03-programozasi-tetelek.pdf</a:t>
            </a:r>
            <a:r>
              <a:rPr lang="hu-HU" sz="900" dirty="0"/>
              <a:t> </a:t>
            </a:r>
          </a:p>
          <a:p>
            <a:r>
              <a:rPr lang="hu-HU" dirty="0"/>
              <a:t>programozás </a:t>
            </a:r>
            <a:r>
              <a:rPr lang="hu-HU" dirty="0" err="1"/>
              <a:t>alapkövei</a:t>
            </a:r>
            <a:endParaRPr lang="hu-HU" dirty="0"/>
          </a:p>
          <a:p>
            <a:r>
              <a:rPr lang="hu-HU" dirty="0"/>
              <a:t>egyszerű algoritmusok</a:t>
            </a:r>
          </a:p>
          <a:p>
            <a:r>
              <a:rPr lang="hu-HU" dirty="0"/>
              <a:t>ezek főként számsorozatokkal, tömbökkel foglalkoznak </a:t>
            </a:r>
            <a:r>
              <a:rPr lang="hu-HU" dirty="0">
                <a:sym typeface="Wingdings" panose="05000000000000000000" pitchFamily="2" charset="2"/>
              </a:rPr>
              <a:t> ismétléses szerkezetek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92958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Programozási tételek I.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Egy sorozathoz egy érték hozzárendelése</a:t>
            </a:r>
          </a:p>
          <a:p>
            <a:r>
              <a:rPr lang="hu-HU" b="1" dirty="0"/>
              <a:t>Összegzés</a:t>
            </a:r>
          </a:p>
          <a:p>
            <a:r>
              <a:rPr lang="hu-HU" b="1" dirty="0"/>
              <a:t>Megszámlálás</a:t>
            </a:r>
          </a:p>
          <a:p>
            <a:r>
              <a:rPr lang="hu-HU" b="1" dirty="0"/>
              <a:t>Eldöntés</a:t>
            </a:r>
          </a:p>
          <a:p>
            <a:r>
              <a:rPr lang="hu-HU" dirty="0"/>
              <a:t>Kiválasztás</a:t>
            </a:r>
          </a:p>
          <a:p>
            <a:r>
              <a:rPr lang="hu-HU" dirty="0"/>
              <a:t>Keresések</a:t>
            </a:r>
          </a:p>
          <a:p>
            <a:r>
              <a:rPr lang="hu-HU" b="1" dirty="0"/>
              <a:t>Min-</a:t>
            </a:r>
            <a:r>
              <a:rPr lang="hu-HU" b="1" dirty="0" err="1"/>
              <a:t>max</a:t>
            </a:r>
            <a:r>
              <a:rPr lang="hu-HU" b="1" dirty="0"/>
              <a:t> kiválasztása (következő óra)</a:t>
            </a:r>
          </a:p>
          <a:p>
            <a:endParaRPr lang="hu-H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517540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FE1CAA-2031-4E83-952A-B3D625EFF5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Képzés – bemutató</Template>
  <TotalTime>0</TotalTime>
  <Words>1391</Words>
  <Application>Microsoft Office PowerPoint</Application>
  <PresentationFormat>Diavetítés a képernyőre (4:3 oldalarány)</PresentationFormat>
  <Paragraphs>206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Arial</vt:lpstr>
      <vt:lpstr>Calibri</vt:lpstr>
      <vt:lpstr>Georgia</vt:lpstr>
      <vt:lpstr>Wingdings</vt:lpstr>
      <vt:lpstr>Training</vt:lpstr>
      <vt:lpstr>C/C++ programozás Ismétléses szerkezetek</vt:lpstr>
      <vt:lpstr>Ismétléses szerkezetek</vt:lpstr>
      <vt:lpstr>PowerPoint-bemutató</vt:lpstr>
      <vt:lpstr>PowerPoint-bemutató</vt:lpstr>
      <vt:lpstr>PowerPoint-bemutató</vt:lpstr>
      <vt:lpstr>PowerPoint-bemutató</vt:lpstr>
      <vt:lpstr>PowerPoint-bemutató</vt:lpstr>
      <vt:lpstr>Programozási tételek</vt:lpstr>
      <vt:lpstr>Programozási tételek I.</vt:lpstr>
      <vt:lpstr>Programozási tételek II.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Mit tanultunk ma?</vt:lpstr>
      <vt:lpstr>Források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2016-12-29T15:30:34Z</dcterms:created>
  <dcterms:modified xsi:type="dcterms:W3CDTF">2018-02-27T14:15:09Z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