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9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81" r:id="rId11"/>
    <p:sldId id="295" r:id="rId12"/>
    <p:sldId id="283" r:id="rId13"/>
    <p:sldId id="297" r:id="rId14"/>
    <p:sldId id="298" r:id="rId15"/>
    <p:sldId id="300" r:id="rId1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hu-H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779CC93D-E52E-4D84-901B-11D7331DD495}">
          <p14:sldIdLst>
            <p14:sldId id="259"/>
          </p14:sldIdLst>
        </p14:section>
        <p14:section name="Áttekintés és célkitűzések" id="{ABA716BF-3A5C-4ADB-94C9-CFEF84EBA240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81"/>
            <p14:sldId id="295"/>
            <p14:sldId id="283"/>
            <p14:sldId id="297"/>
            <p14:sldId id="298"/>
            <p14:sldId id="300"/>
          </p14:sldIdLst>
        </p14:section>
        <p14:section name="1. témakör" id="{6D9936A3-3945-4757-BC8B-B5C252D8E036}">
          <p14:sldIdLst/>
        </p14:section>
        <p14:section name="Mintadiák a szemléltetéshez" id="{BAB3A466-96C9-4230-9978-795378D75699}">
          <p14:sldIdLst/>
        </p14:section>
        <p14:section name="Esettanulmány" id="{8C0305C9-B152-4FBA-A789-FE1976D53990}">
          <p14:sldIdLst/>
        </p14:section>
        <p14:section name="Konklúzió és összefoglalás" id="{790CEF5B-569A-4C2F-BED5-750B08C0E5AD}">
          <p14:sldIdLst/>
        </p14:section>
        <p14:section name="Függelék" id="{3F78B471-41DA-46F2-A8E4-97E471896AB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83977" autoAdjust="0"/>
  </p:normalViewPr>
  <p:slideViewPr>
    <p:cSldViewPr>
      <p:cViewPr varScale="1">
        <p:scale>
          <a:sx n="73" d="100"/>
          <a:sy n="73" d="100"/>
        </p:scale>
        <p:origin x="11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hu-HU" sz="1200"/>
            </a:lvl1pPr>
          </a:lstStyle>
          <a:p>
            <a:endParaRPr lang="hu-H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hu-HU" sz="1200"/>
            </a:lvl1pPr>
          </a:lstStyle>
          <a:p>
            <a:fld id="{D83FDC75-7F73-4A4A-A77C-09AADF00E0EA}" type="datetimeFigureOut">
              <a:rPr lang="hu-HU" smtClean="0"/>
              <a:pPr/>
              <a:t>2018. 02. 27.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hu-HU" sz="1200"/>
            </a:lvl1pPr>
          </a:lstStyle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hu-HU" sz="1200"/>
            </a:lvl1pPr>
          </a:lstStyle>
          <a:p>
            <a:fld id="{459226BF-1F13-42D3-80DC-373E7ADD1EBC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hu-HU"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hu-HU" sz="1200"/>
            </a:lvl1pPr>
          </a:lstStyle>
          <a:p>
            <a:fld id="{48AEF76B-3757-4A0B-AF93-28494465C1DD}" type="datetimeFigureOut">
              <a:pPr/>
              <a:t>2/27/2018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hu-HU"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hu-HU" sz="1200"/>
            </a:lvl1pPr>
          </a:lstStyle>
          <a:p>
            <a:fld id="{75693FD4-8F83-4EF7-AC3F-0DC0388986B0}" type="slidenum"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hu-H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r>
              <a:rPr lang="hu-HU" dirty="0" smtClean="0"/>
              <a:t>Ez a sablon kiindulásként használható oktatóbemutatók csoportkörnyezetben való előadásához.</a:t>
            </a:r>
          </a:p>
          <a:p>
            <a:endParaRPr lang="hu-HU" dirty="0" smtClean="0"/>
          </a:p>
          <a:p>
            <a:pPr lvl="0"/>
            <a:r>
              <a:rPr lang="hu-HU" sz="1200" b="1" dirty="0" smtClean="0"/>
              <a:t>Szakaszok</a:t>
            </a:r>
            <a:endParaRPr lang="hu-HU" sz="1200" b="0" dirty="0" smtClean="0"/>
          </a:p>
          <a:p>
            <a:pPr lvl="0"/>
            <a:r>
              <a:rPr lang="hu-HU" sz="1200" b="0" dirty="0" smtClean="0"/>
              <a:t>A jobb gombbal a diákra kattintva szakaszokat vehet fel.</a:t>
            </a:r>
            <a:r>
              <a:rPr lang="hu-HU" sz="1200" b="0" baseline="0" dirty="0" smtClean="0"/>
              <a:t> A szakaszok segítséget nyújtanak a diák rendszerezéséhez vagy több szerző esetén az együttműködéshez.</a:t>
            </a:r>
            <a:endParaRPr lang="hu-HU" sz="1200" b="0" dirty="0" smtClean="0"/>
          </a:p>
          <a:p>
            <a:pPr lvl="0"/>
            <a:endParaRPr lang="hu-HU" sz="1200" b="1" dirty="0" smtClean="0"/>
          </a:p>
          <a:p>
            <a:pPr lvl="0"/>
            <a:r>
              <a:rPr lang="hu-HU" sz="1200" b="1" dirty="0" smtClean="0"/>
              <a:t>Jegyzetek</a:t>
            </a:r>
          </a:p>
          <a:p>
            <a:pPr lvl="0"/>
            <a:r>
              <a:rPr lang="hu-HU" sz="1200" dirty="0" smtClean="0"/>
              <a:t>A Jegyzetek szakaszba előadói jegyzeteket írhat, vagy további információkat adhat meg a közönség részére.</a:t>
            </a:r>
            <a:r>
              <a:rPr lang="hu-HU" sz="1200" baseline="0" dirty="0" smtClean="0"/>
              <a:t> Ezeket a jegyzeteket az előadás folyamán a Bemutatónézetek lapon tekintheti meg. </a:t>
            </a:r>
          </a:p>
          <a:p>
            <a:pPr lvl="0">
              <a:buFontTx/>
              <a:buNone/>
            </a:pPr>
            <a:r>
              <a:rPr lang="hu-HU" sz="1200" dirty="0" smtClean="0"/>
              <a:t>Tartsa szem előtt a betűméretet (fontos a kisegítő lehetőségek, a láthatóság, a videoklip-rögzítés és az online hasznosítás szempontjából)</a:t>
            </a:r>
          </a:p>
          <a:p>
            <a:pPr lvl="0"/>
            <a:endParaRPr lang="hu-HU" sz="1200" dirty="0" smtClean="0"/>
          </a:p>
          <a:p>
            <a:pPr lvl="0">
              <a:buFontTx/>
              <a:buNone/>
            </a:pPr>
            <a:r>
              <a:rPr lang="hu-HU" sz="1200" b="1" dirty="0" smtClean="0"/>
              <a:t>Összehangolt színek </a:t>
            </a:r>
          </a:p>
          <a:p>
            <a:pPr lvl="0">
              <a:buFontTx/>
              <a:buNone/>
            </a:pPr>
            <a:r>
              <a:rPr lang="hu-HU" sz="1200" dirty="0" smtClean="0"/>
              <a:t>Különösen ügyeljen a grafikonokra, a diagramokra és a szövegdobozokra.</a:t>
            </a:r>
            <a:r>
              <a:rPr lang="hu-HU" sz="1200" baseline="0" dirty="0" smtClean="0"/>
              <a:t> </a:t>
            </a:r>
            <a:endParaRPr lang="hu-HU" sz="1200" dirty="0" smtClean="0"/>
          </a:p>
          <a:p>
            <a:pPr lvl="0"/>
            <a:r>
              <a:rPr lang="hu-HU" sz="1200" dirty="0" smtClean="0"/>
              <a:t>Vegye figyelembe, hogy a résztvevők a bemutatót fekete-fehér vagy </a:t>
            </a:r>
            <a:r>
              <a:rPr lang="hu-HU" sz="1200" dirty="0" err="1" smtClean="0"/>
              <a:t>szürkeárnyalatos formátumban nyomtatják ki</a:t>
            </a:r>
            <a:r>
              <a:rPr lang="hu-HU" sz="1200" dirty="0" smtClean="0"/>
              <a:t>. Nyomtasson egy tesztlapot, és ellenőrizze, hogy a színértékek hatásosak-e, ha a bemutatót fekete-fehér és </a:t>
            </a:r>
            <a:r>
              <a:rPr lang="hu-HU" sz="1200" dirty="0" err="1" smtClean="0"/>
              <a:t>szürkeárnyalatos formátumban nyomtatják ki</a:t>
            </a:r>
            <a:r>
              <a:rPr lang="hu-HU" sz="1200" dirty="0" smtClean="0"/>
              <a:t>.</a:t>
            </a:r>
          </a:p>
          <a:p>
            <a:pPr lvl="0">
              <a:buFontTx/>
              <a:buNone/>
            </a:pPr>
            <a:endParaRPr lang="hu-HU" sz="1200" dirty="0" smtClean="0"/>
          </a:p>
          <a:p>
            <a:pPr lvl="0">
              <a:buFontTx/>
              <a:buNone/>
            </a:pPr>
            <a:r>
              <a:rPr lang="hu-HU" sz="1200" b="1" dirty="0" smtClean="0"/>
              <a:t>Ábrák, táblázatok és grafikonok</a:t>
            </a:r>
          </a:p>
          <a:p>
            <a:pPr lvl="0"/>
            <a:r>
              <a:rPr lang="hu-HU" sz="1200" dirty="0" smtClean="0"/>
              <a:t>Ügyeljen az egyszerűségre: ha csak lehet, használjon egységes, a figyelmet nem elterelő stílusokat és színeket.</a:t>
            </a:r>
          </a:p>
          <a:p>
            <a:pPr lvl="0"/>
            <a:r>
              <a:rPr lang="hu-HU" sz="1200" dirty="0" smtClean="0"/>
              <a:t>Lássa el felirattal az összes grafikont és táblázatot.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642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1720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641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hu-HU" dirty="0"/>
              <a:t>Adjon rövid áttekintést a bemutatóról.</a:t>
            </a:r>
            <a:r>
              <a:rPr lang="hu-HU" baseline="0" dirty="0"/>
              <a:t> I</a:t>
            </a:r>
            <a:r>
              <a:rPr lang="hu-HU" dirty="0"/>
              <a:t>smertesse a bemutató fő témáját és azt, hogy miért tartja ezt fontosnak.</a:t>
            </a:r>
          </a:p>
          <a:p>
            <a:pPr>
              <a:lnSpc>
                <a:spcPct val="80000"/>
              </a:lnSpc>
            </a:pPr>
            <a:r>
              <a:rPr lang="hu-HU" dirty="0"/>
              <a:t>Mutassa be a fő témakörök mindegyikét.</a:t>
            </a:r>
          </a:p>
          <a:p>
            <a:r>
              <a:rPr lang="hu-HU" dirty="0"/>
              <a:t>A közönségnek támpontot adhat,</a:t>
            </a:r>
            <a:r>
              <a:rPr lang="hu-HU" baseline="0" dirty="0"/>
              <a:t> ha </a:t>
            </a:r>
            <a:r>
              <a:rPr lang="hu-HU" dirty="0"/>
              <a:t>ezt az áttekintő diát a teljes bemutatóban ismétli, mindig a következőként tárgyalandó téma kiemelésével.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2951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r>
              <a:rPr lang="hu-HU" sz="1200" dirty="0"/>
              <a:t>Íme egy másik példa</a:t>
            </a:r>
            <a:r>
              <a:rPr lang="hu-HU" sz="1200" baseline="0" dirty="0"/>
              <a:t> az áttekintő diára, ezúttal áttűnések alkalmazásával.</a:t>
            </a:r>
            <a:endParaRPr lang="hu-HU" sz="1200" dirty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1592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2072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265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5905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u-HU"/>
            </a:pPr>
            <a:r>
              <a:rPr lang="hu-HU" sz="1200" dirty="0" smtClean="0"/>
              <a:t>Íme egy másik példa</a:t>
            </a:r>
            <a:r>
              <a:rPr lang="hu-HU" sz="1200" baseline="0" dirty="0" smtClean="0"/>
              <a:t> az áttekintő diára, ezúttal áttűnések alkalmazásával.</a:t>
            </a:r>
            <a:endParaRPr lang="hu-HU" sz="1200" dirty="0" smtClean="0"/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9</a:t>
            </a:fld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2323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hu-HU" smtClean="0"/>
              <a:pPr/>
              <a:t>11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latinLnBrk="0">
              <a:defRPr lang="hu-HU" b="1" cap="small" baseline="0">
                <a:solidFill>
                  <a:srgbClr val="003300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hu-HU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hu-H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hu-HU" sz="2000" baseline="0"/>
            </a:lvl1pPr>
          </a:lstStyle>
          <a:p>
            <a:r>
              <a:rPr lang="hu-HU"/>
              <a:t>Cégembléma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2/27/2018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2/27/2018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sak hátté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2/27/2018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latinLnBrk="0">
              <a:defRPr lang="hu-HU"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2/27/2018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hu-HU" sz="1800"/>
            </a:lvl1pPr>
          </a:lstStyle>
          <a:p>
            <a:r>
              <a:rPr lang="hu-HU"/>
              <a:t>Cégembléma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latinLnBrk="0">
              <a:defRPr lang="hu-HU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latinLnBrk="0">
              <a:defRPr lang="hu-HU" sz="3200">
                <a:latin typeface="+mn-lt"/>
              </a:defRPr>
            </a:lvl1pPr>
            <a:lvl2pPr latinLnBrk="0">
              <a:defRPr lang="hu-HU" sz="2800">
                <a:latin typeface="+mn-lt"/>
              </a:defRPr>
            </a:lvl2pPr>
            <a:lvl3pPr latinLnBrk="0">
              <a:defRPr lang="hu-HU" sz="2400">
                <a:latin typeface="+mn-lt"/>
              </a:defRPr>
            </a:lvl3pPr>
            <a:lvl4pPr latinLnBrk="0">
              <a:defRPr lang="hu-HU" sz="2400">
                <a:latin typeface="+mn-lt"/>
              </a:defRPr>
            </a:lvl4pPr>
            <a:lvl5pPr latinLnBrk="0">
              <a:defRPr lang="hu-HU" sz="2400">
                <a:latin typeface="+mn-lt"/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2/27/2018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latinLnBrk="0">
              <a:defRPr lang="hu-HU" sz="2800"/>
            </a:lvl1pPr>
            <a:lvl2pPr latinLnBrk="0">
              <a:defRPr lang="hu-HU" sz="2400"/>
            </a:lvl2pPr>
            <a:lvl3pPr latinLnBrk="0">
              <a:defRPr lang="hu-HU" sz="2000"/>
            </a:lvl3pPr>
            <a:lvl4pPr latinLnBrk="0">
              <a:defRPr lang="hu-HU" sz="1800"/>
            </a:lvl4pPr>
            <a:lvl5pPr latinLnBrk="0">
              <a:defRPr lang="hu-HU" sz="1800"/>
            </a:lvl5pPr>
            <a:lvl6pPr latinLnBrk="0">
              <a:defRPr lang="hu-HU" sz="1800"/>
            </a:lvl6pPr>
            <a:lvl7pPr latinLnBrk="0">
              <a:defRPr lang="hu-HU" sz="1800"/>
            </a:lvl7pPr>
            <a:lvl8pPr latinLnBrk="0">
              <a:defRPr lang="hu-HU" sz="1800"/>
            </a:lvl8pPr>
            <a:lvl9pPr latinLnBrk="0">
              <a:defRPr lang="hu-HU"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latinLnBrk="0">
              <a:defRPr lang="hu-HU" sz="2800"/>
            </a:lvl1pPr>
            <a:lvl2pPr latinLnBrk="0">
              <a:defRPr lang="hu-HU" sz="2400"/>
            </a:lvl2pPr>
            <a:lvl3pPr latinLnBrk="0">
              <a:defRPr lang="hu-HU" sz="2000"/>
            </a:lvl3pPr>
            <a:lvl4pPr latinLnBrk="0">
              <a:defRPr lang="hu-HU" sz="1800"/>
            </a:lvl4pPr>
            <a:lvl5pPr latinLnBrk="0">
              <a:defRPr lang="hu-HU" sz="1800"/>
            </a:lvl5pPr>
            <a:lvl6pPr latinLnBrk="0">
              <a:defRPr lang="hu-HU" sz="1800"/>
            </a:lvl6pPr>
            <a:lvl7pPr latinLnBrk="0">
              <a:defRPr lang="hu-HU" sz="1800"/>
            </a:lvl7pPr>
            <a:lvl8pPr latinLnBrk="0">
              <a:defRPr lang="hu-HU" sz="1800"/>
            </a:lvl8pPr>
            <a:lvl9pPr latinLnBrk="0">
              <a:defRPr lang="hu-HU"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2/27/2018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hu-HU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hu-HU" sz="2400" b="1"/>
            </a:lvl1pPr>
            <a:lvl2pPr marL="457200" indent="0" latinLnBrk="0">
              <a:buNone/>
              <a:defRPr lang="hu-HU" sz="2000" b="1"/>
            </a:lvl2pPr>
            <a:lvl3pPr marL="914400" indent="0" latinLnBrk="0">
              <a:buNone/>
              <a:defRPr lang="hu-HU" sz="1800" b="1"/>
            </a:lvl3pPr>
            <a:lvl4pPr marL="1371600" indent="0" latinLnBrk="0">
              <a:buNone/>
              <a:defRPr lang="hu-HU" sz="1600" b="1"/>
            </a:lvl4pPr>
            <a:lvl5pPr marL="1828800" indent="0" latinLnBrk="0">
              <a:buNone/>
              <a:defRPr lang="hu-HU" sz="1600" b="1"/>
            </a:lvl5pPr>
            <a:lvl6pPr marL="2286000" indent="0" latinLnBrk="0">
              <a:buNone/>
              <a:defRPr lang="hu-HU" sz="1600" b="1"/>
            </a:lvl6pPr>
            <a:lvl7pPr marL="2743200" indent="0" latinLnBrk="0">
              <a:buNone/>
              <a:defRPr lang="hu-HU" sz="1600" b="1"/>
            </a:lvl7pPr>
            <a:lvl8pPr marL="3200400" indent="0" latinLnBrk="0">
              <a:buNone/>
              <a:defRPr lang="hu-HU" sz="1600" b="1"/>
            </a:lvl8pPr>
            <a:lvl9pPr marL="3657600" indent="0" latinLnBrk="0">
              <a:buNone/>
              <a:defRPr lang="hu-HU"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latinLnBrk="0">
              <a:defRPr lang="hu-HU" sz="2400"/>
            </a:lvl1pPr>
            <a:lvl2pPr latinLnBrk="0">
              <a:defRPr lang="hu-HU" sz="2000"/>
            </a:lvl2pPr>
            <a:lvl3pPr latinLnBrk="0">
              <a:defRPr lang="hu-HU" sz="1800"/>
            </a:lvl3pPr>
            <a:lvl4pPr latinLnBrk="0">
              <a:defRPr lang="hu-HU" sz="1600"/>
            </a:lvl4pPr>
            <a:lvl5pPr latinLnBrk="0">
              <a:defRPr lang="hu-HU" sz="1600"/>
            </a:lvl5pPr>
            <a:lvl6pPr latinLnBrk="0">
              <a:defRPr lang="hu-HU" sz="1600"/>
            </a:lvl6pPr>
            <a:lvl7pPr latinLnBrk="0">
              <a:defRPr lang="hu-HU" sz="1600"/>
            </a:lvl7pPr>
            <a:lvl8pPr latinLnBrk="0">
              <a:defRPr lang="hu-HU" sz="1600"/>
            </a:lvl8pPr>
            <a:lvl9pPr latinLnBrk="0">
              <a:defRPr lang="hu-HU"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hu-HU" sz="2400" b="1"/>
            </a:lvl1pPr>
            <a:lvl2pPr marL="457200" indent="0" latinLnBrk="0">
              <a:buNone/>
              <a:defRPr lang="hu-HU" sz="2000" b="1"/>
            </a:lvl2pPr>
            <a:lvl3pPr marL="914400" indent="0" latinLnBrk="0">
              <a:buNone/>
              <a:defRPr lang="hu-HU" sz="1800" b="1"/>
            </a:lvl3pPr>
            <a:lvl4pPr marL="1371600" indent="0" latinLnBrk="0">
              <a:buNone/>
              <a:defRPr lang="hu-HU" sz="1600" b="1"/>
            </a:lvl4pPr>
            <a:lvl5pPr marL="1828800" indent="0" latinLnBrk="0">
              <a:buNone/>
              <a:defRPr lang="hu-HU" sz="1600" b="1"/>
            </a:lvl5pPr>
            <a:lvl6pPr marL="2286000" indent="0" latinLnBrk="0">
              <a:buNone/>
              <a:defRPr lang="hu-HU" sz="1600" b="1"/>
            </a:lvl6pPr>
            <a:lvl7pPr marL="2743200" indent="0" latinLnBrk="0">
              <a:buNone/>
              <a:defRPr lang="hu-HU" sz="1600" b="1"/>
            </a:lvl7pPr>
            <a:lvl8pPr marL="3200400" indent="0" latinLnBrk="0">
              <a:buNone/>
              <a:defRPr lang="hu-HU" sz="1600" b="1"/>
            </a:lvl8pPr>
            <a:lvl9pPr marL="3657600" indent="0" latinLnBrk="0">
              <a:buNone/>
              <a:defRPr lang="hu-HU"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latinLnBrk="0">
              <a:defRPr lang="hu-HU" sz="2400"/>
            </a:lvl1pPr>
            <a:lvl2pPr latinLnBrk="0">
              <a:defRPr lang="hu-HU" sz="2000"/>
            </a:lvl2pPr>
            <a:lvl3pPr latinLnBrk="0">
              <a:defRPr lang="hu-HU" sz="1800"/>
            </a:lvl3pPr>
            <a:lvl4pPr latinLnBrk="0">
              <a:defRPr lang="hu-HU" sz="1600"/>
            </a:lvl4pPr>
            <a:lvl5pPr latinLnBrk="0">
              <a:defRPr lang="hu-HU" sz="1600"/>
            </a:lvl5pPr>
            <a:lvl6pPr latinLnBrk="0">
              <a:defRPr lang="hu-HU" sz="1600"/>
            </a:lvl6pPr>
            <a:lvl7pPr latinLnBrk="0">
              <a:defRPr lang="hu-HU" sz="1600"/>
            </a:lvl7pPr>
            <a:lvl8pPr latinLnBrk="0">
              <a:defRPr lang="hu-HU" sz="1600"/>
            </a:lvl8pPr>
            <a:lvl9pPr latinLnBrk="0">
              <a:defRPr lang="hu-HU"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2/27/2018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latinLnBrk="0">
              <a:defRPr lang="hu-HU"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latinLnBrk="0">
              <a:defRPr lang="hu-HU" sz="3200"/>
            </a:lvl1pPr>
            <a:lvl2pPr latinLnBrk="0">
              <a:defRPr lang="hu-HU" sz="2800"/>
            </a:lvl2pPr>
            <a:lvl3pPr latinLnBrk="0">
              <a:defRPr lang="hu-HU" sz="2400"/>
            </a:lvl3pPr>
            <a:lvl4pPr latinLnBrk="0">
              <a:defRPr lang="hu-HU" sz="2000"/>
            </a:lvl4pPr>
            <a:lvl5pPr latinLnBrk="0">
              <a:defRPr lang="hu-HU" sz="2000"/>
            </a:lvl5pPr>
            <a:lvl6pPr latinLnBrk="0">
              <a:defRPr lang="hu-HU" sz="2000"/>
            </a:lvl6pPr>
            <a:lvl7pPr latinLnBrk="0">
              <a:defRPr lang="hu-HU" sz="2000"/>
            </a:lvl7pPr>
            <a:lvl8pPr latinLnBrk="0">
              <a:defRPr lang="hu-HU" sz="2000"/>
            </a:lvl8pPr>
            <a:lvl9pPr latinLnBrk="0">
              <a:defRPr lang="hu-HU"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hu-HU" sz="1400"/>
            </a:lvl1pPr>
            <a:lvl2pPr marL="457200" indent="0" latinLnBrk="0">
              <a:buNone/>
              <a:defRPr lang="hu-HU" sz="1200"/>
            </a:lvl2pPr>
            <a:lvl3pPr marL="914400" indent="0" latinLnBrk="0">
              <a:buNone/>
              <a:defRPr lang="hu-HU" sz="1000"/>
            </a:lvl3pPr>
            <a:lvl4pPr marL="1371600" indent="0" latinLnBrk="0">
              <a:buNone/>
              <a:defRPr lang="hu-HU" sz="900"/>
            </a:lvl4pPr>
            <a:lvl5pPr marL="1828800" indent="0" latinLnBrk="0">
              <a:buNone/>
              <a:defRPr lang="hu-HU" sz="900"/>
            </a:lvl5pPr>
            <a:lvl6pPr marL="2286000" indent="0" latinLnBrk="0">
              <a:buNone/>
              <a:defRPr lang="hu-HU" sz="900"/>
            </a:lvl6pPr>
            <a:lvl7pPr marL="2743200" indent="0" latinLnBrk="0">
              <a:buNone/>
              <a:defRPr lang="hu-HU" sz="900"/>
            </a:lvl7pPr>
            <a:lvl8pPr marL="3200400" indent="0" latinLnBrk="0">
              <a:buNone/>
              <a:defRPr lang="hu-HU" sz="900"/>
            </a:lvl8pPr>
            <a:lvl9pPr marL="3657600" indent="0" latinLnBrk="0">
              <a:buNone/>
              <a:defRPr lang="hu-HU"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2/27/2018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hu-HU"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hu-HU" sz="3200"/>
            </a:lvl1pPr>
            <a:lvl2pPr marL="457200" indent="0" latinLnBrk="0">
              <a:buNone/>
              <a:defRPr lang="hu-HU" sz="2800"/>
            </a:lvl2pPr>
            <a:lvl3pPr marL="914400" indent="0" latinLnBrk="0">
              <a:buNone/>
              <a:defRPr lang="hu-HU" sz="2400"/>
            </a:lvl3pPr>
            <a:lvl4pPr marL="1371600" indent="0" latinLnBrk="0">
              <a:buNone/>
              <a:defRPr lang="hu-HU" sz="2000"/>
            </a:lvl4pPr>
            <a:lvl5pPr marL="1828800" indent="0" latinLnBrk="0">
              <a:buNone/>
              <a:defRPr lang="hu-HU" sz="2000"/>
            </a:lvl5pPr>
            <a:lvl6pPr marL="2286000" indent="0" latinLnBrk="0">
              <a:buNone/>
              <a:defRPr lang="hu-HU" sz="2000"/>
            </a:lvl6pPr>
            <a:lvl7pPr marL="2743200" indent="0" latinLnBrk="0">
              <a:buNone/>
              <a:defRPr lang="hu-HU" sz="2000"/>
            </a:lvl7pPr>
            <a:lvl8pPr marL="3200400" indent="0" latinLnBrk="0">
              <a:buNone/>
              <a:defRPr lang="hu-HU" sz="2000"/>
            </a:lvl8pPr>
            <a:lvl9pPr marL="3657600" indent="0" latinLnBrk="0">
              <a:buNone/>
              <a:defRPr lang="hu-HU" sz="2000"/>
            </a:lvl9pPr>
          </a:lstStyle>
          <a:p>
            <a:r>
              <a:rPr lang="hu-HU" smtClean="0"/>
              <a:t>Kép beszúrásához kattintson az ikonra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hu-HU" sz="1400"/>
            </a:lvl1pPr>
            <a:lvl2pPr marL="457200" indent="0" latinLnBrk="0">
              <a:buNone/>
              <a:defRPr lang="hu-HU" sz="1200"/>
            </a:lvl2pPr>
            <a:lvl3pPr marL="914400" indent="0" latinLnBrk="0">
              <a:buNone/>
              <a:defRPr lang="hu-HU" sz="1000"/>
            </a:lvl3pPr>
            <a:lvl4pPr marL="1371600" indent="0" latinLnBrk="0">
              <a:buNone/>
              <a:defRPr lang="hu-HU" sz="900"/>
            </a:lvl4pPr>
            <a:lvl5pPr marL="1828800" indent="0" latinLnBrk="0">
              <a:buNone/>
              <a:defRPr lang="hu-HU" sz="900"/>
            </a:lvl5pPr>
            <a:lvl6pPr marL="2286000" indent="0" latinLnBrk="0">
              <a:buNone/>
              <a:defRPr lang="hu-HU" sz="900"/>
            </a:lvl6pPr>
            <a:lvl7pPr marL="2743200" indent="0" latinLnBrk="0">
              <a:buNone/>
              <a:defRPr lang="hu-HU" sz="900"/>
            </a:lvl7pPr>
            <a:lvl8pPr marL="3200400" indent="0" latinLnBrk="0">
              <a:buNone/>
              <a:defRPr lang="hu-HU" sz="900"/>
            </a:lvl8pPr>
            <a:lvl9pPr marL="3657600" indent="0" latinLnBrk="0">
              <a:buNone/>
              <a:defRPr lang="hu-HU"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2/27/2018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2/27/2018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2/27/2018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lang="hu-HU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hu-H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2/27/2018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hu-H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hu-H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lang="hu-H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hu-HU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hu-H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hu-HU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hu-H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err="1" smtClean="0"/>
              <a:t>Műveletek</a:t>
            </a:r>
            <a:r>
              <a:rPr lang="en-US" dirty="0" smtClean="0"/>
              <a:t> </a:t>
            </a:r>
            <a:r>
              <a:rPr lang="en-US" dirty="0" err="1" smtClean="0"/>
              <a:t>tömbökkel</a:t>
            </a:r>
            <a:r>
              <a:rPr lang="en-US" dirty="0" smtClean="0"/>
              <a:t>, </a:t>
            </a:r>
            <a:r>
              <a:rPr lang="en-US" dirty="0" err="1" smtClean="0"/>
              <a:t>vektorokkal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Neuberger Hajnalka</a:t>
            </a:r>
            <a:endParaRPr lang="hu-HU" sz="2400" dirty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2018</a:t>
            </a:r>
            <a:endParaRPr lang="hu-HU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2088" y="260648"/>
            <a:ext cx="6143402" cy="65973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  <a:p>
            <a:endParaRPr lang="hu-HU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82088" y="413048"/>
            <a:ext cx="6281182" cy="6597352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hu-HU" sz="3200" dirty="0"/>
              <a:t>Írjunk egy algoritmust, ami </a:t>
            </a:r>
            <a:r>
              <a:rPr lang="hu-HU" sz="3200" dirty="0" smtClean="0"/>
              <a:t>e</a:t>
            </a:r>
            <a:r>
              <a:rPr lang="en-US" sz="3200" dirty="0" err="1" smtClean="0"/>
              <a:t>gy</a:t>
            </a:r>
            <a:r>
              <a:rPr lang="en-US" sz="3200" dirty="0" smtClean="0"/>
              <a:t> </a:t>
            </a:r>
            <a:r>
              <a:rPr lang="en-US" sz="3200" dirty="0" err="1" smtClean="0"/>
              <a:t>rendezett</a:t>
            </a:r>
            <a:r>
              <a:rPr lang="en-US" sz="3200" dirty="0" smtClean="0"/>
              <a:t> </a:t>
            </a:r>
            <a:r>
              <a:rPr lang="en-US" sz="3200" dirty="0" err="1" smtClean="0"/>
              <a:t>tömb</a:t>
            </a:r>
            <a:r>
              <a:rPr lang="en-US" sz="3200" dirty="0" smtClean="0"/>
              <a:t> </a:t>
            </a:r>
            <a:r>
              <a:rPr lang="en-US" sz="3200" dirty="0" err="1" smtClean="0"/>
              <a:t>elemei</a:t>
            </a:r>
            <a:r>
              <a:rPr lang="en-US" sz="3200" dirty="0" smtClean="0"/>
              <a:t> </a:t>
            </a:r>
            <a:r>
              <a:rPr lang="en-US" sz="3200" dirty="0" err="1" smtClean="0"/>
              <a:t>közül</a:t>
            </a:r>
            <a:r>
              <a:rPr lang="en-US" sz="3200" dirty="0" smtClean="0"/>
              <a:t> </a:t>
            </a:r>
            <a:r>
              <a:rPr lang="en-US" sz="3200" dirty="0" err="1" smtClean="0"/>
              <a:t>kitörli</a:t>
            </a:r>
            <a:r>
              <a:rPr lang="en-US" sz="3200" dirty="0" smtClean="0"/>
              <a:t> </a:t>
            </a:r>
            <a:r>
              <a:rPr lang="en-US" sz="3200" dirty="0" err="1" smtClean="0"/>
              <a:t>az</a:t>
            </a:r>
            <a:r>
              <a:rPr lang="en-US" sz="3200" dirty="0" smtClean="0"/>
              <a:t> </a:t>
            </a:r>
            <a:r>
              <a:rPr lang="en-US" sz="3200" dirty="0" err="1" smtClean="0"/>
              <a:t>ismétlődő</a:t>
            </a:r>
            <a:r>
              <a:rPr lang="en-US" sz="3200" dirty="0" smtClean="0"/>
              <a:t> </a:t>
            </a:r>
            <a:r>
              <a:rPr lang="en-US" sz="3200" dirty="0" err="1" smtClean="0"/>
              <a:t>elemeket</a:t>
            </a:r>
            <a:r>
              <a:rPr lang="en-US" sz="3200" dirty="0" smtClean="0"/>
              <a:t>!</a:t>
            </a:r>
            <a:endParaRPr lang="hu-HU" sz="3200" dirty="0"/>
          </a:p>
          <a:p>
            <a:endParaRPr lang="hu-H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e</a:t>
            </a:r>
            <a:r>
              <a:rPr lang="en-US" sz="3200" dirty="0" err="1" smtClean="0"/>
              <a:t>gyszerűbb</a:t>
            </a:r>
            <a:r>
              <a:rPr lang="en-US" sz="3200" dirty="0" smtClean="0"/>
              <a:t> </a:t>
            </a:r>
            <a:r>
              <a:rPr lang="en-US" sz="3200" dirty="0" err="1" smtClean="0"/>
              <a:t>egy</a:t>
            </a:r>
            <a:r>
              <a:rPr lang="en-US" sz="3200" dirty="0" smtClean="0"/>
              <a:t> </a:t>
            </a:r>
            <a:r>
              <a:rPr lang="en-US" sz="3200" dirty="0" err="1" smtClean="0"/>
              <a:t>új</a:t>
            </a:r>
            <a:r>
              <a:rPr lang="en-US" sz="3200" dirty="0" smtClean="0"/>
              <a:t> </a:t>
            </a:r>
            <a:r>
              <a:rPr lang="en-US" sz="3200" dirty="0" err="1" smtClean="0"/>
              <a:t>tömbbe</a:t>
            </a:r>
            <a:r>
              <a:rPr lang="en-US" sz="3200" dirty="0" smtClean="0"/>
              <a:t> </a:t>
            </a:r>
            <a:r>
              <a:rPr lang="en-US" sz="3200" dirty="0" err="1" smtClean="0"/>
              <a:t>átmásolni</a:t>
            </a:r>
            <a:r>
              <a:rPr lang="en-US" sz="3200" dirty="0" smtClean="0"/>
              <a:t> </a:t>
            </a:r>
            <a:r>
              <a:rPr lang="en-US" sz="3200" dirty="0" err="1" smtClean="0"/>
              <a:t>az</a:t>
            </a:r>
            <a:r>
              <a:rPr lang="en-US" sz="3200" dirty="0" smtClean="0"/>
              <a:t> </a:t>
            </a:r>
            <a:r>
              <a:rPr lang="en-US" sz="3200" dirty="0" err="1" smtClean="0"/>
              <a:t>elemeket</a:t>
            </a:r>
            <a:r>
              <a:rPr lang="en-US" sz="3200" dirty="0" smtClean="0"/>
              <a:t>, mint </a:t>
            </a:r>
            <a:r>
              <a:rPr lang="en-US" sz="3200" dirty="0" err="1" smtClean="0"/>
              <a:t>törölgetni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 smtClean="0"/>
              <a:t>az </a:t>
            </a:r>
            <a:r>
              <a:rPr lang="hu-HU" sz="3200" dirty="0"/>
              <a:t>első elemet </a:t>
            </a:r>
            <a:r>
              <a:rPr lang="en-US" sz="3200" dirty="0" err="1" smtClean="0"/>
              <a:t>mindenképpen</a:t>
            </a:r>
            <a:r>
              <a:rPr lang="en-US" sz="3200" dirty="0" smtClean="0"/>
              <a:t> </a:t>
            </a:r>
            <a:r>
              <a:rPr lang="en-US" sz="3200" dirty="0" err="1" smtClean="0"/>
              <a:t>átmásoljuk</a:t>
            </a:r>
            <a:endParaRPr lang="hu-H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minden további elemre megvizsgáljuk, hogy </a:t>
            </a:r>
            <a:r>
              <a:rPr lang="en-US" sz="3200" dirty="0" err="1" smtClean="0"/>
              <a:t>tartalmazza</a:t>
            </a:r>
            <a:r>
              <a:rPr lang="en-US" sz="3200" dirty="0" smtClean="0"/>
              <a:t>-e </a:t>
            </a:r>
            <a:r>
              <a:rPr lang="en-US" sz="3200" dirty="0" err="1" smtClean="0"/>
              <a:t>már</a:t>
            </a:r>
            <a:r>
              <a:rPr lang="en-US" sz="3200" dirty="0" smtClean="0"/>
              <a:t> </a:t>
            </a:r>
            <a:r>
              <a:rPr lang="en-US" sz="3200" dirty="0" err="1" smtClean="0"/>
              <a:t>az</a:t>
            </a:r>
            <a:r>
              <a:rPr lang="en-US" sz="3200" dirty="0" smtClean="0"/>
              <a:t> </a:t>
            </a:r>
            <a:r>
              <a:rPr lang="en-US" sz="3200" dirty="0" err="1" smtClean="0"/>
              <a:t>új</a:t>
            </a:r>
            <a:r>
              <a:rPr lang="en-US" sz="3200" dirty="0" smtClean="0"/>
              <a:t> </a:t>
            </a:r>
            <a:r>
              <a:rPr lang="en-US" sz="3200" dirty="0" err="1" smtClean="0"/>
              <a:t>tömb</a:t>
            </a:r>
            <a:endParaRPr lang="hu-H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ha </a:t>
            </a:r>
            <a:r>
              <a:rPr lang="en-US" sz="3200" dirty="0" err="1" smtClean="0"/>
              <a:t>nem</a:t>
            </a:r>
            <a:r>
              <a:rPr lang="en-US" sz="3200" dirty="0" smtClean="0"/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err="1" smtClean="0">
                <a:sym typeface="Wingdings" panose="05000000000000000000" pitchFamily="2" charset="2"/>
              </a:rPr>
              <a:t>másoljuk</a:t>
            </a:r>
            <a:endParaRPr lang="hu-H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</a:t>
            </a:r>
            <a:r>
              <a:rPr lang="en-US" sz="3200" dirty="0" smtClean="0"/>
              <a:t>a </a:t>
            </a:r>
            <a:r>
              <a:rPr lang="en-US" sz="3200" dirty="0" err="1" smtClean="0"/>
              <a:t>igen</a:t>
            </a:r>
            <a:r>
              <a:rPr lang="en-US" sz="3200" dirty="0" smtClean="0"/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 </a:t>
            </a:r>
            <a:r>
              <a:rPr lang="en-US" sz="3200" dirty="0" err="1" smtClean="0">
                <a:sym typeface="Wingdings" panose="05000000000000000000" pitchFamily="2" charset="2"/>
              </a:rPr>
              <a:t>nem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err="1" smtClean="0">
                <a:sym typeface="Wingdings" panose="05000000000000000000" pitchFamily="2" charset="2"/>
              </a:rPr>
              <a:t>másoljuk</a:t>
            </a:r>
            <a:endParaRPr lang="hu-HU" sz="3200" dirty="0"/>
          </a:p>
          <a:p>
            <a:endParaRPr lang="hu-HU" sz="32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hu-HU" sz="7200" dirty="0"/>
          </a:p>
          <a:p>
            <a:endParaRPr lang="hu-HU" sz="7200" dirty="0"/>
          </a:p>
          <a:p>
            <a:endParaRPr lang="hu-HU" sz="7200" dirty="0"/>
          </a:p>
        </p:txBody>
      </p:sp>
    </p:spTree>
    <p:extLst>
      <p:ext uri="{BB962C8B-B14F-4D97-AF65-F5344CB8AC3E}">
        <p14:creationId xmlns:p14="http://schemas.microsoft.com/office/powerpoint/2010/main" val="480732034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510" y="836712"/>
            <a:ext cx="5651326" cy="4891484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9883" y="5148179"/>
            <a:ext cx="4000500" cy="14668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2088" y="260648"/>
            <a:ext cx="6143402" cy="65973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  <a:p>
            <a:endParaRPr lang="hu-HU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82088" y="413048"/>
            <a:ext cx="6281182" cy="65973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3200" dirty="0" err="1" smtClean="0"/>
              <a:t>Írjuk</a:t>
            </a:r>
            <a:r>
              <a:rPr lang="en-US" sz="3200" dirty="0" smtClean="0"/>
              <a:t> </a:t>
            </a:r>
            <a:r>
              <a:rPr lang="en-US" sz="3200" dirty="0" err="1" smtClean="0"/>
              <a:t>át</a:t>
            </a:r>
            <a:r>
              <a:rPr lang="en-US" sz="3200" dirty="0" smtClean="0"/>
              <a:t> </a:t>
            </a:r>
            <a:r>
              <a:rPr lang="en-US" sz="3200" dirty="0" err="1" smtClean="0"/>
              <a:t>az</a:t>
            </a:r>
            <a:r>
              <a:rPr lang="en-US" sz="3200" dirty="0" smtClean="0"/>
              <a:t> </a:t>
            </a:r>
            <a:r>
              <a:rPr lang="en-US" sz="3200" dirty="0" err="1" smtClean="0"/>
              <a:t>előző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algoritmust</a:t>
            </a:r>
            <a:r>
              <a:rPr lang="en-US" sz="3200" dirty="0" smtClean="0"/>
              <a:t> </a:t>
            </a:r>
            <a:r>
              <a:rPr lang="en-US" sz="3200" dirty="0" err="1" smtClean="0"/>
              <a:t>úgy</a:t>
            </a:r>
            <a:r>
              <a:rPr lang="en-US" sz="3200" dirty="0" smtClean="0"/>
              <a:t>, </a:t>
            </a:r>
            <a:r>
              <a:rPr lang="en-US" sz="3200" dirty="0" err="1" smtClean="0"/>
              <a:t>hogy</a:t>
            </a:r>
            <a:r>
              <a:rPr lang="en-US" sz="3200" dirty="0" smtClean="0"/>
              <a:t> </a:t>
            </a:r>
            <a:r>
              <a:rPr lang="en-US" sz="3200" dirty="0" err="1" smtClean="0"/>
              <a:t>statikus</a:t>
            </a:r>
            <a:r>
              <a:rPr lang="en-US" sz="3200" dirty="0" smtClean="0"/>
              <a:t> </a:t>
            </a:r>
            <a:r>
              <a:rPr lang="en-US" sz="3200" dirty="0" err="1" smtClean="0"/>
              <a:t>tömbök</a:t>
            </a:r>
            <a:r>
              <a:rPr lang="en-US" sz="3200" dirty="0" smtClean="0"/>
              <a:t> </a:t>
            </a:r>
            <a:r>
              <a:rPr lang="en-US" sz="3200" dirty="0" err="1" smtClean="0"/>
              <a:t>helyett</a:t>
            </a:r>
            <a:r>
              <a:rPr lang="en-US" sz="3200" dirty="0" smtClean="0"/>
              <a:t>, </a:t>
            </a:r>
            <a:r>
              <a:rPr lang="en-US" sz="3200" dirty="0" err="1" smtClean="0"/>
              <a:t>dinamikus</a:t>
            </a:r>
            <a:r>
              <a:rPr lang="en-US" sz="3200" dirty="0" smtClean="0"/>
              <a:t> </a:t>
            </a:r>
            <a:r>
              <a:rPr lang="en-US" sz="3200" dirty="0" err="1" smtClean="0"/>
              <a:t>vektorokat</a:t>
            </a:r>
            <a:r>
              <a:rPr lang="en-US" sz="3200" dirty="0" smtClean="0"/>
              <a:t> </a:t>
            </a:r>
            <a:r>
              <a:rPr lang="en-US" sz="3200" dirty="0" err="1" smtClean="0"/>
              <a:t>használjunk</a:t>
            </a:r>
            <a:r>
              <a:rPr lang="en-US" sz="3200" dirty="0" smtClean="0"/>
              <a:t>!</a:t>
            </a:r>
            <a:endParaRPr lang="hu-HU" sz="3200" dirty="0"/>
          </a:p>
          <a:p>
            <a:endParaRPr lang="hu-HU" sz="3200" dirty="0"/>
          </a:p>
          <a:p>
            <a:endParaRPr lang="hu-HU" sz="32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hu-HU" sz="7200" dirty="0"/>
          </a:p>
          <a:p>
            <a:endParaRPr lang="hu-HU" sz="7200" dirty="0"/>
          </a:p>
          <a:p>
            <a:endParaRPr lang="hu-HU" sz="7200" dirty="0"/>
          </a:p>
        </p:txBody>
      </p:sp>
    </p:spTree>
    <p:extLst>
      <p:ext uri="{BB962C8B-B14F-4D97-AF65-F5344CB8AC3E}">
        <p14:creationId xmlns:p14="http://schemas.microsoft.com/office/powerpoint/2010/main" val="150641338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1322936"/>
            <a:ext cx="5544616" cy="421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0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7447" y="3952875"/>
            <a:ext cx="6934200" cy="290512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8736" y="-1"/>
            <a:ext cx="5049648" cy="38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18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hu-HU" dirty="0"/>
              <a:t>#</a:t>
            </a:r>
            <a:r>
              <a:rPr lang="hu-HU" dirty="0" err="1"/>
              <a:t>include</a:t>
            </a:r>
            <a:r>
              <a:rPr lang="hu-HU" dirty="0"/>
              <a:t> &lt;</a:t>
            </a:r>
            <a:r>
              <a:rPr lang="hu-HU" dirty="0" err="1"/>
              <a:t>vector</a:t>
            </a:r>
            <a:r>
              <a:rPr lang="hu-HU" dirty="0"/>
              <a:t>&gt;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hu-HU" sz="3200" dirty="0" err="1"/>
              <a:t>vector</a:t>
            </a:r>
            <a:r>
              <a:rPr lang="hu-HU" sz="3200" dirty="0"/>
              <a:t>: átméretezhető, egydimenziós tömb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hu-HU" sz="3200" dirty="0"/>
              <a:t>bármilyen elemeket tartalmazhat, de a &lt;típust&gt; meg kell adni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hu-HU" sz="3200" dirty="0" err="1"/>
              <a:t>vector</a:t>
            </a:r>
            <a:r>
              <a:rPr lang="hu-HU" sz="3200" dirty="0"/>
              <a:t> végére </a:t>
            </a:r>
            <a:r>
              <a:rPr lang="hu-HU" sz="3200" dirty="0" err="1"/>
              <a:t>tehetünk</a:t>
            </a:r>
            <a:r>
              <a:rPr lang="hu-HU" sz="3200" dirty="0"/>
              <a:t> be új értéket </a:t>
            </a:r>
            <a:r>
              <a:rPr lang="hu-HU" sz="3200" dirty="0" err="1"/>
              <a:t>push.back</a:t>
            </a:r>
            <a:r>
              <a:rPr lang="hu-HU" sz="3200" dirty="0"/>
              <a:t> (ezzel meg is növeli a </a:t>
            </a:r>
            <a:r>
              <a:rPr lang="hu-HU" sz="3200" dirty="0" err="1"/>
              <a:t>vector</a:t>
            </a:r>
            <a:r>
              <a:rPr lang="hu-HU" sz="3200" dirty="0"/>
              <a:t> méretét)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hu-HU" sz="3200" dirty="0" err="1"/>
              <a:t>resize</a:t>
            </a:r>
            <a:r>
              <a:rPr lang="hu-HU" sz="3200" dirty="0"/>
              <a:t> segítségévél megnövelhetjük a vektor méretét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hu-HU" sz="3200" dirty="0"/>
              <a:t>túlindexelés azonban ennél sem megengedett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081582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using_vectors.cpp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237" y="1290126"/>
            <a:ext cx="6144725" cy="556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4632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Lehet</a:t>
            </a:r>
            <a:r>
              <a:rPr lang="en-US" dirty="0" smtClean="0"/>
              <a:t> </a:t>
            </a:r>
            <a:r>
              <a:rPr lang="en-US" dirty="0" err="1" smtClean="0"/>
              <a:t>ezt</a:t>
            </a:r>
            <a:r>
              <a:rPr lang="en-US" dirty="0" smtClean="0"/>
              <a:t> </a:t>
            </a:r>
            <a:r>
              <a:rPr lang="en-US" dirty="0" err="1" smtClean="0"/>
              <a:t>iterátorokkal</a:t>
            </a:r>
            <a:r>
              <a:rPr lang="en-US" dirty="0" smtClean="0"/>
              <a:t> is, de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kell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ugly_vectors.cpp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56" y="2565384"/>
            <a:ext cx="859048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90940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7165032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hu-HU" sz="6600" dirty="0"/>
              <a:t>Min-</a:t>
            </a:r>
            <a:r>
              <a:rPr lang="hu-HU" sz="6600" dirty="0" err="1"/>
              <a:t>max</a:t>
            </a:r>
            <a:r>
              <a:rPr lang="hu-HU" sz="6600" dirty="0"/>
              <a:t> algoritmus</a:t>
            </a:r>
          </a:p>
          <a:p>
            <a:endParaRPr lang="hu-HU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6972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2088" y="260648"/>
            <a:ext cx="6143402" cy="65973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  <a:p>
            <a:endParaRPr lang="hu-HU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82088" y="413048"/>
            <a:ext cx="6281182" cy="659735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hu-HU" sz="3200" dirty="0"/>
              <a:t>Írjunk egy algoritmust, ami egy vektor elemei közül megkeresi a legnagyobbat és visszaadja az indexét is (maxi.cpp)!</a:t>
            </a:r>
          </a:p>
          <a:p>
            <a:endParaRPr lang="hu-H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az első elemet tekintjük maximumnak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minden további elemre megvizsgáljuk, hogy nagyobb-e, mint a </a:t>
            </a:r>
            <a:r>
              <a:rPr lang="hu-HU" sz="3200" dirty="0" err="1"/>
              <a:t>max</a:t>
            </a:r>
            <a:endParaRPr lang="hu-H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ha igen, az lesz az új maximum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/>
              <a:t>kiíratjuk az indexet is</a:t>
            </a:r>
          </a:p>
          <a:p>
            <a:endParaRPr lang="hu-HU" sz="3200" dirty="0"/>
          </a:p>
          <a:p>
            <a:pPr marL="857250" indent="-857250">
              <a:buFont typeface="Arial" panose="020B0604020202020204" pitchFamily="34" charset="0"/>
              <a:buChar char="•"/>
            </a:pPr>
            <a:endParaRPr lang="hu-HU" sz="7200" dirty="0"/>
          </a:p>
          <a:p>
            <a:endParaRPr lang="hu-HU" sz="7200" dirty="0"/>
          </a:p>
          <a:p>
            <a:endParaRPr lang="hu-HU" sz="7200" dirty="0"/>
          </a:p>
        </p:txBody>
      </p:sp>
    </p:spTree>
    <p:extLst>
      <p:ext uri="{BB962C8B-B14F-4D97-AF65-F5344CB8AC3E}">
        <p14:creationId xmlns:p14="http://schemas.microsoft.com/office/powerpoint/2010/main" val="55340753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605" y="1313402"/>
            <a:ext cx="801186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801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578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hu-HU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2088" y="404664"/>
            <a:ext cx="6143402" cy="645333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hu-HU" sz="3600" dirty="0"/>
              <a:t>Írjuk át az algoritmust úgy, hogy a minimumot keresse!</a:t>
            </a:r>
            <a:endParaRPr lang="hu-HU" sz="7200" dirty="0"/>
          </a:p>
          <a:p>
            <a:endParaRPr lang="hu-HU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852" y="2204864"/>
            <a:ext cx="7366148" cy="355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261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sz="7200" dirty="0" err="1" smtClean="0"/>
              <a:t>Ismétlődő</a:t>
            </a:r>
            <a:r>
              <a:rPr lang="en-US" sz="7200" dirty="0" smtClean="0"/>
              <a:t> </a:t>
            </a:r>
            <a:r>
              <a:rPr lang="en-US" sz="7200" dirty="0" err="1" smtClean="0"/>
              <a:t>elemek</a:t>
            </a:r>
            <a:r>
              <a:rPr lang="en-US" sz="7200" dirty="0" smtClean="0"/>
              <a:t> </a:t>
            </a:r>
            <a:r>
              <a:rPr lang="en-US" sz="7200" dirty="0" err="1" smtClean="0"/>
              <a:t>törlése</a:t>
            </a:r>
            <a:r>
              <a:rPr lang="en-US" sz="7200" dirty="0" smtClean="0"/>
              <a:t> </a:t>
            </a:r>
            <a:r>
              <a:rPr lang="en-US" sz="7200" dirty="0" err="1" smtClean="0"/>
              <a:t>rendezett</a:t>
            </a:r>
            <a:r>
              <a:rPr lang="en-US" sz="7200" dirty="0" smtClean="0"/>
              <a:t> </a:t>
            </a:r>
            <a:r>
              <a:rPr lang="en-US" sz="7200" dirty="0" err="1" smtClean="0"/>
              <a:t>tömbből</a:t>
            </a:r>
            <a:endParaRPr lang="hu-HU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1FE1CAA-2031-4E83-952A-B3D625EFF5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Képzés – bemutató</Template>
  <TotalTime>0</TotalTime>
  <Words>454</Words>
  <Application>Microsoft Office PowerPoint</Application>
  <PresentationFormat>Diavetítés a képernyőre (4:3 oldalarány)</PresentationFormat>
  <Paragraphs>70</Paragraphs>
  <Slides>14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Calibri</vt:lpstr>
      <vt:lpstr>Georgia</vt:lpstr>
      <vt:lpstr>Wingdings</vt:lpstr>
      <vt:lpstr>Training</vt:lpstr>
      <vt:lpstr>Műveletek tömbökkel, vektorokkal</vt:lpstr>
      <vt:lpstr>#include &lt;vector&gt;</vt:lpstr>
      <vt:lpstr>using_vectors.cpp</vt:lpstr>
      <vt:lpstr>Lehet ezt iterátorokkal is, de nem kell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2016-12-29T15:30:34Z</dcterms:created>
  <dcterms:modified xsi:type="dcterms:W3CDTF">2018-02-27T22:32:18Z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