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9" r:id="rId3"/>
    <p:sldId id="300" r:id="rId4"/>
    <p:sldId id="289" r:id="rId5"/>
    <p:sldId id="319" r:id="rId6"/>
    <p:sldId id="320" r:id="rId7"/>
    <p:sldId id="321" r:id="rId8"/>
    <p:sldId id="322" r:id="rId9"/>
    <p:sldId id="323" r:id="rId10"/>
    <p:sldId id="324" r:id="rId11"/>
    <p:sldId id="301" r:id="rId12"/>
    <p:sldId id="312" r:id="rId13"/>
    <p:sldId id="326" r:id="rId14"/>
    <p:sldId id="327" r:id="rId15"/>
    <p:sldId id="325" r:id="rId16"/>
    <p:sldId id="313" r:id="rId17"/>
    <p:sldId id="314" r:id="rId18"/>
    <p:sldId id="309" r:id="rId19"/>
    <p:sldId id="310" r:id="rId20"/>
    <p:sldId id="311" r:id="rId21"/>
    <p:sldId id="315" r:id="rId22"/>
    <p:sldId id="299" r:id="rId23"/>
    <p:sldId id="288" r:id="rId2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83977" autoAdjust="0"/>
  </p:normalViewPr>
  <p:slideViewPr>
    <p:cSldViewPr>
      <p:cViewPr varScale="1">
        <p:scale>
          <a:sx n="115" d="100"/>
          <a:sy n="115" d="100"/>
        </p:scale>
        <p:origin x="1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D83FDC75-7F73-4A4A-A77C-09AADF00E0EA}" type="datetimeFigureOut">
              <a:rPr lang="hu-HU" smtClean="0"/>
              <a:pPr/>
              <a:t>2018. 03. 08.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459226BF-1F13-42D3-80DC-373E7ADD1EBC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48AEF76B-3757-4A0B-AF93-28494465C1DD}" type="datetimeFigureOut">
              <a:pPr/>
              <a:t>3/8/2018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75693FD4-8F83-4EF7-AC3F-0DC0388986B0}" type="slidenum"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/>
              <a:t>Ez a sablon kiindulásként használható oktatóbemutatók csoportkörnyezetben való előadásához.</a:t>
            </a:r>
          </a:p>
          <a:p>
            <a:endParaRPr lang="hu-HU" dirty="0"/>
          </a:p>
          <a:p>
            <a:pPr lvl="0"/>
            <a:r>
              <a:rPr lang="hu-HU" sz="1200" b="1" dirty="0"/>
              <a:t>Szakaszok</a:t>
            </a:r>
            <a:endParaRPr lang="hu-HU" sz="1200" b="0" dirty="0"/>
          </a:p>
          <a:p>
            <a:pPr lvl="0"/>
            <a:r>
              <a:rPr lang="hu-HU" sz="1200" b="0" dirty="0"/>
              <a:t>A jobb gombbal a diákra kattintva szakaszokat vehet fel.</a:t>
            </a:r>
            <a:r>
              <a:rPr lang="hu-HU" sz="1200" b="0" baseline="0" dirty="0"/>
              <a:t> A szakaszok segítséget nyújtanak a diák rendszerezéséhez vagy több szerző esetén az együttműködéshez.</a:t>
            </a:r>
            <a:endParaRPr lang="hu-HU" sz="1200" b="0" dirty="0"/>
          </a:p>
          <a:p>
            <a:pPr lvl="0"/>
            <a:endParaRPr lang="hu-HU" sz="1200" b="1" dirty="0"/>
          </a:p>
          <a:p>
            <a:pPr lvl="0"/>
            <a:r>
              <a:rPr lang="hu-HU" sz="1200" b="1" dirty="0"/>
              <a:t>Jegyzetek</a:t>
            </a:r>
          </a:p>
          <a:p>
            <a:pPr lvl="0"/>
            <a:r>
              <a:rPr lang="hu-HU" sz="1200" dirty="0"/>
              <a:t>A Jegyzetek szakaszba előadói jegyzeteket írhat, vagy további információkat adhat meg a közönség részére.</a:t>
            </a:r>
            <a:r>
              <a:rPr lang="hu-HU" sz="1200" baseline="0" dirty="0"/>
              <a:t> Ezeket a jegyzeteket az előadás folyamán a Bemutatónézetek lapon tekintheti meg. </a:t>
            </a:r>
          </a:p>
          <a:p>
            <a:pPr lvl="0">
              <a:buFontTx/>
              <a:buNone/>
            </a:pPr>
            <a:r>
              <a:rPr lang="hu-HU" sz="1200" dirty="0"/>
              <a:t>Tartsa szem előtt a betűméretet (fontos a kisegítő lehetőségek, a láthatóság, a videoklip-rögzítés és az online hasznosítás szempontjából)</a:t>
            </a:r>
          </a:p>
          <a:p>
            <a:pPr lvl="0"/>
            <a:endParaRPr lang="hu-HU" sz="1200" dirty="0"/>
          </a:p>
          <a:p>
            <a:pPr lvl="0">
              <a:buFontTx/>
              <a:buNone/>
            </a:pPr>
            <a:r>
              <a:rPr lang="hu-HU" sz="1200" b="1" dirty="0"/>
              <a:t>Összehangolt színek </a:t>
            </a:r>
          </a:p>
          <a:p>
            <a:pPr lvl="0">
              <a:buFontTx/>
              <a:buNone/>
            </a:pPr>
            <a:r>
              <a:rPr lang="hu-HU" sz="1200" dirty="0"/>
              <a:t>Különösen ügyeljen a grafikonokra, a diagramokra és a szövegdobozokra.</a:t>
            </a:r>
            <a:r>
              <a:rPr lang="hu-HU" sz="1200" baseline="0" dirty="0"/>
              <a:t> </a:t>
            </a:r>
            <a:endParaRPr lang="hu-HU" sz="1200" dirty="0"/>
          </a:p>
          <a:p>
            <a:pPr lvl="0"/>
            <a:r>
              <a:rPr lang="hu-HU" sz="1200" dirty="0"/>
              <a:t>Vegye figyelembe, hogy a résztvevők a bemutatót fekete-fehér vagy </a:t>
            </a:r>
            <a:r>
              <a:rPr lang="hu-HU" sz="1200" dirty="0" err="1"/>
              <a:t>szürkeárnyalatos formátumban nyomtatják ki</a:t>
            </a:r>
            <a:r>
              <a:rPr lang="hu-HU" sz="1200" dirty="0"/>
              <a:t>. Nyomtasson egy tesztlapot, és ellenőrizze, hogy a színértékek hatásosak-e, ha a bemutatót fekete-fehér és </a:t>
            </a:r>
            <a:r>
              <a:rPr lang="hu-HU" sz="1200" dirty="0" err="1"/>
              <a:t>szürkeárnyalatos formátumban nyomtatják ki</a:t>
            </a:r>
            <a:r>
              <a:rPr lang="hu-HU" sz="1200" dirty="0"/>
              <a:t>.</a:t>
            </a:r>
          </a:p>
          <a:p>
            <a:pPr lvl="0">
              <a:buFontTx/>
              <a:buNone/>
            </a:pPr>
            <a:endParaRPr lang="hu-HU" sz="1200" dirty="0"/>
          </a:p>
          <a:p>
            <a:pPr lvl="0">
              <a:buFontTx/>
              <a:buNone/>
            </a:pPr>
            <a:r>
              <a:rPr lang="hu-HU" sz="1200" b="1" dirty="0"/>
              <a:t>Ábrák, táblázatok és grafikonok</a:t>
            </a:r>
          </a:p>
          <a:p>
            <a:pPr lvl="0"/>
            <a:r>
              <a:rPr lang="hu-HU" sz="1200" dirty="0"/>
              <a:t>Ügyeljen az egyszerűségre: ha csak lehet, használjon egységes, a figyelmet nem elterelő stílusokat és színeket.</a:t>
            </a:r>
          </a:p>
          <a:p>
            <a:pPr lvl="0"/>
            <a:r>
              <a:rPr lang="hu-HU" sz="1200" dirty="0"/>
              <a:t>Lássa el felirattal az összes grafikont és táblázatot.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44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20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835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2156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44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16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210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062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04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67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54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33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54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79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73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6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hu-HU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hu-H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2000" baseline="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hátté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hu-H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180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hu-HU" sz="3200">
                <a:latin typeface="+mn-lt"/>
              </a:defRPr>
            </a:lvl1pPr>
            <a:lvl2pPr latinLnBrk="0">
              <a:defRPr lang="hu-HU" sz="2800">
                <a:latin typeface="+mn-lt"/>
              </a:defRPr>
            </a:lvl2pPr>
            <a:lvl3pPr latinLnBrk="0">
              <a:defRPr lang="hu-HU" sz="2400">
                <a:latin typeface="+mn-lt"/>
              </a:defRPr>
            </a:lvl3pPr>
            <a:lvl4pPr latinLnBrk="0">
              <a:defRPr lang="hu-HU" sz="2400">
                <a:latin typeface="+mn-lt"/>
              </a:defRPr>
            </a:lvl4pPr>
            <a:lvl5pPr latinLnBrk="0">
              <a:defRPr lang="hu-HU" sz="2400">
                <a:latin typeface="+mn-lt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hu-HU" sz="3200"/>
            </a:lvl1pPr>
            <a:lvl2pPr latinLnBrk="0">
              <a:defRPr lang="hu-HU" sz="2800"/>
            </a:lvl2pPr>
            <a:lvl3pPr latinLnBrk="0">
              <a:defRPr lang="hu-HU" sz="2400"/>
            </a:lvl3pPr>
            <a:lvl4pPr latinLnBrk="0">
              <a:defRPr lang="hu-HU" sz="2000"/>
            </a:lvl4pPr>
            <a:lvl5pPr latinLnBrk="0">
              <a:defRPr lang="hu-HU" sz="2000"/>
            </a:lvl5pPr>
            <a:lvl6pPr latinLnBrk="0">
              <a:defRPr lang="hu-HU" sz="2000"/>
            </a:lvl6pPr>
            <a:lvl7pPr latinLnBrk="0">
              <a:defRPr lang="hu-HU" sz="2000"/>
            </a:lvl7pPr>
            <a:lvl8pPr latinLnBrk="0">
              <a:defRPr lang="hu-HU" sz="2000"/>
            </a:lvl8pPr>
            <a:lvl9pPr latinLnBrk="0">
              <a:defRPr lang="hu-HU"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hu-HU" sz="32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3/8/2018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lang="hu-H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hu-H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pencv.org/trunk/d6/d6d/tutorial_mat_the_basic_image_container.html" TargetMode="External"/><Relationship Id="rId3" Type="http://schemas.openxmlformats.org/officeDocument/2006/relationships/tags" Target="../tags/tag6.xml"/><Relationship Id="rId7" Type="http://schemas.openxmlformats.org/officeDocument/2006/relationships/hyperlink" Target="http://arma.sourceforge.net/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://www.boost.org/doc/libs/1_36_0/libs/numeric/ublas/doc/matrix.htm" TargetMode="Externa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hyperlink" Target="http://www.cplusplus.com/forum/beginner/108606/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www.eet.bme.hu/~pohl/stl.pdf" TargetMode="Externa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rogramiz.com/cpp-programming/switch-ca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1844824"/>
            <a:ext cx="8771024" cy="1911201"/>
          </a:xfrm>
        </p:spPr>
        <p:txBody>
          <a:bodyPr>
            <a:normAutofit fontScale="90000"/>
          </a:bodyPr>
          <a:lstStyle/>
          <a:p>
            <a:r>
              <a:rPr lang="hu-HU" dirty="0"/>
              <a:t>C/C++ programozás</a:t>
            </a:r>
            <a:br>
              <a:rPr lang="hu-HU" dirty="0"/>
            </a:br>
            <a:r>
              <a:rPr lang="en-US" dirty="0" smtClean="0"/>
              <a:t>5</a:t>
            </a:r>
            <a:r>
              <a:rPr lang="hu-HU" dirty="0" smtClean="0"/>
              <a:t>.</a:t>
            </a:r>
            <a:r>
              <a:rPr lang="en-US" dirty="0" smtClean="0"/>
              <a:t>, </a:t>
            </a:r>
            <a:r>
              <a:rPr lang="en-US" dirty="0" err="1" smtClean="0"/>
              <a:t>Különleges</a:t>
            </a:r>
            <a:r>
              <a:rPr lang="en-US" dirty="0" smtClean="0"/>
              <a:t> </a:t>
            </a:r>
            <a:r>
              <a:rPr lang="en-US" dirty="0" err="1" smtClean="0"/>
              <a:t>adattípusok</a:t>
            </a:r>
            <a:r>
              <a:rPr lang="en-US" dirty="0" smtClean="0"/>
              <a:t>/</a:t>
            </a:r>
            <a:r>
              <a:rPr lang="en-US" dirty="0" err="1" smtClean="0"/>
              <a:t>adatszerkezetek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switch - case</a:t>
            </a:r>
            <a:br>
              <a:rPr lang="en-US" dirty="0" smtClean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238600"/>
            <a:ext cx="4772528" cy="990600"/>
          </a:xfrm>
        </p:spPr>
        <p:txBody>
          <a:bodyPr>
            <a:normAutofit/>
          </a:bodyPr>
          <a:lstStyle/>
          <a:p>
            <a:r>
              <a:rPr lang="hu-HU" sz="2400" dirty="0" err="1">
                <a:latin typeface="+mn-lt"/>
              </a:rPr>
              <a:t>Neuberger</a:t>
            </a:r>
            <a:r>
              <a:rPr lang="hu-HU" sz="2400" dirty="0">
                <a:latin typeface="+mn-lt"/>
              </a:rPr>
              <a:t> Hajnalka</a:t>
            </a:r>
          </a:p>
          <a:p>
            <a:r>
              <a:rPr lang="hu-HU" sz="2400" dirty="0" smtClean="0">
                <a:latin typeface="+mn-lt"/>
              </a:rPr>
              <a:t>201</a:t>
            </a:r>
            <a:r>
              <a:rPr lang="en-US" sz="2400" dirty="0" smtClean="0">
                <a:latin typeface="+mn-lt"/>
              </a:rPr>
              <a:t>8</a:t>
            </a:r>
            <a:endParaRPr lang="hu-HU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Struktúrák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tipikusan C típus</a:t>
            </a:r>
          </a:p>
          <a:p>
            <a:r>
              <a:rPr lang="hu-HU" dirty="0"/>
              <a:t>különböző típusú adatok tárolására alkalmas</a:t>
            </a:r>
          </a:p>
          <a:p>
            <a:r>
              <a:rPr lang="hu-HU" dirty="0"/>
              <a:t>C++ </a:t>
            </a:r>
            <a:r>
              <a:rPr lang="hu-HU" dirty="0" smtClean="0"/>
              <a:t>használjunk </a:t>
            </a:r>
            <a:r>
              <a:rPr lang="hu-HU" dirty="0"/>
              <a:t>osztályt</a:t>
            </a:r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77817"/>
            <a:ext cx="7164944" cy="33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5924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165032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6600" dirty="0" err="1" smtClean="0"/>
              <a:t>Játékos</a:t>
            </a:r>
            <a:r>
              <a:rPr lang="en-US" sz="6600" dirty="0" smtClean="0"/>
              <a:t> </a:t>
            </a:r>
            <a:r>
              <a:rPr lang="en-US" sz="6600" dirty="0" err="1" smtClean="0"/>
              <a:t>mozgatása</a:t>
            </a:r>
            <a:endParaRPr lang="hu-HU" sz="6600" dirty="0"/>
          </a:p>
          <a:p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987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662" y="413048"/>
            <a:ext cx="6223834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</a:t>
            </a:r>
            <a:r>
              <a:rPr lang="en-US" sz="3200" dirty="0" err="1" smtClean="0"/>
              <a:t>olyan</a:t>
            </a:r>
            <a:r>
              <a:rPr lang="en-US" sz="3200" dirty="0" smtClean="0"/>
              <a:t> </a:t>
            </a:r>
            <a:r>
              <a:rPr lang="en-US" sz="3200" dirty="0" err="1" smtClean="0"/>
              <a:t>programot</a:t>
            </a:r>
            <a:r>
              <a:rPr lang="en-US" sz="3200" dirty="0" smtClean="0"/>
              <a:t>, </a:t>
            </a:r>
            <a:r>
              <a:rPr lang="en-US" sz="3200" dirty="0" err="1" smtClean="0"/>
              <a:t>amivel</a:t>
            </a:r>
            <a:r>
              <a:rPr lang="en-US" sz="3200" dirty="0" smtClean="0"/>
              <a:t> </a:t>
            </a:r>
            <a:r>
              <a:rPr lang="en-US" sz="3200" dirty="0" err="1" smtClean="0"/>
              <a:t>egy</a:t>
            </a:r>
            <a:r>
              <a:rPr lang="en-US" sz="3200" dirty="0" smtClean="0"/>
              <a:t> </a:t>
            </a:r>
            <a:r>
              <a:rPr lang="en-US" sz="3200" dirty="0" err="1" smtClean="0"/>
              <a:t>játékos</a:t>
            </a:r>
            <a:r>
              <a:rPr lang="en-US" sz="3200" dirty="0" smtClean="0"/>
              <a:t> </a:t>
            </a:r>
            <a:r>
              <a:rPr lang="en-US" sz="3200" dirty="0" err="1" smtClean="0"/>
              <a:t>pozícióáját</a:t>
            </a:r>
            <a:r>
              <a:rPr lang="en-US" sz="3200" dirty="0" smtClean="0"/>
              <a:t> </a:t>
            </a:r>
            <a:r>
              <a:rPr lang="en-US" sz="3200" dirty="0" err="1" smtClean="0"/>
              <a:t>tudjuk</a:t>
            </a:r>
            <a:r>
              <a:rPr lang="en-US" sz="3200" dirty="0" smtClean="0"/>
              <a:t> </a:t>
            </a:r>
            <a:r>
              <a:rPr lang="en-US" sz="3200" dirty="0" err="1" smtClean="0"/>
              <a:t>módosítani</a:t>
            </a:r>
            <a:r>
              <a:rPr lang="en-US" sz="3200" dirty="0" smtClean="0"/>
              <a:t>!</a:t>
            </a:r>
            <a:endParaRPr lang="hu-HU" sz="3200" dirty="0"/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Használjunk</a:t>
            </a:r>
            <a:r>
              <a:rPr lang="en-US" sz="3200" dirty="0" smtClean="0"/>
              <a:t> </a:t>
            </a:r>
            <a:r>
              <a:rPr lang="en-US" sz="3200" dirty="0" err="1" smtClean="0"/>
              <a:t>struktúrát</a:t>
            </a:r>
            <a:r>
              <a:rPr lang="en-US" sz="3200" dirty="0" smtClean="0"/>
              <a:t> a </a:t>
            </a:r>
            <a:r>
              <a:rPr lang="en-US" sz="3200" dirty="0" err="1" smtClean="0"/>
              <a:t>játékos</a:t>
            </a:r>
            <a:r>
              <a:rPr lang="en-US" sz="3200" dirty="0" smtClean="0"/>
              <a:t> </a:t>
            </a:r>
            <a:r>
              <a:rPr lang="en-US" sz="3200" dirty="0" err="1" smtClean="0"/>
              <a:t>pozíciójának</a:t>
            </a:r>
            <a:r>
              <a:rPr lang="en-US" sz="3200" dirty="0" smtClean="0"/>
              <a:t> </a:t>
            </a:r>
            <a:r>
              <a:rPr lang="en-US" sz="3200" dirty="0" err="1" smtClean="0"/>
              <a:t>tárolására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Használjunk</a:t>
            </a:r>
            <a:r>
              <a:rPr lang="en-US" sz="3200" dirty="0" smtClean="0"/>
              <a:t> </a:t>
            </a:r>
            <a:r>
              <a:rPr lang="en-US" sz="3200" dirty="0" err="1" smtClean="0"/>
              <a:t>enumerátorokat</a:t>
            </a:r>
            <a:r>
              <a:rPr lang="en-US" sz="3200" dirty="0" smtClean="0"/>
              <a:t> a </a:t>
            </a:r>
            <a:r>
              <a:rPr lang="en-US" sz="3200" dirty="0" err="1" smtClean="0"/>
              <a:t>mozgások</a:t>
            </a:r>
            <a:r>
              <a:rPr lang="en-US" sz="3200" dirty="0" smtClean="0"/>
              <a:t> </a:t>
            </a:r>
            <a:r>
              <a:rPr lang="en-US" sz="3200" dirty="0" err="1" smtClean="0"/>
              <a:t>leírására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Használjunk</a:t>
            </a:r>
            <a:r>
              <a:rPr lang="en-US" sz="3200" dirty="0" smtClean="0"/>
              <a:t> switch-case </a:t>
            </a:r>
            <a:r>
              <a:rPr lang="en-US" sz="3200" dirty="0" err="1" smtClean="0"/>
              <a:t>utasításokat</a:t>
            </a:r>
            <a:r>
              <a:rPr lang="en-US" sz="3200" dirty="0" smtClean="0"/>
              <a:t> a </a:t>
            </a:r>
            <a:r>
              <a:rPr lang="en-US" sz="3200" dirty="0" err="1" smtClean="0"/>
              <a:t>mozgások</a:t>
            </a:r>
            <a:r>
              <a:rPr lang="en-US" sz="3200" dirty="0" smtClean="0"/>
              <a:t> </a:t>
            </a:r>
            <a:r>
              <a:rPr lang="en-US" sz="3200" dirty="0" err="1" smtClean="0"/>
              <a:t>megkülönböztetésére</a:t>
            </a:r>
            <a:endParaRPr lang="hu-HU" sz="3200" dirty="0"/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274670072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310" y="446247"/>
            <a:ext cx="4685687" cy="605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165032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6600" dirty="0"/>
              <a:t>Hallgatói adatok tárolása </a:t>
            </a:r>
            <a:r>
              <a:rPr lang="hu-HU" sz="6600" dirty="0" err="1"/>
              <a:t>vectorban</a:t>
            </a:r>
            <a:endParaRPr lang="hu-HU" sz="6600" dirty="0"/>
          </a:p>
          <a:p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6763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662" y="413048"/>
            <a:ext cx="6223834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olyan algoritmust, ami segítségével képesek vagyunk hallgatók adatait tárolni egy vektorban! Írjuk ki az összes hallgató születési dátumát! (students.cpp)</a:t>
            </a:r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struct</a:t>
            </a:r>
            <a:r>
              <a:rPr lang="hu-HU" sz="3200" dirty="0"/>
              <a:t> </a:t>
            </a:r>
            <a:r>
              <a:rPr lang="hu-HU" sz="3200" dirty="0" err="1"/>
              <a:t>student</a:t>
            </a:r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vector</a:t>
            </a:r>
            <a:r>
              <a:rPr lang="hu-HU" sz="3200" dirty="0"/>
              <a:t>&lt;</a:t>
            </a:r>
            <a:r>
              <a:rPr lang="hu-HU" sz="3200" dirty="0" err="1"/>
              <a:t>struct</a:t>
            </a:r>
            <a:r>
              <a:rPr lang="hu-HU" sz="3200" dirty="0"/>
              <a:t> </a:t>
            </a:r>
            <a:r>
              <a:rPr lang="hu-HU" sz="3200" dirty="0" err="1"/>
              <a:t>student</a:t>
            </a:r>
            <a:r>
              <a:rPr lang="hu-HU" sz="3200" dirty="0"/>
              <a:t>&gt;</a:t>
            </a:r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204980709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914" y="836712"/>
            <a:ext cx="5871086" cy="50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32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3560" y="2348880"/>
            <a:ext cx="6877000" cy="380875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hu-HU" sz="7100" dirty="0"/>
              <a:t>             mátrix</a:t>
            </a:r>
          </a:p>
          <a:p>
            <a:endParaRPr lang="hu-HU" sz="7100" dirty="0"/>
          </a:p>
          <a:p>
            <a:r>
              <a:rPr lang="hu-HU" sz="7100" dirty="0"/>
              <a:t>&lt;</a:t>
            </a:r>
            <a:r>
              <a:rPr lang="hu-HU" sz="7100" dirty="0" err="1"/>
              <a:t>vector</a:t>
            </a:r>
            <a:r>
              <a:rPr lang="hu-HU" sz="7100" dirty="0"/>
              <a:t>&lt;</a:t>
            </a:r>
            <a:r>
              <a:rPr lang="hu-HU" sz="7100" dirty="0" err="1"/>
              <a:t>vector</a:t>
            </a:r>
            <a:r>
              <a:rPr lang="hu-HU" sz="7100" dirty="0"/>
              <a:t>&lt;int&gt;&gt;</a:t>
            </a:r>
          </a:p>
          <a:p>
            <a:endParaRPr lang="hu-HU" sz="6600" dirty="0"/>
          </a:p>
          <a:p>
            <a:r>
              <a:rPr lang="hu-HU" sz="6600" dirty="0"/>
              <a:t>		</a:t>
            </a:r>
          </a:p>
          <a:p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3" name="Arrow: Down 2"/>
          <p:cNvSpPr/>
          <p:nvPr/>
        </p:nvSpPr>
        <p:spPr>
          <a:xfrm>
            <a:off x="4716016" y="3212976"/>
            <a:ext cx="792088" cy="576064"/>
          </a:xfrm>
          <a:prstGeom prst="downArrow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78828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662" y="413048"/>
            <a:ext cx="6223834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egy algoritmust, ami a standard inputról beolvas </a:t>
            </a:r>
            <a:r>
              <a:rPr lang="hu-HU" sz="3200" dirty="0" err="1"/>
              <a:t>nxm</a:t>
            </a:r>
            <a:r>
              <a:rPr lang="hu-HU" sz="3200" dirty="0"/>
              <a:t> darab egész számot, eltárolja egy mátrixban, majd kiírja azokat! (matrix.cpp)</a:t>
            </a:r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ez nem igazi mátrix (mátrix műveletek nem végezhetők rajta)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olyan vektor, aminek minden eleme egy vektor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mérete dinamikusan változhat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hibaellenőrzés nélkül</a:t>
            </a:r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67212070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279" y="641105"/>
            <a:ext cx="5618184" cy="566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65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STL (Standard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C++ sok olyan osztályt és adatszerkezetet tartalmaz, amire minden programnak szüksége van</a:t>
            </a:r>
          </a:p>
          <a:p>
            <a:r>
              <a:rPr lang="hu-HU" dirty="0"/>
              <a:t>ezek pontos megértéséhez szükség lenne eddig nem bemutatott C++ nyelvi elemekre </a:t>
            </a:r>
          </a:p>
          <a:p>
            <a:r>
              <a:rPr lang="hu-HU" dirty="0"/>
              <a:t>egyszerűbb felhasználásuk azonban </a:t>
            </a:r>
            <a:r>
              <a:rPr lang="hu-HU" dirty="0" err="1"/>
              <a:t>enélkül</a:t>
            </a:r>
            <a:r>
              <a:rPr lang="hu-HU" dirty="0"/>
              <a:t> is megy  (pl. </a:t>
            </a:r>
            <a:r>
              <a:rPr lang="hu-HU" dirty="0" err="1"/>
              <a:t>iostream</a:t>
            </a:r>
            <a:r>
              <a:rPr lang="hu-HU" dirty="0"/>
              <a:t>)</a:t>
            </a:r>
          </a:p>
          <a:p>
            <a:r>
              <a:rPr lang="hu-HU" dirty="0"/>
              <a:t>ezeket az STL tartalmazza, amely 3 fő részre bontható</a:t>
            </a:r>
          </a:p>
          <a:p>
            <a:pPr lvl="1"/>
            <a:r>
              <a:rPr lang="hu-HU" dirty="0"/>
              <a:t>I/O könyvtár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iostream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/>
              <a:t>tárolók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string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dirty="0" err="1">
                <a:sym typeface="Wingdings" panose="05000000000000000000" pitchFamily="2" charset="2"/>
              </a:rPr>
              <a:t>vector</a:t>
            </a:r>
            <a:endParaRPr lang="hu-HU" dirty="0"/>
          </a:p>
          <a:p>
            <a:pPr lvl="1"/>
            <a:r>
              <a:rPr lang="hu-HU" dirty="0"/>
              <a:t>algoritmusok</a:t>
            </a:r>
          </a:p>
          <a:p>
            <a:r>
              <a:rPr lang="hu-HU" dirty="0"/>
              <a:t>STL fő fejlesztési szempontjai: gyorsaság és a </a:t>
            </a:r>
            <a:r>
              <a:rPr lang="hu-HU" dirty="0" err="1"/>
              <a:t>futásidejű</a:t>
            </a:r>
            <a:r>
              <a:rPr lang="hu-HU" dirty="0"/>
              <a:t> hatékonyság</a:t>
            </a:r>
          </a:p>
          <a:p>
            <a:r>
              <a:rPr lang="hu-HU" dirty="0"/>
              <a:t>először kicsit elrettentők lehetnek ezek a megoldások, viszont sok munkát takaríthatunk meg velük </a:t>
            </a:r>
            <a:r>
              <a:rPr lang="hu-HU" dirty="0">
                <a:sym typeface="Wingdings" panose="05000000000000000000" pitchFamily="2" charset="2"/>
              </a:rPr>
              <a:t> használni kell őket</a:t>
            </a:r>
          </a:p>
          <a:p>
            <a:r>
              <a:rPr lang="hu-HU" dirty="0">
                <a:sym typeface="Wingdings" panose="05000000000000000000" pitchFamily="2" charset="2"/>
              </a:rPr>
              <a:t>használatuk   </a:t>
            </a:r>
            <a:r>
              <a:rPr lang="hu-HU" dirty="0" err="1">
                <a:sym typeface="Wingdings" panose="05000000000000000000" pitchFamily="2" charset="2"/>
              </a:rPr>
              <a:t>using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namespace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std</a:t>
            </a:r>
            <a:r>
              <a:rPr lang="hu-HU" dirty="0">
                <a:sym typeface="Wingdings" panose="05000000000000000000" pitchFamily="2" charset="2"/>
              </a:rPr>
              <a:t>;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485800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Mátrixok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/>
              <a:t>  </a:t>
            </a:r>
          </a:p>
          <a:p>
            <a:r>
              <a:rPr lang="hu-HU" dirty="0"/>
              <a:t>Többdimenziós tömbök </a:t>
            </a:r>
            <a:r>
              <a:rPr lang="hu-HU" dirty="0">
                <a:sym typeface="Wingdings" panose="05000000000000000000" pitchFamily="2" charset="2"/>
              </a:rPr>
              <a:t> C </a:t>
            </a:r>
          </a:p>
          <a:p>
            <a:r>
              <a:rPr lang="hu-HU" dirty="0" err="1">
                <a:sym typeface="Wingdings" panose="05000000000000000000" pitchFamily="2" charset="2"/>
              </a:rPr>
              <a:t>boost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sz="1800" dirty="0">
                <a:sym typeface="Wingdings" panose="05000000000000000000" pitchFamily="2" charset="2"/>
                <a:hlinkClick r:id="rId6"/>
              </a:rPr>
              <a:t>http://www.boost.org/doc/libs/1_36_0/libs/numeric/ublas/doc/matrix.htm</a:t>
            </a:r>
            <a:r>
              <a:rPr lang="hu-HU" sz="1800" dirty="0">
                <a:sym typeface="Wingdings" panose="05000000000000000000" pitchFamily="2" charset="2"/>
              </a:rPr>
              <a:t> </a:t>
            </a:r>
          </a:p>
          <a:p>
            <a:r>
              <a:rPr lang="hu-HU" dirty="0" err="1"/>
              <a:t>Armadillo</a:t>
            </a:r>
            <a:r>
              <a:rPr lang="hu-HU" dirty="0"/>
              <a:t> (</a:t>
            </a:r>
            <a:r>
              <a:rPr lang="hu-HU" dirty="0" err="1"/>
              <a:t>matlab</a:t>
            </a:r>
            <a:r>
              <a:rPr lang="hu-HU" dirty="0"/>
              <a:t> szintű egyszerűséget ígér)                                            </a:t>
            </a:r>
            <a:r>
              <a:rPr lang="hu-HU" sz="1800" dirty="0">
                <a:hlinkClick r:id="rId7"/>
              </a:rPr>
              <a:t>http://arma.sourceforge.net/</a:t>
            </a:r>
            <a:r>
              <a:rPr lang="hu-HU" sz="1800" dirty="0"/>
              <a:t> </a:t>
            </a:r>
          </a:p>
          <a:p>
            <a:r>
              <a:rPr lang="hu-HU" dirty="0" err="1"/>
              <a:t>OpenCV</a:t>
            </a:r>
            <a:r>
              <a:rPr lang="hu-HU" dirty="0"/>
              <a:t> </a:t>
            </a:r>
            <a:r>
              <a:rPr lang="hu-HU" sz="1800" dirty="0">
                <a:hlinkClick r:id="rId8"/>
              </a:rPr>
              <a:t>http://docs.opencv.org/trunk/d6/d6d/tutorial_mat_the_basic_image_container.html</a:t>
            </a:r>
            <a:r>
              <a:rPr lang="hu-HU" sz="18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9363010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hu-HU" sz="2000" dirty="0">
                <a:hlinkClick r:id="rId6"/>
              </a:rPr>
              <a:t>http://www.eet.bme.hu/~pohl/stl.pdf</a:t>
            </a:r>
            <a:endParaRPr lang="hu-HU" sz="2000" dirty="0"/>
          </a:p>
          <a:p>
            <a:r>
              <a:rPr lang="hu-HU" sz="2000" dirty="0"/>
              <a:t>Benedek Zoltán, </a:t>
            </a:r>
            <a:r>
              <a:rPr lang="hu-HU" sz="2000" dirty="0" err="1"/>
              <a:t>Levendovszky</a:t>
            </a:r>
            <a:r>
              <a:rPr lang="hu-HU" sz="2000" dirty="0"/>
              <a:t> Tihamér: Szoftverfejlesztés C++ nyelven 263-269.</a:t>
            </a:r>
          </a:p>
          <a:p>
            <a:r>
              <a:rPr lang="hu-HU" sz="2000" dirty="0">
                <a:hlinkClick r:id="rId7"/>
              </a:rPr>
              <a:t>http://www.cplusplus.com/forum/beginner/108606/</a:t>
            </a:r>
            <a:endParaRPr lang="hu-HU" sz="2000" dirty="0"/>
          </a:p>
          <a:p>
            <a:r>
              <a:rPr lang="hu-HU" sz="2000" dirty="0" err="1"/>
              <a:t>Brian</a:t>
            </a:r>
            <a:r>
              <a:rPr lang="hu-HU" sz="2000" dirty="0"/>
              <a:t> W. </a:t>
            </a:r>
            <a:r>
              <a:rPr lang="hu-HU" sz="2000" dirty="0" err="1"/>
              <a:t>Kernighan</a:t>
            </a:r>
            <a:r>
              <a:rPr lang="hu-HU" sz="2000" dirty="0"/>
              <a:t>, Dennis M. </a:t>
            </a:r>
            <a:r>
              <a:rPr lang="hu-HU" sz="2000" dirty="0" err="1"/>
              <a:t>Ritchie</a:t>
            </a:r>
            <a:r>
              <a:rPr lang="hu-HU" sz="2000" dirty="0"/>
              <a:t>: A C programozási nyelv 142-144.  </a:t>
            </a:r>
          </a:p>
          <a:p>
            <a:endParaRPr lang="hu-H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0381627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3772821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&lt;</a:t>
            </a:r>
            <a:r>
              <a:rPr lang="hu-HU" dirty="0" err="1"/>
              <a:t>string</a:t>
            </a:r>
            <a:r>
              <a:rPr lang="hu-HU" dirty="0"/>
              <a:t>&gt;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000" dirty="0"/>
              <a:t>dinamikusan </a:t>
            </a:r>
            <a:r>
              <a:rPr lang="hu-HU" sz="3000" dirty="0" err="1"/>
              <a:t>átméreteződő</a:t>
            </a:r>
            <a:r>
              <a:rPr lang="hu-HU" sz="3000" dirty="0"/>
              <a:t>, okos karaktertömb</a:t>
            </a:r>
          </a:p>
          <a:p>
            <a:r>
              <a:rPr lang="hu-HU" sz="3000" dirty="0"/>
              <a:t>természetesnek tűnik, de C-ben rendkívül körülményes volt karaktertömböket kezelni</a:t>
            </a:r>
          </a:p>
          <a:p>
            <a:pPr algn="r"/>
            <a:endParaRPr lang="hu-HU" dirty="0"/>
          </a:p>
          <a:p>
            <a:pPr marL="0" indent="0" algn="r">
              <a:buNone/>
            </a:pPr>
            <a:r>
              <a:rPr lang="hu-HU" dirty="0"/>
              <a:t>stringworld.cpp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58000"/>
            <a:ext cx="5375173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18" y="4869160"/>
            <a:ext cx="3272764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6405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165032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6600" dirty="0" err="1" smtClean="0"/>
              <a:t>Laccsoló</a:t>
            </a:r>
            <a:r>
              <a:rPr lang="en-US" sz="6600" dirty="0" smtClean="0"/>
              <a:t> program</a:t>
            </a:r>
            <a:endParaRPr lang="hu-HU" sz="6600" dirty="0"/>
          </a:p>
          <a:p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987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662" y="413048"/>
            <a:ext cx="6223834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</a:t>
            </a:r>
            <a:r>
              <a:rPr lang="en-US" sz="3200" dirty="0" err="1" smtClean="0"/>
              <a:t>raccsoló</a:t>
            </a:r>
            <a:r>
              <a:rPr lang="en-US" sz="3200" dirty="0" smtClean="0"/>
              <a:t> </a:t>
            </a:r>
            <a:r>
              <a:rPr lang="en-US" sz="3200" dirty="0" err="1" smtClean="0"/>
              <a:t>programot</a:t>
            </a:r>
            <a:r>
              <a:rPr lang="en-US" sz="3200" dirty="0" smtClean="0"/>
              <a:t>!</a:t>
            </a:r>
            <a:endParaRPr lang="hu-HU" sz="3200" dirty="0"/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Kérjünk</a:t>
            </a:r>
            <a:r>
              <a:rPr lang="en-US" sz="3200" dirty="0" smtClean="0"/>
              <a:t> be a </a:t>
            </a:r>
            <a:r>
              <a:rPr lang="en-US" sz="3200" dirty="0" err="1" smtClean="0"/>
              <a:t>konzolról</a:t>
            </a:r>
            <a:r>
              <a:rPr lang="en-US" sz="3200" dirty="0" smtClean="0"/>
              <a:t> </a:t>
            </a:r>
            <a:r>
              <a:rPr lang="en-US" sz="3200" dirty="0" err="1" smtClean="0"/>
              <a:t>egy</a:t>
            </a:r>
            <a:r>
              <a:rPr lang="en-US" sz="3200" dirty="0" smtClean="0"/>
              <a:t> </a:t>
            </a:r>
            <a:r>
              <a:rPr lang="en-US" sz="3200" dirty="0" err="1" smtClean="0"/>
              <a:t>szöveget</a:t>
            </a:r>
            <a:r>
              <a:rPr lang="en-US" sz="3200" dirty="0" smtClean="0"/>
              <a:t> </a:t>
            </a:r>
            <a:r>
              <a:rPr lang="en-US" sz="3200" dirty="0" err="1" smtClean="0"/>
              <a:t>és</a:t>
            </a:r>
            <a:r>
              <a:rPr lang="en-US" sz="3200" dirty="0" smtClean="0"/>
              <a:t> </a:t>
            </a:r>
            <a:r>
              <a:rPr lang="en-US" sz="3200" dirty="0" err="1" smtClean="0"/>
              <a:t>minden</a:t>
            </a:r>
            <a:r>
              <a:rPr lang="en-US" sz="3200" dirty="0" smtClean="0"/>
              <a:t> r/R </a:t>
            </a:r>
            <a:r>
              <a:rPr lang="en-US" sz="3200" dirty="0" err="1" smtClean="0"/>
              <a:t>betűt</a:t>
            </a:r>
            <a:r>
              <a:rPr lang="en-US" sz="3200" dirty="0" smtClean="0"/>
              <a:t> </a:t>
            </a:r>
            <a:r>
              <a:rPr lang="en-US" sz="3200" dirty="0" err="1" smtClean="0"/>
              <a:t>cseréljük</a:t>
            </a:r>
            <a:r>
              <a:rPr lang="en-US" sz="3200" dirty="0" smtClean="0"/>
              <a:t> </a:t>
            </a:r>
            <a:r>
              <a:rPr lang="en-US" sz="3200" dirty="0" err="1" smtClean="0"/>
              <a:t>ki</a:t>
            </a:r>
            <a:r>
              <a:rPr lang="en-US" sz="3200" dirty="0" smtClean="0"/>
              <a:t> l/L-re!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 </a:t>
            </a:r>
            <a:r>
              <a:rPr lang="en-US" sz="3200" dirty="0" err="1" smtClean="0"/>
              <a:t>feledjük</a:t>
            </a:r>
            <a:r>
              <a:rPr lang="en-US" sz="3200" dirty="0" smtClean="0"/>
              <a:t> el, a string </a:t>
            </a: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egy</a:t>
            </a:r>
            <a:r>
              <a:rPr lang="en-US" sz="3200" dirty="0" smtClean="0"/>
              <a:t> </a:t>
            </a:r>
            <a:r>
              <a:rPr lang="en-US" sz="3200" dirty="0" err="1" smtClean="0"/>
              <a:t>olyan</a:t>
            </a:r>
            <a:r>
              <a:rPr lang="en-US" sz="3200" dirty="0" smtClean="0"/>
              <a:t> </a:t>
            </a:r>
            <a:r>
              <a:rPr lang="en-US" sz="3200" dirty="0" err="1" smtClean="0"/>
              <a:t>dinamikus</a:t>
            </a:r>
            <a:r>
              <a:rPr lang="en-US" sz="3200" dirty="0" smtClean="0"/>
              <a:t> </a:t>
            </a:r>
            <a:r>
              <a:rPr lang="en-US" sz="3200" dirty="0" err="1" smtClean="0"/>
              <a:t>tömb</a:t>
            </a:r>
            <a:r>
              <a:rPr lang="en-US" sz="3200" dirty="0" smtClean="0"/>
              <a:t>, </a:t>
            </a:r>
            <a:r>
              <a:rPr lang="en-US" sz="3200" dirty="0" err="1" smtClean="0"/>
              <a:t>ami</a:t>
            </a:r>
            <a:r>
              <a:rPr lang="en-US" sz="3200" dirty="0" smtClean="0"/>
              <a:t> </a:t>
            </a:r>
            <a:r>
              <a:rPr lang="en-US" sz="3200" dirty="0" err="1" smtClean="0"/>
              <a:t>karaktereket</a:t>
            </a:r>
            <a:r>
              <a:rPr lang="en-US" sz="3200" dirty="0" smtClean="0"/>
              <a:t> </a:t>
            </a:r>
            <a:r>
              <a:rPr lang="en-US" sz="3200" dirty="0" err="1" smtClean="0"/>
              <a:t>tárol</a:t>
            </a:r>
            <a:r>
              <a:rPr lang="en-US" sz="3200" dirty="0" smtClean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egyes</a:t>
            </a:r>
            <a:r>
              <a:rPr lang="en-US" sz="3200" dirty="0" smtClean="0"/>
              <a:t> </a:t>
            </a:r>
            <a:r>
              <a:rPr lang="en-US" sz="3200" dirty="0" err="1" smtClean="0"/>
              <a:t>karakterekre</a:t>
            </a:r>
            <a:r>
              <a:rPr lang="en-US" sz="3200" dirty="0" smtClean="0"/>
              <a:t> </a:t>
            </a:r>
            <a:r>
              <a:rPr lang="en-US" sz="3200" dirty="0" err="1" smtClean="0"/>
              <a:t>ugyanúgy</a:t>
            </a:r>
            <a:r>
              <a:rPr lang="en-US" sz="3200" dirty="0" smtClean="0"/>
              <a:t> </a:t>
            </a:r>
            <a:r>
              <a:rPr lang="en-US" sz="3200" dirty="0" err="1" smtClean="0"/>
              <a:t>lehet</a:t>
            </a:r>
            <a:r>
              <a:rPr lang="en-US" sz="3200" dirty="0" smtClean="0"/>
              <a:t> </a:t>
            </a:r>
            <a:r>
              <a:rPr lang="en-US" sz="3200" dirty="0" err="1" smtClean="0"/>
              <a:t>hivatkozni</a:t>
            </a:r>
            <a:r>
              <a:rPr lang="en-US" sz="3200" dirty="0" smtClean="0"/>
              <a:t> </a:t>
            </a: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indexükkel</a:t>
            </a:r>
            <a:r>
              <a:rPr lang="en-US" sz="3200" dirty="0" smtClean="0"/>
              <a:t>. </a:t>
            </a:r>
            <a:endParaRPr lang="hu-HU" sz="3200" dirty="0"/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423302260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1277287"/>
            <a:ext cx="4430613" cy="42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5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1680" y="3068960"/>
            <a:ext cx="6877000" cy="2088232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hu-HU" sz="7100" dirty="0"/>
              <a:t>    </a:t>
            </a:r>
            <a:r>
              <a:rPr lang="hu-HU" sz="7100" dirty="0" smtClean="0"/>
              <a:t> </a:t>
            </a:r>
            <a:r>
              <a:rPr lang="en-US" sz="7100" dirty="0" smtClean="0"/>
              <a:t>Switch - case</a:t>
            </a:r>
            <a:endParaRPr lang="hu-HU" sz="7100" dirty="0"/>
          </a:p>
          <a:p>
            <a:endParaRPr lang="hu-HU" sz="6600" dirty="0"/>
          </a:p>
          <a:p>
            <a:r>
              <a:rPr lang="hu-HU" sz="6600" dirty="0"/>
              <a:t>		</a:t>
            </a:r>
          </a:p>
          <a:p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922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2662" y="413048"/>
            <a:ext cx="6223834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egy </a:t>
            </a:r>
            <a:r>
              <a:rPr lang="en-US" sz="3200" dirty="0" err="1" smtClean="0"/>
              <a:t>programot</a:t>
            </a:r>
            <a:r>
              <a:rPr lang="en-US" sz="3200" dirty="0" smtClean="0"/>
              <a:t>, </a:t>
            </a:r>
            <a:r>
              <a:rPr lang="en-US" sz="3200" dirty="0" err="1" smtClean="0"/>
              <a:t>ami</a:t>
            </a:r>
            <a:r>
              <a:rPr lang="en-US" sz="3200" dirty="0" smtClean="0"/>
              <a:t> </a:t>
            </a:r>
            <a:r>
              <a:rPr lang="en-US" sz="3200" dirty="0" err="1" smtClean="0"/>
              <a:t>az</a:t>
            </a:r>
            <a:r>
              <a:rPr lang="en-US" sz="3200" dirty="0" smtClean="0"/>
              <a:t> + - * / </a:t>
            </a:r>
            <a:r>
              <a:rPr lang="en-US" sz="3200" dirty="0" err="1" smtClean="0"/>
              <a:t>operátok</a:t>
            </a:r>
            <a:r>
              <a:rPr lang="en-US" sz="3200" dirty="0" smtClean="0"/>
              <a:t> </a:t>
            </a:r>
            <a:r>
              <a:rPr lang="en-US" sz="3200" dirty="0" err="1" smtClean="0"/>
              <a:t>működését</a:t>
            </a:r>
            <a:r>
              <a:rPr lang="en-US" sz="3200" dirty="0" smtClean="0"/>
              <a:t> </a:t>
            </a:r>
            <a:r>
              <a:rPr lang="en-US" sz="3200" dirty="0" err="1" smtClean="0"/>
              <a:t>demonstrálja</a:t>
            </a:r>
            <a:r>
              <a:rPr lang="en-US" sz="3200" dirty="0" smtClean="0"/>
              <a:t>, </a:t>
            </a:r>
            <a:r>
              <a:rPr lang="en-US" sz="3200" dirty="0" err="1" smtClean="0"/>
              <a:t>és</a:t>
            </a:r>
            <a:r>
              <a:rPr lang="en-US" sz="3200" dirty="0" smtClean="0"/>
              <a:t> </a:t>
            </a:r>
            <a:r>
              <a:rPr lang="en-US" sz="3200" dirty="0" err="1" smtClean="0"/>
              <a:t>használjuk</a:t>
            </a:r>
            <a:r>
              <a:rPr lang="en-US" sz="3200" dirty="0"/>
              <a:t> </a:t>
            </a:r>
            <a:r>
              <a:rPr lang="en-US" sz="3200" dirty="0" err="1" smtClean="0"/>
              <a:t>hozzá</a:t>
            </a:r>
            <a:r>
              <a:rPr lang="en-US" sz="3200" dirty="0" smtClean="0"/>
              <a:t> a switch-case </a:t>
            </a:r>
            <a:r>
              <a:rPr lang="en-US" sz="3200" dirty="0" err="1" smtClean="0"/>
              <a:t>utasításokat</a:t>
            </a:r>
            <a:r>
              <a:rPr lang="en-US" sz="3200" dirty="0" smtClean="0"/>
              <a:t>!</a:t>
            </a:r>
          </a:p>
          <a:p>
            <a:r>
              <a:rPr lang="hu-HU" sz="1600" dirty="0">
                <a:hlinkClick r:id="rId4"/>
              </a:rPr>
              <a:t>https://</a:t>
            </a:r>
            <a:r>
              <a:rPr lang="hu-HU" sz="1600" dirty="0" smtClean="0">
                <a:hlinkClick r:id="rId4"/>
              </a:rPr>
              <a:t>www.programiz.com/cpp-programming/switch-case</a:t>
            </a:r>
            <a:r>
              <a:rPr lang="en-US" sz="1600" dirty="0" smtClean="0"/>
              <a:t> </a:t>
            </a:r>
            <a:endParaRPr lang="hu-HU" sz="1600" dirty="0"/>
          </a:p>
          <a:p>
            <a:endParaRPr lang="hu-HU" sz="3200" dirty="0"/>
          </a:p>
          <a:p>
            <a:endParaRPr lang="hu-HU" sz="3200" dirty="0"/>
          </a:p>
          <a:p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386717695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040" y="404664"/>
            <a:ext cx="54483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1208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FE1CAA-2031-4E83-952A-B3D625EFF5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Képzés – bemutató</Template>
  <TotalTime>0</TotalTime>
  <Words>741</Words>
  <Application>Microsoft Office PowerPoint</Application>
  <PresentationFormat>Diavetítés a képernyőre (4:3 oldalarány)</PresentationFormat>
  <Paragraphs>125</Paragraphs>
  <Slides>22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7" baseType="lpstr">
      <vt:lpstr>Arial</vt:lpstr>
      <vt:lpstr>Calibri</vt:lpstr>
      <vt:lpstr>Georgia</vt:lpstr>
      <vt:lpstr>Wingdings</vt:lpstr>
      <vt:lpstr>Training</vt:lpstr>
      <vt:lpstr>C/C++ programozás 5., Különleges adattípusok/adatszerkezetek switch - case  </vt:lpstr>
      <vt:lpstr>STL (Standard Template Library)</vt:lpstr>
      <vt:lpstr>#include &lt;string&gt;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Struktúrák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Mátrixok</vt:lpstr>
      <vt:lpstr>Források</vt:lpstr>
      <vt:lpstr>Köszönöm a figyelmet!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2016-12-29T15:30:34Z</dcterms:created>
  <dcterms:modified xsi:type="dcterms:W3CDTF">2018-03-08T15:38:16Z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