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이 슬라이드는 FOSS를 사용할 때 결합의 의미를 설명합니다.</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이 슬라이드는 FOSS를 사용할 때 링킹의 의미를 설명합니다.</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이 슬라이드는 FOSS를 사용할 때 수정의 의미를 설명합니다.</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이 슬라이드는 FOSS를 사용할 때 번역의 의미를 설명합니다.</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결합은 FOSS 컴포넌트의 일부를 소프트웨어 제품에 복사하는 것입니다.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링킹은 소프트웨어 제품과 FOSS 컴포넌트를 링크하거나 연결하는 것입니다.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수정은 FOSS 컴포넌트를 변경하는 것입니다.</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번역은 코드를 한 상태에서 다른 상태로 변환하는 것입니다.</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오픈소스의 배포에 대해 생각할때 다음 사항을 고려해야 합니다.</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누가 소프트웨어를 받습니까?</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고객/파트너</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커뮤니티 프로젝트</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전달하는 형태는 무엇입니까?</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소스 코드 전달</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바이너리 전달</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하드웨어에 프리로드됨</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이 장에서는 FOSS 사용을 분석하고 관련 의무를 결정하는 "FOSS 리뷰" 프로세스에 대해 설명합니다.</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리뷰는 FOSS 컴플라이언스 프로그램의 기본 구성 요소입니다.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엔지니어링 팀 또는 개발자 팀이 관련 정보 수집에 참여할 수 있습니다.</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법률 팀은 라이선스 의무를 분석 및 결정하고 지침을 제공합니다.</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비즈니스 및 엔지니어링 팀은 지침을 받아 이행할 수 있습니다.</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첫 번째 단계는 FOSS 리뷰를 시작하기에 적합한 당사자를 식별하는 것입니다.</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중요한 질문은 다음과 같습니다.:</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FOSS 사용에 대한 의사 결정자는 누구입니까 (관리자, 아키텍트, 개별 엔지니어 등)?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FOSS 사용에 대해 어떻게 질문 할 수 있습니까?</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개발 프로세스에 FOSS 리뷰가 시작될 수 있는 정규 지점이 있습니까?</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"라이선스"는 저작권 또는 특허권 소유자가 다른 사람에게 허가 또는 권리를 부여하는 방식임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라이선스는 다음 사항에 제한될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허용된 사용 유형 (상업적 / 비상업적, 배포, 파생 저작물 / 제조, 제조?, 제조?))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배타적 또는 비배타적인 조건</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지리적 범위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영구적 또는 시간 제한 기간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라이센스에는 부여를 위한 조건이 있을 수 있음</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이는 특정 의무를 준수하는 경우에만 라이선스를 취득한다는 의미임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예: 저작자 표시 또는 상호 라이선스 제공</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저작권법은 어떤 유형의 자료를 보호합니까?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소프트웨어에 대해 가장 중요한 저작권 권한은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소프트웨어가 특허 대상이 될 수 있습니까?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특허가 특허 소유자에게 부여하는 권리는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자신의 소프트웨어를 독자적으로 개발하는 경우,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해당 소프트웨어에 대한 제3자의 저작권 라이선스가 필요할 수 있습니까?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특허 라이선스는 어떻습니까?</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2장</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라이선스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라이선스는 귀속에 관한 고지 제공, 저작권 표시 보존 또는 소스 코드 제공을 위한 서면 약정과 관련된 조건을 가지고 있을 수 있음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라이선스</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라이선스: 제한이 최소한인 FOSS 라이선스를 설명하기 위해 자주 사용되는 용어</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예: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특정 허가 없이 파생 저작물을 추천하기 위해 기여자 이름의 사용을 제한하는 조항이 포함되어 있음</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 상호주의 및 Copyleft 라이선스</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이를 "Copyleft" 또는 "상호주의" 효과라고 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GPL-2.0의 라이선스 상호주의 예:</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상호주의 또는 Copyleft 절을 포함하는 라이선스에는 GPL, LGPL, AGPL, MPL 및 CDDL의 모든 버전이 포함됨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독점 라이선스 또는 폐쇄 소스</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프리웨어 – 독점 라이선스 하에서 무료 또는 매우 저렴한 비용으로 배포되는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소스 코드가 사용 가능하거나 사용 가능하지 않을 수 있으며, 파생 저작물 생성은 일반적으로 제한됨</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셰어웨어 –  제한된 시간 동안 제한된 기능을 사용자에게 시범적으로 무료 제공하는 독점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리뷰를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리뷰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리뷰를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컴포넌트를 어떻게 사용하려고 합니까?</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일반적인 시나리오는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링킹</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수정</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번역</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결합</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FOSS 컴포넌트의 일부를 소프트웨어 제품에 복사할 수 있습니다.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관련 용어는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통합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병합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붙여넣기</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개작</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삽입</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링킹</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FOSS 컴포넌트를 소프트웨어 제품과 링크하거나 연결할 수 있습니다.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관련 용어는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정적/동적 링킹</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페어링</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활용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패키징</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상호의존성 생성</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수정</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다음을 포함하여 FOSS 컴포넌트를 변경할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컴포넌트에 새로운 코드 추가 / 주입</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컴포넌트의 수정, 최적화 또는 변경</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조정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최적화</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변경</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추가</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주입</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번역</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코드를 한 상태에서 다른 상태로 변환 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예:</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중국어를 영어로 번역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C++에서 Java로 변환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바이너리로 컴파일</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 도구</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 도구가 이러한 작업 중 일부를 내부적으로 수행할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예를 들어, 어떤 도구는 출력물에 자체 코드의 일부를 주입할 수 있습니다.</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컴포넌트가 어떻게 배포됩니까?</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누가 소프트웨어를 받습니까?</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고객/파트너</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커뮤니티 프로젝트</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비지니스 그룹 내 다른 법인 (이는 배포로 간주될 수 있음)</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어떤 형태로 전달됩니까?</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소스 코드 전달</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바이너리 전달</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링킹이란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수정이란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번역이란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배포인지를 평가하는데 중요한 요소는 무엇입니까?</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리뷰</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리뷰 프로세스에는 다음 단계가 포함됩니다:</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관련 정보 수집</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라이선스 의무 분석 및 이해</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회사 정책 및 비지니스 목표와 호환 가능한 지침 제공</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법률가를 포함하여 회사내에서 FOSS 관련 일을 하는 사람은 누구든지 FOSS 리뷰를 시작할 수 있어야 합니다.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어떤 정보를 수집해야합니까?</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패키지 이름</a:t>
                      </a:r>
                    </a:p>
                    <a:p>
                      <a:pPr indent="-342900" lvl="0" marL="4572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indent="-342900" lvl="0" marL="457200">
                        <a:spcBef>
                          <a:spcPts val="0"/>
                        </a:spcBef>
                        <a:buSzPct val="100000"/>
                        <a:buFont typeface="Roboto"/>
                        <a:buChar char="●"/>
                      </a:pPr>
                      <a:r>
                        <a:rPr lang="en-US" sz="1800">
                          <a:latin typeface="Roboto"/>
                          <a:ea typeface="Roboto"/>
                          <a:cs typeface="Roboto"/>
                          <a:sym typeface="Roboto"/>
                        </a:rPr>
                        <a:t>버전</a:t>
                      </a:r>
                    </a:p>
                    <a:p>
                      <a:pPr indent="-342900" lvl="0" marL="457200">
                        <a:spcBef>
                          <a:spcPts val="0"/>
                        </a:spcBef>
                        <a:buSzPct val="100000"/>
                        <a:buFont typeface="Roboto"/>
                        <a:buChar char="●"/>
                      </a:pPr>
                      <a:r>
                        <a:rPr lang="en-US" sz="1800">
                          <a:latin typeface="Roboto"/>
                          <a:ea typeface="Roboto"/>
                          <a:cs typeface="Roboto"/>
                          <a:sym typeface="Roboto"/>
                        </a:rPr>
                        <a:t>다운로드 또는 소스 코드 URL</a:t>
                      </a:r>
                    </a:p>
                    <a:p>
                      <a:pPr indent="-342900" lvl="0" marL="457200">
                        <a:spcBef>
                          <a:spcPts val="0"/>
                        </a:spcBef>
                        <a:buSzPct val="100000"/>
                        <a:buFont typeface="Roboto"/>
                        <a:buChar char="●"/>
                      </a:pPr>
                      <a:r>
                        <a:rPr lang="en-US" sz="1800">
                          <a:latin typeface="Roboto"/>
                          <a:ea typeface="Roboto"/>
                          <a:cs typeface="Roboto"/>
                          <a:sym typeface="Roboto"/>
                        </a:rPr>
                        <a:t>저작권 소유자</a:t>
                      </a:r>
                    </a:p>
                    <a:p>
                      <a:pPr indent="-342900" lvl="0" marL="457200">
                        <a:spcBef>
                          <a:spcPts val="0"/>
                        </a:spcBef>
                        <a:buSzPct val="100000"/>
                        <a:buFont typeface="Roboto"/>
                        <a:buChar char="●"/>
                      </a:pPr>
                      <a:r>
                        <a:rPr lang="en-US" sz="1800">
                          <a:latin typeface="Roboto"/>
                          <a:ea typeface="Roboto"/>
                          <a:cs typeface="Roboto"/>
                          <a:sym typeface="Roboto"/>
                        </a:rPr>
                        <a:t>라이선스 및 라이선스 URL</a:t>
                      </a:r>
                    </a:p>
                    <a:p>
                      <a:pPr indent="-342900" lvl="0" marL="457200">
                        <a:spcBef>
                          <a:spcPts val="0"/>
                        </a:spcBef>
                        <a:buSzPct val="100000"/>
                        <a:buFont typeface="Roboto"/>
                        <a:buChar char="●"/>
                      </a:pPr>
                      <a:r>
                        <a:rPr lang="en-US" sz="1800">
                          <a:latin typeface="Roboto"/>
                          <a:ea typeface="Roboto"/>
                          <a:cs typeface="Roboto"/>
                          <a:sym typeface="Roboto"/>
                        </a:rPr>
                        <a:t>저작자 및 다른 고지와 URL</a:t>
                      </a:r>
                    </a:p>
                    <a:p>
                      <a:pPr indent="-342900" lvl="0" marL="4572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Dependency 목록</a:t>
                      </a:r>
                    </a:p>
                    <a:p>
                      <a:pPr indent="-342900" lvl="0" marL="457200">
                        <a:spcBef>
                          <a:spcPts val="0"/>
                        </a:spcBef>
                        <a:buSzPct val="100000"/>
                        <a:buFont typeface="Roboto"/>
                        <a:buChar char="●"/>
                      </a:pPr>
                      <a:r>
                        <a:rPr lang="en-US" sz="1800">
                          <a:latin typeface="Roboto"/>
                          <a:ea typeface="Roboto"/>
                          <a:cs typeface="Roboto"/>
                          <a:sym typeface="Roboto"/>
                        </a:rPr>
                        <a:t>제품 내 사용 의도</a:t>
                      </a:r>
                    </a:p>
                    <a:p>
                      <a:pPr indent="-342900" lvl="0" marL="457200">
                        <a:spcBef>
                          <a:spcPts val="0"/>
                        </a:spcBef>
                        <a:buSzPct val="100000"/>
                        <a:buFont typeface="Roboto"/>
                        <a:buChar char="●"/>
                      </a:pPr>
                      <a:r>
                        <a:rPr lang="en-US" sz="1800">
                          <a:latin typeface="Roboto"/>
                          <a:ea typeface="Roboto"/>
                          <a:cs typeface="Roboto"/>
                          <a:sym typeface="Roboto"/>
                        </a:rPr>
                        <a:t>패키지를 포함하는 첫번째 제품의 배포</a:t>
                      </a:r>
                    </a:p>
                    <a:p>
                      <a:pPr indent="-342900" lvl="0" marL="457200">
                        <a:spcBef>
                          <a:spcPts val="0"/>
                        </a:spcBef>
                        <a:buSzPct val="100000"/>
                        <a:buFont typeface="Roboto"/>
                        <a:buChar char="●"/>
                      </a:pPr>
                      <a:r>
                        <a:rPr lang="en-US" sz="1800">
                          <a:latin typeface="Roboto"/>
                          <a:ea typeface="Roboto"/>
                          <a:cs typeface="Roboto"/>
                          <a:sym typeface="Roboto"/>
                        </a:rPr>
                        <a:t>소스 코드가 유지될 위치</a:t>
                      </a:r>
                    </a:p>
                    <a:p>
                      <a:pPr indent="-342900" lvl="0" marL="457200">
                        <a:spcBef>
                          <a:spcPts val="0"/>
                        </a:spcBef>
                        <a:buSzPct val="100000"/>
                        <a:buFont typeface="Roboto"/>
                        <a:buChar char="●"/>
                      </a:pPr>
                      <a:r>
                        <a:rPr lang="en-US" sz="1800">
                          <a:latin typeface="Roboto"/>
                          <a:ea typeface="Roboto"/>
                          <a:cs typeface="Roboto"/>
                          <a:sym typeface="Roboto"/>
                        </a:rPr>
                        <a:t>다른 상황에서 있었던 이전의 승인</a:t>
                      </a:r>
                    </a:p>
                    <a:p>
                      <a:pPr indent="-342900" lvl="0" marL="457200">
                        <a:spcBef>
                          <a:spcPts val="0"/>
                        </a:spcBef>
                        <a:buSzPct val="100000"/>
                        <a:buFont typeface="Roboto"/>
                        <a:buChar char="●"/>
                      </a:pPr>
                      <a:r>
                        <a:rPr lang="en-US" sz="1800">
                          <a:latin typeface="Roboto"/>
                          <a:ea typeface="Roboto"/>
                          <a:cs typeface="Roboto"/>
                          <a:sym typeface="Roboto"/>
                        </a:rPr>
                        <a:t>외부 공급 업체로부터 입수한 경우: </a:t>
                      </a:r>
                    </a:p>
                    <a:p>
                      <a:pPr indent="-342900" lvl="0" marL="457200">
                        <a:spcBef>
                          <a:spcPts val="0"/>
                        </a:spcBef>
                        <a:buSzPct val="100000"/>
                        <a:buFont typeface="Roboto"/>
                        <a:buChar char="●"/>
                      </a:pPr>
                      <a:r>
                        <a:rPr lang="en-US" sz="1800">
                          <a:latin typeface="Roboto"/>
                          <a:ea typeface="Roboto"/>
                          <a:cs typeface="Roboto"/>
                          <a:sym typeface="Roboto"/>
                        </a:rPr>
                        <a:t>개발팀의 연락 지점</a:t>
                      </a:r>
                    </a:p>
                    <a:p>
                      <a:pPr indent="-342900" lvl="0" marL="4572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리뷰 팀</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라이선스 의무를 확인하고 평가하는 법률가</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사용을 식별하고 추적할 수 있는 소스 코드 스캐닝 및 도구 지원</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법률가</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제안된 FOSS 사용 분석</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FOSS 리뷰 팀은 문제에 대한 지침을 제공하기 전에 수집한 정보를 평가해야합니다. 여기에는 정보의 정확성을 확인하기 위해 코드를 스캔하는 작업이 포함될 수 있습니다.</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FOSS 리뷰 팀은 다음을 고려해야합니다.</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코드 및 관련 정보가 완전하고 일관되며 정확한 것입니까?</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선언된 라이선스가 코드 파일에 있는 것과 일치합니까?</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라이선스는 소프트웨어의 다른 컴포넌트와 사용을 허용합니까?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법률가</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소스 코드 스캐닝 도구</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다양한 자동화된 소스 코드 스캐닝 도구가 있습니다.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모든 솔루션은 특정 요구 사항들을 처리하기 때문에 모든 원인을 해결할 수있는 솔루션은 없습니다.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회사들은 특정 시장 영역 및 제품에 가장 적합한 솔루션을 선택해야 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많은 회사들은 자동화된 도구와 수동 검토를 모두 사용합니다.</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리뷰를 통한 작업</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FOSS 리뷰 프로세스는 엔지니어링, 비지니스, 법률팀을 비롯한 여러 분야를 포함합니다. 모든 그룹이 문제를 정확히 이해하고 명확하고 공유된 지침을 만들 수 있도록 상호 작용해야 합니다.</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법률가</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지침</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법률가</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지침</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리뷰의 목적은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컴포넌트를 사용하고자 할 때 취해야 할 첫 번째 액션은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사용에 관한 질문이 있으면 무엇을 해야합니까?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리뷰를 위해 어떤 종류의 정보를 수집할 수 있습니까?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누가 소프트웨어 라이선스를 부여했는지 식별하는데 도움이되는 정보는 무엇입니까?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외부 공급 업체로부터의 FOSS 구성 요소를 검토 할 때 중요한 추가 정보는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리뷰에서 수집한 정보의 품질을 평가하기 위해 어떤 단계를 수행할 수 있습니까?</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저작권 개념</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기본 규칙 : 저작권은 창작물을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저작권은 일반적으로 책, 영화, 그림, 음악, 지도와 같은 문학 작품에 적용</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소프트웨어는 저작권의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기능(특허로 보호됨)이 아니라 표현(구현 세부 사항의 창의성)이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바이너리 코드 및 소스 코드 포함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소프트웨어와 가장 관련이있는 저작권상의 권리</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소프트웨어를 </a:t>
            </a:r>
            <a:r>
              <a:rPr b="0" i="1" lang="en-US" sz="2400" u="none" cap="none" strike="noStrike">
                <a:solidFill>
                  <a:schemeClr val="dk1"/>
                </a:solidFill>
                <a:latin typeface="Roboto"/>
                <a:ea typeface="Roboto"/>
                <a:cs typeface="Roboto"/>
                <a:sym typeface="Roboto"/>
              </a:rPr>
              <a:t>복제 </a:t>
            </a:r>
            <a:r>
              <a:rPr b="0" i="0" lang="en-US" sz="2400" u="none" cap="none" strike="noStrike">
                <a:solidFill>
                  <a:schemeClr val="dk1"/>
                </a:solidFill>
                <a:latin typeface="Roboto"/>
                <a:ea typeface="Roboto"/>
                <a:cs typeface="Roboto"/>
                <a:sym typeface="Roboto"/>
              </a:rPr>
              <a:t> 할 권리 – 복사하기</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t>
            </a:r>
            <a:r>
              <a:rPr b="0" i="1" lang="en-US" sz="2400" u="none" cap="none" strike="noStrike">
                <a:solidFill>
                  <a:schemeClr val="dk1"/>
                </a:solidFill>
                <a:latin typeface="Roboto"/>
                <a:ea typeface="Roboto"/>
                <a:cs typeface="Roboto"/>
                <a:sym typeface="Roboto"/>
              </a:rPr>
              <a:t> 파생 저작물</a:t>
            </a:r>
            <a:r>
              <a:rPr b="0" i="0" lang="en-US" sz="2400" u="none" cap="none" strike="noStrike">
                <a:solidFill>
                  <a:schemeClr val="dk1"/>
                </a:solidFill>
                <a:latin typeface="Roboto"/>
                <a:ea typeface="Roboto"/>
                <a:cs typeface="Roboto"/>
                <a:sym typeface="Roboto"/>
              </a:rPr>
              <a:t>”을 만들 권리 – 수정하기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파생 저작물이라는 용어는 미국 저작권법에서 비롯됨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사전 정의가 아닌 법령에 근거한 특별한 의미를 갖는 "예술 용어"임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배포할 권리</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확인해보세요</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특허 개념</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특허는 기능을 보호함 – 컴퓨터 프로그램과 같은 작동 방법을 포함 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추상적인 아이디어, 자연의 법칙을 보호하지는 않음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