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12192000"/>
  <p:notesSz cx="6858000" cy="9144000"/>
  <p:embeddedFontLst>
    <p:embeddedFont>
      <p:font typeface="Roboto"/>
      <p:regular r:id="rId90"/>
      <p:bold r:id="rId91"/>
      <p:italic r:id="rId92"/>
      <p:boldItalic r:id="rId93"/>
    </p:embeddedFont>
    <p:embeddedFont>
      <p:font typeface="Roboto Medium"/>
      <p:regular r:id="rId94"/>
      <p:bold r:id="rId95"/>
      <p:italic r:id="rId96"/>
      <p:boldItalic r:id="rId97"/>
    </p:embeddedFont>
    <p:embeddedFont>
      <p:font typeface="Roboto Condensed"/>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4F82D48-C7AC-4557-B803-6118D1D7CCD9}">
  <a:tblStyle styleId="{F4F82D48-C7AC-4557-B803-6118D1D7CCD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008B7F7-1031-4B05-B229-2884EDF7C79B}"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RobotoCondensed-boldItalic.fntdata"/><Relationship Id="rId100" Type="http://schemas.openxmlformats.org/officeDocument/2006/relationships/font" Target="fonts/RobotoCondense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Medium-bold.fntdata"/><Relationship Id="rId94" Type="http://schemas.openxmlformats.org/officeDocument/2006/relationships/font" Target="fonts/RobotoMedium-regular.fntdata"/><Relationship Id="rId97" Type="http://schemas.openxmlformats.org/officeDocument/2006/relationships/font" Target="fonts/RobotoMedium-boldItalic.fntdata"/><Relationship Id="rId96" Type="http://schemas.openxmlformats.org/officeDocument/2006/relationships/font" Target="fonts/RobotoMedium-italic.fntdata"/><Relationship Id="rId11" Type="http://schemas.openxmlformats.org/officeDocument/2006/relationships/slide" Target="slides/slide5.xml"/><Relationship Id="rId99" Type="http://schemas.openxmlformats.org/officeDocument/2006/relationships/font" Target="fonts/RobotoCondensed-bold.fntdata"/><Relationship Id="rId10" Type="http://schemas.openxmlformats.org/officeDocument/2006/relationships/slide" Target="slides/slide4.xml"/><Relationship Id="rId98" Type="http://schemas.openxmlformats.org/officeDocument/2006/relationships/font" Target="fonts/RobotoCondensed-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200" u="none" cap="none" strike="noStrike">
                <a:solidFill>
                  <a:schemeClr val="dk1"/>
                </a:solidFill>
                <a:latin typeface="Roboto"/>
                <a:ea typeface="Roboto"/>
                <a:cs typeface="Roboto"/>
                <a:sym typeface="Roboto"/>
              </a:defRPr>
            </a:lvl2pPr>
            <a:lvl3pPr indent="0" lvl="2" marL="914400" marR="0" rtl="0" algn="l">
              <a:spcBef>
                <a:spcPts val="0"/>
              </a:spcBef>
              <a:buNone/>
              <a:defRPr b="0" i="0" sz="1200" u="none" cap="none" strike="noStrike">
                <a:solidFill>
                  <a:schemeClr val="dk1"/>
                </a:solidFill>
                <a:latin typeface="Roboto"/>
                <a:ea typeface="Roboto"/>
                <a:cs typeface="Roboto"/>
                <a:sym typeface="Roboto"/>
              </a:defRPr>
            </a:lvl3pPr>
            <a:lvl4pPr indent="0" lvl="3" marL="1371600" marR="0" rtl="0" algn="l">
              <a:spcBef>
                <a:spcPts val="0"/>
              </a:spcBef>
              <a:buNone/>
              <a:defRPr b="0" i="0" sz="1200" u="none" cap="none" strike="noStrike">
                <a:solidFill>
                  <a:schemeClr val="dk1"/>
                </a:solidFill>
                <a:latin typeface="Roboto"/>
                <a:ea typeface="Roboto"/>
                <a:cs typeface="Roboto"/>
                <a:sym typeface="Roboto"/>
              </a:defRPr>
            </a:lvl4pPr>
            <a:lvl5pPr indent="0" lvl="4" marL="1828800" marR="0" rtl="0" algn="l">
              <a:spcBef>
                <a:spcPts val="0"/>
              </a:spcBef>
              <a:buNone/>
              <a:defRPr b="0" i="0" sz="1200" u="none" cap="none" strike="noStrike">
                <a:solidFill>
                  <a:schemeClr val="dk1"/>
                </a:solidFill>
                <a:latin typeface="Roboto"/>
                <a:ea typeface="Roboto"/>
                <a:cs typeface="Roboto"/>
                <a:sym typeface="Roboto"/>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host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 name="Shape 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Patent holder can exclude others from practicing the patent, regardless of whether the others have independently created the product.</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1" name="Shape 19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slides explains multi-licensing. This is the situation where more than set of license terms can apply to a piece of software.</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1" i="0" lang="en-US" sz="1200" u="none" cap="none" strike="noStrike">
                <a:solidFill>
                  <a:schemeClr val="dk1"/>
                </a:solidFill>
                <a:latin typeface="Roboto"/>
                <a:ea typeface="Roboto"/>
                <a:cs typeface="Roboto"/>
                <a:sym typeface="Roboto"/>
              </a:rPr>
              <a:t>Conjunctive</a:t>
            </a:r>
            <a:r>
              <a:rPr b="0" i="0" lang="en-US" sz="1200" u="none" cap="none" strike="noStrike">
                <a:solidFill>
                  <a:schemeClr val="dk1"/>
                </a:solidFill>
                <a:latin typeface="Roboto"/>
                <a:ea typeface="Roboto"/>
                <a:cs typeface="Roboto"/>
                <a:sym typeface="Roboto"/>
              </a:rPr>
              <a:t> = Multiple licenses apply</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GPL-2.0 project also includes code under BSD-3-Clause </a:t>
            </a:r>
          </a:p>
          <a:p>
            <a:pPr indent="-12176" lvl="1" marL="596376" marR="0" rtl="0" algn="l">
              <a:spcBef>
                <a:spcPts val="0"/>
              </a:spcBef>
              <a:buClr>
                <a:schemeClr val="dk1"/>
              </a:buClr>
              <a:buSzPct val="25000"/>
              <a:buFont typeface="Roboto"/>
              <a:buNone/>
            </a:pPr>
            <a:r>
              <a:rPr b="0" i="0" lang="en-US" sz="1200" u="none" cap="none" strike="noStrike">
                <a:solidFill>
                  <a:schemeClr val="dk1"/>
                </a:solidFill>
                <a:latin typeface="Roboto"/>
                <a:ea typeface="Roboto"/>
                <a:cs typeface="Roboto"/>
                <a:sym typeface="Roboto"/>
              </a:rPr>
              <a:t>In this situation you have to comply with both sets of license terms</a:t>
            </a: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Disjunctive</a:t>
            </a:r>
            <a:r>
              <a:rPr b="0" i="0" lang="en-US" sz="1200" u="none" cap="none" strike="noStrike">
                <a:solidFill>
                  <a:schemeClr val="dk1"/>
                </a:solidFill>
                <a:latin typeface="Roboto"/>
                <a:ea typeface="Roboto"/>
                <a:cs typeface="Roboto"/>
                <a:sym typeface="Roboto"/>
              </a:rPr>
              <a:t> = Choice of one open source license or another</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Mozilla tri-license</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Jetty</a:t>
            </a:r>
          </a:p>
          <a:p>
            <a:pPr indent="0" lvl="1" marL="457200" marR="0" rtl="0" algn="l">
              <a:spcBef>
                <a:spcPts val="0"/>
              </a:spcBef>
              <a:spcAft>
                <a:spcPts val="0"/>
              </a:spcAft>
              <a:buSzPct val="25000"/>
              <a:buNone/>
            </a:pPr>
            <a:r>
              <a:rPr b="0" i="0" lang="en-US" sz="1200" u="none" cap="none" strike="noStrike">
                <a:solidFill>
                  <a:schemeClr val="dk1"/>
                </a:solidFill>
                <a:latin typeface="Roboto"/>
                <a:ea typeface="Roboto"/>
                <a:cs typeface="Roboto"/>
                <a:sym typeface="Roboto"/>
              </a:rPr>
              <a:t>Ruby</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Disjunctive licensing may be something important to explore more deeply when creating a FOSS policy.</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Example: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MPL 1.1/GPL 2.0/LGPL 2.1 -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 .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t>
            </a:r>
            <a:r>
              <a:rPr b="1" i="0" lang="en-US" sz="1200" u="none" cap="none" strike="noStrike">
                <a:solidFill>
                  <a:schemeClr val="dk1"/>
                </a:solidFill>
                <a:latin typeface="Roboto"/>
                <a:ea typeface="Roboto"/>
                <a:cs typeface="Roboto"/>
                <a:sym typeface="Roboto"/>
              </a:rPr>
              <a:t>dual</a:t>
            </a:r>
            <a:r>
              <a:rPr b="0" i="0" lang="en-US" sz="1200" u="none" cap="none" strike="noStrik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For more on dual-licensing as a business model: http://oss-watch.ac.uk/resources/duallicence2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99" name="Shape 19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permissive FOSS licenses include MIT, BSD, and Apache.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copyleft-style licenses include GPL and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06" name="Shape 2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expands on what compliance obligations must be satisfied in typical FOSS licenses.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p>
        </p:txBody>
      </p:sp>
      <p:sp>
        <p:nvSpPr>
          <p:cNvPr id="65" name="Shape 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1" name="Shape 2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Roboto"/>
                <a:ea typeface="Roboto"/>
                <a:cs typeface="Roboto"/>
                <a:sym typeface="Roboto"/>
              </a:rPr>
              <a:t>The two main goals of a FOSS compliance program are </a:t>
            </a:r>
            <a:r>
              <a:rPr b="1" i="0" lang="en-US" sz="1200" u="none" cap="none" strike="noStrike">
                <a:solidFill>
                  <a:schemeClr val="dk1"/>
                </a:solidFill>
                <a:latin typeface="Roboto"/>
                <a:ea typeface="Roboto"/>
                <a:cs typeface="Roboto"/>
                <a:sym typeface="Roboto"/>
              </a:rPr>
              <a:t>know your obligations</a:t>
            </a:r>
            <a:r>
              <a:rPr b="0" i="0" lang="en-US" sz="1200" u="none" cap="none" strike="noStrike">
                <a:solidFill>
                  <a:schemeClr val="dk1"/>
                </a:solidFill>
                <a:latin typeface="Roboto"/>
                <a:ea typeface="Roboto"/>
                <a:cs typeface="Roboto"/>
                <a:sym typeface="Roboto"/>
              </a:rPr>
              <a:t> and to </a:t>
            </a:r>
            <a:r>
              <a:rPr b="1" i="0" lang="en-US" sz="1200" u="none" cap="none" strike="noStrike">
                <a:solidFill>
                  <a:schemeClr val="dk1"/>
                </a:solidFill>
                <a:latin typeface="Roboto"/>
                <a:ea typeface="Roboto"/>
                <a:cs typeface="Roboto"/>
                <a:sym typeface="Roboto"/>
              </a:rPr>
              <a:t>satisfy your obligations</a:t>
            </a:r>
            <a:r>
              <a:rPr b="0" i="0" lang="en-US" sz="1200" u="none" cap="none" strike="noStrike">
                <a:solidFill>
                  <a:schemeClr val="dk1"/>
                </a:solidFill>
                <a:latin typeface="Roboto"/>
                <a:ea typeface="Roboto"/>
                <a:cs typeface="Roboto"/>
                <a:sym typeface="Roboto"/>
              </a:rPr>
              <a:t>.</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The important business practices of a FOSS compliance program include:</a:t>
            </a:r>
          </a:p>
          <a:p>
            <a:pPr indent="-171450" lvl="0" marL="171450" marR="0" rtl="0" algn="l">
              <a:lnSpc>
                <a:spcPct val="100000"/>
              </a:lnSpc>
              <a:spcBef>
                <a:spcPts val="0"/>
              </a:spcBef>
              <a:spcAft>
                <a:spcPts val="0"/>
              </a:spcAft>
              <a:buClr>
                <a:schemeClr val="dk1"/>
              </a:buClr>
              <a:buSzPct val="100000"/>
              <a:buFont typeface="Arial"/>
              <a:buChar char="•"/>
            </a:pPr>
            <a:r>
              <a:rPr b="0" i="0" lang="en-US" sz="1200" u="none" cap="none" strike="noStrike">
                <a:solidFill>
                  <a:schemeClr val="dk1"/>
                </a:solidFill>
                <a:latin typeface="Roboto"/>
                <a:ea typeface="Roboto"/>
                <a:cs typeface="Roboto"/>
                <a:sym typeface="Roboto"/>
              </a:rPr>
              <a:t>Identification of the origin and license of FOSS software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Tracking FOSS software within the development process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Performing FOSS review and identifying license obligations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Fulfillment of license obligations when product ships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Oversight for FOSS Compliance Program, creation of policy, and compliance decisions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Training</a:t>
            </a:r>
          </a:p>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69" name="Shape 26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slides outlines what incorporation means when using FOSS.</a:t>
            </a:r>
          </a:p>
        </p:txBody>
      </p:sp>
      <p:sp>
        <p:nvSpPr>
          <p:cNvPr id="290" name="Shape 2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97" name="Shape 2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linking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298" name="Shape 29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modification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06" name="Shape 3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16" name="Shape 3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translation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17" name="Shape 31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24" name="Shape 3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25" name="Shape 3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5" name="Shape 3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42" name="Shape 3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Incorporation is when you copy portions of a FOSS component into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Linking is when you link or join a FOSS component with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Modification is when you make changes to a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Translation is when you transform the code from one state to another.</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When thinking about distribution of Open Source you should consider to things:</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누가 소프트웨어를 받습니까?</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고객/파트너</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커뮤니티 프로젝트</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What is the format for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소스 코드 전달</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바이너리 전달</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하드웨어에 프리로드됨</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343" name="Shape 3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9" name="Shape 3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a “FOSS Review” process in which FOSS usage is analyzed and the relevant obligations are determined</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350" name="Shape 3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is a basic building block of a FOSS Compliance Program.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Engineering or developer teams may participate in gathering relevant information</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Legal teams analyze and determine license obligations and provide guidance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Business and engineering teams may receive and implement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57" name="Shape 3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is to identify the proper parties to initiate a FOSS Review</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Important questions to ask include: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Who are the decision makers about FOSS usage (managers, architects, individual engineers, etc.)?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How can they raise questions about FOSS usage?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Is there a regular point in your development process where FOSS Reviews can begin?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64" name="Shape 3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may consist of an interdisciplinary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which may include in-house or outside attorneys, reviews and evaluates the FOSS usage for license obligations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may be supported by others, including:</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87" name="Shape 3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7" name="Shape 4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08" name="Shape 4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0" name="Shape 4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7" name="Shape 4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28" name="Shape 4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Roboto"/>
              <a:buNone/>
            </a:pPr>
            <a:r>
              <a:rPr b="0" i="0" lang="en-US" sz="1200" u="none" cap="none" strike="noStrik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3" name="Shape 45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54" name="Shape 45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To gather and analyze information regarding FOSS usage and to produce appropriate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copyright notices, attribution and source code normally helps to identify who is licensing the FOSS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contains an example of a detailed end to end compliance management process. </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490" name="Shape 4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the definition of compliance management and its end goals.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497" name="Shape 49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0" name="Shape 5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what a Small to Medium Enterprise (SME)might need to do to build and deploy an effective compliance program.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511" name="Shape 5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4" name="Shape 57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in our example process is to identify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0" name="Shape 6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next step is auditing source code identified in the previous step.</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6" name="Shape 6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2" name="Shape 6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653" name="Shape 6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1" name="Shape 7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22" name="Shape 7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5" name="Shape 74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46" name="Shape 74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0" name="Shape 7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771" name="Shape 7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4" name="Shape 7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95" name="Shape 7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0" name="Shape 8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821" name="Shape 8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6" name="Shape 8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847" name="Shape 84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72" name="Shape 8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For our example process, the steps include: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Identification - Identify and track FOSS usage. This may take place through engineer requests, third party disclosures, or code scanning.</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Auditing source code - Review identified FOSS components for license and origin information.</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Resolving issues - Remove FOSS usage that is incompatible with FOSS policies.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Performing reviews - Assess and determine obligations for FOSS usage.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Approvals - Communicate approval conditions and license obligations.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Registration/approval tracking – Track approval conditions and license obligations for later compliance steps.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Notices - Prepare notices as required by FOSS licenses.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Pre-distribution verifications – Review distributions for compliance before release. </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Accompanying Source Code Distribution – Make source code available as needed.</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Verification – Provide oversight for compliance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873" name="Shape 8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9" name="Shape 8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common pitfalls in FOSS compliance processes, and discusses approaches to avoiding these pitfalls</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880" name="Shape 8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86" name="Shape 8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In this chapter, we will describe some common pitfalls to avoid in the FOSS compliance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87" name="Shape 8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copyright in software.</a:t>
            </a: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93" name="Shape 8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The first pitfall described in this slide arises where copyleft-style licensed FOSS is inadvertently mixed with proprietary code.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may be discovered through auditing source code for license notices or using code scanning tools.</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or scans into the development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94" name="Shape 8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copyleft-style licensed FOSS is inadvertently linked to proprietary code.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detected using dependency tracking tools or reviews of architecture.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architectural reviews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discovered through auditing source code introduced into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1" name="Shape 9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7" name="Shape 9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a company has an obligation to provide accompanying source code, but fails to do so.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8" name="Shape 9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14" name="Shape 9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15" name="Shape 9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1" name="Shape 9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indent="0" lvl="0" marL="0" marR="0" rtl="0" algn="l">
              <a:spcBef>
                <a:spcPts val="0"/>
              </a:spcBef>
              <a:buSzPct val="25000"/>
              <a:buNone/>
            </a:pPr>
            <a:r>
              <a:t/>
            </a:r>
            <a:endParaRPr b="0" i="0" sz="1200" u="none" cap="none" strike="noStrike">
              <a:solidFill>
                <a:srgbClr val="000000"/>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22" name="Shape 9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8" name="Shape 9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29" name="Shape 9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35" name="Shape 9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36" name="Shape 9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2" name="Shape 9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Your FOSS compliance process is a building block to establishing good working relationships within the FOSS community.</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943" name="Shape 9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50" name="Shape 9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Pitfalls can occur under the following categories: IP failure, license compliance failure, and compliance process failure.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51" name="Shape 95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7" name="Shape 9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indent="0" lvl="0" marL="0" marR="0" rtl="0" algn="l">
              <a:spcBef>
                <a:spcPts val="0"/>
              </a:spcBef>
              <a:buSzPct val="25000"/>
              <a:buNone/>
            </a:pPr>
            <a:r>
              <a:t/>
            </a:r>
            <a:endParaRPr b="0" i="1" sz="1200" u="none" cap="none" strike="noStrike">
              <a:solidFill>
                <a:schemeClr val="lt1"/>
              </a:solidFill>
              <a:latin typeface="Roboto"/>
              <a:ea typeface="Roboto"/>
              <a:cs typeface="Roboto"/>
              <a:sym typeface="Roboto"/>
            </a:endParaRPr>
          </a:p>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(shane) this chapter needs expansion, so this will be one of our key focuses in 2017</a:t>
            </a:r>
            <a:br>
              <a:rPr b="0" i="1" lang="en-US" sz="1200" u="none" cap="none" strike="noStrike">
                <a:solidFill>
                  <a:schemeClr val="lt1"/>
                </a:solidFill>
                <a:latin typeface="Roboto"/>
                <a:ea typeface="Roboto"/>
                <a:cs typeface="Roboto"/>
                <a:sym typeface="Roboto"/>
              </a:rPr>
            </a:br>
          </a:p>
        </p:txBody>
      </p:sp>
      <p:sp>
        <p:nvSpPr>
          <p:cNvPr id="958" name="Shape 9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clarifies the most important parts of copyright law to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64" name="Shape 9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outlines the key developer guidelines necessary for a high quality compliance approach.</a:t>
            </a:r>
          </a:p>
        </p:txBody>
      </p:sp>
      <p:sp>
        <p:nvSpPr>
          <p:cNvPr id="965" name="Shape 9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1" name="Shape 97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slides explains how to anticipate compliance process requirements.</a:t>
            </a:r>
          </a:p>
        </p:txBody>
      </p:sp>
      <p:sp>
        <p:nvSpPr>
          <p:cNvPr id="972" name="Shape 97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8" name="Shape 9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a:t>
            </a:r>
            <a:r>
              <a:rPr lang="en-US"/>
              <a:t>emphasizes</a:t>
            </a:r>
            <a:r>
              <a:rPr i="0" lang="en-US" sz="1200" u="none" cap="none" strike="noStrike">
                <a:solidFill>
                  <a:schemeClr val="dk1"/>
                </a:solidFill>
              </a:rPr>
              <a:t> how a compliance process can and should apply to all FOSS components entering your company.</a:t>
            </a:r>
          </a:p>
        </p:txBody>
      </p:sp>
      <p:sp>
        <p:nvSpPr>
          <p:cNvPr id="979" name="Shape 9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rgbClr val="000000"/>
                </a:solidFill>
              </a:rPr>
              <a:t>General guidelines developers can practices when working with FOSS: </a:t>
            </a:r>
          </a:p>
          <a:p>
            <a:pPr indent="-226427" lvl="0" marL="226427" marR="0" rtl="0" algn="l">
              <a:spcBef>
                <a:spcPts val="0"/>
              </a:spcBef>
              <a:buSzPct val="25000"/>
              <a:buNone/>
            </a:pPr>
            <a:r>
              <a:rPr i="0" lang="en-US" sz="1200" u="none" cap="none" strike="noStrike">
                <a:solidFill>
                  <a:srgbClr val="000000"/>
                </a:solidFill>
              </a:rPr>
              <a:t>- Select code from high quality FOSS communities </a:t>
            </a:r>
          </a:p>
          <a:p>
            <a:pPr indent="-226427" lvl="0" marL="226427" marR="0" rtl="0" algn="l">
              <a:spcBef>
                <a:spcPts val="0"/>
              </a:spcBef>
              <a:buSzPct val="25000"/>
              <a:buNone/>
            </a:pPr>
            <a:r>
              <a:rPr i="0" lang="en-US" sz="1200" u="none" cap="none" strike="noStrike">
                <a:solidFill>
                  <a:srgbClr val="000000"/>
                </a:solidFill>
              </a:rPr>
              <a:t>- Seek guidance </a:t>
            </a:r>
          </a:p>
          <a:p>
            <a:pPr indent="-226427" lvl="0" marL="226427" marR="0" rtl="0" algn="l">
              <a:spcBef>
                <a:spcPts val="0"/>
              </a:spcBef>
              <a:buSzPct val="25000"/>
              <a:buNone/>
            </a:pPr>
            <a:r>
              <a:rPr i="0" lang="en-US" sz="1200" u="none" cap="none" strike="noStrike">
                <a:solidFill>
                  <a:srgbClr val="000000"/>
                </a:solidFill>
              </a:rPr>
              <a:t>- Preserve existing licensing information </a:t>
            </a:r>
          </a:p>
          <a:p>
            <a:pPr indent="-226427" lvl="0" marL="226427" marR="0" rtl="0" algn="l">
              <a:spcBef>
                <a:spcPts val="0"/>
              </a:spcBef>
              <a:buSzPct val="25000"/>
              <a:buNone/>
            </a:pPr>
            <a:r>
              <a:rPr i="0" lang="en-US" sz="1200" u="none" cap="none" strike="noStrike">
                <a:solidFill>
                  <a:srgbClr val="000000"/>
                </a:solidFill>
              </a:rPr>
              <a:t>- Gather and retain FOSS project information for your review process </a:t>
            </a:r>
          </a:p>
          <a:p>
            <a:pPr indent="-226427" lvl="0" marL="226427" marR="0" rtl="0" algn="l">
              <a:spcBef>
                <a:spcPts val="0"/>
              </a:spcBef>
              <a:buSzPct val="25000"/>
              <a:buNone/>
            </a:pPr>
            <a:r>
              <a:rPr i="0" lang="en-US" sz="1200" u="none" cap="none" strike="noStrik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indent="-226427" lvl="0" marL="226427" marR="0" rtl="0" algn="l">
              <a:spcBef>
                <a:spcPts val="0"/>
              </a:spcBef>
              <a:buSzPct val="25000"/>
              <a:buNone/>
            </a:pPr>
            <a:r>
              <a:rPr i="0" lang="en-US" sz="1200" u="none" cap="none" strike="noStrike">
                <a:solidFill>
                  <a:srgbClr val="000000"/>
                </a:solidFill>
              </a:rPr>
              <a:t>Important steps in a compliance process: </a:t>
            </a:r>
          </a:p>
          <a:p>
            <a:pPr indent="-226427" lvl="0" marL="226427" marR="0" rtl="0" algn="l">
              <a:spcBef>
                <a:spcPts val="0"/>
              </a:spcBef>
              <a:buSzPct val="25000"/>
              <a:buNone/>
            </a:pPr>
            <a:r>
              <a:rPr i="0" lang="en-US" sz="1200" u="none" cap="none" strike="noStrike">
                <a:solidFill>
                  <a:srgbClr val="000000"/>
                </a:solidFill>
              </a:rPr>
              <a:t>- Follow developer guidelines, especially for any FOSS code included in or linked to proprietary code </a:t>
            </a:r>
          </a:p>
          <a:p>
            <a:pPr indent="-226427" lvl="0" marL="226427" marR="0" rtl="0" algn="l">
              <a:spcBef>
                <a:spcPts val="0"/>
              </a:spcBef>
              <a:buSzPct val="25000"/>
              <a:buNone/>
            </a:pPr>
            <a:r>
              <a:rPr i="0" lang="en-US" sz="1200" u="none" cap="none" strike="noStrike">
                <a:solidFill>
                  <a:srgbClr val="000000"/>
                </a:solidFill>
              </a:rPr>
              <a:t>- Review and approve all FOSS early in the cycle </a:t>
            </a:r>
          </a:p>
          <a:p>
            <a:pPr indent="-226427" lvl="0" marL="226427" marR="0" rtl="0" algn="l">
              <a:spcBef>
                <a:spcPts val="0"/>
              </a:spcBef>
              <a:buSzPct val="25000"/>
              <a:buNone/>
            </a:pPr>
            <a:r>
              <a:rPr i="0" lang="en-US" sz="1200" u="none" cap="none" strike="noStrike">
                <a:solidFill>
                  <a:srgbClr val="000000"/>
                </a:solidFill>
              </a:rPr>
              <a:t>- Review architecture and avoid mixing components governed by incompatible licenses </a:t>
            </a:r>
          </a:p>
          <a:p>
            <a:pPr indent="-226427" lvl="0" marL="226427" marR="0" rtl="0" algn="l">
              <a:spcBef>
                <a:spcPts val="0"/>
              </a:spcBef>
              <a:buSzPct val="25000"/>
              <a:buNone/>
            </a:pPr>
            <a:r>
              <a:rPr i="0" lang="en-US" sz="1200" u="none" cap="none" strike="noStrike">
                <a:solidFill>
                  <a:srgbClr val="000000"/>
                </a:solidFill>
              </a:rPr>
              <a:t>- Verify OSS compliance for every product and every version prior to release </a:t>
            </a:r>
          </a:p>
          <a:p>
            <a:pPr indent="-226427" lvl="0" marL="226427" marR="0" rtl="0" algn="l">
              <a:spcBef>
                <a:spcPts val="0"/>
              </a:spcBef>
              <a:buSzPct val="25000"/>
              <a:buNone/>
            </a:pPr>
            <a:r>
              <a:rPr i="0" lang="en-US" sz="1200" u="none" cap="none" strike="noStrike">
                <a:solidFill>
                  <a:srgbClr val="000000"/>
                </a:solidFill>
              </a:rPr>
              <a:t>- Review OSS compliance for new versions of OSS </a:t>
            </a:r>
          </a:p>
          <a:p>
            <a:pPr indent="-226427" lvl="0" marL="226427" marR="0" rtl="0" algn="l">
              <a:spcBef>
                <a:spcPts val="0"/>
              </a:spcBef>
              <a:buSzPct val="25000"/>
              <a:buNone/>
            </a:pPr>
            <a:r>
              <a:rPr i="0" lang="en-US" sz="1200" u="none" cap="none" strike="noStrike">
                <a:solidFill>
                  <a:srgbClr val="000000"/>
                </a:solidFill>
              </a:rPr>
              <a:t>A new version of a previously reviewed FOSS component can create new compliance issues by: </a:t>
            </a:r>
          </a:p>
          <a:p>
            <a:pPr indent="-226427" lvl="0" marL="226427" marR="0" rtl="0" algn="l">
              <a:spcBef>
                <a:spcPts val="0"/>
              </a:spcBef>
              <a:buSzPct val="25000"/>
              <a:buNone/>
            </a:pPr>
            <a:r>
              <a:rPr i="0" lang="en-US" sz="1200" u="none" cap="none" strike="noStrike">
                <a:solidFill>
                  <a:srgbClr val="000000"/>
                </a:solidFill>
              </a:rPr>
              <a:t>- A change in the FOSS license for the new version of the FOSS component(e.g. ghostscript </a:t>
            </a:r>
            <a:r>
              <a:rPr i="0" lang="en-US" sz="1200" u="sng" cap="none" strike="noStrike">
                <a:solidFill>
                  <a:schemeClr val="hlink"/>
                </a:solidFill>
                <a:hlinkClick r:id="rId2"/>
              </a:rPr>
              <a:t>https://en.wikipedia.org/wiki/Ghostscript</a:t>
            </a:r>
            <a:r>
              <a:rPr i="0" lang="en-US" sz="1200" u="none" cap="none" strike="noStrike">
                <a:solidFill>
                  <a:srgbClr val="000000"/>
                </a:solidFill>
              </a:rPr>
              <a:t>) </a:t>
            </a:r>
          </a:p>
          <a:p>
            <a:pPr indent="-226427" lvl="0" marL="226427" marR="0" rtl="0" algn="l">
              <a:spcBef>
                <a:spcPts val="0"/>
              </a:spcBef>
              <a:buSzPct val="25000"/>
              <a:buNone/>
            </a:pPr>
            <a:r>
              <a:rPr i="0" lang="en-US" sz="1200" u="none" cap="none" strike="noStrike">
                <a:solidFill>
                  <a:srgbClr val="000000"/>
                </a:solidFill>
              </a:rPr>
              <a:t>- New dependencies introduced with new versions which create additional FOSS obligations. These dependencies may be embedded in the FOSS distribution or they may be dependencies resolved at build time. </a:t>
            </a:r>
          </a:p>
          <a:p>
            <a:pPr indent="-226427" lvl="0" marL="226427" marR="0" rtl="0" algn="l">
              <a:spcBef>
                <a:spcPts val="0"/>
              </a:spcBef>
              <a:buSzPct val="25000"/>
              <a:buNone/>
            </a:pPr>
            <a:r>
              <a:rPr i="0" lang="en-US" sz="1200" u="none" cap="none" strike="noStrike">
                <a:solidFill>
                  <a:srgbClr val="000000"/>
                </a:solidFill>
              </a:rPr>
              <a:t>What risks should you address with in-bound software? </a:t>
            </a:r>
          </a:p>
          <a:p>
            <a:pPr indent="-226427" lvl="0" marL="226427" marR="0" rtl="0" algn="l">
              <a:spcBef>
                <a:spcPts val="0"/>
              </a:spcBef>
              <a:buSzPct val="25000"/>
              <a:buNone/>
            </a:pPr>
            <a:r>
              <a:rPr i="0" lang="en-US" sz="1200" u="none" cap="none" strike="noStrike">
                <a:solidFill>
                  <a:srgbClr val="000000"/>
                </a:solidFill>
              </a:rPr>
              <a:t>- License compliance for any disclosed FOSS embedded in the in-bound software </a:t>
            </a:r>
          </a:p>
          <a:p>
            <a:pPr indent="-226427" lvl="0" marL="226427" marR="0" rtl="0" algn="l">
              <a:spcBef>
                <a:spcPts val="0"/>
              </a:spcBef>
              <a:buSzPct val="25000"/>
              <a:buNone/>
            </a:pPr>
            <a:r>
              <a:rPr i="0" lang="en-US" sz="1200" u="none" cap="none" strike="noStrike">
                <a:solidFill>
                  <a:srgbClr val="000000"/>
                </a:solidFill>
              </a:rPr>
              <a:t>- The potential for creating license conflicts by integrating inbound software with other FOSS or proprietary software </a:t>
            </a:r>
          </a:p>
          <a:p>
            <a:pPr indent="-226427" lvl="0" marL="226427" marR="0" rtl="0" algn="l">
              <a:spcBef>
                <a:spcPts val="0"/>
              </a:spcBef>
              <a:buSzPct val="25000"/>
              <a:buNone/>
            </a:pPr>
            <a:r>
              <a:rPr i="0" lang="en-US" sz="1200" u="none" cap="none" strike="noStrike">
                <a:solidFill>
                  <a:srgbClr val="000000"/>
                </a:solidFill>
              </a:rPr>
              <a:t>- Undisclosed or unknown FOSS included in the in-bound software </a:t>
            </a:r>
          </a:p>
        </p:txBody>
      </p:sp>
      <p:sp>
        <p:nvSpPr>
          <p:cNvPr id="986" name="Shape 9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patent concepts relevant to software.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914400" y="1371600"/>
            <a:ext cx="10464800"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Roboto"/>
              <a:buNone/>
              <a:defRPr b="0" i="0" sz="54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914400" y="3505200"/>
            <a:ext cx="85343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Roboto"/>
                <a:ea typeface="Roboto"/>
                <a:cs typeface="Roboto"/>
                <a:sym typeface="Roboto"/>
              </a:defRPr>
            </a:lvl1pPr>
            <a:lvl2pPr indent="0" lvl="1" marL="457200" marR="0" rtl="0" algn="ctr">
              <a:spcBef>
                <a:spcPts val="400"/>
              </a:spcBef>
              <a:buClr>
                <a:schemeClr val="accent1"/>
              </a:buClr>
              <a:buFont typeface="Arial"/>
              <a:buNone/>
              <a:defRPr b="0" i="0" sz="2000" u="none" cap="none" strike="noStrike">
                <a:solidFill>
                  <a:srgbClr val="8B8B8D"/>
                </a:solidFill>
                <a:latin typeface="Roboto"/>
                <a:ea typeface="Roboto"/>
                <a:cs typeface="Roboto"/>
                <a:sym typeface="Roboto"/>
              </a:defRPr>
            </a:lvl2pPr>
            <a:lvl3pPr indent="0" lvl="2" marL="914400" marR="0" rtl="0" algn="ctr">
              <a:spcBef>
                <a:spcPts val="360"/>
              </a:spcBef>
              <a:buClr>
                <a:schemeClr val="accent1"/>
              </a:buClr>
              <a:buFont typeface="Arial"/>
              <a:buNone/>
              <a:defRPr b="0" i="0" sz="1800" u="none" cap="none" strike="noStrike">
                <a:solidFill>
                  <a:srgbClr val="8B8B8D"/>
                </a:solidFill>
                <a:latin typeface="Roboto"/>
                <a:ea typeface="Roboto"/>
                <a:cs typeface="Roboto"/>
                <a:sym typeface="Roboto"/>
              </a:defRPr>
            </a:lvl3pPr>
            <a:lvl4pPr indent="0" lvl="3" marL="1371600" marR="0" rtl="0" algn="ctr">
              <a:spcBef>
                <a:spcPts val="320"/>
              </a:spcBef>
              <a:buClr>
                <a:schemeClr val="accent1"/>
              </a:buClr>
              <a:buFont typeface="Arial"/>
              <a:buNone/>
              <a:defRPr b="0" i="0" sz="1600" u="none" cap="none" strike="noStrike">
                <a:solidFill>
                  <a:srgbClr val="8B8B8D"/>
                </a:solidFill>
                <a:latin typeface="Roboto"/>
                <a:ea typeface="Roboto"/>
                <a:cs typeface="Roboto"/>
                <a:sym typeface="Roboto"/>
              </a:defRPr>
            </a:lvl4pPr>
            <a:lvl5pPr indent="0" lvl="4" marL="1828800" marR="0" rtl="0" algn="ctr">
              <a:spcBef>
                <a:spcPts val="280"/>
              </a:spcBef>
              <a:buClr>
                <a:schemeClr val="accent1"/>
              </a:buClr>
              <a:buFont typeface="Arial"/>
              <a:buNone/>
              <a:defRPr b="0" i="0" sz="1400" u="none" cap="none" strike="noStrike">
                <a:solidFill>
                  <a:srgbClr val="8B8B8D"/>
                </a:solidFill>
                <a:latin typeface="Roboto"/>
                <a:ea typeface="Roboto"/>
                <a:cs typeface="Roboto"/>
                <a:sym typeface="Roboto"/>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cxnSp>
        <p:nvCxnSpPr>
          <p:cNvPr id="19" name="Shape 19"/>
          <p:cNvCxnSpPr/>
          <p:nvPr/>
        </p:nvCxnSpPr>
        <p:spPr>
          <a:xfrm>
            <a:off x="914400" y="3398519"/>
            <a:ext cx="10464800" cy="1587"/>
          </a:xfrm>
          <a:prstGeom prst="straightConnector1">
            <a:avLst/>
          </a:prstGeom>
          <a:noFill/>
          <a:ln cap="flat" cmpd="sng" w="19050">
            <a:solidFill>
              <a:schemeClr val="dk2"/>
            </a:solidFill>
            <a:prstDash val="solid"/>
            <a:round/>
            <a:headEnd len="med" w="med" type="none"/>
            <a:tailEnd len="med" w="med" type="none"/>
          </a:ln>
        </p:spPr>
      </p:cxnSp>
      <p:sp>
        <p:nvSpPr>
          <p:cNvPr id="20" name="Shape 20"/>
          <p:cNvSpPr txBox="1"/>
          <p:nvPr/>
        </p:nvSpPr>
        <p:spPr>
          <a:xfrm>
            <a:off x="3983485" y="6488667"/>
            <a:ext cx="432662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pic>
        <p:nvPicPr>
          <p:cNvPr id="24" name="Shape 24"/>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609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2" type="body"/>
          </p:nvPr>
        </p:nvSpPr>
        <p:spPr>
          <a:xfrm>
            <a:off x="6197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29" name="Shape 29"/>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0"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35" name="Shape 35"/>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46" name="Shape 46"/>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1" name="Shape 11"/>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3" name="Shape 13"/>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4" name="Shape 14"/>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6"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38" name="Shape 38"/>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oboto"/>
              <a:buNone/>
              <a:defRPr b="0" i="0" sz="40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lt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lt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lt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lt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lt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9pPr>
          </a:lstStyle>
          <a:p/>
        </p:txBody>
      </p:sp>
      <p:sp>
        <p:nvSpPr>
          <p:cNvPr id="40" name="Shape 40"/>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41" name="Shape 41"/>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2" name="Shape 42"/>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 Id="rId11" Type="http://schemas.openxmlformats.org/officeDocument/2006/relationships/image" Target="../media/image1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914400" y="1371600"/>
            <a:ext cx="10464800" cy="1927224"/>
          </a:xfrm>
          <a:prstGeom prst="rect">
            <a:avLst/>
          </a:prstGeom>
          <a:noFill/>
          <a:ln>
            <a:noFill/>
          </a:ln>
        </p:spPr>
        <p:txBody>
          <a:bodyPr anchorCtr="0" anchor="b" bIns="45700" lIns="91425" rIns="91425" tIns="45700">
            <a:noAutofit/>
          </a:bodyPr>
          <a:lstStyle/>
          <a:p>
            <a:pPr indent="0" lvl="0" marL="0" marR="0" rtl="0" algn="l">
              <a:spcBef>
                <a:spcPts val="0"/>
              </a:spcBef>
              <a:buClr>
                <a:srgbClr val="E56B45"/>
              </a:buClr>
              <a:buSzPct val="25000"/>
              <a:buFont typeface="Roboto"/>
              <a:buNone/>
            </a:pPr>
            <a:r>
              <a:rPr b="0" i="0" lang="en-US" sz="5400" u="none" cap="none" strike="noStrik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b="0" l="0" r="0" t="0"/>
          <a:stretch/>
        </p:blipFill>
        <p:spPr>
          <a:xfrm>
            <a:off x="1043270" y="874712"/>
            <a:ext cx="2628899" cy="1460500"/>
          </a:xfrm>
          <a:prstGeom prst="rect">
            <a:avLst/>
          </a:prstGeom>
          <a:noFill/>
          <a:ln>
            <a:noFill/>
          </a:ln>
        </p:spPr>
      </p:pic>
      <p:sp>
        <p:nvSpPr>
          <p:cNvPr id="54" name="Shape 54"/>
          <p:cNvSpPr txBox="1"/>
          <p:nvPr>
            <p:ph idx="1" type="subTitle"/>
          </p:nvPr>
        </p:nvSpPr>
        <p:spPr>
          <a:xfrm>
            <a:off x="914400" y="3505200"/>
            <a:ext cx="10459774" cy="277946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590" u="none" cap="none" strike="noStrike">
                <a:solidFill>
                  <a:schemeClr val="dk1"/>
                </a:solidFill>
                <a:latin typeface="Roboto"/>
                <a:ea typeface="Roboto"/>
                <a:cs typeface="Roboto"/>
                <a:sym typeface="Roboto"/>
              </a:rPr>
              <a:t>OpenChain 설명서 1.1을 위한 FOSS 교육 참조 슬라이드</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44"/>
              </a:spcBef>
              <a:spcAft>
                <a:spcPts val="0"/>
              </a:spcAft>
              <a:buClr>
                <a:schemeClr val="accent1"/>
              </a:buClr>
              <a:buSzPct val="25000"/>
              <a:buFont typeface="Arial"/>
              <a:buNone/>
            </a:pPr>
            <a:r>
              <a:rPr b="0" i="0" lang="en-US" sz="2220" u="none" cap="none" strike="noStrike">
                <a:solidFill>
                  <a:schemeClr val="dk1"/>
                </a:solidFill>
                <a:latin typeface="Roboto"/>
                <a:ea typeface="Roboto"/>
                <a:cs typeface="Roboto"/>
                <a:sym typeface="Roboto"/>
              </a:rPr>
              <a:t>CC0-1.0에 따라 배포되었습니다.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제한없이 이 슬라이드를 사용, 수정 및 공유할 수 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또한 보증이 적용되지 않습니다.</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07"/>
              </a:spcBef>
              <a:buClr>
                <a:schemeClr val="accent1"/>
              </a:buClr>
              <a:buSzPct val="25000"/>
              <a:buFont typeface="Arial"/>
              <a:buNone/>
            </a:pPr>
            <a:r>
              <a:rPr b="0" i="0" lang="en-US" sz="2035" u="none" cap="none" strike="noStrike">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b="0" i="0" lang="en-US" sz="2035" u="none" cap="none" strike="noStrike">
                <a:solidFill>
                  <a:schemeClr val="dk1"/>
                </a:solidFill>
                <a:latin typeface="Roboto Condensed"/>
                <a:ea typeface="Roboto Condensed"/>
                <a:cs typeface="Roboto Condensed"/>
                <a:sym typeface="Roboto Condensed"/>
              </a:rPr>
            </a:br>
            <a:r>
              <a:rPr b="0" i="0" lang="en-US" sz="2035" u="none" cap="none" strike="noStrike">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라이선스</a:t>
            </a:r>
          </a:p>
        </p:txBody>
      </p:sp>
      <p:sp>
        <p:nvSpPr>
          <p:cNvPr id="118" name="Shape 118"/>
          <p:cNvSpPr txBox="1"/>
          <p:nvPr>
            <p:ph idx="1" type="body"/>
          </p:nvPr>
        </p:nvSpPr>
        <p:spPr>
          <a:xfrm>
            <a:off x="838200" y="1481771"/>
            <a:ext cx="10515599"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"라이선스"는 저작권 또는 특허권 소유자가 다른 사람에게 허가 또는 권리를 부여하는 방식임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라이선스는 다음 사항에 제한될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허용된 사용 유형 (상업적 / 비상업적, 배포, 파생 저작물 / 제조, 제조?, 제조?))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배타적 또는 비배타적인 조건</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지리적 범위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영구적 또는 시간 제한 기간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라이센스에는 부여를 위한 조건이 있을 수 있음</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이는 특정 의무를 준수하는 경우에만 라이선스를 취득한다는 의미임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예: 저작자 표시 또는 상호 라이선스 제공</a:t>
            </a:r>
          </a:p>
          <a:p>
            <a:pPr indent="-182880" lvl="0" marL="182880" marR="0" rtl="0" algn="l">
              <a:spcBef>
                <a:spcPts val="480"/>
              </a:spcBef>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125" name="Shape 125"/>
          <p:cNvSpPr txBox="1"/>
          <p:nvPr>
            <p:ph idx="1" type="body"/>
          </p:nvPr>
        </p:nvSpPr>
        <p:spPr>
          <a:xfrm>
            <a:off x="923925" y="1682150"/>
            <a:ext cx="10515599" cy="42680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저작권법은 어떤 유형의 자료를 보호합니까?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소프트웨어에 대해 가장 중요한 저작권 권한은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소프트웨어가 특허 대상이 될 수 있습니까?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특허가 특허 소유자에게 부여하는 권리는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자신의 소프트웨어를 독자적으로 개발하는 경우,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해당 소프트웨어에 대한 제3자의 저작권 라이선스가 필요할 수 있습니까?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특허 라이선스는 어떻습니까?</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2장</a:t>
            </a:r>
          </a:p>
        </p:txBody>
      </p:sp>
      <p:sp>
        <p:nvSpPr>
          <p:cNvPr id="132" name="Shape 132"/>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라이선스 </a:t>
            </a:r>
          </a:p>
        </p:txBody>
      </p:sp>
      <p:sp>
        <p:nvSpPr>
          <p:cNvPr id="139" name="Shape 139"/>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라이선스는 귀속에 관한 고지 제공, 저작권 표시 보존 또는 소스 코드 제공을 위한 서면 약정과 관련된 조건을 가지고 있을 수 있음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b="0" i="0" lang="en-US" sz="2000" u="sng" cap="none" strike="noStrike">
                <a:solidFill>
                  <a:schemeClr val="hlink"/>
                </a:solidFill>
                <a:latin typeface="Roboto Mono"/>
                <a:ea typeface="Roboto Mono"/>
                <a:cs typeface="Roboto Mono"/>
                <a:sym typeface="Roboto Mono"/>
                <a:hlinkClick r:id="rId3"/>
              </a:rPr>
              <a:t>http://www.opensource.org/licenses/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Permissive FOSS 라이선스</a:t>
            </a:r>
          </a:p>
        </p:txBody>
      </p:sp>
      <p:sp>
        <p:nvSpPr>
          <p:cNvPr id="146" name="Shape 146"/>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Permissive FOSS 라이선스: 제한이 최소한인 FOSS 라이선스를 설명하기 위해 자주 사용되는 용어</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예: BSD-3-Clause</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특정 허가 없이 파생 저작물을 추천하기 위해 기여자 이름의 사용을 제한하는 조항이 포함되어 있음</a:t>
            </a:r>
          </a:p>
          <a:p>
            <a:pPr indent="-182880" lvl="0" marL="182880" marR="0" rtl="0" algn="l">
              <a:spcBef>
                <a:spcPts val="500"/>
              </a:spcBef>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라이선스 상호주의 및 Copyleft 라이선스</a:t>
            </a:r>
          </a:p>
        </p:txBody>
      </p:sp>
      <p:sp>
        <p:nvSpPr>
          <p:cNvPr id="153" name="Shape 153"/>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이를 "Copyleft" 또는 "상호주의" 효과라고 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GPL-2.0의 라이선스 상호주의 예:</a:t>
            </a:r>
          </a:p>
          <a:p>
            <a:pPr indent="0" lvl="1" marL="457200" marR="0" rtl="0" algn="l">
              <a:spcBef>
                <a:spcPts val="400"/>
              </a:spcBef>
              <a:spcAft>
                <a:spcPts val="0"/>
              </a:spcAft>
              <a:buClr>
                <a:schemeClr val="accent1"/>
              </a:buClr>
              <a:buSzPct val="25000"/>
              <a:buFont typeface="Arial"/>
              <a:buNone/>
            </a:pPr>
            <a:r>
              <a:rPr b="0" i="1" lang="en-US" sz="2000" u="none" cap="none" strike="noStrik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상호주의 또는 Copyleft 절을 포함하는 라이선스에는 GPL, LGPL, AGPL, MPL 및 CDDL의 모든 버전이 포함됨 </a:t>
            </a:r>
          </a:p>
          <a:p>
            <a:pPr indent="0" lvl="0" marL="0" marR="0" rtl="0" algn="l">
              <a:spcBef>
                <a:spcPts val="480"/>
              </a:spcBef>
              <a:spcAft>
                <a:spcPts val="0"/>
              </a:spcAft>
              <a:buClr>
                <a:schemeClr val="accent1"/>
              </a:buClr>
              <a:buSzPct val="25000"/>
              <a:buFont typeface="Arial"/>
              <a:buNone/>
            </a:pPr>
            <a:r>
              <a:t/>
            </a:r>
            <a:endParaRPr b="0" i="1"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독점 라이선스 또는 폐쇄 소스</a:t>
            </a:r>
          </a:p>
        </p:txBody>
      </p:sp>
      <p:sp>
        <p:nvSpPr>
          <p:cNvPr id="160" name="Shape 160"/>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기타 비 FOSS 라이선스 상황</a:t>
            </a:r>
          </a:p>
        </p:txBody>
      </p:sp>
      <p:sp>
        <p:nvSpPr>
          <p:cNvPr id="167" name="Shape 167"/>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프리웨어 – 독점 라이선스 하에서 무료 또는 매우 저렴한 비용으로 배포되는 소프트웨어</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소스 코드가 사용 가능하거나 사용 가능하지 않을 수 있으며, 파생 저작물 생성은 일반적으로 제한됨</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셰어웨어 –  제한된 시간 동안 제한된 기능을 사용자에게 시범적으로 무료 제공하는 독점 소프트웨어</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기타 비 FOSS 라이선스 상황</a:t>
            </a:r>
          </a:p>
        </p:txBody>
      </p:sp>
      <p:sp>
        <p:nvSpPr>
          <p:cNvPr id="174" name="Shape 174"/>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“Non-commercial” – some licenses have most of the characteristics of a FOSS license, but are limited to non-commercial use (e.g. CC-BY-NC).</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FOSS by definition cannot limit the field of use of the software</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Public Domain</a:t>
            </a:r>
          </a:p>
        </p:txBody>
      </p:sp>
      <p:sp>
        <p:nvSpPr>
          <p:cNvPr id="181" name="Shape 181"/>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term </a:t>
            </a:r>
            <a:r>
              <a:rPr b="1" i="0" lang="en-US" sz="2400" u="none" cap="none" strike="noStrike">
                <a:solidFill>
                  <a:schemeClr val="dk1"/>
                </a:solidFill>
                <a:latin typeface="Roboto"/>
                <a:ea typeface="Roboto"/>
                <a:cs typeface="Roboto"/>
                <a:sym typeface="Roboto"/>
              </a:rPr>
              <a:t>public domain </a:t>
            </a:r>
            <a:r>
              <a:rPr b="0" i="0" lang="en-US" sz="2400" u="none" cap="none" strike="noStrike">
                <a:solidFill>
                  <a:schemeClr val="dk1"/>
                </a:solidFill>
                <a:latin typeface="Roboto"/>
                <a:ea typeface="Roboto"/>
                <a:cs typeface="Roboto"/>
                <a:sym typeface="Roboto"/>
              </a:rPr>
              <a:t>refers to software not protected by law and therefore usable by the public without requiring a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Developers may include a </a:t>
            </a:r>
            <a:r>
              <a:rPr b="0" i="1" lang="en-US" sz="2400" u="none" cap="none" strike="noStrike">
                <a:solidFill>
                  <a:schemeClr val="dk1"/>
                </a:solidFill>
                <a:latin typeface="Roboto"/>
                <a:ea typeface="Roboto"/>
                <a:cs typeface="Roboto"/>
                <a:sym typeface="Roboto"/>
              </a:rPr>
              <a:t>public domain declaration</a:t>
            </a:r>
            <a:r>
              <a:rPr b="0" i="0" lang="en-US" sz="2400" u="none" cap="none" strike="noStrike">
                <a:solidFill>
                  <a:schemeClr val="dk1"/>
                </a:solidFill>
                <a:latin typeface="Roboto"/>
                <a:ea typeface="Roboto"/>
                <a:cs typeface="Roboto"/>
                <a:sym typeface="Roboto"/>
              </a:rPr>
              <a:t> with their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 g., “All of the code and documentation in this software has been dedicated to the public domain by the authors.”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public domain declaration is not the same as a FOSS license</a:t>
            </a:r>
          </a:p>
          <a:p>
            <a:pPr indent="-190500" lvl="1"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OpenChain 교육과정이란 무엇입니까?</a:t>
            </a:r>
          </a:p>
        </p:txBody>
      </p:sp>
      <p:sp>
        <p:nvSpPr>
          <p:cNvPr id="61" name="Shape 61"/>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프로젝트의 핵심은 </a:t>
            </a:r>
            <a:r>
              <a:rPr b="1" i="0" lang="en-US" sz="2400" u="none" cap="none" strike="noStrike">
                <a:solidFill>
                  <a:schemeClr val="dk1"/>
                </a:solidFill>
                <a:latin typeface="Roboto"/>
                <a:ea typeface="Roboto"/>
                <a:cs typeface="Roboto"/>
                <a:sym typeface="Roboto"/>
              </a:rPr>
              <a:t>설명서</a:t>
            </a:r>
            <a:r>
              <a:rPr b="0" i="0" lang="en-US" sz="2400" u="none" cap="none" strike="noStrike">
                <a:solidFill>
                  <a:schemeClr val="dk1"/>
                </a:solidFill>
                <a:latin typeface="Roboto"/>
                <a:ea typeface="Roboto"/>
                <a:cs typeface="Roboto"/>
                <a:sym typeface="Roboto"/>
              </a:rPr>
              <a:t>입니다. 이는 FOSS Compliance 프로그램이 만족해야하는 핵심 요구 사항을 식별하고 공개합니다.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a:t>
            </a:r>
            <a:r>
              <a:rPr b="1" i="0" lang="en-US" sz="2400" u="none" cap="none" strike="noStrike">
                <a:solidFill>
                  <a:schemeClr val="dk1"/>
                </a:solidFill>
                <a:latin typeface="Roboto"/>
                <a:ea typeface="Roboto"/>
                <a:cs typeface="Roboto"/>
                <a:sym typeface="Roboto"/>
              </a:rPr>
              <a:t>교육과정</a:t>
            </a:r>
            <a:r>
              <a:rPr b="0" i="0" lang="en-US" sz="2400" u="none" cap="none" strike="noStrike">
                <a:solidFill>
                  <a:schemeClr val="dk1"/>
                </a:solidFill>
                <a:latin typeface="Roboto"/>
                <a:ea typeface="Roboto"/>
                <a:cs typeface="Roboto"/>
                <a:sym typeface="Roboto"/>
              </a:rPr>
              <a:t>은 자유롭게 사용할 수있는 교육 자료를 제공함으로 설명서를 지원합니다.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자세한 내용은 다음을 참조하십시오: </a:t>
            </a:r>
            <a:r>
              <a:rPr b="0" i="0" lang="en-US" sz="2400" u="none" cap="none" strike="noStrike">
                <a:solidFill>
                  <a:schemeClr val="dk1"/>
                </a:solidFill>
                <a:latin typeface="Roboto Mono"/>
                <a:ea typeface="Roboto Mono"/>
                <a:cs typeface="Roboto Mono"/>
                <a:sym typeface="Roboto Mono"/>
              </a:rPr>
              <a:t>https://www.openchainproject.org</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Compatibility</a:t>
            </a:r>
          </a:p>
        </p:txBody>
      </p:sp>
      <p:sp>
        <p:nvSpPr>
          <p:cNvPr id="188" name="Shape 188"/>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License compatibility is the process of ensuring that license terms do not conflict.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If one license requires you to do something and another prohibits doing that, the licenses conflict and are not compatible</a:t>
            </a:r>
            <a:r>
              <a:rPr b="0" i="0" lang="en-US" sz="2400" u="none" cap="none" strike="noStrike">
                <a:solidFill>
                  <a:schemeClr val="dk1"/>
                </a:solidFill>
                <a:latin typeface="Roboto"/>
                <a:ea typeface="Roboto"/>
                <a:cs typeface="Roboto"/>
                <a:sym typeface="Roboto"/>
              </a:rPr>
              <a:t> if the combination of the two software modules trigger the obligations under a license.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GPL-2.0 and EPL-1.0 each extend their obligations to “derivative works” which are distributed.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If a GPL-2.0 module is combined with an EPL-1.0 module and the merged module is distributed, that module must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GPL-2.0) be distributed under GPL-2.0 only, and</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EPL-1.0) under EPL-1.0 only.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The distributor cannot satisfy both conditions at once so the module may not be distributed.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This is an example of </a:t>
            </a:r>
            <a:r>
              <a:rPr b="0" i="1" lang="en-US" sz="1600" u="none" cap="none" strike="noStrike">
                <a:solidFill>
                  <a:schemeClr val="dk1"/>
                </a:solidFill>
                <a:latin typeface="Roboto"/>
                <a:ea typeface="Roboto"/>
                <a:cs typeface="Roboto"/>
                <a:sym typeface="Roboto"/>
              </a:rPr>
              <a:t>license incompatibility.</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spcBef>
                <a:spcPts val="400"/>
              </a:spcBef>
              <a:buClr>
                <a:schemeClr val="accent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The definition of “derivative work” is subject to different views in the FOSS community and</a:t>
            </a:r>
            <a:br>
              <a:rPr b="0" i="0" lang="en-US" sz="2000" u="none" cap="none" strike="noStrike">
                <a:solidFill>
                  <a:schemeClr val="dk1"/>
                </a:solidFill>
                <a:latin typeface="Roboto Condensed"/>
                <a:ea typeface="Roboto Condensed"/>
                <a:cs typeface="Roboto Condensed"/>
                <a:sym typeface="Roboto Condensed"/>
              </a:rPr>
            </a:br>
            <a:r>
              <a:rPr b="0" i="0" lang="en-US" sz="2000" u="none" cap="none" strike="noStrik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Notices</a:t>
            </a:r>
          </a:p>
        </p:txBody>
      </p:sp>
      <p:sp>
        <p:nvSpPr>
          <p:cNvPr id="195" name="Shape 195"/>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Copyright notice </a:t>
            </a:r>
            <a:r>
              <a:rPr b="0" i="0" lang="en-US" sz="2400" u="none" cap="none" strike="noStrike">
                <a:solidFill>
                  <a:schemeClr val="dk1"/>
                </a:solidFill>
                <a:latin typeface="Roboto"/>
                <a:ea typeface="Roboto"/>
                <a:cs typeface="Roboto"/>
                <a:sym typeface="Roboto"/>
              </a:rPr>
              <a:t>– an identifier placed on copies of the work to inform the world of copyright ownership. </a:t>
            </a:r>
            <a:r>
              <a:rPr b="0" i="0" lang="en-US" sz="2400" u="none" cap="none" strike="noStrike">
                <a:solidFill>
                  <a:srgbClr val="000000"/>
                </a:solidFill>
                <a:latin typeface="Roboto"/>
                <a:ea typeface="Roboto"/>
                <a:cs typeface="Roboto"/>
                <a:sym typeface="Roboto"/>
              </a:rPr>
              <a:t>Example: </a:t>
            </a:r>
            <a:r>
              <a:rPr b="0" i="0" lang="en-US" sz="2000" u="none" cap="none" strike="noStrike">
                <a:solidFill>
                  <a:schemeClr val="dk1"/>
                </a:solidFill>
                <a:latin typeface="Roboto Mono"/>
                <a:ea typeface="Roboto Mono"/>
                <a:cs typeface="Roboto Mono"/>
                <a:sym typeface="Roboto Mono"/>
              </a:rPr>
              <a:t>Copyright © A. Person (2016)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License notice</a:t>
            </a:r>
            <a:r>
              <a:rPr b="0" i="0" lang="en-US" sz="2400" u="none" cap="none" strike="noStrike">
                <a:solidFill>
                  <a:schemeClr val="dk1"/>
                </a:solidFill>
                <a:latin typeface="Roboto"/>
                <a:ea typeface="Roboto"/>
                <a:cs typeface="Roboto"/>
                <a:sym typeface="Roboto"/>
              </a:rPr>
              <a:t> – a notice that specifies and acknowledges the license terms and conditions of the FOSS included in the product.</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Attribution notice </a:t>
            </a:r>
            <a:r>
              <a:rPr b="0" i="0" lang="en-US" sz="2400" u="none" cap="none" strike="noStrik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indent="-182880" lvl="0" marL="182880" marR="0" rtl="0" algn="l">
              <a:spcBef>
                <a:spcPts val="480"/>
              </a:spcBef>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Modification notice </a:t>
            </a:r>
            <a:r>
              <a:rPr b="0" i="0" lang="en-US" sz="2400" u="none" cap="none" strike="noStrik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Multi-Licensing</a:t>
            </a:r>
          </a:p>
        </p:txBody>
      </p:sp>
      <p:sp>
        <p:nvSpPr>
          <p:cNvPr id="202" name="Shape 202"/>
          <p:cNvSpPr txBox="1"/>
          <p:nvPr>
            <p:ph idx="1" type="body"/>
          </p:nvPr>
        </p:nvSpPr>
        <p:spPr>
          <a:xfrm>
            <a:off x="556966" y="1481771"/>
            <a:ext cx="11451234" cy="513667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when software is “dual licensed,” the copyright owner gives each recipient the choice of two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Note: This should not be confused for situations in which a licensor imposes more than one license, and you must comply with </a:t>
            </a:r>
            <a:r>
              <a:rPr b="0" i="1" lang="en-US" sz="2400" u="none" cap="none" strike="noStrike">
                <a:solidFill>
                  <a:schemeClr val="dk1"/>
                </a:solidFill>
                <a:latin typeface="Roboto"/>
                <a:ea typeface="Roboto"/>
                <a:cs typeface="Roboto"/>
                <a:sym typeface="Roboto"/>
              </a:rPr>
              <a:t>all</a:t>
            </a:r>
            <a:r>
              <a:rPr b="0" i="0" lang="en-US" sz="2400" u="none" cap="none" strike="noStrike">
                <a:solidFill>
                  <a:schemeClr val="dk1"/>
                </a:solidFill>
                <a:latin typeface="Roboto"/>
                <a:ea typeface="Roboto"/>
                <a:cs typeface="Roboto"/>
                <a:sym typeface="Roboto"/>
              </a:rPr>
              <a:t> of them</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209" name="Shape 209"/>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typical obligations of a permissive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permissive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license reciprocity mean?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copyleft-style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needs to be distributed for code used under a copyleft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Are Freeware and Shareware software considered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multi-license?</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3</a:t>
            </a:r>
          </a:p>
        </p:txBody>
      </p:sp>
      <p:sp>
        <p:nvSpPr>
          <p:cNvPr id="216" name="Shape 216"/>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Goals</a:t>
            </a:r>
          </a:p>
        </p:txBody>
      </p:sp>
      <p:sp>
        <p:nvSpPr>
          <p:cNvPr id="223" name="Shape 223"/>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Know your obligations. </a:t>
            </a:r>
            <a:r>
              <a:rPr b="0" i="0" lang="en-US" sz="2400" u="none" cap="none" strike="noStrike">
                <a:solidFill>
                  <a:schemeClr val="dk1"/>
                </a:solidFill>
                <a:latin typeface="Roboto"/>
                <a:ea typeface="Roboto"/>
                <a:cs typeface="Roboto"/>
                <a:sym typeface="Roboto"/>
              </a:rPr>
              <a:t>You should have a process for identifying and tracking FOSS components that are present in your software</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Satisfy license obligations. </a:t>
            </a:r>
            <a:r>
              <a:rPr b="0" i="0" lang="en-US" sz="2400" u="none" cap="none" strike="noStrike">
                <a:solidFill>
                  <a:schemeClr val="dk1"/>
                </a:solidFill>
                <a:latin typeface="Roboto"/>
                <a:ea typeface="Roboto"/>
                <a:cs typeface="Roboto"/>
                <a:sym typeface="Roboto"/>
              </a:rPr>
              <a:t>Your process should be capable of handling FOSS license obligations that arise from your organization’s business practices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Compliance Obligations Must Be Satisfied?</a:t>
            </a:r>
          </a:p>
        </p:txBody>
      </p:sp>
      <p:sp>
        <p:nvSpPr>
          <p:cNvPr id="230" name="Shape 23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Depending on the FOSS license(s) involved, your compliance obligations may consist of:</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rgbClr val="292934"/>
                </a:solidFill>
                <a:latin typeface="Roboto"/>
                <a:ea typeface="Roboto"/>
                <a:cs typeface="Roboto"/>
                <a:sym typeface="Roboto"/>
              </a:rPr>
              <a:t>Attribution</a:t>
            </a:r>
            <a:r>
              <a:rPr b="1" i="0" lang="en-US" sz="2000" u="none" cap="none" strike="noStrike">
                <a:solidFill>
                  <a:schemeClr val="dk1"/>
                </a:solidFill>
                <a:latin typeface="Roboto"/>
                <a:ea typeface="Roboto"/>
                <a:cs typeface="Roboto"/>
                <a:sym typeface="Roboto"/>
              </a:rPr>
              <a:t> and Notices.</a:t>
            </a:r>
            <a:r>
              <a:rPr b="0" i="0" lang="en-US" sz="2000" u="none" cap="none" strike="noStrik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Source code availability. </a:t>
            </a:r>
            <a:r>
              <a:rPr b="0" i="0" lang="en-US" sz="2000" u="none" cap="none" strike="noStrik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Reciprocity. </a:t>
            </a:r>
            <a:r>
              <a:rPr b="0" i="0" lang="en-US" sz="2000" u="none" cap="none" strike="noStrike">
                <a:solidFill>
                  <a:schemeClr val="dk1"/>
                </a:solidFill>
                <a:latin typeface="Roboto"/>
                <a:ea typeface="Roboto"/>
                <a:cs typeface="Roboto"/>
                <a:sym typeface="Roboto"/>
              </a:rPr>
              <a:t>You may need to maintain modified versions or derivative works under the same license that governs the FOSS component.</a:t>
            </a:r>
          </a:p>
          <a:p>
            <a:pPr indent="-182880" lvl="0" marL="182880" marR="0" rtl="0" algn="l">
              <a:spcBef>
                <a:spcPts val="400"/>
              </a:spcBef>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Other terms. </a:t>
            </a:r>
            <a:r>
              <a:rPr b="0" i="0" lang="en-US" sz="2000" u="none" cap="none" strike="noStrik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Distribution</a:t>
            </a:r>
          </a:p>
        </p:txBody>
      </p:sp>
      <p:sp>
        <p:nvSpPr>
          <p:cNvPr id="237" name="Shape 237"/>
          <p:cNvSpPr txBox="1"/>
          <p:nvPr>
            <p:ph idx="1" type="body"/>
          </p:nvPr>
        </p:nvSpPr>
        <p:spPr>
          <a:xfrm>
            <a:off x="838200" y="1564976"/>
            <a:ext cx="10515599" cy="4887348"/>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Dissemination of material to an outside entity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Applications downloaded to a user’s machine or mobile device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JavaScript, web client, or other code that is downloaded to the user’s machine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For some FOSS licenses, access via a computer network can be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“trigger” event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Modification</a:t>
            </a:r>
          </a:p>
        </p:txBody>
      </p:sp>
      <p:sp>
        <p:nvSpPr>
          <p:cNvPr id="244" name="Shape 24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Changes to the existing program (e.g., additions, deletions of code in a file, combining components together)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Under some FOSS licenses, modifications may cause additional obligations upon distribution, such as: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notice of modification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accompanying source code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Licensing modifications under the same license that governs the FOSS component</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Program</a:t>
            </a:r>
          </a:p>
        </p:txBody>
      </p:sp>
      <p:sp>
        <p:nvSpPr>
          <p:cNvPr id="251" name="Shape 25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Organizations that have been successful at FOSS compliance have created their own</a:t>
            </a:r>
            <a:r>
              <a:rPr b="0" i="1" lang="en-US" sz="2400" u="none" cap="none" strike="noStrike">
                <a:solidFill>
                  <a:schemeClr val="dk1"/>
                </a:solidFill>
                <a:latin typeface="Roboto"/>
                <a:ea typeface="Roboto"/>
                <a:cs typeface="Roboto"/>
                <a:sym typeface="Roboto"/>
              </a:rPr>
              <a:t> FOSS Compliance Programs</a:t>
            </a:r>
            <a:r>
              <a:rPr b="0" i="0" lang="en-US" sz="2400" u="none" cap="none" strike="noStrike">
                <a:solidFill>
                  <a:schemeClr val="dk1"/>
                </a:solidFill>
                <a:latin typeface="Roboto"/>
                <a:ea typeface="Roboto"/>
                <a:cs typeface="Roboto"/>
                <a:sym typeface="Roboto"/>
              </a:rPr>
              <a:t> (consisting of policies, processes, training and tools) to:</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Facilitate effective usage of FOSS in their products (commercial or otherwise)</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Respect FOSS developer/owner rights and comply with license obligations</a:t>
            </a:r>
          </a:p>
          <a:p>
            <a:pPr indent="-457200" lvl="0" marL="457200" marR="0" rtl="0" algn="l">
              <a:spcBef>
                <a:spcPts val="480"/>
              </a:spcBef>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목차</a:t>
            </a:r>
          </a:p>
        </p:txBody>
      </p:sp>
      <p:sp>
        <p:nvSpPr>
          <p:cNvPr id="68" name="Shape 68"/>
          <p:cNvSpPr txBox="1"/>
          <p:nvPr>
            <p:ph idx="1" type="body"/>
          </p:nvPr>
        </p:nvSpPr>
        <p:spPr>
          <a:xfrm>
            <a:off x="609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지적 재산권이란 무엇입니까?</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라이선스 소개</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Compliance 소개</a:t>
            </a:r>
          </a:p>
          <a:p>
            <a:pPr indent="-514350" lvl="0" marL="514350" marR="0" rtl="0" algn="l">
              <a:spcBef>
                <a:spcPts val="560"/>
              </a:spcBef>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검토를 위한 주요 소프트웨어 개념</a:t>
            </a:r>
          </a:p>
        </p:txBody>
      </p:sp>
      <p:sp>
        <p:nvSpPr>
          <p:cNvPr id="69" name="Shape 69"/>
          <p:cNvSpPr txBox="1"/>
          <p:nvPr>
            <p:ph idx="2" type="body"/>
          </p:nvPr>
        </p:nvSpPr>
        <p:spPr>
          <a:xfrm>
            <a:off x="6197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FOSS 검토 실행</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종단간 Compliance 관리</a:t>
            </a:r>
            <a:br>
              <a:rPr b="0" i="0" lang="en-US" sz="2800" u="none" cap="none" strike="noStrike">
                <a:solidFill>
                  <a:schemeClr val="dk1"/>
                </a:solidFill>
                <a:latin typeface="Roboto"/>
                <a:ea typeface="Roboto"/>
                <a:cs typeface="Roboto"/>
                <a:sym typeface="Roboto"/>
              </a:rPr>
            </a:br>
            <a:r>
              <a:rPr b="0" i="0" lang="en-US" sz="2800" u="none" cap="none" strike="noStrike">
                <a:solidFill>
                  <a:schemeClr val="dk1"/>
                </a:solidFill>
                <a:latin typeface="Roboto"/>
                <a:ea typeface="Roboto"/>
                <a:cs typeface="Roboto"/>
                <a:sym typeface="Roboto"/>
              </a:rPr>
              <a:t>(사례 프로세스)</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Compliance 함정 피하기</a:t>
            </a:r>
          </a:p>
          <a:p>
            <a:pPr indent="-514350" lvl="0" marL="514350" marR="0" rtl="0" algn="l">
              <a:spcBef>
                <a:spcPts val="560"/>
              </a:spcBef>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Implementing Compliance Practices</a:t>
            </a:r>
          </a:p>
        </p:txBody>
      </p:sp>
      <p:sp>
        <p:nvSpPr>
          <p:cNvPr id="258" name="Shape 25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lnSpc>
                <a:spcPct val="130000"/>
              </a:lnSpc>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Prepare business processes and sufficient staff to handle: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Identification of the origin and license of all internal and external software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Tracking FOSS software within the development process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Performing FOSS review and identifying license obligations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Fulfillment of license obligations when product ships </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Oversight for FOSS Compliance Program, creation of policy, and compliance decisions</a:t>
            </a:r>
          </a:p>
          <a:p>
            <a:pPr indent="-182880" lvl="0" marL="182880" marR="0" rtl="0" algn="l">
              <a:lnSpc>
                <a:spcPct val="130000"/>
              </a:lnSpc>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Benefits</a:t>
            </a:r>
          </a:p>
        </p:txBody>
      </p:sp>
      <p:sp>
        <p:nvSpPr>
          <p:cNvPr id="265" name="Shape 26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Benefits of a robust FOSS Compliance program include: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benefits of FOSS and how it impacts your organization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costs and risks associated with using FOSS </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knowledge of available FOSS solutions</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Reduction and management of infringement risk, increased respect of FOSS developers/owners’ licensing choices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Fostering relationships with the FOSS community and FOSS organizations</a:t>
            </a:r>
          </a:p>
          <a:p>
            <a:pPr indent="-182880" lvl="0" marL="182880" marR="0" rtl="0" algn="l">
              <a:lnSpc>
                <a:spcPct val="129998"/>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272" name="Shape 27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13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FOSS compliance mean?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two main goals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List and describe important business practices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some benefits of a FOSS Compliance Program?</a:t>
            </a:r>
          </a:p>
          <a:p>
            <a:pPr indent="0" lvl="0" marL="0" marR="0" rtl="0" algn="l">
              <a:lnSpc>
                <a:spcPct val="130000"/>
              </a:lnSpc>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4</a:t>
            </a:r>
          </a:p>
        </p:txBody>
      </p:sp>
      <p:sp>
        <p:nvSpPr>
          <p:cNvPr id="279" name="Shape 279"/>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검토를 위한 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컴포넌트를 어떻게 사용하려고 합니까?</a:t>
            </a:r>
          </a:p>
        </p:txBody>
      </p:sp>
      <p:sp>
        <p:nvSpPr>
          <p:cNvPr id="286" name="Shape 2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일반적인 시나리오는 다음과 같습니다:</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결합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링킹</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수정</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번역</a:t>
            </a:r>
          </a:p>
          <a:p>
            <a:pPr indent="-342900" lvl="0" marL="342900" marR="0" rtl="0" algn="l">
              <a:spcBef>
                <a:spcPts val="480"/>
              </a:spcBef>
              <a:spcAft>
                <a:spcPts val="0"/>
              </a:spcAft>
              <a:buClr>
                <a:schemeClr val="accent1"/>
              </a:buClr>
              <a:buSzPct val="85000"/>
              <a:buFont typeface="Arial"/>
              <a:buNone/>
            </a:pPr>
            <a:r>
              <a:t/>
            </a:r>
            <a:endParaRPr b="1"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결합</a:t>
            </a:r>
          </a:p>
        </p:txBody>
      </p:sp>
      <p:sp>
        <p:nvSpPr>
          <p:cNvPr id="293" name="Shape 293"/>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FOSS 컴포넌트의 일부를 소프트웨어 제품에 복사할 수 있습니다.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관련 용어는 다음과 같습니다.:</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통합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병합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붙여넣기</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개작</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삽입</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b="0" l="0" r="0" t="0"/>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링킹</a:t>
            </a:r>
          </a:p>
        </p:txBody>
      </p:sp>
      <p:sp>
        <p:nvSpPr>
          <p:cNvPr id="301" name="Shape 301"/>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FOSS 컴포넌트를 소프트웨어 제품과 링크하거나 연결할 수 있습니다.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관련 용어는 다음과 같습니다.:</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정적/동적 링킹</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페어링</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결합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활용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패키징</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상호의존성 생성</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b="0" l="0" r="0" t="0"/>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수정</a:t>
            </a:r>
          </a:p>
        </p:txBody>
      </p:sp>
      <p:sp>
        <p:nvSpPr>
          <p:cNvPr id="309" name="Shape 309"/>
          <p:cNvSpPr txBox="1"/>
          <p:nvPr>
            <p:ph idx="1" type="body"/>
          </p:nvPr>
        </p:nvSpPr>
        <p:spPr>
          <a:xfrm>
            <a:off x="609600" y="1600200"/>
            <a:ext cx="360488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다음을 포함하여 FOSS 컴포넌트를 변경할 수 있습니다.:</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컴포넌트에 새로운 코드 추가 / 주입</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컴포넌트의 수정, 최적화 또는 변경</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b="0" l="0" r="0" t="0"/>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chemeClr val="dk1"/>
                </a:solidFill>
                <a:latin typeface="Roboto Condensed"/>
                <a:ea typeface="Roboto Condensed"/>
                <a:cs typeface="Roboto Condensed"/>
                <a:sym typeface="Roboto Condensed"/>
              </a:rPr>
              <a:t>조정 </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최적화</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변경</a:t>
            </a:r>
          </a:p>
          <a:p>
            <a:pPr indent="0" lvl="0" marL="0" marR="0" rtl="0" algn="l">
              <a:spcBef>
                <a:spcPts val="0"/>
              </a:spcBef>
              <a:buNone/>
            </a:pPr>
            <a:r>
              <a:t/>
            </a: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추가</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주입</a:t>
            </a:r>
          </a:p>
          <a:p>
            <a:pPr indent="0" lvl="0" marL="0" marR="0" rtl="0" algn="l">
              <a:spcBef>
                <a:spcPts val="0"/>
              </a:spcBef>
              <a:buNone/>
            </a:pPr>
            <a:r>
              <a:t/>
            </a: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번역</a:t>
            </a:r>
          </a:p>
        </p:txBody>
      </p:sp>
      <p:sp>
        <p:nvSpPr>
          <p:cNvPr id="320" name="Shape 320"/>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코드를 한 상태에서 다른 상태로 변환 할 수 있습니다.</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예:</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중국어를 영어로 번역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C++에서 Java로 변환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바이너리로 컴파일</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b="0" l="0" r="0" t="0"/>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 도구</a:t>
            </a:r>
          </a:p>
        </p:txBody>
      </p:sp>
      <p:sp>
        <p:nvSpPr>
          <p:cNvPr id="328" name="Shape 328"/>
          <p:cNvSpPr txBox="1"/>
          <p:nvPr>
            <p:ph idx="1" type="body"/>
          </p:nvPr>
        </p:nvSpPr>
        <p:spPr>
          <a:xfrm>
            <a:off x="609600" y="1600200"/>
            <a:ext cx="453991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 도구가 이러한 작업 중 일부를 뒤에서 수행할 수 있습니다.</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예를 들어, 어떤 도구는 출력물에 자체 코드의 일부를 주입할 수 있습니다.</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b="0" l="0" r="0" t="0"/>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FOSS 정책</a:t>
            </a:r>
          </a:p>
        </p:txBody>
      </p:sp>
      <p:sp>
        <p:nvSpPr>
          <p:cNvPr id="76" name="Shape 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&lt;&lt;</a:t>
            </a:r>
            <a:r>
              <a:rPr b="0" i="0" lang="en-US" sz="2400" u="none" cap="none" strike="noStrik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b="0" i="0" lang="en-US" sz="2400" u="none" cap="none" strike="noStrike">
                <a:solidFill>
                  <a:schemeClr val="dk1"/>
                </a:solidFill>
                <a:latin typeface="Roboto"/>
                <a:ea typeface="Roboto"/>
                <a:cs typeface="Roboto"/>
                <a:sym typeface="Roboto"/>
              </a:rPr>
              <a:t>&gt;&gt;</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Linux Foundation Open Compliance Program에서 예제 FOSS 정책을 얻을 수 있습니다. :</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https://www.linux.com/publications/generic-foss-policy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컴포넌트가 어떻게 배포됩니까?</a:t>
            </a:r>
          </a:p>
        </p:txBody>
      </p:sp>
      <p:sp>
        <p:nvSpPr>
          <p:cNvPr id="339" name="Shape 339"/>
          <p:cNvSpPr txBox="1"/>
          <p:nvPr>
            <p:ph idx="1" type="body"/>
          </p:nvPr>
        </p:nvSpPr>
        <p:spPr>
          <a:xfrm>
            <a:off x="609600" y="1600200"/>
            <a:ext cx="10972799" cy="512373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누가 소프트웨어를 받습니까?</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고객/파트너</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커뮤니티 프로젝트</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비지니스 그룹 내 다른 법인 (이는 배포로 간주될 수 있음)</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어떤 형태로 전달됩니까?</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소스 코드 전달</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바이너리 전달</a:t>
            </a:r>
          </a:p>
          <a:p>
            <a:pPr indent="-293369" lvl="1" marL="56007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346" name="Shape 34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결합이란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링킹이란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수정이란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번역이란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배포인지를 평가하는데 중요한 요소는 무엇입니까?</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5</a:t>
            </a:r>
          </a:p>
        </p:txBody>
      </p:sp>
      <p:sp>
        <p:nvSpPr>
          <p:cNvPr id="353" name="Shape 35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a:t>
            </a:r>
          </a:p>
        </p:txBody>
      </p:sp>
      <p:sp>
        <p:nvSpPr>
          <p:cNvPr id="360" name="Shape 36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associated with the use of the selected components should be initiated</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key element to a FOSS Compliance Program is a </a:t>
            </a:r>
            <a:r>
              <a:rPr b="0" i="1" lang="en-US" sz="2400" u="none" cap="none" strike="noStrike">
                <a:solidFill>
                  <a:schemeClr val="dk1"/>
                </a:solidFill>
                <a:latin typeface="Roboto"/>
                <a:ea typeface="Roboto"/>
                <a:cs typeface="Roboto"/>
                <a:sym typeface="Roboto"/>
              </a:rPr>
              <a:t>FOSS Review </a:t>
            </a:r>
            <a:r>
              <a:rPr b="0" i="0" lang="en-US" sz="2400" u="none" cap="none" strike="noStrike">
                <a:solidFill>
                  <a:schemeClr val="dk1"/>
                </a:solidFill>
                <a:latin typeface="Roboto"/>
                <a:ea typeface="Roboto"/>
                <a:cs typeface="Roboto"/>
                <a:sym typeface="Roboto"/>
              </a:rPr>
              <a:t>process. This process is where a company can analyze the FOSS software it uses and understand its rights and obligations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FOSS Review process includes the following steps: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Gather relevant information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Analyze and understand license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Provide guidance compatible with company policy and business objectives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indent="0" lvl="0" marL="0" marR="0" rtl="0" algn="l">
              <a:spcBef>
                <a:spcPts val="480"/>
              </a:spcBef>
              <a:spcAft>
                <a:spcPts val="0"/>
              </a:spcAft>
              <a:buClr>
                <a:schemeClr val="accent1"/>
              </a:buClr>
              <a:buSzPct val="25000"/>
              <a:buFont typeface="Arial"/>
              <a:buNone/>
            </a:pPr>
            <a:r>
              <a:rPr i="1" lang="en-US" sz="2400">
                <a:solidFill>
                  <a:schemeClr val="dk1"/>
                </a:solidFill>
                <a:latin typeface="Roboto"/>
                <a:ea typeface="Roboto"/>
                <a:cs typeface="Roboto"/>
                <a:sym typeface="Roboto"/>
              </a:rPr>
              <a:t>Note: The process often starts when new FOSS-based software is selected by engineering or outside vendors.</a:t>
            </a:r>
          </a:p>
          <a:p>
            <a:pPr indent="-457200" lvl="0" marL="457200" marR="0" rtl="0" algn="l">
              <a:spcBef>
                <a:spcPts val="480"/>
              </a:spcBef>
              <a:buClr>
                <a:schemeClr val="accent1"/>
              </a:buClr>
              <a:buFont typeface="Arial"/>
              <a:buNone/>
            </a:pPr>
            <a:r>
              <a:t/>
            </a: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b="0" l="0" r="0" t="0"/>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b="0" l="0" r="0" t="0"/>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information do you need to gather?</a:t>
            </a:r>
          </a:p>
        </p:txBody>
      </p:sp>
      <p:sp>
        <p:nvSpPr>
          <p:cNvPr id="382" name="Shape 38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400" u="none" cap="none" strike="noStrik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gridCol w="5143500"/>
              </a:tblGrid>
              <a:tr h="381000">
                <a:tc>
                  <a:txBody>
                    <a:bodyPr>
                      <a:noAutofit/>
                    </a:bodyPr>
                    <a:lstStyle/>
                    <a:p>
                      <a:pPr indent="-342900" lvl="0" marL="457200">
                        <a:spcBef>
                          <a:spcPts val="0"/>
                        </a:spcBef>
                        <a:buSzPct val="100000"/>
                        <a:buFont typeface="Roboto"/>
                        <a:buChar char="●"/>
                      </a:pPr>
                      <a:r>
                        <a:rPr lang="en-US" sz="1800">
                          <a:latin typeface="Roboto"/>
                          <a:ea typeface="Roboto"/>
                          <a:cs typeface="Roboto"/>
                          <a:sym typeface="Roboto"/>
                        </a:rPr>
                        <a:t>Package name</a:t>
                      </a:r>
                    </a:p>
                    <a:p>
                      <a:pPr indent="-342900" lvl="0" marL="4572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indent="-342900" lvl="0" marL="457200">
                        <a:spcBef>
                          <a:spcPts val="0"/>
                        </a:spcBef>
                        <a:buSzPct val="100000"/>
                        <a:buFont typeface="Roboto"/>
                        <a:buChar char="●"/>
                      </a:pPr>
                      <a:r>
                        <a:rPr lang="en-US" sz="1800">
                          <a:latin typeface="Roboto"/>
                          <a:ea typeface="Roboto"/>
                          <a:cs typeface="Roboto"/>
                          <a:sym typeface="Roboto"/>
                        </a:rPr>
                        <a:t>Version</a:t>
                      </a:r>
                    </a:p>
                    <a:p>
                      <a:pPr indent="-342900" lvl="0" marL="457200">
                        <a:spcBef>
                          <a:spcPts val="0"/>
                        </a:spcBef>
                        <a:buSzPct val="100000"/>
                        <a:buFont typeface="Roboto"/>
                        <a:buChar char="●"/>
                      </a:pPr>
                      <a:r>
                        <a:rPr lang="en-US" sz="1800">
                          <a:latin typeface="Roboto"/>
                          <a:ea typeface="Roboto"/>
                          <a:cs typeface="Roboto"/>
                          <a:sym typeface="Roboto"/>
                        </a:rPr>
                        <a:t>Download or source code URL</a:t>
                      </a:r>
                    </a:p>
                    <a:p>
                      <a:pPr indent="-342900" lvl="0" marL="457200">
                        <a:spcBef>
                          <a:spcPts val="0"/>
                        </a:spcBef>
                        <a:buSzPct val="100000"/>
                        <a:buFont typeface="Roboto"/>
                        <a:buChar char="●"/>
                      </a:pPr>
                      <a:r>
                        <a:rPr lang="en-US" sz="1800">
                          <a:latin typeface="Roboto"/>
                          <a:ea typeface="Roboto"/>
                          <a:cs typeface="Roboto"/>
                          <a:sym typeface="Roboto"/>
                        </a:rPr>
                        <a:t>Copyright owner</a:t>
                      </a:r>
                    </a:p>
                    <a:p>
                      <a:pPr indent="-342900" lvl="0" marL="457200">
                        <a:spcBef>
                          <a:spcPts val="0"/>
                        </a:spcBef>
                        <a:buSzPct val="100000"/>
                        <a:buFont typeface="Roboto"/>
                        <a:buChar char="●"/>
                      </a:pPr>
                      <a:r>
                        <a:rPr lang="en-US" sz="1800">
                          <a:latin typeface="Roboto"/>
                          <a:ea typeface="Roboto"/>
                          <a:cs typeface="Roboto"/>
                          <a:sym typeface="Roboto"/>
                        </a:rPr>
                        <a:t>License and License URL</a:t>
                      </a:r>
                    </a:p>
                    <a:p>
                      <a:pPr indent="-342900" lvl="0" marL="457200">
                        <a:spcBef>
                          <a:spcPts val="0"/>
                        </a:spcBef>
                        <a:buSzPct val="100000"/>
                        <a:buFont typeface="Roboto"/>
                        <a:buChar char="●"/>
                      </a:pPr>
                      <a:r>
                        <a:rPr lang="en-US" sz="1800">
                          <a:latin typeface="Roboto"/>
                          <a:ea typeface="Roboto"/>
                          <a:cs typeface="Roboto"/>
                          <a:sym typeface="Roboto"/>
                        </a:rPr>
                        <a:t>Attribution and other notices and URLs</a:t>
                      </a:r>
                    </a:p>
                    <a:p>
                      <a:pPr indent="-342900" lvl="0" marL="4572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T="91425" marB="91425" marR="91425" marL="91425"/>
                </a:tc>
                <a:tc>
                  <a:txBody>
                    <a:bodyPr>
                      <a:noAutofit/>
                    </a:bodyPr>
                    <a:lstStyle/>
                    <a:p>
                      <a:pPr indent="-342900" lvl="0" marL="457200" rtl="0">
                        <a:spcBef>
                          <a:spcPts val="0"/>
                        </a:spcBef>
                        <a:buSzPct val="100000"/>
                        <a:buFont typeface="Roboto"/>
                        <a:buChar char="●"/>
                      </a:pPr>
                      <a:r>
                        <a:rPr lang="en-US" sz="1800">
                          <a:latin typeface="Roboto"/>
                          <a:ea typeface="Roboto"/>
                          <a:cs typeface="Roboto"/>
                          <a:sym typeface="Roboto"/>
                        </a:rPr>
                        <a:t>List of dependencies</a:t>
                      </a:r>
                    </a:p>
                    <a:p>
                      <a:pPr indent="-342900" lvl="0" marL="457200">
                        <a:spcBef>
                          <a:spcPts val="0"/>
                        </a:spcBef>
                        <a:buSzPct val="100000"/>
                        <a:buFont typeface="Roboto"/>
                        <a:buChar char="●"/>
                      </a:pPr>
                      <a:r>
                        <a:rPr lang="en-US" sz="1800">
                          <a:latin typeface="Roboto"/>
                          <a:ea typeface="Roboto"/>
                          <a:cs typeface="Roboto"/>
                          <a:sym typeface="Roboto"/>
                        </a:rPr>
                        <a:t>Intended use in your product</a:t>
                      </a:r>
                    </a:p>
                    <a:p>
                      <a:pPr indent="-342900" lvl="0" marL="457200">
                        <a:spcBef>
                          <a:spcPts val="0"/>
                        </a:spcBef>
                        <a:buSzPct val="100000"/>
                        <a:buFont typeface="Roboto"/>
                        <a:buChar char="●"/>
                      </a:pPr>
                      <a:r>
                        <a:rPr lang="en-US" sz="1800">
                          <a:latin typeface="Roboto"/>
                          <a:ea typeface="Roboto"/>
                          <a:cs typeface="Roboto"/>
                          <a:sym typeface="Roboto"/>
                        </a:rPr>
                        <a:t>First product release that will include the package</a:t>
                      </a:r>
                    </a:p>
                    <a:p>
                      <a:pPr indent="-342900" lvl="0" marL="457200">
                        <a:spcBef>
                          <a:spcPts val="0"/>
                        </a:spcBef>
                        <a:buSzPct val="100000"/>
                        <a:buFont typeface="Roboto"/>
                        <a:buChar char="●"/>
                      </a:pPr>
                      <a:r>
                        <a:rPr lang="en-US" sz="1800">
                          <a:latin typeface="Roboto"/>
                          <a:ea typeface="Roboto"/>
                          <a:cs typeface="Roboto"/>
                          <a:sym typeface="Roboto"/>
                        </a:rPr>
                        <a:t>Location where the source code will be maintained</a:t>
                      </a:r>
                    </a:p>
                    <a:p>
                      <a:pPr indent="-342900" lvl="0" marL="457200">
                        <a:spcBef>
                          <a:spcPts val="0"/>
                        </a:spcBef>
                        <a:buSzPct val="100000"/>
                        <a:buFont typeface="Roboto"/>
                        <a:buChar char="●"/>
                      </a:pPr>
                      <a:r>
                        <a:rPr lang="en-US" sz="1800">
                          <a:latin typeface="Roboto"/>
                          <a:ea typeface="Roboto"/>
                          <a:cs typeface="Roboto"/>
                          <a:sym typeface="Roboto"/>
                        </a:rPr>
                        <a:t>Possible previous approvals in another context</a:t>
                      </a:r>
                    </a:p>
                    <a:p>
                      <a:pPr indent="-342900" lvl="0" marL="457200">
                        <a:spcBef>
                          <a:spcPts val="0"/>
                        </a:spcBef>
                        <a:buSzPct val="100000"/>
                        <a:buFont typeface="Roboto"/>
                        <a:buChar char="●"/>
                      </a:pPr>
                      <a:r>
                        <a:rPr lang="en-US" sz="1800">
                          <a:latin typeface="Roboto"/>
                          <a:ea typeface="Roboto"/>
                          <a:cs typeface="Roboto"/>
                          <a:sym typeface="Roboto"/>
                        </a:rPr>
                        <a:t>If from an external vendor: </a:t>
                      </a:r>
                    </a:p>
                    <a:p>
                      <a:pPr indent="-342900" lvl="0" marL="457200">
                        <a:spcBef>
                          <a:spcPts val="0"/>
                        </a:spcBef>
                        <a:buSzPct val="100000"/>
                        <a:buFont typeface="Roboto"/>
                        <a:buChar char="●"/>
                      </a:pPr>
                      <a:r>
                        <a:rPr lang="en-US" sz="1800">
                          <a:latin typeface="Roboto"/>
                          <a:ea typeface="Roboto"/>
                          <a:cs typeface="Roboto"/>
                          <a:sym typeface="Roboto"/>
                        </a:rPr>
                        <a:t>Development team's point of contact</a:t>
                      </a:r>
                    </a:p>
                    <a:p>
                      <a:pPr indent="-342900" lvl="0" marL="4572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Team</a:t>
            </a:r>
          </a:p>
        </p:txBody>
      </p:sp>
      <p:sp>
        <p:nvSpPr>
          <p:cNvPr id="390" name="Shape 390"/>
          <p:cNvSpPr txBox="1"/>
          <p:nvPr>
            <p:ph idx="1" type="body"/>
          </p:nvPr>
        </p:nvSpPr>
        <p:spPr>
          <a:xfrm>
            <a:off x="304800" y="4307648"/>
            <a:ext cx="11277600" cy="25933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Legal to identify and evaluate license obligations</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Source code scanning and tooling support to help identify and track FOSS usage</a:t>
            </a:r>
          </a:p>
          <a:p>
            <a:pPr indent="-182880" lvl="0" marL="182880" marR="0" rtl="0" algn="l">
              <a:lnSpc>
                <a:spcPct val="13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b="0" l="0" r="0" t="0"/>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b="0" l="0" r="0" t="0"/>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b="0" l="0" r="0" t="0"/>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b="0" l="0" r="0" t="0"/>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b="0" l="0" r="0" t="0"/>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Analyzing Proposed FOSS Usage</a:t>
            </a:r>
          </a:p>
        </p:txBody>
      </p:sp>
      <p:sp>
        <p:nvSpPr>
          <p:cNvPr id="411" name="Shape 411"/>
          <p:cNvSpPr txBox="1"/>
          <p:nvPr>
            <p:ph idx="1" type="body"/>
          </p:nvPr>
        </p:nvSpPr>
        <p:spPr>
          <a:xfrm>
            <a:off x="417504" y="3539817"/>
            <a:ext cx="11277600" cy="295374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consider:</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Is the code and associated information complete, consistent and accurate?</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declared license match what is in the code files?</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license permit use with other components of the software? </a:t>
            </a: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b="0" l="0" r="0" t="0"/>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b="0" l="0" r="0" t="0"/>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b="0" l="0" r="0" t="0"/>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Source Code Scanning Tools</a:t>
            </a:r>
          </a:p>
        </p:txBody>
      </p:sp>
      <p:sp>
        <p:nvSpPr>
          <p:cNvPr id="424" name="Shape 424"/>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There are many different automated source code scanning tools.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All of the solutions address specific needs and - for that reason - none will solve all possible challenges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Companies pick the solution most suited to their specific market area and product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Many companies use both an automated tool and manual review</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good example of freely available source code scanning tool is FOSSology,</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project hosted by the Linux Foundation:</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https://www.fossology.org</a:t>
            </a:r>
            <a:r>
              <a:rPr b="0" i="0" lang="en-US" sz="2400" u="none" cap="none" strike="noStrik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Working through the FOSS Review</a:t>
            </a:r>
          </a:p>
        </p:txBody>
      </p:sp>
      <p:sp>
        <p:nvSpPr>
          <p:cNvPr id="431" name="Shape 431"/>
          <p:cNvSpPr txBox="1"/>
          <p:nvPr>
            <p:ph idx="1" type="body"/>
          </p:nvPr>
        </p:nvSpPr>
        <p:spPr>
          <a:xfrm>
            <a:off x="311675" y="5813485"/>
            <a:ext cx="11421290" cy="1044516"/>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b="0" l="0" r="0" t="0"/>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b="0" l="0" r="0" t="0"/>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b="0" l="0" r="0" t="0"/>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b="0" l="0" r="0" t="0"/>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b="0" l="0" r="0" t="0"/>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b="0" l="0" r="0" t="0"/>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b="0" l="0" r="0" t="0"/>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b="0" l="0" r="0" t="0"/>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1장</a:t>
            </a:r>
          </a:p>
        </p:txBody>
      </p:sp>
      <p:sp>
        <p:nvSpPr>
          <p:cNvPr id="83" name="Shape 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b="0" l="0" r="0" t="0"/>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b="0" l="0" r="0" t="0"/>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b="0" l="0" r="0" t="0"/>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b="0" l="0" r="0" t="0"/>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b="0" l="0" r="0" t="0"/>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b="0" l="0" r="0" t="0"/>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b="0" l="0" r="0" t="0"/>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b="0" l="0" r="0" t="0"/>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b="0" l="0" r="0" t="0"/>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486" name="Shape 4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purpose of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first action you should take if you want to use FOSS components?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should you do if you have a question about using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kinds of information might you collect for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helps identify who is licensing the software?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additional information is important when reviewing a FOSS component from an outside vendor?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steps can be taken to assess the quality of information collected in a FOSS Review?</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6</a:t>
            </a:r>
          </a:p>
        </p:txBody>
      </p:sp>
      <p:sp>
        <p:nvSpPr>
          <p:cNvPr id="493" name="Shape 49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Introduction</a:t>
            </a:r>
          </a:p>
        </p:txBody>
      </p:sp>
      <p:sp>
        <p:nvSpPr>
          <p:cNvPr id="500" name="Shape 50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b="0" i="0" lang="en-US" sz="2400" u="none" cap="none" strike="noStrike">
                <a:solidFill>
                  <a:srgbClr val="000000"/>
                </a:solidFill>
                <a:latin typeface="Roboto"/>
                <a:ea typeface="Roboto"/>
                <a:cs typeface="Roboto"/>
                <a:sym typeface="Roboto"/>
              </a:rPr>
              <a:t> </a:t>
            </a:r>
            <a:r>
              <a:rPr b="0" i="0" lang="en-US" sz="2400" u="none" cap="none" strike="noStrike">
                <a:solidFill>
                  <a:srgbClr val="292934"/>
                </a:solidFill>
                <a:latin typeface="Roboto"/>
                <a:ea typeface="Roboto"/>
                <a:cs typeface="Roboto"/>
                <a:sym typeface="Roboto"/>
              </a:rPr>
              <a:t>FOSS components are</a:t>
            </a:r>
            <a:r>
              <a:rPr b="0" i="0" lang="en-US" sz="2400" u="none" cap="none" strike="noStrike">
                <a:solidFill>
                  <a:schemeClr val="dk1"/>
                </a:solidFill>
                <a:latin typeface="Roboto"/>
                <a:ea typeface="Roboto"/>
                <a:cs typeface="Roboto"/>
                <a:sym typeface="Roboto"/>
              </a:rPr>
              <a:t> called "Supplied Software" in the OpenChain specification.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Such actions often include: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all the FOSS components used in Supplied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and tracking all obligations created by those components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Confirming that all obligations have been or will be met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rIns="91425" tIns="91425">
            <a:noAutofit/>
          </a:bodyPr>
          <a:lstStyle/>
          <a:p>
            <a:pPr lvl="0">
              <a:spcBef>
                <a:spcPts val="0"/>
              </a:spcBef>
              <a:buNone/>
            </a:pPr>
            <a:r>
              <a:t/>
            </a:r>
            <a:endParaRPr/>
          </a:p>
        </p:txBody>
      </p:sp>
      <p:sp>
        <p:nvSpPr>
          <p:cNvPr id="502" name="Shape 502"/>
          <p:cNvSpPr txBox="1"/>
          <p:nvPr/>
        </p:nvSpPr>
        <p:spPr>
          <a:xfrm>
            <a:off x="3023393" y="5596731"/>
            <a:ext cx="1360488" cy="72072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Incoming </a:t>
            </a:r>
          </a:p>
          <a:p>
            <a:pPr indent="0" lvl="0" marL="0" marR="0" rtl="0" algn="ctr">
              <a:spcBef>
                <a:spcPts val="0"/>
              </a:spcBef>
              <a:buSzPct val="25000"/>
              <a:buNone/>
            </a:pPr>
            <a:r>
              <a:rPr b="1" lang="en-US" sz="1400">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fmla="val -7227" name="adj1"/>
              <a:gd fmla="val 496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rotWithShape="0" algn="br" dir="2700000" dist="25400">
              <a:srgbClr val="000000">
                <a:alpha val="60000"/>
              </a:srgbClr>
            </a:outerShdw>
          </a:effectLst>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FOSS identified;</a:t>
            </a:r>
          </a:p>
          <a:p>
            <a:pPr indent="0" lvl="0" marL="0" marR="0" rtl="0" algn="ctr">
              <a:spcBef>
                <a:spcPts val="0"/>
              </a:spcBef>
              <a:buSzPct val="25000"/>
              <a:buNone/>
            </a:pPr>
            <a:r>
              <a:rPr b="1" lang="en-US" sz="1400">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cap="flat" cmpd="sng" w="9525">
            <a:solidFill>
              <a:schemeClr val="dk1"/>
            </a:solidFill>
            <a:prstDash val="solid"/>
            <a:round/>
            <a:headEnd len="med" w="med" type="none"/>
            <a:tailEnd len="lg" w="lg" type="triangle"/>
          </a:ln>
        </p:spPr>
      </p:cxnSp>
      <p:cxnSp>
        <p:nvCxnSpPr>
          <p:cNvPr id="506" name="Shape 506"/>
          <p:cNvCxnSpPr/>
          <p:nvPr/>
        </p:nvCxnSpPr>
        <p:spPr>
          <a:xfrm flipH="1" rot="10800000">
            <a:off x="7210425" y="5953124"/>
            <a:ext cx="327025" cy="4763"/>
          </a:xfrm>
          <a:prstGeom prst="straightConnector1">
            <a:avLst/>
          </a:prstGeom>
          <a:noFill/>
          <a:ln cap="flat" cmpd="sng" w="9525">
            <a:solidFill>
              <a:schemeClr val="dk1"/>
            </a:solidFill>
            <a:prstDash val="solid"/>
            <a:round/>
            <a:headEnd len="med" w="med" type="none"/>
            <a:tailEnd len="lg" w="lg" type="triangle"/>
          </a:ln>
        </p:spPr>
      </p:cxnSp>
      <p:sp>
        <p:nvSpPr>
          <p:cNvPr id="507" name="Shape 507"/>
          <p:cNvSpPr/>
          <p:nvPr/>
        </p:nvSpPr>
        <p:spPr>
          <a:xfrm>
            <a:off x="5269944" y="5588555"/>
            <a:ext cx="1533524" cy="73866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1800">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47662" y="514350"/>
            <a:ext cx="10972800" cy="9906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Example Small to Medium Company Checklist</a:t>
            </a:r>
          </a:p>
        </p:txBody>
      </p:sp>
      <p:sp>
        <p:nvSpPr>
          <p:cNvPr id="514" name="Shape 514"/>
          <p:cNvSpPr txBox="1"/>
          <p:nvPr>
            <p:ph idx="1" type="body"/>
          </p:nvPr>
        </p:nvSpPr>
        <p:spPr>
          <a:xfrm>
            <a:off x="609600" y="1504950"/>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Ongoing Compliance Tasks: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Discover all FOSS early in the procurement/development cycle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all FOSS components used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Verify the information necessary to satisfy FOSS obligations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any outbound contributions to FOSS projects</a:t>
            </a:r>
          </a:p>
          <a:p>
            <a:pPr indent="-457200" lvl="0"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Support Requirements: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Ensure adequate compliance staffing and designate clear lines of responsibility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Adapt existing Business Processes to support the FOSS compliance program</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Have training on the organization’s FOSS policy available to everyone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Track progress of all FOSS compliance activities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SzPct val="25000"/>
              <a:buNone/>
            </a:pPr>
            <a:r>
              <a:rPr b="1" lang="en-US" sz="1100">
                <a:solidFill>
                  <a:srgbClr val="FFFFFF"/>
                </a:solidFill>
                <a:latin typeface="Roboto"/>
                <a:ea typeface="Roboto"/>
                <a:cs typeface="Roboto"/>
                <a:sym typeface="Roboto"/>
              </a:rPr>
              <a:t>Queued for Process</a:t>
            </a:r>
          </a:p>
          <a:p>
            <a:pPr indent="0" lvl="0" marL="0" marR="0" rtl="0" algn="ctr">
              <a:spcBef>
                <a:spcPts val="0"/>
              </a:spcBef>
              <a:buNone/>
            </a:pPr>
            <a:r>
              <a:t/>
            </a:r>
            <a:endParaRPr b="1" sz="110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fmla="val -27681" name="adj1"/>
              <a:gd fmla="val 18898" name="adj2"/>
            </a:avLst>
          </a:prstGeom>
          <a:gradFill>
            <a:gsLst>
              <a:gs pos="0">
                <a:srgbClr val="B0BCD2"/>
              </a:gs>
              <a:gs pos="35001">
                <a:srgbClr val="C8D0DF"/>
              </a:gs>
              <a:gs pos="100000">
                <a:srgbClr val="EAEDF3"/>
              </a:gs>
            </a:gsLst>
            <a:lin ang="16200000" scaled="0"/>
          </a:gradFill>
          <a:ln>
            <a:noFill/>
          </a:ln>
          <a:effectLst>
            <a:outerShdw blurRad="63500" rotWithShape="0" dir="5400000" dist="20000">
              <a:srgbClr val="000000">
                <a:alpha val="37647"/>
              </a:srgbClr>
            </a:outerShdw>
          </a:effectLst>
        </p:spPr>
        <p:txBody>
          <a:bodyPr anchorCtr="0" anchor="t" bIns="41450" lIns="82925" rIns="82925" tIns="41450">
            <a:noAutofit/>
          </a:bodyPr>
          <a:lstStyle/>
          <a:p>
            <a:pPr indent="0" lvl="0" marL="0" marR="0" rtl="0" algn="ctr">
              <a:spcBef>
                <a:spcPts val="0"/>
              </a:spcBef>
              <a:buClr>
                <a:schemeClr val="dk1"/>
              </a:buClr>
              <a:buFont typeface="Times New Roman"/>
              <a:buNone/>
            </a:pPr>
            <a:r>
              <a:t/>
            </a: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3</a:t>
            </a:r>
            <a:r>
              <a:rPr b="1" baseline="30000" lang="en-US" sz="1100">
                <a:solidFill>
                  <a:schemeClr val="dk2"/>
                </a:solidFill>
                <a:latin typeface="Roboto"/>
                <a:ea typeface="Roboto"/>
                <a:cs typeface="Roboto"/>
                <a:sym typeface="Roboto"/>
              </a:rPr>
              <a:t>rd</a:t>
            </a:r>
            <a:r>
              <a:rPr b="1" lang="en-US" sz="1100">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FOSS</a:t>
            </a:r>
          </a:p>
        </p:txBody>
      </p:sp>
      <p:cxnSp>
        <p:nvCxnSpPr>
          <p:cNvPr id="537" name="Shape 537"/>
          <p:cNvCxnSpPr>
            <a:endCxn id="524" idx="3"/>
          </p:cNvCxnSpPr>
          <p:nvPr/>
        </p:nvCxnSpPr>
        <p:spPr>
          <a:xfrm flipH="1" rot="10800000">
            <a:off x="3938757" y="2054548"/>
            <a:ext cx="2742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38" name="Shape 538"/>
          <p:cNvSpPr/>
          <p:nvPr/>
        </p:nvSpPr>
        <p:spPr>
          <a:xfrm>
            <a:off x="8914338" y="2116459"/>
            <a:ext cx="1612900" cy="319087"/>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40" name="Shape 540"/>
          <p:cNvSpPr/>
          <p:nvPr/>
        </p:nvSpPr>
        <p:spPr>
          <a:xfrm>
            <a:off x="8901275" y="2640063"/>
            <a:ext cx="1612900" cy="343080"/>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indent="0" lvl="0" marL="0" marR="0" rtl="0" algn="ctr">
              <a:spcBef>
                <a:spcPts val="0"/>
              </a:spcBef>
              <a:buClr>
                <a:schemeClr val="dk1"/>
              </a:buClr>
              <a:buFont typeface="Times New Roman"/>
              <a:buNone/>
            </a:pPr>
            <a:r>
              <a:t/>
            </a: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flipH="1" rot="10800000">
            <a:off x="2469095" y="4220012"/>
            <a:ext cx="1630500" cy="4266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1" name="Shape 551"/>
          <p:cNvCxnSpPr>
            <a:stCxn id="542" idx="0"/>
          </p:cNvCxnSpPr>
          <p:nvPr/>
        </p:nvCxnSpPr>
        <p:spPr>
          <a:xfrm flipH="1" rot="10800000">
            <a:off x="3977211" y="4219910"/>
            <a:ext cx="547800" cy="430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3" name="Shape 553"/>
          <p:cNvSpPr/>
          <p:nvPr/>
        </p:nvSpPr>
        <p:spPr>
          <a:xfrm rot="5400000">
            <a:off x="6233845" y="3880966"/>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release</a:t>
            </a:r>
          </a:p>
          <a:p>
            <a:pPr indent="0" lvl="0" marL="0" marR="0" rtl="0" algn="ctr">
              <a:spcBef>
                <a:spcPts val="0"/>
              </a:spcBef>
              <a:buNone/>
            </a:pPr>
            <a:r>
              <a:t/>
            </a: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7" name="Shape 557"/>
          <p:cNvSpPr/>
          <p:nvPr/>
        </p:nvSpPr>
        <p:spPr>
          <a:xfrm rot="5400000">
            <a:off x="9575532" y="3180879"/>
            <a:ext cx="174625" cy="1865312"/>
          </a:xfrm>
          <a:prstGeom prst="rightBrace">
            <a:avLst>
              <a:gd fmla="val 8358"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cap="flat" cmpd="sng" w="19050">
            <a:solidFill>
              <a:schemeClr val="dk1"/>
            </a:solidFill>
            <a:prstDash val="solid"/>
            <a:round/>
            <a:headEnd len="med" w="med" type="none"/>
            <a:tailEnd len="lg" w="lg" type="stealth"/>
          </a:ln>
        </p:spPr>
      </p:cxnSp>
      <p:sp>
        <p:nvSpPr>
          <p:cNvPr id="560" name="Shape 560"/>
          <p:cNvSpPr/>
          <p:nvPr/>
        </p:nvSpPr>
        <p:spPr>
          <a:xfrm flipH="1" rot="5400000">
            <a:off x="5619482" y="1298105"/>
            <a:ext cx="138112" cy="828675"/>
          </a:xfrm>
          <a:prstGeom prst="rightBrace">
            <a:avLst>
              <a:gd fmla="val 8333"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1" name="Shape 561"/>
          <p:cNvSpPr/>
          <p:nvPr/>
        </p:nvSpPr>
        <p:spPr>
          <a:xfrm flipH="1" rot="5400000">
            <a:off x="6733113" y="1497335"/>
            <a:ext cx="138112" cy="430212"/>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2" name="Shape 562"/>
          <p:cNvSpPr/>
          <p:nvPr/>
        </p:nvSpPr>
        <p:spPr>
          <a:xfrm flipH="1" rot="5400000">
            <a:off x="8030101" y="1497336"/>
            <a:ext cx="138112" cy="430213"/>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66" name="Shape 566"/>
          <p:cNvCxnSpPr/>
          <p:nvPr/>
        </p:nvCxnSpPr>
        <p:spPr>
          <a:xfrm flipH="1" rot="-5400000">
            <a:off x="6555312" y="1275086"/>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flipH="1" rot="-5400000">
            <a:off x="7852301" y="1273498"/>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9" name="Shape 569"/>
          <p:cNvSpPr/>
          <p:nvPr/>
        </p:nvSpPr>
        <p:spPr>
          <a:xfrm>
            <a:off x="8730189" y="2135510"/>
            <a:ext cx="161925" cy="13128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fmla="val 50000" name="adj1"/>
              <a:gd fmla="val 50000" name="adj2"/>
            </a:avLst>
          </a:prstGeom>
          <a:solidFill>
            <a:srgbClr val="55556F"/>
          </a:solidFill>
          <a:ln cap="flat" cmpd="sng" w="9525">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ctr">
              <a:lnSpc>
                <a:spcPct val="93000"/>
              </a:lnSpc>
              <a:spcBef>
                <a:spcPts val="0"/>
              </a:spcBef>
              <a:buSzPct val="25000"/>
              <a:buNone/>
            </a:pPr>
            <a:r>
              <a:rPr b="1" lang="en-US" sz="1300">
                <a:solidFill>
                  <a:schemeClr val="lt1"/>
                </a:solidFill>
                <a:latin typeface="Roboto"/>
                <a:ea typeface="Roboto"/>
                <a:cs typeface="Roboto"/>
                <a:sym typeface="Roboto"/>
              </a:rPr>
              <a:t>Example of Compliance Management End-to-</a:t>
            </a:r>
            <a:r>
              <a:rPr b="1" lang="en-US" sz="1300">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idx="4294967295" type="body"/>
          </p:nvPr>
        </p:nvSpPr>
        <p:spPr>
          <a:xfrm>
            <a:off x="6264275" y="3843337"/>
            <a:ext cx="5927724" cy="230187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1800" u="sng" cap="none" strike="noStrike">
                <a:solidFill>
                  <a:srgbClr val="0070C0"/>
                </a:solidFill>
                <a:latin typeface="Roboto"/>
                <a:ea typeface="Roboto"/>
                <a:cs typeface="Roboto"/>
                <a:sym typeface="Roboto"/>
              </a:rPr>
              <a:t>Outcome: </a:t>
            </a:r>
          </a:p>
          <a:p>
            <a:pPr indent="-190500" lvl="1" marL="457200" marR="0" rtl="0" algn="l">
              <a:spcBef>
                <a:spcPts val="320"/>
              </a:spcBef>
              <a:spcAft>
                <a:spcPts val="0"/>
              </a:spcAft>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 compliance record is created (or updated) for the FOSS </a:t>
            </a:r>
          </a:p>
          <a:p>
            <a:pPr indent="-190500" lvl="1" marL="457200" marR="0" rtl="0" algn="l">
              <a:spcBef>
                <a:spcPts val="320"/>
              </a:spcBef>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cap="flat" cmpd="sng" w="9525">
            <a:solidFill>
              <a:schemeClr val="dk1"/>
            </a:solidFill>
            <a:prstDash val="solid"/>
            <a:round/>
            <a:headEnd len="med" w="med" type="none"/>
            <a:tailEnd len="lg" w="lg" type="triangle"/>
          </a:ln>
        </p:spPr>
      </p:cxnSp>
      <p:cxnSp>
        <p:nvCxnSpPr>
          <p:cNvPr id="582" name="Shape 582"/>
          <p:cNvCxnSpPr>
            <a:stCxn id="578" idx="2"/>
          </p:cNvCxnSpPr>
          <p:nvPr/>
        </p:nvCxnSpPr>
        <p:spPr>
          <a:xfrm flipH="1" rot="10800000">
            <a:off x="8348080" y="2162932"/>
            <a:ext cx="255600" cy="4800"/>
          </a:xfrm>
          <a:prstGeom prst="straightConnector1">
            <a:avLst/>
          </a:prstGeom>
          <a:noFill/>
          <a:ln cap="flat" cmpd="sng" w="9525">
            <a:solidFill>
              <a:schemeClr val="dk1"/>
            </a:solidFill>
            <a:prstDash val="solid"/>
            <a:round/>
            <a:headEnd len="med" w="med" type="none"/>
            <a:tailEnd len="lg" w="lg" type="triangle"/>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584" name="Shape 584"/>
          <p:cNvSpPr txBox="1"/>
          <p:nvPr/>
        </p:nvSpPr>
        <p:spPr>
          <a:xfrm rot="-5400000">
            <a:off x="3598046" y="19047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cap="flat" cmpd="sng" w="9525">
            <a:solidFill>
              <a:schemeClr val="dk1"/>
            </a:solidFill>
            <a:prstDash val="solid"/>
            <a:round/>
            <a:headEnd len="med" w="med" type="none"/>
            <a:tailEnd len="med" w="med" type="none"/>
          </a:ln>
        </p:spPr>
      </p:cxnSp>
      <p:sp>
        <p:nvSpPr>
          <p:cNvPr id="595" name="Shape 595"/>
          <p:cNvSpPr txBox="1"/>
          <p:nvPr/>
        </p:nvSpPr>
        <p:spPr>
          <a:xfrm>
            <a:off x="400050" y="3887787"/>
            <a:ext cx="5504817"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Incoming requests from engineering</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Scans of the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Due diligence of 3rd-party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components</a:t>
            </a:r>
          </a:p>
          <a:p>
            <a:pPr indent="0" lvl="0" marL="0" marR="0" rtl="0" algn="l">
              <a:spcBef>
                <a:spcPts val="0"/>
              </a:spcBef>
              <a:buNone/>
            </a:pPr>
            <a:r>
              <a:t/>
            </a: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flipH="1" rot="10800000">
            <a:off x="8028675" y="1905122"/>
            <a:ext cx="255600" cy="4800"/>
          </a:xfrm>
          <a:prstGeom prst="straightConnector1">
            <a:avLst/>
          </a:prstGeom>
          <a:noFill/>
          <a:ln cap="flat" cmpd="sng" w="9525">
            <a:solidFill>
              <a:schemeClr val="dk1"/>
            </a:solidFill>
            <a:prstDash val="solid"/>
            <a:round/>
            <a:headEnd len="med" w="med" type="none"/>
            <a:tailEnd len="lg" w="lg" type="triangle"/>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606" name="Shape 606"/>
          <p:cNvSpPr txBox="1"/>
          <p:nvPr/>
        </p:nvSpPr>
        <p:spPr>
          <a:xfrm rot="-5400000">
            <a:off x="3707271" y="16469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cap="flat" cmpd="sng" w="9525">
            <a:solidFill>
              <a:schemeClr val="dk1"/>
            </a:solidFill>
            <a:prstDash val="solid"/>
            <a:round/>
            <a:headEnd len="med" w="med" type="none"/>
            <a:tailEnd len="med" w="med" type="none"/>
          </a:ln>
        </p:spPr>
      </p:cxnSp>
      <p:sp>
        <p:nvSpPr>
          <p:cNvPr id="617" name="Shape 617"/>
          <p:cNvSpPr txBox="1"/>
          <p:nvPr/>
        </p:nvSpPr>
        <p:spPr>
          <a:xfrm>
            <a:off x="5784917" y="3659187"/>
            <a:ext cx="5781607"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285750" lvl="0" marL="971550"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The origins and licenses of the source code </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Issues that need resolving</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code for the audit is identified</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may be scanned by a software tool</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“Hits” from the audit or scan are reviewed and verified as to the proper origin of the code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cap="flat" cmpd="sng" w="9525">
            <a:solidFill>
              <a:schemeClr val="dk1"/>
            </a:solidFill>
            <a:prstDash val="solid"/>
            <a:round/>
            <a:headEnd len="med" w="med" type="none"/>
            <a:tailEnd len="lg" w="lg" type="triangle"/>
          </a:ln>
        </p:spPr>
      </p:cxnSp>
      <p:sp>
        <p:nvSpPr>
          <p:cNvPr id="623" name="Shape 623"/>
          <p:cNvSpPr/>
          <p:nvPr/>
        </p:nvSpPr>
        <p:spPr>
          <a:xfrm>
            <a:off x="8296525" y="167577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0" lvl="0" marL="685800" marR="0" rtl="0" algn="l">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85750" lvl="1" marL="74295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Provide feedback to the appropriate engineers to resolve issues in the audit report that conflict with your FOSS policy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The appropriate engineers then conduct FOSS Reviews on the relevant source code (see next slide for template)</a:t>
            </a:r>
          </a:p>
          <a:p>
            <a:pPr indent="-228600" lvl="1" marL="685800" marR="0" rtl="0" algn="l">
              <a:lnSpc>
                <a:spcPct val="90000"/>
              </a:lnSpc>
              <a:spcBef>
                <a:spcPts val="500"/>
              </a:spcBef>
              <a:buClr>
                <a:schemeClr val="dk1"/>
              </a:buClr>
              <a:buFont typeface="Arial"/>
              <a:buNone/>
            </a:pPr>
            <a:r>
              <a:t/>
            </a:r>
            <a:endParaRPr b="0" i="0" sz="1600" u="none" cap="none" strike="noStrik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cap="flat" cmpd="sng" w="9525">
            <a:solidFill>
              <a:schemeClr val="dk1"/>
            </a:solidFill>
            <a:prstDash val="solid"/>
            <a:round/>
            <a:headEnd len="med" w="med" type="none"/>
            <a:tailEnd len="lg" w="lg" type="triangle"/>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cap="flat" cmpd="sng" w="9525">
            <a:solidFill>
              <a:srgbClr val="55B4E5"/>
            </a:solidFill>
            <a:prstDash val="solid"/>
            <a:miter/>
            <a:headEnd len="med" w="med" type="none"/>
            <a:tailEnd len="med" w="med" type="none"/>
          </a:ln>
          <a:effectLst>
            <a:outerShdw blurRad="63500" rotWithShape="0" dir="5400000" dist="20000">
              <a:srgbClr val="000000">
                <a:alpha val="37650"/>
              </a:srgbClr>
            </a:outerShdw>
          </a:effectLst>
        </p:spPr>
        <p:txBody>
          <a:bodyPr anchorCtr="0" anchor="ctr" bIns="91425" lIns="91425" rIns="91425" tIns="91425">
            <a:noAutofit/>
          </a:bodyPr>
          <a:lstStyle/>
          <a:p>
            <a:pPr lvl="0">
              <a:spcBef>
                <a:spcPts val="0"/>
              </a:spcBef>
              <a:buNone/>
            </a:pPr>
            <a:r>
              <a:t/>
            </a:r>
            <a:endParaRPr/>
          </a:p>
        </p:txBody>
      </p:sp>
      <p:sp>
        <p:nvSpPr>
          <p:cNvPr id="636" name="Shape 636"/>
          <p:cNvSpPr txBox="1"/>
          <p:nvPr/>
        </p:nvSpPr>
        <p:spPr>
          <a:xfrm rot="-5400000">
            <a:off x="4103537" y="1620377"/>
            <a:ext cx="1752717" cy="559193"/>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cap="flat" cmpd="sng" w="9525">
            <a:solidFill>
              <a:schemeClr val="dk1"/>
            </a:solidFill>
            <a:prstDash val="solid"/>
            <a:round/>
            <a:headEnd len="med" w="med" type="none"/>
            <a:tailEnd len="med" w="med" type="none"/>
          </a:ln>
        </p:spPr>
      </p:cxnSp>
      <p:sp>
        <p:nvSpPr>
          <p:cNvPr id="647" name="Shape 647"/>
          <p:cNvSpPr/>
          <p:nvPr/>
        </p:nvSpPr>
        <p:spPr>
          <a:xfrm>
            <a:off x="2235225" y="18356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cap="flat" cmpd="sng" w="9525">
            <a:solidFill>
              <a:schemeClr val="dk1"/>
            </a:solidFill>
            <a:prstDash val="solid"/>
            <a:round/>
            <a:headEnd len="med" w="med" type="none"/>
            <a:tailEnd len="lg" w="lg" type="triangle"/>
          </a:ln>
        </p:spPr>
      </p:cxnSp>
      <p:sp>
        <p:nvSpPr>
          <p:cNvPr id="649" name="Shape 649"/>
          <p:cNvSpPr/>
          <p:nvPr/>
        </p:nvSpPr>
        <p:spPr>
          <a:xfrm>
            <a:off x="8970675" y="189562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400">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3</a:t>
            </a:r>
            <a:r>
              <a:rPr baseline="30000" lang="en-US" sz="12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cap="flat" cmpd="sng" w="12700">
            <a:solidFill>
              <a:schemeClr val="dk1"/>
            </a:solidFill>
            <a:prstDash val="solid"/>
            <a:round/>
            <a:headEnd len="lg" w="lg" type="triangle"/>
            <a:tailEnd len="lg" w="lg" type="triangle"/>
          </a:ln>
        </p:spPr>
      </p:cxnSp>
      <p:cxnSp>
        <p:nvCxnSpPr>
          <p:cNvPr id="668" name="Shape 668"/>
          <p:cNvCxnSpPr/>
          <p:nvPr/>
        </p:nvCxnSpPr>
        <p:spPr>
          <a:xfrm>
            <a:off x="3028950" y="5109476"/>
            <a:ext cx="628649" cy="0"/>
          </a:xfrm>
          <a:prstGeom prst="straightConnector1">
            <a:avLst/>
          </a:prstGeom>
          <a:noFill/>
          <a:ln cap="flat" cmpd="sng" w="12700">
            <a:solidFill>
              <a:schemeClr val="dk1"/>
            </a:solidFill>
            <a:prstDash val="lgDash"/>
            <a:round/>
            <a:headEnd len="lg" w="lg" type="triangle"/>
            <a:tailEnd len="lg" w="lg" type="triangle"/>
          </a:ln>
        </p:spPr>
      </p:cxnSp>
      <p:sp>
        <p:nvSpPr>
          <p:cNvPr id="669" name="Shape 669"/>
          <p:cNvSpPr txBox="1"/>
          <p:nvPr/>
        </p:nvSpPr>
        <p:spPr>
          <a:xfrm>
            <a:off x="3841750" y="4776103"/>
            <a:ext cx="1055096"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cap="flat" cmpd="sng" w="12700">
            <a:solidFill>
              <a:schemeClr val="dk1"/>
            </a:solidFill>
            <a:prstDash val="solid"/>
            <a:round/>
            <a:headEnd len="med" w="med" type="none"/>
            <a:tailEnd len="lg" w="lg" type="triangle"/>
          </a:ln>
        </p:spPr>
      </p:cxnSp>
      <p:sp>
        <p:nvSpPr>
          <p:cNvPr id="674" name="Shape 674"/>
          <p:cNvSpPr txBox="1"/>
          <p:nvPr/>
        </p:nvSpPr>
        <p:spPr>
          <a:xfrm>
            <a:off x="3841751" y="5255528"/>
            <a:ext cx="97013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cap="flat" cmpd="sng" w="12700">
            <a:solidFill>
              <a:schemeClr val="dk1"/>
            </a:solidFill>
            <a:prstDash val="dash"/>
            <a:round/>
            <a:headEnd len="lg" w="lg" type="triangle"/>
            <a:tailEnd len="lg" w="lg" type="triangle"/>
          </a:ln>
        </p:spPr>
      </p:cxnSp>
      <p:sp>
        <p:nvSpPr>
          <p:cNvPr id="677" name="Shape 677"/>
          <p:cNvSpPr txBox="1"/>
          <p:nvPr/>
        </p:nvSpPr>
        <p:spPr>
          <a:xfrm>
            <a:off x="3841751" y="5541278"/>
            <a:ext cx="12522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cap="flat" cmpd="sng" w="12700">
            <a:solidFill>
              <a:schemeClr val="dk1"/>
            </a:solidFill>
            <a:prstDash val="solid"/>
            <a:round/>
            <a:headEnd len="med" w="med" type="none"/>
            <a:tailEnd len="med" w="med" type="none"/>
          </a:ln>
        </p:spPr>
      </p:cxnSp>
      <p:cxnSp>
        <p:nvCxnSpPr>
          <p:cNvPr id="680" name="Shape 680"/>
          <p:cNvCxnSpPr/>
          <p:nvPr/>
        </p:nvCxnSpPr>
        <p:spPr>
          <a:xfrm>
            <a:off x="5319714" y="3763276"/>
            <a:ext cx="3767137" cy="0"/>
          </a:xfrm>
          <a:prstGeom prst="straightConnector1">
            <a:avLst/>
          </a:prstGeom>
          <a:noFill/>
          <a:ln cap="flat" cmpd="sng" w="12700">
            <a:solidFill>
              <a:schemeClr val="dk1"/>
            </a:solidFill>
            <a:prstDash val="solid"/>
            <a:round/>
            <a:headEnd len="med" w="med" type="none"/>
            <a:tailEnd len="med" w="med" type="none"/>
          </a:ln>
        </p:spPr>
      </p:cxnSp>
      <p:sp>
        <p:nvSpPr>
          <p:cNvPr id="681" name="Shape 681"/>
          <p:cNvSpPr txBox="1"/>
          <p:nvPr/>
        </p:nvSpPr>
        <p:spPr>
          <a:xfrm>
            <a:off x="8402639" y="3079065"/>
            <a:ext cx="96853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cap="flat" cmpd="sng" w="9525">
            <a:solidFill>
              <a:schemeClr val="dk1"/>
            </a:solidFill>
            <a:prstDash val="solid"/>
            <a:round/>
            <a:headEnd len="lg" w="lg" type="triangle"/>
            <a:tailEnd len="lg" w="lg" type="triangle"/>
          </a:ln>
        </p:spPr>
      </p:cxnSp>
      <p:cxnSp>
        <p:nvCxnSpPr>
          <p:cNvPr id="689" name="Shape 689"/>
          <p:cNvCxnSpPr/>
          <p:nvPr/>
        </p:nvCxnSpPr>
        <p:spPr>
          <a:xfrm>
            <a:off x="6807200" y="4445903"/>
            <a:ext cx="0" cy="777875"/>
          </a:xfrm>
          <a:prstGeom prst="straightConnector1">
            <a:avLst/>
          </a:prstGeom>
          <a:noFill/>
          <a:ln cap="flat" cmpd="sng" w="9525">
            <a:solidFill>
              <a:schemeClr val="dk1"/>
            </a:solidFill>
            <a:prstDash val="solid"/>
            <a:round/>
            <a:headEnd len="lg" w="lg" type="triangle"/>
            <a:tailEnd len="lg" w="lg" type="triangle"/>
          </a:ln>
        </p:spPr>
      </p:cxnSp>
      <p:sp>
        <p:nvSpPr>
          <p:cNvPr id="690" name="Shape 690"/>
          <p:cNvSpPr txBox="1"/>
          <p:nvPr/>
        </p:nvSpPr>
        <p:spPr>
          <a:xfrm>
            <a:off x="6807200" y="3382278"/>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"지적 재산권"이란 무엇입니까?</a:t>
            </a:r>
          </a:p>
        </p:txBody>
      </p:sp>
      <p:sp>
        <p:nvSpPr>
          <p:cNvPr id="90" name="Shape 90"/>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저자의 원본 저작물을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표현을 보호(기본 아이디어가 아님)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소프트웨어, 서적 및 이와 유사한 저작물을 다룸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 새롭고 너무 뻔하지 않은 유용한 발명품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혁신을 장려하기위한 제한된 독점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영업 비밀: 중요한 기밀 정보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상표 : 제품의 출처를 식별하는 표시(단어, 로고, 슬로건, 색상 등)를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소비자 및 브랜드 보호; 소비자 혼란과 브랜드 가치 저하 방지</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이 장에서는 FOSS Compliance와 가장 관련이있는 분야인,</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저작권 및 특허권에 초점을 맞추어 설명합니다.</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cap="flat" cmpd="sng" w="9525">
            <a:solidFill>
              <a:schemeClr val="dk1"/>
            </a:solidFill>
            <a:prstDash val="solid"/>
            <a:round/>
            <a:headEnd len="med" w="med" type="none"/>
            <a:tailEnd len="lg" w="lg" type="triangle"/>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01" name="Shape 701"/>
          <p:cNvSpPr txBox="1"/>
          <p:nvPr/>
        </p:nvSpPr>
        <p:spPr>
          <a:xfrm rot="-5400000">
            <a:off x="4518500" y="1839010"/>
            <a:ext cx="1745707" cy="346335"/>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50">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cap="flat" cmpd="sng" w="9525">
            <a:solidFill>
              <a:schemeClr val="dk1"/>
            </a:solidFill>
            <a:prstDash val="solid"/>
            <a:round/>
            <a:headEnd len="med" w="med" type="none"/>
            <a:tailEnd len="med" w="med" type="none"/>
          </a:ln>
        </p:spPr>
      </p:cxnSp>
      <p:sp>
        <p:nvSpPr>
          <p:cNvPr id="712" name="Shape 712"/>
          <p:cNvSpPr txBox="1"/>
          <p:nvPr/>
        </p:nvSpPr>
        <p:spPr>
          <a:xfrm>
            <a:off x="6132094" y="3735387"/>
            <a:ext cx="5434430" cy="283368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Outcome: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Steps: </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cap="flat" cmpd="sng" w="9525">
            <a:solidFill>
              <a:schemeClr val="dk1"/>
            </a:solidFill>
            <a:prstDash val="solid"/>
            <a:round/>
            <a:headEnd len="med" w="med" type="none"/>
            <a:tailEnd len="lg" w="lg" type="triangle"/>
          </a:ln>
        </p:spPr>
      </p:cxnSp>
      <p:sp>
        <p:nvSpPr>
          <p:cNvPr id="718" name="Shape 718"/>
          <p:cNvSpPr/>
          <p:nvPr/>
        </p:nvSpPr>
        <p:spPr>
          <a:xfrm>
            <a:off x="9169625" y="18998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idx="4294967295" type="body"/>
          </p:nvPr>
        </p:nvSpPr>
        <p:spPr>
          <a:xfrm>
            <a:off x="0" y="1446212"/>
            <a:ext cx="8458200" cy="2738437"/>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Based on the results of the software audit and review in previous steps, software may or may not be approved for use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 should be made at appropriate authority levels</a:t>
            </a:r>
          </a:p>
          <a:p>
            <a:pPr indent="-182880" lvl="0" marL="182880" marR="0" rtl="0" algn="l">
              <a:lnSpc>
                <a:spcPct val="100000"/>
              </a:lnSpc>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cap="flat" cmpd="sng" w="9525">
            <a:solidFill>
              <a:schemeClr val="dk1"/>
            </a:solidFill>
            <a:prstDash val="solid"/>
            <a:round/>
            <a:headEnd len="med" w="med" type="none"/>
            <a:tailEnd len="lg" w="lg" type="triangle"/>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28" name="Shape 728"/>
          <p:cNvSpPr txBox="1"/>
          <p:nvPr/>
        </p:nvSpPr>
        <p:spPr>
          <a:xfrm rot="-5400000">
            <a:off x="5352320" y="53455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cap="flat" cmpd="sng" w="9525">
            <a:solidFill>
              <a:schemeClr val="dk1"/>
            </a:solidFill>
            <a:prstDash val="solid"/>
            <a:round/>
            <a:headEnd len="med" w="med" type="none"/>
            <a:tailEnd len="med" w="med" type="none"/>
          </a:ln>
        </p:spPr>
      </p:cxnSp>
      <p:sp>
        <p:nvSpPr>
          <p:cNvPr id="739" name="Shape 739"/>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cap="flat" cmpd="sng" w="9525">
            <a:solidFill>
              <a:schemeClr val="dk1"/>
            </a:solidFill>
            <a:prstDash val="solid"/>
            <a:round/>
            <a:headEnd len="med" w="med" type="none"/>
            <a:tailEnd len="lg" w="lg" type="triangle"/>
          </a:ln>
        </p:spPr>
      </p:cxnSp>
      <p:sp>
        <p:nvSpPr>
          <p:cNvPr id="742" name="Shape 742"/>
          <p:cNvSpPr/>
          <p:nvPr/>
        </p:nvSpPr>
        <p:spPr>
          <a:xfrm>
            <a:off x="8716300" y="535291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idx="4294967295" type="body"/>
          </p:nvPr>
        </p:nvSpPr>
        <p:spPr>
          <a:xfrm>
            <a:off x="4016375" y="1576387"/>
            <a:ext cx="8175624" cy="3049586"/>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Once a FOSS component has been approved for usage in a product, it should be added to the software inventory for that product </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and its conditions should be registered in a tracking system </a:t>
            </a:r>
          </a:p>
          <a:p>
            <a:pPr indent="-182880" lvl="0" marL="182880" marR="0" rtl="0" algn="l">
              <a:lnSpc>
                <a:spcPct val="10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cap="flat" cmpd="sng" w="9525">
            <a:solidFill>
              <a:schemeClr val="dk1"/>
            </a:solidFill>
            <a:prstDash val="solid"/>
            <a:round/>
            <a:headEnd len="med" w="med" type="none"/>
            <a:tailEnd len="lg" w="lg" type="triangle"/>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52" name="Shape 752"/>
          <p:cNvSpPr txBox="1"/>
          <p:nvPr/>
        </p:nvSpPr>
        <p:spPr>
          <a:xfrm rot="-5400000">
            <a:off x="5389520" y="52322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cap="flat" cmpd="sng" w="9525">
            <a:solidFill>
              <a:schemeClr val="dk1"/>
            </a:solidFill>
            <a:prstDash val="solid"/>
            <a:round/>
            <a:headEnd len="med" w="med" type="none"/>
            <a:tailEnd len="med" w="med" type="none"/>
          </a:ln>
        </p:spPr>
      </p:cxnSp>
      <p:sp>
        <p:nvSpPr>
          <p:cNvPr id="763" name="Shape 763"/>
          <p:cNvSpPr/>
          <p:nvPr/>
        </p:nvSpPr>
        <p:spPr>
          <a:xfrm>
            <a:off x="974754" y="4655119"/>
            <a:ext cx="10639306"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cap="flat" cmpd="sng" w="9525">
            <a:solidFill>
              <a:schemeClr val="dk1"/>
            </a:solidFill>
            <a:prstDash val="solid"/>
            <a:round/>
            <a:headEnd len="med" w="med" type="none"/>
            <a:tailEnd len="lg" w="lg" type="triangle"/>
          </a:ln>
        </p:spPr>
      </p:cxnSp>
      <p:sp>
        <p:nvSpPr>
          <p:cNvPr id="767" name="Shape 767"/>
          <p:cNvSpPr/>
          <p:nvPr/>
        </p:nvSpPr>
        <p:spPr>
          <a:xfrm>
            <a:off x="8334125" y="523963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idx="4294967295" type="body"/>
          </p:nvPr>
        </p:nvSpPr>
        <p:spPr>
          <a:xfrm>
            <a:off x="2176463" y="3925887"/>
            <a:ext cx="10015537" cy="2505075"/>
          </a:xfrm>
          <a:prstGeom prst="rect">
            <a:avLst/>
          </a:prstGeom>
          <a:noFill/>
          <a:ln>
            <a:noFill/>
          </a:ln>
        </p:spPr>
        <p:txBody>
          <a:bodyPr anchorCtr="0" anchor="t" bIns="216000" lIns="252000" rIns="180000" tIns="1800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Prepare appropriate notices for any FOSS used in a product release: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Acknowledge the use of FOSS by providing full copyright and attribution notices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cap="flat" cmpd="sng" w="9525">
            <a:solidFill>
              <a:schemeClr val="dk1"/>
            </a:solidFill>
            <a:prstDash val="solid"/>
            <a:round/>
            <a:headEnd len="med" w="med" type="none"/>
            <a:tailEnd len="lg" w="lg" type="triangle"/>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77" name="Shape 777"/>
          <p:cNvSpPr txBox="1"/>
          <p:nvPr/>
        </p:nvSpPr>
        <p:spPr>
          <a:xfrm rot="-5400000">
            <a:off x="5297170" y="23502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cap="flat" cmpd="sng" w="9525">
            <a:solidFill>
              <a:schemeClr val="dk1"/>
            </a:solidFill>
            <a:prstDash val="solid"/>
            <a:round/>
            <a:headEnd len="med" w="med" type="none"/>
            <a:tailEnd len="med" w="med" type="none"/>
          </a:ln>
        </p:spPr>
      </p:cxnSp>
      <p:sp>
        <p:nvSpPr>
          <p:cNvPr id="788" name="Shape 788"/>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cap="flat" cmpd="sng" w="9525">
            <a:solidFill>
              <a:schemeClr val="dk1"/>
            </a:solidFill>
            <a:prstDash val="solid"/>
            <a:round/>
            <a:headEnd len="med" w="med" type="none"/>
            <a:tailEnd len="lg" w="lg" type="triangle"/>
          </a:ln>
        </p:spPr>
      </p:cxnSp>
      <p:sp>
        <p:nvSpPr>
          <p:cNvPr id="791" name="Shape 791"/>
          <p:cNvSpPr/>
          <p:nvPr/>
        </p:nvSpPr>
        <p:spPr>
          <a:xfrm>
            <a:off x="7853075" y="235756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cap="flat" cmpd="sng" w="9525">
            <a:solidFill>
              <a:schemeClr val="dk1"/>
            </a:solidFill>
            <a:prstDash val="solid"/>
            <a:round/>
            <a:headEnd len="med" w="med" type="none"/>
            <a:tailEnd len="lg" w="lg" type="triangle"/>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00" name="Shape 800"/>
          <p:cNvSpPr txBox="1"/>
          <p:nvPr/>
        </p:nvSpPr>
        <p:spPr>
          <a:xfrm rot="-5400000">
            <a:off x="6374620" y="21311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cap="flat" cmpd="sng" w="9525">
            <a:solidFill>
              <a:schemeClr val="dk1"/>
            </a:solidFill>
            <a:prstDash val="solid"/>
            <a:round/>
            <a:headEnd len="med" w="med" type="none"/>
            <a:tailEnd len="med" w="med" type="none"/>
          </a:ln>
        </p:spPr>
      </p:cxnSp>
      <p:sp>
        <p:nvSpPr>
          <p:cNvPr id="811" name="Shape 811"/>
          <p:cNvSpPr txBox="1"/>
          <p:nvPr/>
        </p:nvSpPr>
        <p:spPr>
          <a:xfrm>
            <a:off x="6241032" y="3735387"/>
            <a:ext cx="5325493" cy="26797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cap="flat" cmpd="sng" w="9525">
            <a:solidFill>
              <a:schemeClr val="dk1"/>
            </a:solidFill>
            <a:prstDash val="solid"/>
            <a:round/>
            <a:headEnd len="med" w="med" type="none"/>
            <a:tailEnd len="lg" w="lg" type="triangle"/>
          </a:ln>
        </p:spPr>
      </p:cxnSp>
      <p:sp>
        <p:nvSpPr>
          <p:cNvPr id="817" name="Shape 817"/>
          <p:cNvSpPr/>
          <p:nvPr/>
        </p:nvSpPr>
        <p:spPr>
          <a:xfrm>
            <a:off x="8519150" y="212718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cap="flat" cmpd="sng" w="9525">
            <a:solidFill>
              <a:schemeClr val="dk1"/>
            </a:solidFill>
            <a:prstDash val="solid"/>
            <a:round/>
            <a:headEnd len="med" w="med" type="none"/>
            <a:tailEnd len="lg" w="lg" type="triangle"/>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26" name="Shape 826"/>
          <p:cNvSpPr txBox="1"/>
          <p:nvPr/>
        </p:nvSpPr>
        <p:spPr>
          <a:xfrm rot="-5400000">
            <a:off x="6150445" y="19488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cap="flat" cmpd="sng" w="9525">
            <a:solidFill>
              <a:schemeClr val="dk1"/>
            </a:solidFill>
            <a:prstDash val="solid"/>
            <a:round/>
            <a:headEnd len="med" w="med" type="none"/>
            <a:tailEnd len="med" w="med" type="none"/>
          </a:ln>
        </p:spPr>
      </p:cxnSp>
      <p:sp>
        <p:nvSpPr>
          <p:cNvPr id="837" name="Shape 837"/>
          <p:cNvSpPr txBox="1"/>
          <p:nvPr/>
        </p:nvSpPr>
        <p:spPr>
          <a:xfrm>
            <a:off x="5524282" y="3908425"/>
            <a:ext cx="6042243"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cap="flat" cmpd="sng" w="9525">
            <a:solidFill>
              <a:schemeClr val="dk1"/>
            </a:solidFill>
            <a:prstDash val="solid"/>
            <a:round/>
            <a:headEnd len="med" w="med" type="none"/>
            <a:tailEnd len="lg" w="lg" type="triangle"/>
          </a:ln>
        </p:spPr>
      </p:cxnSp>
      <p:sp>
        <p:nvSpPr>
          <p:cNvPr id="843" name="Shape 843"/>
          <p:cNvSpPr/>
          <p:nvPr/>
        </p:nvSpPr>
        <p:spPr>
          <a:xfrm>
            <a:off x="7915975" y="1955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cap="flat" cmpd="sng" w="9525">
            <a:solidFill>
              <a:schemeClr val="dk1"/>
            </a:solidFill>
            <a:prstDash val="solid"/>
            <a:round/>
            <a:headEnd len="med" w="med" type="none"/>
            <a:tailEnd len="lg" w="lg" type="triangle"/>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52" name="Shape 852"/>
          <p:cNvSpPr txBox="1"/>
          <p:nvPr/>
        </p:nvSpPr>
        <p:spPr>
          <a:xfrm rot="-5400000">
            <a:off x="6470170" y="2060079"/>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cap="flat" cmpd="sng" w="9525">
            <a:solidFill>
              <a:schemeClr val="dk1"/>
            </a:solidFill>
            <a:prstDash val="solid"/>
            <a:round/>
            <a:headEnd len="med" w="med" type="none"/>
            <a:tailEnd len="med" w="med" type="none"/>
          </a:ln>
        </p:spPr>
      </p:cxnSp>
      <p:sp>
        <p:nvSpPr>
          <p:cNvPr id="863" name="Shape 863"/>
          <p:cNvSpPr txBox="1"/>
          <p:nvPr/>
        </p:nvSpPr>
        <p:spPr>
          <a:xfrm>
            <a:off x="5426542" y="3944937"/>
            <a:ext cx="6139981"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cap="flat" cmpd="sng" w="9525">
            <a:solidFill>
              <a:schemeClr val="dk1"/>
            </a:solidFill>
            <a:prstDash val="solid"/>
            <a:round/>
            <a:headEnd len="med" w="med" type="none"/>
            <a:tailEnd len="lg" w="lg" type="triangle"/>
          </a:ln>
        </p:spPr>
      </p:cxnSp>
      <p:sp>
        <p:nvSpPr>
          <p:cNvPr id="869" name="Shape 869"/>
          <p:cNvSpPr/>
          <p:nvPr/>
        </p:nvSpPr>
        <p:spPr>
          <a:xfrm>
            <a:off x="7836687" y="205720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876" name="Shape 8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involved in compliance due diligence (for our example process, describe the steps at a high level)?</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Identification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Audit source code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Resolving issues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Performing reviews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Registration/approval tracking</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Notices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Pre-distribution verifications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Accompanying source code distribution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Verification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7</a:t>
            </a:r>
          </a:p>
        </p:txBody>
      </p:sp>
      <p:sp>
        <p:nvSpPr>
          <p:cNvPr id="883" name="Shape 8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Pitfalls</a:t>
            </a:r>
          </a:p>
        </p:txBody>
      </p:sp>
      <p:sp>
        <p:nvSpPr>
          <p:cNvPr id="890" name="Shape 89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This chapter will describe some potential pitfalls to avoid in the compliance process: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Intellectual Property (IP)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License Compliance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Compliance Process pitfalls</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저작권 개념</a:t>
            </a:r>
          </a:p>
        </p:txBody>
      </p:sp>
      <p:sp>
        <p:nvSpPr>
          <p:cNvPr id="97" name="Shape 97"/>
          <p:cNvSpPr txBox="1"/>
          <p:nvPr>
            <p:ph idx="1" type="body"/>
          </p:nvPr>
        </p:nvSpPr>
        <p:spPr>
          <a:xfrm>
            <a:off x="712916" y="1470990"/>
            <a:ext cx="10640883" cy="499146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기본 규칙 : 저작권은 창작물을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저작권은 일반적으로 책, 영화, 그림, 음악, 지도와 같은 문학 작품에 적용</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소프트웨어는 저작권의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기능(특허로 보호됨)이 아니라 표현(구현 세부 사항의 창의성)이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바이너리 코드 및 소스 코드 포함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a:t>
                      </a:r>
                      <a:r>
                        <a:rPr b="1" i="0" lang="en-US" sz="1600" u="none" cap="none" strike="noStrike">
                          <a:solidFill>
                            <a:srgbClr val="292934"/>
                          </a:solidFill>
                          <a:latin typeface="Roboto"/>
                          <a:ea typeface="Roboto"/>
                          <a:cs typeface="Roboto"/>
                          <a:sym typeface="Roboto"/>
                        </a:rPr>
                        <a:t>Discovery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1941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inclusion of copyleft FOSS into proprietary or 3rd party code:</a:t>
                      </a:r>
                      <a:r>
                        <a:rPr b="0" i="0" lang="en-US" sz="1800" u="none" cap="none" strike="noStrike">
                          <a:solidFill>
                            <a:srgbClr val="0070C0"/>
                          </a:solidFill>
                          <a:latin typeface="Roboto"/>
                          <a:ea typeface="Roboto"/>
                          <a:cs typeface="Roboto"/>
                          <a:sym typeface="Roboto"/>
                        </a:rPr>
                        <a:t>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discovered by scanning or auditing the source code for possible</a:t>
                      </a:r>
                    </a:p>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matches with:</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FOSS source code </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Copyright notices</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Automated source code scanning tools may be used for this purpose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avoided by: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Conducting regular source code scans or audits for all the source code in the build environment. </a:t>
                      </a:r>
                    </a:p>
                    <a:p>
                      <a:pPr indent="-285750" lvl="0" marL="285750" marR="0" rtl="0" algn="l">
                        <a:lnSpc>
                          <a:spcPct val="100000"/>
                        </a:lnSpc>
                        <a:spcBef>
                          <a:spcPts val="0"/>
                        </a:spcBef>
                        <a:spcAft>
                          <a:spcPts val="0"/>
                        </a:spcAft>
                        <a:buClr>
                          <a:schemeClr val="dk1"/>
                        </a:buClr>
                        <a:buSzPct val="100000"/>
                        <a:buFont typeface="Arial"/>
                        <a:buNone/>
                      </a:pPr>
                      <a:r>
                        <a:t/>
                      </a:r>
                      <a:endParaRPr b="0" i="0" sz="1600" u="none" cap="none" strike="noStrike">
                        <a:solidFill>
                          <a:srgbClr val="292934"/>
                        </a:solidFill>
                        <a:latin typeface="Roboto"/>
                        <a:ea typeface="Roboto"/>
                        <a:cs typeface="Roboto"/>
                        <a:sym typeface="Roboto"/>
                      </a:endParaRPr>
                    </a:p>
                    <a:p>
                      <a:pPr indent="0" lvl="0" marL="0" marR="0" rtl="0" algn="l">
                        <a:lnSpc>
                          <a:spcPct val="100000"/>
                        </a:lnSpc>
                        <a:spcBef>
                          <a:spcPts val="0"/>
                        </a:spcBef>
                        <a:spcAft>
                          <a:spcPts val="0"/>
                        </a:spcAft>
                        <a:buSzPct val="25000"/>
                        <a:buNone/>
                      </a:pPr>
                      <a:r>
                        <a:t/>
                      </a:r>
                      <a:endParaRPr b="0" i="0" sz="1600" u="none" cap="none" strike="noStrike">
                        <a:solidFill>
                          <a:srgbClr val="292934"/>
                        </a:solidFill>
                        <a:latin typeface="Roboto"/>
                        <a:ea typeface="Roboto"/>
                        <a:cs typeface="Roboto"/>
                        <a:sym typeface="Roboto"/>
                      </a:endParaRP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Discovery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030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linking of copyleft FOSS and proprietary source code: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occurs as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discovered using a</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dependency tracking tool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that shows any linking between</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different software</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components.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Continuously running the dependency tracking tool over your build environment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695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Inclusion of proprietary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code into copyleft FOSS through </a:t>
                      </a:r>
                    </a:p>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source code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discovered using the audits or scans</a:t>
                      </a:r>
                      <a:r>
                        <a:rPr b="0" i="0" lang="en-US" sz="1600" u="none" cap="none" strike="noStrike">
                          <a:solidFill>
                            <a:srgbClr val="292934"/>
                          </a:solidFill>
                          <a:latin typeface="Roboto"/>
                          <a:ea typeface="Roboto"/>
                          <a:cs typeface="Roboto"/>
                          <a:sym typeface="Roboto"/>
                        </a:rPr>
                        <a:t> to identify and analyze the source code you introduced to the FOSS component.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failures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regular code audits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98345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Provide Accompanying Source Code/appropriate license, attribution or notice information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71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Providing the Incorrect Version of Accompanying Source Code</a:t>
                      </a:r>
                    </a:p>
                    <a:p>
                      <a:pPr indent="0" lvl="0" marL="0" marR="0" rtl="0" algn="l">
                        <a:spcBef>
                          <a:spcPts val="0"/>
                        </a:spcBef>
                        <a:spcAft>
                          <a:spcPts val="0"/>
                        </a:spcAft>
                        <a:buSzPct val="25000"/>
                        <a:buNone/>
                      </a:pPr>
                      <a:r>
                        <a:t/>
                      </a:r>
                      <a:endParaRPr b="0" i="0" sz="32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adding a verification </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step into the compliance process to ensure that the accompanying</a:t>
                      </a:r>
                      <a:r>
                        <a:rPr b="0" i="0" lang="en-US" sz="1600" u="none" cap="none" strike="noStrike">
                          <a:solidFill>
                            <a:srgbClr val="292934"/>
                          </a:solidFill>
                          <a:latin typeface="Roboto"/>
                          <a:ea typeface="Roboto"/>
                          <a:cs typeface="Roboto"/>
                          <a:sym typeface="Roboto"/>
                        </a:rPr>
                        <a:t> source code for the binary version is being published.</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274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Failure to Provide Accompanying Source Code for FOSS Component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a:t>
                      </a:r>
                      <a:r>
                        <a:rPr b="0" i="0" lang="en-US" sz="1600" u="none" cap="none" strike="noStrike">
                          <a:solidFill>
                            <a:srgbClr val="292934"/>
                          </a:solidFill>
                          <a:latin typeface="Roboto"/>
                          <a:ea typeface="Roboto"/>
                          <a:cs typeface="Roboto"/>
                          <a:sym typeface="Roboto"/>
                        </a:rPr>
                        <a:t>his type of failure can be avoided by adding a verification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indent="0" lvl="0" marL="0" marR="0" rtl="0" algn="l">
                        <a:lnSpc>
                          <a:spcPct val="100000"/>
                        </a:lnSpc>
                        <a:spcBef>
                          <a:spcPts val="0"/>
                        </a:spcBef>
                        <a:spcAft>
                          <a:spcPts val="0"/>
                        </a:spcAft>
                        <a:buSzPct val="25000"/>
                        <a:buNone/>
                      </a:pPr>
                      <a:r>
                        <a:rPr b="0" i="0" lang="en-US" sz="2800" u="none" cap="none" strike="noStrike">
                          <a:solidFill>
                            <a:srgbClr val="292934"/>
                          </a:solidFill>
                          <a:latin typeface="Roboto"/>
                          <a:ea typeface="Roboto"/>
                          <a:cs typeface="Roboto"/>
                          <a:sym typeface="Roboto"/>
                        </a:rPr>
                        <a:t>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911" name="Shape 91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0939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mark FOSS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Source Code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Modifications:</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Failure to mark FOSS source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code that has been changed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Adding source code modification marking as a verification step before releasing the source code </a:t>
                      </a:r>
                    </a:p>
                    <a:p>
                      <a:pPr indent="-533400" lvl="0" marL="533400" marR="0" rtl="0" algn="l">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56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by developers to seek approval</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to use FOSS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offering training to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on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company’s </a:t>
                      </a:r>
                      <a:r>
                        <a:rPr b="0" i="0" lang="en-US" sz="1600" u="none" cap="none" strike="noStrike">
                          <a:solidFill>
                            <a:schemeClr val="dk1"/>
                          </a:solidFill>
                          <a:latin typeface="Roboto"/>
                          <a:ea typeface="Roboto"/>
                          <a:cs typeface="Roboto"/>
                          <a:sym typeface="Roboto"/>
                        </a:rPr>
                        <a:t>FOSS policies and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processes.</a:t>
                      </a:r>
                    </a:p>
                    <a:p>
                      <a:pPr indent="-342900" lvl="0" marL="34290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342900" lvl="0" marL="342900" marR="0" rtl="0" algn="l">
                        <a:spcBef>
                          <a:spcPts val="0"/>
                        </a:spcBef>
                        <a:spcAft>
                          <a:spcPts val="0"/>
                        </a:spcAft>
                        <a:buSzPct val="25000"/>
                        <a:buNone/>
                      </a:pPr>
                      <a:r>
                        <a:t/>
                      </a:r>
                      <a:endParaRPr b="0" i="0" sz="2800" u="none" cap="none" strike="noStrike">
                        <a:solidFill>
                          <a:schemeClr val="dk1"/>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Conducting periodic full scan for the software platform to detect any “undeclared” FOSS usage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on the company's FOSS policies and processes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Including compliance in the employees performance review</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7871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take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FOSS training</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ensuring that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completion of the FOSS training is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part of the employee’s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professional development plan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and it is monitored for completion</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as part of the performance review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 mandating</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to take the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FOSS training by a specific date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audit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periodic source code scans/audits </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Ensuring that auditing is a milestone in the iterative development process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Providing proper staffing as to not fall behind in schedule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Enforcing periodic audits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9770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resolve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audit findings</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(analyzing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"hits" reported</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by a scan tool or audit)</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not allowing a compliance ticket to be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resolved (i.e. closed) if the audit report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is </a:t>
                      </a:r>
                      <a:r>
                        <a:rPr b="0" i="0" lang="en-US" sz="1600" u="none" cap="none" strike="noStrike">
                          <a:solidFill>
                            <a:schemeClr val="dk1"/>
                          </a:solidFill>
                          <a:latin typeface="Roboto"/>
                          <a:ea typeface="Roboto"/>
                          <a:cs typeface="Roboto"/>
                          <a:sym typeface="Roboto"/>
                        </a:rPr>
                        <a:t>not finalized. </a:t>
                      </a:r>
                    </a:p>
                    <a:p>
                      <a:pPr indent="-342900" lvl="0" marL="342900" marR="0" rtl="0" algn="l">
                        <a:spcBef>
                          <a:spcPts val="0"/>
                        </a:spcBef>
                        <a:spcAft>
                          <a:spcPts val="0"/>
                        </a:spcAft>
                        <a:buSzPct val="25000"/>
                        <a:buNone/>
                      </a:pPr>
                      <a:r>
                        <a:t/>
                      </a:r>
                      <a:endParaRPr b="0" i="0" sz="1600" u="none" cap="none" strike="noStrike">
                        <a:solidFill>
                          <a:schemeClr val="dk1"/>
                        </a:solidFill>
                        <a:latin typeface="Roboto"/>
                        <a:ea typeface="Roboto"/>
                        <a:cs typeface="Roboto"/>
                        <a:sym typeface="Roboto"/>
                      </a:endParaRP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prevented by implementing blocks in approvals in the FOSS compliance process</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seek review of FOSS in a timely manner</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by initiating FOSS Review requests early</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even if engineering did not yet</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decide on the adoption of the FOSS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through education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Ensure Compliance Prior to Product Shipment</a:t>
            </a:r>
          </a:p>
        </p:txBody>
      </p:sp>
      <p:sp>
        <p:nvSpPr>
          <p:cNvPr id="939" name="Shape 93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Companies must make compliance a priority before any product (in whatever form) ships</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Prioritizing compliance promotes:</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More effective use of FOSS within your organization</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Better relations with the FOSS community and FOSS organizations</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Establishing Community Relationships</a:t>
            </a:r>
          </a:p>
        </p:txBody>
      </p:sp>
      <p:sp>
        <p:nvSpPr>
          <p:cNvPr id="946" name="Shape 946"/>
          <p:cNvSpPr txBox="1"/>
          <p:nvPr>
            <p:ph idx="1" type="body"/>
          </p:nvPr>
        </p:nvSpPr>
        <p:spPr>
          <a:xfrm>
            <a:off x="609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
        <p:nvSpPr>
          <p:cNvPr id="947" name="Shape 947"/>
          <p:cNvSpPr txBox="1"/>
          <p:nvPr>
            <p:ph idx="2" type="body"/>
          </p:nvPr>
        </p:nvSpPr>
        <p:spPr>
          <a:xfrm>
            <a:off x="6197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954" name="Shape 95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types of pitfalls can occur in FOSS compliance? </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an intellectual property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license compliance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compliance process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prioritizing compliance?</a:t>
            </a:r>
          </a:p>
          <a:p>
            <a:pPr indent="-182880" lvl="0" marL="182880" marR="0" rtl="0" algn="l">
              <a:spcBef>
                <a:spcPts val="560"/>
              </a:spcBef>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8</a:t>
            </a:r>
          </a:p>
        </p:txBody>
      </p:sp>
      <p:sp>
        <p:nvSpPr>
          <p:cNvPr id="961" name="Shape 961"/>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소프트웨어와 가장 관련이있는 저작권상의 권리</a:t>
            </a:r>
          </a:p>
        </p:txBody>
      </p:sp>
      <p:sp>
        <p:nvSpPr>
          <p:cNvPr id="104" name="Shape 104"/>
          <p:cNvSpPr txBox="1"/>
          <p:nvPr>
            <p:ph idx="1" type="body"/>
          </p:nvPr>
        </p:nvSpPr>
        <p:spPr>
          <a:xfrm>
            <a:off x="668360" y="1559901"/>
            <a:ext cx="10685440" cy="527581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소프트웨어를 </a:t>
            </a:r>
            <a:r>
              <a:rPr b="0" i="1" lang="en-US" sz="2400" u="none" cap="none" strike="noStrike">
                <a:solidFill>
                  <a:schemeClr val="dk1"/>
                </a:solidFill>
                <a:latin typeface="Roboto"/>
                <a:ea typeface="Roboto"/>
                <a:cs typeface="Roboto"/>
                <a:sym typeface="Roboto"/>
              </a:rPr>
              <a:t>복제 </a:t>
            </a:r>
            <a:r>
              <a:rPr b="0" i="0" lang="en-US" sz="2400" u="none" cap="none" strike="noStrike">
                <a:solidFill>
                  <a:schemeClr val="dk1"/>
                </a:solidFill>
                <a:latin typeface="Roboto"/>
                <a:ea typeface="Roboto"/>
                <a:cs typeface="Roboto"/>
                <a:sym typeface="Roboto"/>
              </a:rPr>
              <a:t> 할 권리 – 복사하기</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t>
            </a:r>
            <a:r>
              <a:rPr b="0" i="1" lang="en-US" sz="2400" u="none" cap="none" strike="noStrike">
                <a:solidFill>
                  <a:schemeClr val="dk1"/>
                </a:solidFill>
                <a:latin typeface="Roboto"/>
                <a:ea typeface="Roboto"/>
                <a:cs typeface="Roboto"/>
                <a:sym typeface="Roboto"/>
              </a:rPr>
              <a:t> 파생 저작물</a:t>
            </a:r>
            <a:r>
              <a:rPr b="0" i="0" lang="en-US" sz="2400" u="none" cap="none" strike="noStrike">
                <a:solidFill>
                  <a:schemeClr val="dk1"/>
                </a:solidFill>
                <a:latin typeface="Roboto"/>
                <a:ea typeface="Roboto"/>
                <a:cs typeface="Roboto"/>
                <a:sym typeface="Roboto"/>
              </a:rPr>
              <a:t>”을 만들 권리 – 수정하기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파생 저작물이라는 용어는 미국 저작권법에서 비롯됨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사전 정의가 아닌 법령에 근거한 특별한 의미를 갖는 "예술 용어"임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배포할 권리</a:t>
            </a:r>
          </a:p>
          <a:p>
            <a:pPr indent="-190500" lvl="1" marL="457200" marR="0" rtl="0" algn="l">
              <a:lnSpc>
                <a:spcPct val="11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indent="0" lvl="0" marL="0" marR="0" rtl="0" algn="l">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indent="-182880" lvl="0" marL="182880" marR="0" rtl="0" algn="l">
              <a:spcBef>
                <a:spcPts val="480"/>
              </a:spcBef>
              <a:buClr>
                <a:schemeClr val="accent1"/>
              </a:buClr>
              <a:buSzPct val="85000"/>
              <a:buFont typeface="Arial"/>
              <a:buNone/>
            </a:pPr>
            <a:r>
              <a:t/>
            </a:r>
            <a:endParaRPr b="0" i="1" sz="2400" u="none" cap="none" strike="noStrik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개발자 가이드라인</a:t>
            </a:r>
          </a:p>
        </p:txBody>
      </p:sp>
      <p:sp>
        <p:nvSpPr>
          <p:cNvPr id="968" name="Shape 96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Select code from high quality, well supported FOSS communities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Seek guidance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each FOSS component you are using </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check un-reviewed code into any internal source tree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outside contributions to FOSS projects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Preserve existing licensing information</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re-name FOSS components unless you are required to under the FOSS license (e.g., required renaming of modified versions)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Gather and retain FOSS project information required for your FOSS review process</a:t>
            </a:r>
          </a:p>
          <a:p>
            <a:pPr indent="-182880" lvl="0" marL="182880" marR="0" rtl="0" algn="l">
              <a:lnSpc>
                <a:spcPct val="90000"/>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3" name="Shape 973"/>
        <p:cNvGrpSpPr/>
        <p:nvPr/>
      </p:nvGrpSpPr>
      <p:grpSpPr>
        <a:xfrm>
          <a:off x="0" y="0"/>
          <a:ext cx="0" cy="0"/>
          <a:chOff x="0" y="0"/>
          <a:chExt cx="0" cy="0"/>
        </a:xfrm>
      </p:grpSpPr>
      <p:sp>
        <p:nvSpPr>
          <p:cNvPr id="974" name="Shape 97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Anticipate Compliance Process Requirements</a:t>
            </a:r>
          </a:p>
        </p:txBody>
      </p:sp>
      <p:sp>
        <p:nvSpPr>
          <p:cNvPr id="975" name="Shape 97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Include time required to follow established FOSS policy in work plans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Review architecture plans and avoid mixing components governed by incompatible FOSS licenses</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Always update compliance verification - for every product</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And for every upgrade to newer versions of FOSS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Ensure that each new version of the same FOSS component is reviewed and approved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If a FOSS project’s license changes, ensure that compliance records are updated and that the new license does not create a conflict</a:t>
            </a:r>
          </a:p>
          <a:p>
            <a:pPr indent="-182880" lvl="0" marL="182880" marR="0" rtl="0" algn="l">
              <a:lnSpc>
                <a:spcPct val="90000"/>
              </a:lnSpc>
              <a:spcBef>
                <a:spcPts val="444"/>
              </a:spcBef>
              <a:buClr>
                <a:schemeClr val="accent1"/>
              </a:buClr>
              <a:buSzPct val="85772"/>
              <a:buFont typeface="Arial"/>
              <a:buNone/>
            </a:pPr>
            <a:r>
              <a:t/>
            </a:r>
            <a:endParaRPr b="0" i="0" sz="2220" u="none" cap="none" strike="noStrik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3600" u="none" cap="none" strike="noStrike">
                <a:solidFill>
                  <a:schemeClr val="dk2"/>
                </a:solidFill>
                <a:latin typeface="Roboto"/>
                <a:ea typeface="Roboto"/>
                <a:cs typeface="Roboto"/>
                <a:sym typeface="Roboto"/>
              </a:rPr>
              <a:t>Compliance Process Applies to all FOSS components</a:t>
            </a:r>
          </a:p>
        </p:txBody>
      </p:sp>
      <p:sp>
        <p:nvSpPr>
          <p:cNvPr id="982" name="Shape 982"/>
          <p:cNvSpPr txBox="1"/>
          <p:nvPr>
            <p:ph idx="1" type="body"/>
          </p:nvPr>
        </p:nvSpPr>
        <p:spPr>
          <a:xfrm>
            <a:off x="609600" y="1600200"/>
            <a:ext cx="10972799" cy="387387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In-bound software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Take steps to understand what FOSS is included in software delivered by suppliers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Evaluate your obligations for all of the software that will be included in your products</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7" name="Shape 987"/>
        <p:cNvGrpSpPr/>
        <p:nvPr/>
      </p:nvGrpSpPr>
      <p:grpSpPr>
        <a:xfrm>
          <a:off x="0" y="0"/>
          <a:ext cx="0" cy="0"/>
          <a:chOff x="0" y="0"/>
          <a:chExt cx="0" cy="0"/>
        </a:xfrm>
      </p:grpSpPr>
      <p:sp>
        <p:nvSpPr>
          <p:cNvPr id="988" name="Shape 98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확인해보세요</a:t>
            </a:r>
          </a:p>
        </p:txBody>
      </p:sp>
      <p:sp>
        <p:nvSpPr>
          <p:cNvPr id="989" name="Shape 98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general guidelines developers can practice when working with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Should you remove or alter FOSS license header information?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important steps in a compliance process.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How can a new version of a previously-reviewed FOSS component create new compliance issues?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risks should you address with in-bound software?</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Learn more through the free Compliance Basics for Developers hosted by the Linux Foundation at: </a:t>
            </a:r>
            <a:br>
              <a:rPr b="0" i="0" lang="en-US" sz="2400" u="none" cap="none" strike="noStrike">
                <a:solidFill>
                  <a:schemeClr val="dk1"/>
                </a:solidFill>
                <a:latin typeface="Roboto"/>
                <a:ea typeface="Roboto"/>
                <a:cs typeface="Roboto"/>
                <a:sym typeface="Roboto"/>
              </a:rPr>
            </a:br>
            <a:r>
              <a:rPr b="0" i="0" lang="en-US" sz="1600" u="sng" cap="none" strike="noStrik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특허 개념</a:t>
            </a:r>
          </a:p>
        </p:txBody>
      </p:sp>
      <p:sp>
        <p:nvSpPr>
          <p:cNvPr id="111" name="Shape 11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특허는 기능을 보호함 – 컴퓨터 프로그램과 같은 작동 방법을 포함 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추상적인 아이디어, 자연의 법칙을 보호하지는 않음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